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64"/>
  </p:notesMasterIdLst>
  <p:sldIdLst>
    <p:sldId id="256" r:id="rId5"/>
    <p:sldId id="618" r:id="rId6"/>
    <p:sldId id="622" r:id="rId7"/>
    <p:sldId id="623" r:id="rId8"/>
    <p:sldId id="260" r:id="rId9"/>
    <p:sldId id="620" r:id="rId10"/>
    <p:sldId id="621" r:id="rId11"/>
    <p:sldId id="261" r:id="rId12"/>
    <p:sldId id="264" r:id="rId13"/>
    <p:sldId id="687" r:id="rId14"/>
    <p:sldId id="689" r:id="rId15"/>
    <p:sldId id="690" r:id="rId16"/>
    <p:sldId id="691" r:id="rId17"/>
    <p:sldId id="695" r:id="rId18"/>
    <p:sldId id="692" r:id="rId19"/>
    <p:sldId id="693" r:id="rId20"/>
    <p:sldId id="694" r:id="rId21"/>
    <p:sldId id="267" r:id="rId22"/>
    <p:sldId id="270" r:id="rId23"/>
    <p:sldId id="269" r:id="rId24"/>
    <p:sldId id="265" r:id="rId25"/>
    <p:sldId id="268" r:id="rId26"/>
    <p:sldId id="298" r:id="rId27"/>
    <p:sldId id="680" r:id="rId28"/>
    <p:sldId id="681" r:id="rId29"/>
    <p:sldId id="682" r:id="rId30"/>
    <p:sldId id="684" r:id="rId31"/>
    <p:sldId id="683" r:id="rId32"/>
    <p:sldId id="290" r:id="rId33"/>
    <p:sldId id="696" r:id="rId34"/>
    <p:sldId id="303" r:id="rId35"/>
    <p:sldId id="304" r:id="rId36"/>
    <p:sldId id="266" r:id="rId37"/>
    <p:sldId id="296" r:id="rId38"/>
    <p:sldId id="652" r:id="rId39"/>
    <p:sldId id="653" r:id="rId40"/>
    <p:sldId id="654" r:id="rId41"/>
    <p:sldId id="655" r:id="rId42"/>
    <p:sldId id="656" r:id="rId43"/>
    <p:sldId id="274" r:id="rId44"/>
    <p:sldId id="643" r:id="rId45"/>
    <p:sldId id="275" r:id="rId46"/>
    <p:sldId id="276" r:id="rId47"/>
    <p:sldId id="301" r:id="rId48"/>
    <p:sldId id="302" r:id="rId49"/>
    <p:sldId id="688" r:id="rId50"/>
    <p:sldId id="685" r:id="rId51"/>
    <p:sldId id="686" r:id="rId52"/>
    <p:sldId id="644" r:id="rId53"/>
    <p:sldId id="645" r:id="rId54"/>
    <p:sldId id="646" r:id="rId55"/>
    <p:sldId id="647" r:id="rId56"/>
    <p:sldId id="649" r:id="rId57"/>
    <p:sldId id="648" r:id="rId58"/>
    <p:sldId id="650" r:id="rId59"/>
    <p:sldId id="639" r:id="rId60"/>
    <p:sldId id="678" r:id="rId61"/>
    <p:sldId id="299" r:id="rId62"/>
    <p:sldId id="624" r:id="rId6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2"/>
    <p:restoredTop sz="72402"/>
  </p:normalViewPr>
  <p:slideViewPr>
    <p:cSldViewPr snapToGrid="0">
      <p:cViewPr varScale="1">
        <p:scale>
          <a:sx n="68" d="100"/>
          <a:sy n="68" d="100"/>
        </p:scale>
        <p:origin x="1245" y="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viewProps" Target="viewProps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notesMaster" Target="notesMasters/notesMaster1.xml"/><Relationship Id="rId69" Type="http://schemas.microsoft.com/office/2016/11/relationships/changesInfo" Target="changesInfos/changesInfo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theme" Target="theme/theme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om Cox" userId="01616e06-76e4-43d4-8c96-81271054808a" providerId="ADAL" clId="{05F3226F-030D-44E2-B3DF-E57D35DD0015}"/>
    <pc:docChg chg="modSld">
      <pc:chgData name="Tom Cox" userId="01616e06-76e4-43d4-8c96-81271054808a" providerId="ADAL" clId="{05F3226F-030D-44E2-B3DF-E57D35DD0015}" dt="2026-10-01T18:30:52.788" v="9" actId="729"/>
      <pc:docMkLst>
        <pc:docMk/>
      </pc:docMkLst>
      <pc:sldChg chg="modSp mod">
        <pc:chgData name="Tom Cox" userId="01616e06-76e4-43d4-8c96-81271054808a" providerId="ADAL" clId="{05F3226F-030D-44E2-B3DF-E57D35DD0015}" dt="2026-10-01T18:28:21.744" v="1" actId="2711"/>
        <pc:sldMkLst>
          <pc:docMk/>
          <pc:sldMk cId="1911759956" sldId="256"/>
        </pc:sldMkLst>
        <pc:spChg chg="mod">
          <ac:chgData name="Tom Cox" userId="01616e06-76e4-43d4-8c96-81271054808a" providerId="ADAL" clId="{05F3226F-030D-44E2-B3DF-E57D35DD0015}" dt="2026-10-01T18:28:21.744" v="1" actId="2711"/>
          <ac:spMkLst>
            <pc:docMk/>
            <pc:sldMk cId="1911759956" sldId="256"/>
            <ac:spMk id="2" creationId="{7BEA295D-DE74-BB44-9F9D-C83142F00E39}"/>
          </ac:spMkLst>
        </pc:spChg>
        <pc:spChg chg="mod">
          <ac:chgData name="Tom Cox" userId="01616e06-76e4-43d4-8c96-81271054808a" providerId="ADAL" clId="{05F3226F-030D-44E2-B3DF-E57D35DD0015}" dt="2026-10-01T18:28:13.207" v="0" actId="2711"/>
          <ac:spMkLst>
            <pc:docMk/>
            <pc:sldMk cId="1911759956" sldId="256"/>
            <ac:spMk id="3" creationId="{00000000-0000-0000-0000-000000000000}"/>
          </ac:spMkLst>
        </pc:spChg>
      </pc:sldChg>
      <pc:sldChg chg="mod modShow">
        <pc:chgData name="Tom Cox" userId="01616e06-76e4-43d4-8c96-81271054808a" providerId="ADAL" clId="{05F3226F-030D-44E2-B3DF-E57D35DD0015}" dt="2026-10-01T18:30:30.073" v="2" actId="729"/>
        <pc:sldMkLst>
          <pc:docMk/>
          <pc:sldMk cId="1159104901" sldId="687"/>
        </pc:sldMkLst>
      </pc:sldChg>
      <pc:sldChg chg="mod modShow">
        <pc:chgData name="Tom Cox" userId="01616e06-76e4-43d4-8c96-81271054808a" providerId="ADAL" clId="{05F3226F-030D-44E2-B3DF-E57D35DD0015}" dt="2026-10-01T18:30:33.128" v="3" actId="729"/>
        <pc:sldMkLst>
          <pc:docMk/>
          <pc:sldMk cId="62958460" sldId="689"/>
        </pc:sldMkLst>
      </pc:sldChg>
      <pc:sldChg chg="mod modShow">
        <pc:chgData name="Tom Cox" userId="01616e06-76e4-43d4-8c96-81271054808a" providerId="ADAL" clId="{05F3226F-030D-44E2-B3DF-E57D35DD0015}" dt="2026-10-01T18:30:35.886" v="4" actId="729"/>
        <pc:sldMkLst>
          <pc:docMk/>
          <pc:sldMk cId="1733828699" sldId="690"/>
        </pc:sldMkLst>
      </pc:sldChg>
      <pc:sldChg chg="mod modShow">
        <pc:chgData name="Tom Cox" userId="01616e06-76e4-43d4-8c96-81271054808a" providerId="ADAL" clId="{05F3226F-030D-44E2-B3DF-E57D35DD0015}" dt="2026-10-01T18:30:38.877" v="5" actId="729"/>
        <pc:sldMkLst>
          <pc:docMk/>
          <pc:sldMk cId="2075059359" sldId="691"/>
        </pc:sldMkLst>
      </pc:sldChg>
      <pc:sldChg chg="mod modShow">
        <pc:chgData name="Tom Cox" userId="01616e06-76e4-43d4-8c96-81271054808a" providerId="ADAL" clId="{05F3226F-030D-44E2-B3DF-E57D35DD0015}" dt="2026-10-01T18:30:46.832" v="7" actId="729"/>
        <pc:sldMkLst>
          <pc:docMk/>
          <pc:sldMk cId="2020807379" sldId="692"/>
        </pc:sldMkLst>
      </pc:sldChg>
      <pc:sldChg chg="mod modShow">
        <pc:chgData name="Tom Cox" userId="01616e06-76e4-43d4-8c96-81271054808a" providerId="ADAL" clId="{05F3226F-030D-44E2-B3DF-E57D35DD0015}" dt="2026-10-01T18:30:49.933" v="8" actId="729"/>
        <pc:sldMkLst>
          <pc:docMk/>
          <pc:sldMk cId="2891532601" sldId="693"/>
        </pc:sldMkLst>
      </pc:sldChg>
      <pc:sldChg chg="mod modShow">
        <pc:chgData name="Tom Cox" userId="01616e06-76e4-43d4-8c96-81271054808a" providerId="ADAL" clId="{05F3226F-030D-44E2-B3DF-E57D35DD0015}" dt="2026-10-01T18:30:52.788" v="9" actId="729"/>
        <pc:sldMkLst>
          <pc:docMk/>
          <pc:sldMk cId="1969135106" sldId="694"/>
        </pc:sldMkLst>
      </pc:sldChg>
      <pc:sldChg chg="mod modShow">
        <pc:chgData name="Tom Cox" userId="01616e06-76e4-43d4-8c96-81271054808a" providerId="ADAL" clId="{05F3226F-030D-44E2-B3DF-E57D35DD0015}" dt="2026-10-01T18:30:43.881" v="6" actId="729"/>
        <pc:sldMkLst>
          <pc:docMk/>
          <pc:sldMk cId="863817112" sldId="69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/>
            <a:r>
              <a:rPr lang="en-GB" sz="1800" b="0" i="0" u="sng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Intro to Assessment for Learning’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  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Module: ECAD6008/C            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Objectives:   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1800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 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to identify importance of assessment for learning effective pedagogy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to explore the what assessment is, the two main types</a:t>
            </a:r>
            <a:r>
              <a:rPr lang="en-GB" sz="1800" b="0" i="0" baseline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(Formative and summative)</a:t>
            </a:r>
            <a:endParaRPr lang="en-GB" sz="18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to</a:t>
            </a:r>
            <a:r>
              <a:rPr lang="en-GB" sz="1800" b="0" i="0" baseline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understand some of the background and principles of </a:t>
            </a:r>
            <a:r>
              <a:rPr lang="en-GB" sz="1800" b="0" i="0" baseline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AfL</a:t>
            </a:r>
            <a:endParaRPr lang="en-GB" sz="1800" b="0" i="0" baseline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baseline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To meet some key researchers in the field and their important work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To know the four elements of 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AfL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</a:t>
            </a:r>
          </a:p>
          <a:p>
            <a:pPr algn="l" rtl="0" fontAlgn="base"/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Explore the meaning of assessment. </a:t>
            </a:r>
            <a:endParaRPr lang="en-GB" baseline="0" dirty="0"/>
          </a:p>
          <a:p>
            <a:endParaRPr lang="en-GB" baseline="0" dirty="0"/>
          </a:p>
          <a:p>
            <a:r>
              <a:rPr lang="en-GB" baseline="0" dirty="0"/>
              <a:t>Ask students for their experiences of assessment.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80377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Key points here </a:t>
            </a:r>
          </a:p>
          <a:p>
            <a:r>
              <a:rPr lang="en-GB" dirty="0"/>
              <a:t>How the info is gathered really distinguishes between types of assessment (formative/summative) and learners’ experiences</a:t>
            </a:r>
          </a:p>
          <a:p>
            <a:endParaRPr lang="en-GB" dirty="0"/>
          </a:p>
          <a:p>
            <a:r>
              <a:rPr lang="en-GB" dirty="0"/>
              <a:t>Ask</a:t>
            </a:r>
            <a:r>
              <a:rPr lang="en-GB" baseline="0" dirty="0"/>
              <a:t> learners to consider difference between attainment and achievement </a:t>
            </a:r>
          </a:p>
          <a:p>
            <a:endParaRPr lang="en-GB" baseline="0" dirty="0"/>
          </a:p>
          <a:p>
            <a:r>
              <a:rPr lang="en-GB" baseline="0" dirty="0"/>
              <a:t>Ensure that students understand this significant difference in vocabulary. </a:t>
            </a:r>
            <a:endParaRPr lang="en-GB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63337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Share</a:t>
            </a:r>
            <a:r>
              <a:rPr lang="en-US" baseline="0"/>
              <a:t> famous cartoon!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49249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Ask</a:t>
            </a:r>
            <a:r>
              <a:rPr lang="en-US" baseline="0"/>
              <a:t> students to consider the 6 potential reasons why </a:t>
            </a:r>
            <a:r>
              <a:rPr lang="en-US" baseline="0" err="1"/>
              <a:t>standardised</a:t>
            </a:r>
            <a:r>
              <a:rPr lang="en-US" baseline="0"/>
              <a:t> testing could be problematic for us within education. </a:t>
            </a:r>
          </a:p>
          <a:p>
            <a:endParaRPr lang="en-US" baseline="0"/>
          </a:p>
          <a:p>
            <a:r>
              <a:rPr lang="en-US" baseline="0"/>
              <a:t>You could use chat, hands up, a </a:t>
            </a:r>
            <a:r>
              <a:rPr lang="en-US" baseline="0" err="1"/>
              <a:t>Padlet</a:t>
            </a:r>
            <a:r>
              <a:rPr lang="en-US" baseline="0"/>
              <a:t> or breakout rooms at this point. </a:t>
            </a:r>
          </a:p>
          <a:p>
            <a:endParaRPr lang="en-US" baseline="0"/>
          </a:p>
          <a:p>
            <a:r>
              <a:rPr lang="en-US" baseline="0"/>
              <a:t>On return, get feedback. </a:t>
            </a:r>
          </a:p>
          <a:p>
            <a:endParaRPr lang="en-US" baseline="0"/>
          </a:p>
          <a:p>
            <a:r>
              <a:rPr lang="en-US" baseline="0"/>
              <a:t>Then finish this slide with a 2 min discussion exploring weather ALL </a:t>
            </a:r>
            <a:r>
              <a:rPr lang="en-US" baseline="0" err="1"/>
              <a:t>standardised</a:t>
            </a:r>
            <a:r>
              <a:rPr lang="en-US" baseline="0"/>
              <a:t> testing is bad? In what circumstances is it helpful?</a:t>
            </a:r>
          </a:p>
          <a:p>
            <a:endParaRPr lang="en-US" baseline="0"/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76509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Read</a:t>
            </a:r>
            <a:r>
              <a:rPr lang="en-US" baseline="0"/>
              <a:t> slide and highlight the fact that actually our pedagogy is currently a million miles away from the Latin root of the word ASSESSMEMT.</a:t>
            </a:r>
          </a:p>
          <a:p>
            <a:endParaRPr lang="en-US" baseline="0"/>
          </a:p>
          <a:p>
            <a:r>
              <a:rPr lang="en-US" baseline="0"/>
              <a:t>The red wording is VERY IMPORTANT. Discuss and take time to unpack with group.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2767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Slide says it all</a:t>
            </a:r>
            <a:r>
              <a:rPr lang="mr-IN"/>
              <a:t>…</a:t>
            </a:r>
            <a:r>
              <a:rPr lang="en-GB"/>
              <a:t>you may have covered many answers to the questions in previous discussions. 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19433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Slide says it all. Reiterate that assessment used to be a separate process from the teaching and learning. Summative in nature. Test of topics and themes at the end etc.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66178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Highlight that </a:t>
            </a:r>
            <a:r>
              <a:rPr lang="en-GB" err="1"/>
              <a:t>AfL</a:t>
            </a:r>
            <a:r>
              <a:rPr lang="en-GB"/>
              <a:t> is during the act of production. Within the teaching and learning experience</a:t>
            </a:r>
            <a:r>
              <a:rPr lang="mr-IN"/>
              <a:t>…</a:t>
            </a:r>
            <a:r>
              <a:rPr lang="en-GB"/>
              <a:t>part of the learning process not separate.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585809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Ask the students if</a:t>
            </a:r>
            <a:r>
              <a:rPr lang="en-US" baseline="0"/>
              <a:t> they know what they are looking at here?</a:t>
            </a:r>
          </a:p>
          <a:p>
            <a:endParaRPr lang="en-US" baseline="0"/>
          </a:p>
          <a:p>
            <a:r>
              <a:rPr lang="en-US" baseline="0"/>
              <a:t>12 pedagogical principles of the new curriculum. </a:t>
            </a:r>
          </a:p>
          <a:p>
            <a:endParaRPr lang="en-US" baseline="0"/>
          </a:p>
          <a:p>
            <a:r>
              <a:rPr lang="en-US" baseline="0"/>
              <a:t>Identify ”Use Assessment for Learning to accelerate learning”. Unpack and focus on the word accelerate. 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933087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Read</a:t>
            </a:r>
            <a:r>
              <a:rPr lang="en-US" baseline="0"/>
              <a:t> and discuss 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566647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Read</a:t>
            </a:r>
            <a:r>
              <a:rPr lang="en-US" baseline="0"/>
              <a:t> and discuss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aseline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aseline="0"/>
              <a:t>Highlight progression of individuals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aseline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aseline="0"/>
              <a:t>Learns at the heart of the assessment process (active participants)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aseline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aseline="0"/>
              <a:t>Parental engagement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aseline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/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12845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Read and draw out aspects</a:t>
            </a:r>
            <a:r>
              <a:rPr lang="en-US" baseline="0"/>
              <a:t> the students identify as important within the wording. 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47037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Watch and discuss.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939481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Explore further what</a:t>
            </a:r>
            <a:r>
              <a:rPr lang="en-US" baseline="0"/>
              <a:t> new style assessment actually looks like in the classroom. Discuss each in tern and highlight the different roles that each stakeholder has within the learning experience. From teacher </a:t>
            </a:r>
            <a:r>
              <a:rPr lang="en-US" baseline="0" err="1"/>
              <a:t>AfL</a:t>
            </a:r>
            <a:r>
              <a:rPr lang="en-US" baseline="0"/>
              <a:t> to pupil and peer </a:t>
            </a:r>
            <a:r>
              <a:rPr lang="en-US" baseline="0" err="1"/>
              <a:t>AfL</a:t>
            </a:r>
            <a:r>
              <a:rPr lang="en-US" baseline="0"/>
              <a:t>. 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049551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Explore further what</a:t>
            </a:r>
            <a:r>
              <a:rPr lang="en-US" baseline="0"/>
              <a:t> new style assessment actually looks like in the classroom. Discuss each in tern and highlight the different roles that each stakeholder has within the learning experience. From teacher </a:t>
            </a:r>
            <a:r>
              <a:rPr lang="en-US" baseline="0" err="1"/>
              <a:t>AfL</a:t>
            </a:r>
            <a:r>
              <a:rPr lang="en-US" baseline="0"/>
              <a:t> to pupil and peer </a:t>
            </a:r>
            <a:r>
              <a:rPr lang="en-US" baseline="0" err="1"/>
              <a:t>AfL</a:t>
            </a:r>
            <a:r>
              <a:rPr lang="en-US" baseline="0"/>
              <a:t>. 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20196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Explore further what</a:t>
            </a:r>
            <a:r>
              <a:rPr lang="en-US" baseline="0"/>
              <a:t> new style assessment actually looks like in the classroom. Discuss each in tern and highlight the different roles that each stakeholder has within the learning experience. From teacher </a:t>
            </a:r>
            <a:r>
              <a:rPr lang="en-US" baseline="0" err="1"/>
              <a:t>AfL</a:t>
            </a:r>
            <a:r>
              <a:rPr lang="en-US" baseline="0"/>
              <a:t> to pupil and peer </a:t>
            </a:r>
            <a:r>
              <a:rPr lang="en-US" baseline="0" err="1"/>
              <a:t>AfL</a:t>
            </a:r>
            <a:r>
              <a:rPr lang="en-US" baseline="0"/>
              <a:t>. 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945698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Explore further what</a:t>
            </a:r>
            <a:r>
              <a:rPr lang="en-US" baseline="0"/>
              <a:t> new style assessment actually looks like in the classroom. Discuss each in tern and highlight the different roles that each stakeholder has within the learning experience. From teacher </a:t>
            </a:r>
            <a:r>
              <a:rPr lang="en-US" baseline="0" err="1"/>
              <a:t>AfL</a:t>
            </a:r>
            <a:r>
              <a:rPr lang="en-US" baseline="0"/>
              <a:t> to pupil and peer </a:t>
            </a:r>
            <a:r>
              <a:rPr lang="en-US" baseline="0" err="1"/>
              <a:t>AfL</a:t>
            </a:r>
            <a:r>
              <a:rPr lang="en-US" baseline="0"/>
              <a:t>. 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703918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Explore further what</a:t>
            </a:r>
            <a:r>
              <a:rPr lang="en-US" baseline="0"/>
              <a:t> new style assessment actually looks like in the classroom. Discuss each in tern and highlight the different roles that each stakeholder has within the learning experience. From teacher </a:t>
            </a:r>
            <a:r>
              <a:rPr lang="en-US" baseline="0" err="1"/>
              <a:t>AfL</a:t>
            </a:r>
            <a:r>
              <a:rPr lang="en-US" baseline="0"/>
              <a:t> to pupil and peer </a:t>
            </a:r>
            <a:r>
              <a:rPr lang="en-US" baseline="0" err="1"/>
              <a:t>AfL</a:t>
            </a:r>
            <a:r>
              <a:rPr lang="en-US" baseline="0"/>
              <a:t>. 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256232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Explore further what</a:t>
            </a:r>
            <a:r>
              <a:rPr lang="en-US" baseline="0"/>
              <a:t> new style assessment actually looks like in the classroom. Discuss each in tern and highlight the different roles that each stakeholder has within the learning experience. From teacher </a:t>
            </a:r>
            <a:r>
              <a:rPr lang="en-US" baseline="0" err="1"/>
              <a:t>AfL</a:t>
            </a:r>
            <a:r>
              <a:rPr lang="en-US" baseline="0"/>
              <a:t> to pupil and peer </a:t>
            </a:r>
            <a:r>
              <a:rPr lang="en-US" baseline="0" err="1"/>
              <a:t>AfL</a:t>
            </a:r>
            <a:r>
              <a:rPr lang="en-US" baseline="0"/>
              <a:t>. 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500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This</a:t>
            </a:r>
            <a:r>
              <a:rPr lang="en-GB" baseline="0"/>
              <a:t> analogy is great for checking the students understanding ‘during the act of learning’ in this lecture!</a:t>
            </a:r>
          </a:p>
          <a:p>
            <a:endParaRPr lang="en-GB" baseline="0"/>
          </a:p>
          <a:p>
            <a:r>
              <a:rPr lang="en-GB" baseline="0"/>
              <a:t>We are talking about SUMMATIVE (AOL) here. 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080349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This</a:t>
            </a:r>
            <a:r>
              <a:rPr lang="en-GB" baseline="0"/>
              <a:t> analogy is great for checking the students understanding ‘during the act of learning’ in this lecture!</a:t>
            </a:r>
          </a:p>
          <a:p>
            <a:endParaRPr lang="en-GB" baseline="0"/>
          </a:p>
          <a:p>
            <a:r>
              <a:rPr lang="en-GB" baseline="0"/>
              <a:t>We are talking about SUMMATIVE (AOL) here. 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562717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Feeling the soil</a:t>
            </a:r>
            <a:r>
              <a:rPr lang="mr-IN" dirty="0"/>
              <a:t>…</a:t>
            </a:r>
            <a:r>
              <a:rPr lang="en-GB" dirty="0"/>
              <a:t>it’s dry (Finding out where the plant is)</a:t>
            </a:r>
            <a:r>
              <a:rPr lang="mr-IN" dirty="0"/>
              <a:t>…</a:t>
            </a:r>
            <a:r>
              <a:rPr lang="en-GB" dirty="0"/>
              <a:t>.it needs some</a:t>
            </a:r>
            <a:r>
              <a:rPr lang="en-GB" baseline="0" dirty="0"/>
              <a:t> water! (Identifying what is required next)</a:t>
            </a:r>
            <a:r>
              <a:rPr lang="mr-IN" baseline="0" dirty="0"/>
              <a:t>…</a:t>
            </a:r>
            <a:r>
              <a:rPr lang="en-GB" baseline="0" dirty="0"/>
              <a:t>.watering the plant (Giving it what is needs next) …Water it!</a:t>
            </a:r>
          </a:p>
          <a:p>
            <a:endParaRPr lang="en-GB" baseline="0" dirty="0"/>
          </a:p>
          <a:p>
            <a:r>
              <a:rPr lang="en-GB" baseline="0" dirty="0"/>
              <a:t>Refer back to the definition they completed earlier for the three simple steps noted.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173515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Great question to ask in red!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195929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Background info for you.</a:t>
            </a:r>
          </a:p>
          <a:p>
            <a:endParaRPr lang="en-US" dirty="0"/>
          </a:p>
          <a:p>
            <a:r>
              <a:rPr lang="en-US" dirty="0"/>
              <a:t>Dylan </a:t>
            </a:r>
            <a:r>
              <a:rPr lang="en-US" dirty="0" err="1"/>
              <a:t>Wiliam</a:t>
            </a:r>
            <a:r>
              <a:rPr lang="en-US" dirty="0"/>
              <a:t> and Paul Black were the first to publish the concept of </a:t>
            </a:r>
            <a:r>
              <a:rPr lang="en-US" dirty="0" err="1"/>
              <a:t>AfL</a:t>
            </a:r>
            <a:r>
              <a:rPr lang="en-US" dirty="0"/>
              <a:t>.</a:t>
            </a:r>
          </a:p>
          <a:p>
            <a:endParaRPr lang="en-US" dirty="0"/>
          </a:p>
          <a:p>
            <a:r>
              <a:rPr lang="en-US" dirty="0"/>
              <a:t>From Kings College London</a:t>
            </a:r>
          </a:p>
          <a:p>
            <a:endParaRPr lang="en-US" dirty="0"/>
          </a:p>
          <a:p>
            <a:r>
              <a:rPr lang="en-US" dirty="0"/>
              <a:t>Their influential report “Inside the black box” </a:t>
            </a:r>
            <a:r>
              <a:rPr lang="en-US" dirty="0" err="1"/>
              <a:t>utilised</a:t>
            </a:r>
            <a:r>
              <a:rPr lang="en-US" dirty="0"/>
              <a:t> over 250 studies from over a 9 year period. Each study </a:t>
            </a:r>
            <a:r>
              <a:rPr lang="en-US" dirty="0" err="1"/>
              <a:t>utilised</a:t>
            </a:r>
            <a:r>
              <a:rPr lang="en-US" dirty="0"/>
              <a:t> a control group and these were taken from across a</a:t>
            </a:r>
            <a:r>
              <a:rPr lang="en-US" baseline="0" dirty="0"/>
              <a:t> wide discipline field. </a:t>
            </a:r>
          </a:p>
          <a:p>
            <a:endParaRPr lang="en-US" baseline="0" dirty="0"/>
          </a:p>
          <a:p>
            <a:r>
              <a:rPr lang="en-US" baseline="0" dirty="0" err="1"/>
              <a:t>AfL</a:t>
            </a:r>
            <a:r>
              <a:rPr lang="en-US" baseline="0" dirty="0"/>
              <a:t> was identified as the major means of raising standards</a:t>
            </a:r>
            <a:r>
              <a:rPr lang="mr-IN" baseline="0" dirty="0"/>
              <a:t>…</a:t>
            </a:r>
            <a:r>
              <a:rPr lang="en-GB" baseline="0" dirty="0"/>
              <a:t>especially for lower attaining pupils. </a:t>
            </a:r>
          </a:p>
          <a:p>
            <a:endParaRPr lang="en-GB" baseline="0" dirty="0"/>
          </a:p>
          <a:p>
            <a:r>
              <a:rPr lang="en-GB" baseline="0" dirty="0"/>
              <a:t>They identified that too much teaching time was teacher led instruction and this was to the detriment of student reflection. </a:t>
            </a:r>
          </a:p>
          <a:p>
            <a:endParaRPr lang="en-GB" baseline="0" dirty="0"/>
          </a:p>
          <a:p>
            <a:r>
              <a:rPr lang="en-GB" baseline="0" dirty="0"/>
              <a:t>They found that teachers often didn’t provide constructive feedback to make improvements. </a:t>
            </a:r>
          </a:p>
          <a:p>
            <a:endParaRPr lang="en-GB" baseline="0" dirty="0"/>
          </a:p>
          <a:p>
            <a:endParaRPr lang="en-GB" baseline="0" dirty="0"/>
          </a:p>
          <a:p>
            <a:endParaRPr lang="en-GB" baseline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320566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Dylan </a:t>
            </a:r>
            <a:r>
              <a:rPr lang="en-US" dirty="0" err="1"/>
              <a:t>wiliam</a:t>
            </a:r>
            <a:r>
              <a:rPr lang="en-US" dirty="0"/>
              <a:t> has famously said that he wished he hadn’t named is </a:t>
            </a:r>
            <a:r>
              <a:rPr lang="en-US" dirty="0" err="1"/>
              <a:t>AfL</a:t>
            </a:r>
            <a:r>
              <a:rPr lang="en-US" baseline="0" dirty="0"/>
              <a:t> but instead “Good teaching!”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044769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340554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Introduce the idea that there are FOUR elements</a:t>
            </a:r>
            <a:r>
              <a:rPr lang="en-US" baseline="0" dirty="0"/>
              <a:t> to </a:t>
            </a:r>
            <a:r>
              <a:rPr lang="en-US" baseline="0" dirty="0" err="1"/>
              <a:t>AfL</a:t>
            </a:r>
            <a:r>
              <a:rPr lang="en-US" baseline="0" dirty="0"/>
              <a:t>. We can almost think of these as buckets to put our different </a:t>
            </a:r>
            <a:r>
              <a:rPr lang="en-US" baseline="0" dirty="0" err="1"/>
              <a:t>AfL</a:t>
            </a:r>
            <a:r>
              <a:rPr lang="en-US" baseline="0" dirty="0"/>
              <a:t> strategies into. We are looking for a balanced approach and all should be present within our teaching regularly to ensure we reap the benefits of effective </a:t>
            </a:r>
            <a:r>
              <a:rPr lang="en-US" baseline="0" dirty="0" err="1"/>
              <a:t>AfL</a:t>
            </a:r>
            <a:r>
              <a:rPr lang="en-US" baseline="0" dirty="0"/>
              <a:t> implementation.  </a:t>
            </a:r>
          </a:p>
          <a:p>
            <a:endParaRPr lang="en-US" baseline="0" dirty="0"/>
          </a:p>
          <a:p>
            <a:r>
              <a:rPr lang="en-US" dirty="0"/>
              <a:t>Explain that you will now share some examples from each element of </a:t>
            </a:r>
            <a:r>
              <a:rPr lang="en-US" dirty="0" err="1"/>
              <a:t>AfL</a:t>
            </a:r>
            <a:r>
              <a:rPr lang="en-US" dirty="0"/>
              <a:t>.</a:t>
            </a:r>
          </a:p>
          <a:p>
            <a:endParaRPr lang="en-US" dirty="0"/>
          </a:p>
          <a:p>
            <a:r>
              <a:rPr lang="en-US" dirty="0"/>
              <a:t>FEEL FREE TO CHOOSE YOUR OWN EXAMPLES! </a:t>
            </a:r>
          </a:p>
          <a:p>
            <a:endParaRPr lang="en-US" baseline="0" dirty="0"/>
          </a:p>
          <a:p>
            <a:endParaRPr lang="en-US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32994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hwb.gov.wales/curriculum-for-wales/supporting-learner-progression-assessment-guidance/" TargetMode="Externa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sYdVe5O7KBE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5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7" Type="http://schemas.openxmlformats.org/officeDocument/2006/relationships/image" Target="../media/image6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9.svg"/><Relationship Id="rId5" Type="http://schemas.openxmlformats.org/officeDocument/2006/relationships/image" Target="../media/image58.png"/><Relationship Id="rId4" Type="http://schemas.openxmlformats.org/officeDocument/2006/relationships/image" Target="../media/image5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967546" y="784646"/>
            <a:ext cx="721178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chemeClr val="bg1"/>
                </a:solidFill>
              </a:rPr>
              <a:t>Leading the Learning</a:t>
            </a:r>
            <a:endParaRPr lang="en-GB" sz="4800" dirty="0">
              <a:solidFill>
                <a:schemeClr val="bg1"/>
              </a:solidFill>
            </a:endParaRPr>
          </a:p>
          <a:p>
            <a:pPr algn="ctr"/>
            <a:r>
              <a:rPr lang="en-GB" sz="4800" dirty="0">
                <a:solidFill>
                  <a:schemeClr val="bg1"/>
                </a:solidFill>
              </a:rPr>
              <a:t>ECAD5012</a:t>
            </a:r>
          </a:p>
          <a:p>
            <a:endParaRPr lang="en-GB" sz="32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BEA295D-DE74-BB44-9F9D-C83142F00E39}"/>
              </a:ext>
            </a:extLst>
          </p:cNvPr>
          <p:cNvSpPr txBox="1"/>
          <p:nvPr/>
        </p:nvSpPr>
        <p:spPr>
          <a:xfrm>
            <a:off x="1943296" y="4248926"/>
            <a:ext cx="526028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</a:rPr>
              <a:t>Introduction to </a:t>
            </a:r>
          </a:p>
          <a:p>
            <a:pPr algn="ctr"/>
            <a:r>
              <a:rPr lang="en-GB" sz="4000" dirty="0">
                <a:solidFill>
                  <a:schemeClr val="bg1"/>
                </a:solidFill>
              </a:rPr>
              <a:t>Assessment for Learning</a:t>
            </a:r>
          </a:p>
        </p:txBody>
      </p:sp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0D3C38A-8ECE-2F4E-B355-6C3B75D4CF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0258"/>
            <a:ext cx="9144000" cy="57150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7D287F50-93C4-83D0-6446-7161FCFFEA8D}"/>
              </a:ext>
            </a:extLst>
          </p:cNvPr>
          <p:cNvSpPr/>
          <p:nvPr/>
        </p:nvSpPr>
        <p:spPr>
          <a:xfrm>
            <a:off x="374072" y="1921014"/>
            <a:ext cx="2410691" cy="64126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00C2DAB-62C5-5187-90B7-90EAF8194287}"/>
              </a:ext>
            </a:extLst>
          </p:cNvPr>
          <p:cNvSpPr txBox="1"/>
          <p:nvPr/>
        </p:nvSpPr>
        <p:spPr>
          <a:xfrm>
            <a:off x="480950" y="1921014"/>
            <a:ext cx="24938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ECAD5012</a:t>
            </a:r>
          </a:p>
        </p:txBody>
      </p:sp>
    </p:spTree>
    <p:extLst>
      <p:ext uri="{BB962C8B-B14F-4D97-AF65-F5344CB8AC3E}">
        <p14:creationId xmlns:p14="http://schemas.microsoft.com/office/powerpoint/2010/main" val="16735142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E30232D-7600-1042-A94B-0082D094059E}"/>
              </a:ext>
            </a:extLst>
          </p:cNvPr>
          <p:cNvSpPr/>
          <p:nvPr/>
        </p:nvSpPr>
        <p:spPr>
          <a:xfrm>
            <a:off x="695740" y="457200"/>
            <a:ext cx="7931425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GB" sz="2800" dirty="0">
                <a:solidFill>
                  <a:srgbClr val="000000"/>
                </a:solidFill>
                <a:latin typeface="Calibri" panose="020F0502020204030204" pitchFamily="34" charset="0"/>
              </a:rPr>
              <a:t>Session aims:   </a:t>
            </a:r>
            <a:endParaRPr lang="en-GB" sz="2800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fontAlgn="base"/>
            <a:r>
              <a:rPr lang="en-GB" sz="2800" dirty="0">
                <a:solidFill>
                  <a:srgbClr val="000000"/>
                </a:solidFill>
                <a:latin typeface="Segoe UI" panose="020B0502040204020203" pitchFamily="34" charset="0"/>
              </a:rPr>
              <a:t> 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Calibri" panose="020F0502020204030204" pitchFamily="34" charset="0"/>
              </a:rPr>
              <a:t>to identify importance of assessment for learning in effective pedagogy 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Calibri" panose="020F0502020204030204" pitchFamily="34" charset="0"/>
              </a:rPr>
              <a:t>to explore the what assessment is, the two main types (Formative and summative)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Calibri" panose="020F0502020204030204" pitchFamily="34" charset="0"/>
              </a:rPr>
              <a:t>to understand some of the background, principles and elements of </a:t>
            </a:r>
            <a:r>
              <a:rPr lang="en-GB" sz="2800" dirty="0" err="1">
                <a:solidFill>
                  <a:srgbClr val="000000"/>
                </a:solidFill>
                <a:latin typeface="Calibri" panose="020F0502020204030204" pitchFamily="34" charset="0"/>
              </a:rPr>
              <a:t>AfL</a:t>
            </a:r>
            <a:endParaRPr lang="en-GB" sz="28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Calibri" panose="020F0502020204030204" pitchFamily="34" charset="0"/>
              </a:rPr>
              <a:t>to meet key researchers in the field and their important work 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Calibri" panose="020F0502020204030204" pitchFamily="34" charset="0"/>
              </a:rPr>
              <a:t>to reflect on examples of </a:t>
            </a:r>
            <a:r>
              <a:rPr lang="en-GB" sz="2800" dirty="0" err="1">
                <a:solidFill>
                  <a:srgbClr val="000000"/>
                </a:solidFill>
                <a:latin typeface="Calibri" panose="020F0502020204030204" pitchFamily="34" charset="0"/>
              </a:rPr>
              <a:t>AfL</a:t>
            </a:r>
            <a:r>
              <a:rPr lang="en-GB" sz="2800" dirty="0">
                <a:solidFill>
                  <a:srgbClr val="000000"/>
                </a:solidFill>
                <a:latin typeface="Calibri" panose="020F0502020204030204" pitchFamily="34" charset="0"/>
              </a:rPr>
              <a:t> strategies</a:t>
            </a:r>
          </a:p>
        </p:txBody>
      </p:sp>
    </p:spTree>
    <p:extLst>
      <p:ext uri="{BB962C8B-B14F-4D97-AF65-F5344CB8AC3E}">
        <p14:creationId xmlns:p14="http://schemas.microsoft.com/office/powerpoint/2010/main" val="30683947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7E47BE0-8C75-934D-9EE4-85ED6BBD6B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1740" y="0"/>
            <a:ext cx="5768522" cy="862384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CC55EE5-BA46-6D42-A9AB-C8D1682481C5}"/>
              </a:ext>
            </a:extLst>
          </p:cNvPr>
          <p:cNvSpPr txBox="1"/>
          <p:nvPr/>
        </p:nvSpPr>
        <p:spPr>
          <a:xfrm>
            <a:off x="3666974" y="6201810"/>
            <a:ext cx="24581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/>
              <a:t>Go to </a:t>
            </a:r>
            <a:r>
              <a:rPr lang="en-US" sz="2000" dirty="0" err="1"/>
              <a:t>joinmyquiz.com</a:t>
            </a:r>
            <a:endParaRPr lang="en-US" sz="20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0DB46B5-02E0-424D-8A48-A958FF049E73}"/>
              </a:ext>
            </a:extLst>
          </p:cNvPr>
          <p:cNvSpPr txBox="1"/>
          <p:nvPr/>
        </p:nvSpPr>
        <p:spPr>
          <a:xfrm>
            <a:off x="3679918" y="3146238"/>
            <a:ext cx="243228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/>
              <a:t>Tom will give you the join code / QR code to get in!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49B37E-04C7-D646-A0B2-4E91D9DB45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5463" y="651193"/>
            <a:ext cx="3081196" cy="1686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43511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11B596D-999B-3C43-8D9C-3C48E7793C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-110217"/>
            <a:ext cx="9290957" cy="696821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20030639">
            <a:off x="1983921" y="1067255"/>
            <a:ext cx="7886700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What is Assessment? </a:t>
            </a:r>
          </a:p>
        </p:txBody>
      </p:sp>
      <p:sp>
        <p:nvSpPr>
          <p:cNvPr id="4" name="TextBox 3"/>
          <p:cNvSpPr txBox="1"/>
          <p:nvPr/>
        </p:nvSpPr>
        <p:spPr>
          <a:xfrm rot="19562161">
            <a:off x="2245179" y="3555582"/>
            <a:ext cx="78867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What are your experiences of assessment</a:t>
            </a:r>
          </a:p>
          <a:p>
            <a:r>
              <a:rPr lang="en-GB" sz="2800" dirty="0">
                <a:solidFill>
                  <a:schemeClr val="bg1"/>
                </a:solidFill>
              </a:rPr>
              <a:t> (as a learner)? Is it important in learning?</a:t>
            </a:r>
          </a:p>
        </p:txBody>
      </p:sp>
    </p:spTree>
    <p:extLst>
      <p:ext uri="{BB962C8B-B14F-4D97-AF65-F5344CB8AC3E}">
        <p14:creationId xmlns:p14="http://schemas.microsoft.com/office/powerpoint/2010/main" val="2505059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CC61B96-4CD1-D84F-9C4B-D475E98216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9856" y="0"/>
            <a:ext cx="6025587" cy="5549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36676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855D1AD-5E80-1B42-8510-2F4104646A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451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84405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4674" y="336177"/>
            <a:ext cx="6907555" cy="4863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23347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11" y="692524"/>
            <a:ext cx="8872040" cy="3729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14569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114424C-278B-DA4F-91EA-55574BCA5E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323" y="0"/>
            <a:ext cx="791135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91049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A5D215C-CF06-7441-8BBA-B10B08D125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641" y="0"/>
            <a:ext cx="711871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9584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BA81A9D-B57E-9F49-B457-3D6093F95F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1461" y="0"/>
            <a:ext cx="486107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38286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D745050-1748-3F40-9EC5-D3CEE51987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0302" y="0"/>
            <a:ext cx="54433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50593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A5D215C-CF06-7441-8BBA-B10B08D125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641" y="0"/>
            <a:ext cx="711871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38171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278B64F-6D67-434E-A14B-675F3D78D1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8017"/>
            <a:ext cx="9144000" cy="6581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08073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20C09CC-2DB9-8D41-BA92-380819FE76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70854"/>
            <a:ext cx="9144000" cy="6516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15326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0396B1E-8C58-5749-B646-11C0D2C35E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529" y="0"/>
            <a:ext cx="865094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91351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435" y="258474"/>
            <a:ext cx="8139673" cy="518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31576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4265" y="806824"/>
            <a:ext cx="7947211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0070C0"/>
                </a:solidFill>
              </a:rPr>
              <a:t>Summative assessment </a:t>
            </a:r>
            <a:r>
              <a:rPr lang="en-GB" sz="3200" dirty="0"/>
              <a:t>– assessment used to check what has been learned</a:t>
            </a:r>
          </a:p>
          <a:p>
            <a:endParaRPr lang="en-GB" sz="3200" dirty="0"/>
          </a:p>
          <a:p>
            <a:r>
              <a:rPr lang="en-GB" sz="3200" dirty="0">
                <a:solidFill>
                  <a:srgbClr val="0070C0"/>
                </a:solidFill>
              </a:rPr>
              <a:t>Formative assessment </a:t>
            </a:r>
            <a:r>
              <a:rPr lang="en-GB" sz="3200" dirty="0"/>
              <a:t>– assessment used to inform what can be done to support learning </a:t>
            </a:r>
          </a:p>
          <a:p>
            <a:endParaRPr lang="en-GB" sz="3200" dirty="0"/>
          </a:p>
          <a:p>
            <a:r>
              <a:rPr lang="en-GB" sz="3200" dirty="0"/>
              <a:t>Who might the different forms be for?</a:t>
            </a:r>
          </a:p>
          <a:p>
            <a:endParaRPr lang="en-GB" sz="3200" dirty="0"/>
          </a:p>
          <a:p>
            <a:r>
              <a:rPr lang="en-GB" sz="3200" dirty="0"/>
              <a:t>In what ways might they be used? 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5755503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639" y="391886"/>
            <a:ext cx="8592872" cy="4613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41638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858" y="267715"/>
            <a:ext cx="8070477" cy="5032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0923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1876" y="-171033"/>
            <a:ext cx="8159844" cy="5468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972831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4"/>
          <p:cNvSpPr/>
          <p:nvPr/>
        </p:nvSpPr>
        <p:spPr>
          <a:xfrm>
            <a:off x="205016" y="849500"/>
            <a:ext cx="8564336" cy="452366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350"/>
          </a:p>
        </p:txBody>
      </p:sp>
      <p:sp>
        <p:nvSpPr>
          <p:cNvPr id="3" name="object 3"/>
          <p:cNvSpPr txBox="1"/>
          <p:nvPr/>
        </p:nvSpPr>
        <p:spPr>
          <a:xfrm>
            <a:off x="396402" y="304067"/>
            <a:ext cx="2170271" cy="332783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500" spc="-4">
                <a:latin typeface="Calibri"/>
                <a:cs typeface="Calibri"/>
              </a:rPr>
              <a:t>(Donaldson, 2015,</a:t>
            </a:r>
            <a:r>
              <a:rPr sz="1500" spc="-45">
                <a:latin typeface="Calibri"/>
                <a:cs typeface="Calibri"/>
              </a:rPr>
              <a:t> </a:t>
            </a:r>
            <a:r>
              <a:rPr sz="1500" spc="-4">
                <a:latin typeface="Calibri"/>
                <a:cs typeface="Calibri"/>
              </a:rPr>
              <a:t>tt.64-70</a:t>
            </a:r>
            <a:r>
              <a:rPr sz="2100" spc="-4">
                <a:latin typeface="Calibri"/>
                <a:cs typeface="Calibri"/>
              </a:rPr>
              <a:t>)</a:t>
            </a:r>
            <a:endParaRPr sz="21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165826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D5B8269-348B-8B40-84A6-7A7DFB58D6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1500"/>
            <a:ext cx="9144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341574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39255B6-7D77-064E-9ADB-905EBE45CD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1500"/>
            <a:ext cx="9144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72947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F67A98B-4F9B-2F40-9114-85041DAD41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1500"/>
            <a:ext cx="9144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648402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EF6DCD5-8016-7E48-A909-1909BB770B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1500"/>
            <a:ext cx="9144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791973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4B7F6C7-CCD7-074F-B4C6-4CCF57388D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1500"/>
            <a:ext cx="9144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754576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89E86535-9225-4448-BE3C-3DB3A90497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9861" y="82174"/>
            <a:ext cx="5954767" cy="510236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B882E87-5CA1-439F-A91B-191C79CD8AA0}"/>
              </a:ext>
            </a:extLst>
          </p:cNvPr>
          <p:cNvSpPr txBox="1"/>
          <p:nvPr/>
        </p:nvSpPr>
        <p:spPr>
          <a:xfrm>
            <a:off x="187037" y="5062770"/>
            <a:ext cx="863404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hlinkClick r:id="rId4"/>
              </a:rPr>
              <a:t>https://hwb.gov.wales/curriculum-for-wales/supporting-learner-progression-assessment-guidance/</a:t>
            </a:r>
            <a:endParaRPr lang="en-US"/>
          </a:p>
          <a:p>
            <a:endParaRPr lang="en-US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5F008F-4C95-4979-B5C4-6CBF5E5A5DAA}"/>
              </a:ext>
            </a:extLst>
          </p:cNvPr>
          <p:cNvSpPr txBox="1"/>
          <p:nvPr/>
        </p:nvSpPr>
        <p:spPr>
          <a:xfrm>
            <a:off x="6468505" y="712315"/>
            <a:ext cx="2238630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Calibri"/>
              </a:rPr>
              <a:t>Take some time to read the approach to assessment advocated in Curriculum for Wales 2022. </a:t>
            </a: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293164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D8CB4B6-7C34-DD45-8871-2F40D8018B0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255"/>
          <a:stretch/>
        </p:blipFill>
        <p:spPr>
          <a:xfrm>
            <a:off x="39826" y="537882"/>
            <a:ext cx="9104174" cy="56746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731041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89E86535-9225-4448-BE3C-3DB3A904977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51722"/>
          <a:stretch/>
        </p:blipFill>
        <p:spPr>
          <a:xfrm>
            <a:off x="-654799" y="271849"/>
            <a:ext cx="10932764" cy="4522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254709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89E86535-9225-4448-BE3C-3DB3A904977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0216"/>
          <a:stretch/>
        </p:blipFill>
        <p:spPr>
          <a:xfrm>
            <a:off x="-659582" y="0"/>
            <a:ext cx="11063971" cy="4719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083571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93144" y="4981856"/>
            <a:ext cx="643441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u="sng" dirty="0">
                <a:solidFill>
                  <a:srgbClr val="0000FF"/>
                </a:solidFill>
                <a:latin typeface="Calibri" panose="020F0502020204030204" pitchFamily="34" charset="0"/>
                <a:hlinkClick r:id="rId3"/>
              </a:rPr>
              <a:t>https://www.youtube.com/watch?v=sYdVe5O7KBE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9780" y="190603"/>
            <a:ext cx="7433962" cy="479125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F7E315B-9D4B-7B45-BFD7-09B94C991262}"/>
              </a:ext>
            </a:extLst>
          </p:cNvPr>
          <p:cNvSpPr txBox="1"/>
          <p:nvPr/>
        </p:nvSpPr>
        <p:spPr>
          <a:xfrm>
            <a:off x="7376596" y="4981856"/>
            <a:ext cx="14037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Key phrases?</a:t>
            </a:r>
          </a:p>
        </p:txBody>
      </p:sp>
    </p:spTree>
    <p:extLst>
      <p:ext uri="{BB962C8B-B14F-4D97-AF65-F5344CB8AC3E}">
        <p14:creationId xmlns:p14="http://schemas.microsoft.com/office/powerpoint/2010/main" val="72155958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3FFE105-5153-BF47-A161-4CD95F7C96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71500"/>
            <a:ext cx="9144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712192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62BD424-46EA-2E47-87F8-E5B652C514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71500"/>
            <a:ext cx="9144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92035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557DD82-C80F-7648-A7DC-CFFC33767E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71500"/>
            <a:ext cx="9144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027122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6876B97-242C-0243-809F-D2F030EF76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71500"/>
            <a:ext cx="9144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579809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A0A430A-44D9-794A-A4DC-DC461B0A63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71500"/>
            <a:ext cx="9144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956527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E6E55C3-0E78-5F4A-A73A-DE156492CE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71500"/>
            <a:ext cx="9144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003513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42904" t="26021" r="14073" b="30504"/>
          <a:stretch/>
        </p:blipFill>
        <p:spPr>
          <a:xfrm>
            <a:off x="914400" y="141367"/>
            <a:ext cx="7333129" cy="5519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224147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6140" y="1"/>
            <a:ext cx="7584772" cy="5650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531810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299" y="0"/>
            <a:ext cx="7703243" cy="5563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15765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9641" y="7937040"/>
            <a:ext cx="7139980" cy="5220677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079" y="0"/>
            <a:ext cx="7735015" cy="5655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198652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attachments.office.net/owa/t.cox%40uwtsd.ac.uk/service.svc/s/GetAttachmentThumbnail?id=AAMkAGM0N2YzOTJkLWZjZDctNDk3NS1iY2Q5LTE5ZDg2MDk2ZTU5ZgBGAAAAAADce31s2J40SrvZElBtWYQkBwBpaQ%2Fw9iiXQY4WE4npMZqJAAAAAAEMAABpaQ%2Fw9iiXQY4WE4npMZqJAAaPeTUxAAABEgAQAPV5xjk2kEJDsbEoYS6QDE4%3D&amp;thumbnailType=2&amp;token=eyJhbGciOiJSUzI1NiIsImtpZCI6IjMwODE3OUNFNUY0QjUyRTc4QjJEQjg5NjZCQUY0RUNDMzcyN0FFRUUiLCJ0eXAiOiJKV1QiLCJ4NXQiOiJNSUY1emw5TFV1ZUxMYmlXYTY5T3pEY25ydTQifQ.eyJvcmlnaW4iOiJodHRwczovL291dGxvb2sub2ZmaWNlLmNvbSIsInVjIjoiZmY4OWRlZjI3NjhhNDZjM2JkOTFlOTExMjhjMjBkY2QiLCJzaWduaW5fc3RhdGUiOiJbXCJrbXNpXCJdIiwidmVyIjoiRXhjaGFuZ2UuQ2FsbGJhY2suVjEiLCJhcHBjdHhzZW5kZXIiOiJPd2FEb3dubG9hZEA0ZTBmMTFmOS0wNDZlLTQ1MDUtOWNiOC1kYjIxNTIzMTFlMjEiLCJpc3NyaW5nIjoiV1ciLCJhcHBjdHgiOiJ7XCJtc2V4Y2hwcm90XCI6XCJvd2FcIixcInB1aWRcIjpcIjExNTM3NjU5MzE4ODAzMTAxMzlcIixcInNjb3BlXCI6XCJPd2FEb3dubG9hZFwiLFwib2lkXCI6XCIwMTYxNmUwNi03NmU0LTQzZDQtOGM5Ni04MTI3MTA1NDgwOGFcIixcInByaW1hcnlzaWRcIjpcIlMtMS01LTIxLTMzMTYyMjMzOTgtMzQxNDEyMzU1Ny0xNzE0ODUxMTI1LTEzNjUxNDc2XCJ9IiwibmJmIjoxNjMyNjkyMzUyLCJleHAiOjE2MzI2OTI5NTIsImlzcyI6IjAwMDAwMDAyLTAwMDAtMGZmMS1jZTAwLTAwMDAwMDAwMDAwMEA0ZTBmMTFmOS0wNDZlLTQ1MDUtOWNiOC1kYjIxNTIzMTFlMjEiLCJhdWQiOiIwMDAwMDAwMi0wMDAwLTBmZjEtY2UwMC0wMDAwMDAwMDAwMDAvYXR0YWNobWVudHMub2ZmaWNlLm5ldEA0ZTBmMTFmOS0wNDZlLTQ1MDUtOWNiOC1kYjIxNTIzMTFlMjEiLCJoYXBwIjoib3dhIn0.e53D5klBGxF4FkyZOj84gGGkNHfU5l0NagrP8qqFJMchXq6HIqfcGxALpKSasao2N6uqRmP63KEmb2dtWdIRGI2u1speHeyd2-ks4AG1QTcSlp4ZeGJsVi3Cmw8kRrHvDMM0_HTOyafcZhhdkJcrVgUXym5K3OQRcJf9zziFAYsVlASMapNNFDDzS-nWUwdsbmedmnyc8vK_11M-dXSMNyFAeFggZ_9Fi9hL0Mo7uvOK9etwLe7KTELFhrD1stTHXCx9R0JlWe4vivXhIBuLGX_PG_ORy6HQhf6N2abOpX-06FPGvsKex7k-yrb97BIYoIjkZO9BF8wyQXT4JIc5Rg&amp;X-OWA-CANARY=HJrqnbIHF0yczP3cjIl7spCAUUs2gdkYqegzwFjHze8e5eeH__Xo9kmMrRDpJou8V7SdZhrERQs.&amp;owa=outlook.office.com&amp;scriptVer=20210913004.12&amp;animation=tru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9460902" cy="4933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58996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s://attachments.office.net/owa/t.cox%40uwtsd.ac.uk/service.svc/s/GetAttachmentThumbnail?id=AAMkAGM0N2YzOTJkLWZjZDctNDk3NS1iY2Q5LTE5ZDg2MDk2ZTU5ZgBGAAAAAADce31s2J40SrvZElBtWYQkBwBpaQ%2Fw9iiXQY4WE4npMZqJAAAAAAEMAABpaQ%2Fw9iiXQY4WE4npMZqJAAaPeTUxAAABEgAQACa4%2FJs4QOBFsy1MSnDRQZE%3D&amp;thumbnailType=2&amp;token=eyJhbGciOiJSUzI1NiIsImtpZCI6IjMwODE3OUNFNUY0QjUyRTc4QjJEQjg5NjZCQUY0RUNDMzcyN0FFRUUiLCJ0eXAiOiJKV1QiLCJ4NXQiOiJNSUY1emw5TFV1ZUxMYmlXYTY5T3pEY25ydTQifQ.eyJvcmlnaW4iOiJodHRwczovL291dGxvb2sub2ZmaWNlLmNvbSIsInVjIjoiZmY4OWRlZjI3NjhhNDZjM2JkOTFlOTExMjhjMjBkY2QiLCJzaWduaW5fc3RhdGUiOiJbXCJrbXNpXCJdIiwidmVyIjoiRXhjaGFuZ2UuQ2FsbGJhY2suVjEiLCJhcHBjdHhzZW5kZXIiOiJPd2FEb3dubG9hZEA0ZTBmMTFmOS0wNDZlLTQ1MDUtOWNiOC1kYjIxNTIzMTFlMjEiLCJpc3NyaW5nIjoiV1ciLCJhcHBjdHgiOiJ7XCJtc2V4Y2hwcm90XCI6XCJvd2FcIixcInB1aWRcIjpcIjExNTM3NjU5MzE4ODAzMTAxMzlcIixcInNjb3BlXCI6XCJPd2FEb3dubG9hZFwiLFwib2lkXCI6XCIwMTYxNmUwNi03NmU0LTQzZDQtOGM5Ni04MTI3MTA1NDgwOGFcIixcInByaW1hcnlzaWRcIjpcIlMtMS01LTIxLTMzMTYyMjMzOTgtMzQxNDEyMzU1Ny0xNzE0ODUxMTI1LTEzNjUxNDc2XCJ9IiwibmJmIjoxNjMyNjkyMzUyLCJleHAiOjE2MzI2OTI5NTIsImlzcyI6IjAwMDAwMDAyLTAwMDAtMGZmMS1jZTAwLTAwMDAwMDAwMDAwMEA0ZTBmMTFmOS0wNDZlLTQ1MDUtOWNiOC1kYjIxNTIzMTFlMjEiLCJhdWQiOiIwMDAwMDAwMi0wMDAwLTBmZjEtY2UwMC0wMDAwMDAwMDAwMDAvYXR0YWNobWVudHMub2ZmaWNlLm5ldEA0ZTBmMTFmOS0wNDZlLTQ1MDUtOWNiOC1kYjIxNTIzMTFlMjEiLCJoYXBwIjoib3dhIn0.e53D5klBGxF4FkyZOj84gGGkNHfU5l0NagrP8qqFJMchXq6HIqfcGxALpKSasao2N6uqRmP63KEmb2dtWdIRGI2u1speHeyd2-ks4AG1QTcSlp4ZeGJsVi3Cmw8kRrHvDMM0_HTOyafcZhhdkJcrVgUXym5K3OQRcJf9zziFAYsVlASMapNNFDDzS-nWUwdsbmedmnyc8vK_11M-dXSMNyFAeFggZ_9Fi9hL0Mo7uvOK9etwLe7KTELFhrD1stTHXCx9R0JlWe4vivXhIBuLGX_PG_ORy6HQhf6N2abOpX-06FPGvsKex7k-yrb97BIYoIjkZO9BF8wyQXT4JIc5Rg&amp;X-OWA-CANARY=HJrqnbIHF0yczP3cjIl7spCAUUs2gdkYqegzwFjHze8e5eeH__Xo9kmMrRDpJou8V7SdZhrERQs.&amp;owa=outlook.office.com&amp;scriptVer=20210913004.12&amp;animation=tru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856" y="0"/>
            <a:ext cx="8846288" cy="5649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196313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1B0EF47-996D-B348-9620-514D1DE89D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24812"/>
            <a:ext cx="9144000" cy="3808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09322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81C12B0-64B5-374A-BB87-DFD921B92A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48210"/>
            <a:ext cx="9144000" cy="5761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664411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CBCBEB7-2E95-C04B-9EF4-F4C1382B09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32602"/>
            <a:ext cx="9144000" cy="5792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763503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7C2B4E4-5500-DD41-A452-8F54A34A8D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1500"/>
            <a:ext cx="9144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991120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100AD3A-36A5-8445-9112-79EE4D858B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1500"/>
            <a:ext cx="9144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345777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761F8E1-EF29-DC4D-B26C-A5DF9D6576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1500"/>
            <a:ext cx="9144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389095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F78FA17-7AAF-364E-973B-24F2CDD66B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1500"/>
            <a:ext cx="9144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7815206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858097F-8E59-064C-8D96-A499C65880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1500"/>
            <a:ext cx="9144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1902311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7306298-741D-3A45-B1EC-AFB83AD18E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1500"/>
            <a:ext cx="9144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615579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FDAE59A-9693-2347-A3AF-684B66F343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71500"/>
            <a:ext cx="9144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2803610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4A0D9F4-96B3-2D45-84F5-9DB126F368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988" y="526943"/>
            <a:ext cx="8944483" cy="5620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3515995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7E47BE0-8C75-934D-9EE4-85ED6BBD6B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1740" y="0"/>
            <a:ext cx="5768522" cy="862384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CC55EE5-BA46-6D42-A9AB-C8D1682481C5}"/>
              </a:ext>
            </a:extLst>
          </p:cNvPr>
          <p:cNvSpPr txBox="1"/>
          <p:nvPr/>
        </p:nvSpPr>
        <p:spPr>
          <a:xfrm>
            <a:off x="3666974" y="6201810"/>
            <a:ext cx="24581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/>
              <a:t>Go to </a:t>
            </a:r>
            <a:r>
              <a:rPr lang="en-US" sz="2000" dirty="0" err="1"/>
              <a:t>joinmyquiz.com</a:t>
            </a:r>
            <a:endParaRPr lang="en-US" sz="20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0DB46B5-02E0-424D-8A48-A958FF049E73}"/>
              </a:ext>
            </a:extLst>
          </p:cNvPr>
          <p:cNvSpPr txBox="1"/>
          <p:nvPr/>
        </p:nvSpPr>
        <p:spPr>
          <a:xfrm>
            <a:off x="3679918" y="3146238"/>
            <a:ext cx="243228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/>
              <a:t>Tom will give you the join code / QR code to get in!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49B37E-04C7-D646-A0B2-4E91D9DB45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5463" y="651193"/>
            <a:ext cx="3081196" cy="1686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0062898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04783"/>
            <a:ext cx="9421586" cy="716278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988BD9F-D0FB-0047-B712-D6B3A43A9E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987762"/>
            <a:ext cx="1372467" cy="745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7832141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4814F46-BCF7-094B-8387-EC32694FFC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185" y="0"/>
            <a:ext cx="4735286" cy="707917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C34925A-393F-1F47-8A67-A4E7CCEE47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6397" y="3040332"/>
            <a:ext cx="2010931" cy="198886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72C1F62-6FDA-C742-A690-40E75B2A33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544284" y="2088743"/>
            <a:ext cx="6306456" cy="476925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7ED0B57-197A-D74D-9D7C-15311EE7953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8669" y="466973"/>
            <a:ext cx="2106386" cy="2106386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6D6B4987-3E28-6F40-AD53-0F5181781A0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15685" y="302543"/>
            <a:ext cx="4762500" cy="14605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E5A4B5C-A7A1-2B4A-81CB-CD275D56E29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9714" y="2368066"/>
            <a:ext cx="4414246" cy="1881373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6070D6B0-028F-D340-944C-BFBD8D5858E0}"/>
              </a:ext>
            </a:extLst>
          </p:cNvPr>
          <p:cNvSpPr/>
          <p:nvPr/>
        </p:nvSpPr>
        <p:spPr>
          <a:xfrm>
            <a:off x="647541" y="4242538"/>
            <a:ext cx="392280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dirty="0"/>
              <a:t>https://</a:t>
            </a:r>
            <a:r>
              <a:rPr lang="en-US" sz="2400" dirty="0" err="1"/>
              <a:t>padlet.com</a:t>
            </a:r>
            <a:r>
              <a:rPr lang="en-US" sz="2400" dirty="0"/>
              <a:t>/t_cox2/</a:t>
            </a:r>
            <a:r>
              <a:rPr lang="en-US" sz="2400" dirty="0" err="1"/>
              <a:t>afl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4103143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Teams_Channel_Section_Location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Invited_Teachers xmlns="92c24619-d6d5-42cf-b618-23d930ad9f20" xsi:nil="true"/>
    <Invited_Students xmlns="92c24619-d6d5-42cf-b618-23d930ad9f20" xsi:nil="true"/>
    <DefaultSectionName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Student_Groups xmlns="92c24619-d6d5-42cf-b618-23d930ad9f20">
      <UserInfo>
        <DisplayName/>
        <AccountId xsi:nil="true"/>
        <AccountType/>
      </UserInfo>
    </Student_Groups>
    <Is_Collaboration_Space_Locked xmlns="92c24619-d6d5-42cf-b618-23d930ad9f20" xsi:nil="true"/>
    <Templates xmlns="92c24619-d6d5-42cf-b618-23d930ad9f20" xsi:nil="true"/>
    <Students xmlns="92c24619-d6d5-42cf-b618-23d930ad9f20">
      <UserInfo>
        <DisplayName/>
        <AccountId xsi:nil="true"/>
        <AccountType/>
      </UserInfo>
    </Students>
    <TeamsChannelId xmlns="92c24619-d6d5-42cf-b618-23d930ad9f20" xsi:nil="true"/>
    <IsNotebookLocked xmlns="92c24619-d6d5-42cf-b618-23d930ad9f20" xsi:nil="true"/>
    <Self_Registration_Enabled xmlns="92c24619-d6d5-42cf-b618-23d930ad9f20" xsi:nil="true"/>
    <Has_Teacher_Only_SectionGroup xmlns="92c24619-d6d5-42cf-b618-23d930ad9f20" xsi:nil="true"/>
    <CultureName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  <MediaLengthInSeconds xmlns="92c24619-d6d5-42cf-b618-23d930ad9f20" xsi:nil="true"/>
    <SharedWithUsers xmlns="8ee9550b-f5f4-4dde-bce5-39f4ba45c2f1">
      <UserInfo>
        <DisplayName/>
        <AccountId xsi:nil="true"/>
        <AccountType/>
      </UserInfo>
    </SharedWithUsers>
    <TaxCatchAll xmlns="8ee9550b-f5f4-4dde-bce5-39f4ba45c2f1" xsi:nil="true"/>
    <lcf76f155ced4ddcb4097134ff3c332f xmlns="92c24619-d6d5-42cf-b618-23d930ad9f20">
      <Terms xmlns="http://schemas.microsoft.com/office/infopath/2007/PartnerControls"/>
    </lcf76f155ced4ddcb4097134ff3c332f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7" ma:contentTypeDescription="Create a new document." ma:contentTypeScope="" ma:versionID="813407f2678036ac210c95d74dc8565a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594779bd843bc7bd7a2df00abe30a66d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AutoTags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Teams_Channel_Section_Location" minOccurs="0"/>
                <xsd:element ref="ns2:lcf76f155ced4ddcb4097134ff3c332f" minOccurs="0"/>
                <xsd:element ref="ns3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  <xsd:element name="NotebookType" ma:index="21" nillable="true" ma:displayName="Notebook Type" ma:internalName="NotebookType">
      <xsd:simpleType>
        <xsd:restriction base="dms:Text"/>
      </xsd:simpleType>
    </xsd:element>
    <xsd:element name="FolderType" ma:index="22" nillable="true" ma:displayName="Folder Type" ma:internalName="FolderType">
      <xsd:simpleType>
        <xsd:restriction base="dms:Text"/>
      </xsd:simpleType>
    </xsd:element>
    <xsd:element name="CultureName" ma:index="23" nillable="true" ma:displayName="Culture Name" ma:internalName="CultureName">
      <xsd:simpleType>
        <xsd:restriction base="dms:Text"/>
      </xsd:simpleType>
    </xsd:element>
    <xsd:element name="AppVersion" ma:index="24" nillable="true" ma:displayName="App Version" ma:internalName="AppVersion">
      <xsd:simpleType>
        <xsd:restriction base="dms:Text"/>
      </xsd:simpleType>
    </xsd:element>
    <xsd:element name="TeamsChannelId" ma:index="25" nillable="true" ma:displayName="Teams Channel Id" ma:internalName="TeamsChannelId">
      <xsd:simpleType>
        <xsd:restriction base="dms:Text"/>
      </xsd:simpleType>
    </xsd:element>
    <xsd:element name="Owner" ma:index="26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7" nillable="true" ma:displayName="Math Settings" ma:internalName="Math_Settings">
      <xsd:simpleType>
        <xsd:restriction base="dms:Text"/>
      </xsd:simpleType>
    </xsd:element>
    <xsd:element name="DefaultSectionNames" ma:index="28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9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30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1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2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3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4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5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6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7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8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9" nillable="true" ma:displayName="Is Collaboration Space Locked" ma:internalName="Is_Collaboration_Space_Locked">
      <xsd:simpleType>
        <xsd:restriction base="dms:Boolean"/>
      </xsd:simpleType>
    </xsd:element>
    <xsd:element name="IsNotebookLocked" ma:index="40" nillable="true" ma:displayName="Is Notebook Locked" ma:internalName="IsNotebookLocked">
      <xsd:simpleType>
        <xsd:restriction base="dms:Boolean"/>
      </xsd:simpleType>
    </xsd:element>
    <xsd:element name="Teams_Channel_Section_Location" ma:index="41" nillable="true" ma:displayName="Teams Channel Section Location" ma:internalName="Teams_Channel_Section_Location">
      <xsd:simpleType>
        <xsd:restriction base="dms:Text"/>
      </xsd:simpleType>
    </xsd:element>
    <xsd:element name="lcf76f155ced4ddcb4097134ff3c332f" ma:index="4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4" nillable="true" ma:displayName="Taxonomy Catch All Column" ma:hidden="true" ma:list="{e800afd8-9188-484f-822e-9df23d421d18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EE985D4-E2F4-4EC0-A281-46D7666EB2B8}">
  <ds:schemaRefs>
    <ds:schemaRef ds:uri="8ee9550b-f5f4-4dde-bce5-39f4ba45c2f1"/>
    <ds:schemaRef ds:uri="92c24619-d6d5-42cf-b618-23d930ad9f20"/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5FABD074-1EF5-4983-A444-FAF15AE3EC3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38BBEB7-830E-4433-BCFD-FC5BF82E2C2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3520</TotalTime>
  <Words>1234</Words>
  <Application>Microsoft Office PowerPoint</Application>
  <PresentationFormat>On-screen Show (4:3)</PresentationFormat>
  <Paragraphs>151</Paragraphs>
  <Slides>59</Slides>
  <Notes>28</Notes>
  <HiddenSlides>8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59</vt:i4>
      </vt:variant>
    </vt:vector>
  </HeadingPairs>
  <TitlesOfParts>
    <vt:vector size="64" baseType="lpstr">
      <vt:lpstr>Arial</vt:lpstr>
      <vt:lpstr>Calibri</vt:lpstr>
      <vt:lpstr>Calibri Light</vt:lpstr>
      <vt:lpstr>Segoe UI</vt:lpstr>
      <vt:lpstr>Office Theme</vt:lpstr>
      <vt:lpstr>PowerPoint Presentation</vt:lpstr>
      <vt:lpstr>PowerPoint Presentation</vt:lpstr>
      <vt:lpstr>PowerPoint Presentation</vt:lpstr>
      <vt:lpstr>PowerPoint Presentation</vt:lpstr>
      <vt:lpstr>What is Assessment?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Tom Cox</cp:lastModifiedBy>
  <cp:revision>44</cp:revision>
  <dcterms:created xsi:type="dcterms:W3CDTF">2017-02-08T11:33:06Z</dcterms:created>
  <dcterms:modified xsi:type="dcterms:W3CDTF">2026-10-01T18:30:59Z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Order">
    <vt:lpwstr>1474600.00000000</vt:lpwstr>
  </property>
  <property fmtid="{D5CDD505-2E9C-101B-9397-08002B2CF9AE}" pid="4" name="xd_ProgID">
    <vt:lpwstr/>
  </property>
  <property fmtid="{D5CDD505-2E9C-101B-9397-08002B2CF9AE}" pid="5" name="ComplianceAssetId">
    <vt:lpwstr/>
  </property>
  <property fmtid="{D5CDD505-2E9C-101B-9397-08002B2CF9AE}" pid="6" name="TemplateUrl">
    <vt:lpwstr/>
  </property>
  <property fmtid="{D5CDD505-2E9C-101B-9397-08002B2CF9AE}" pid="7" name="_ExtendedDescription">
    <vt:lpwstr/>
  </property>
  <property fmtid="{D5CDD505-2E9C-101B-9397-08002B2CF9AE}" pid="8" name="TriggerFlowInfo">
    <vt:lpwstr/>
  </property>
  <property fmtid="{D5CDD505-2E9C-101B-9397-08002B2CF9AE}" pid="9" name="xd_Signature">
    <vt:lpwstr/>
  </property>
  <property fmtid="{D5CDD505-2E9C-101B-9397-08002B2CF9AE}" pid="10" name="MediaServiceImageTags">
    <vt:lpwstr/>
  </property>
</Properties>
</file>