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5" r:id="rId4"/>
  </p:sldMasterIdLst>
  <p:notesMasterIdLst>
    <p:notesMasterId r:id="rId52"/>
  </p:notesMasterIdLst>
  <p:sldIdLst>
    <p:sldId id="301" r:id="rId5"/>
    <p:sldId id="279" r:id="rId6"/>
    <p:sldId id="269" r:id="rId7"/>
    <p:sldId id="270" r:id="rId8"/>
    <p:sldId id="281" r:id="rId9"/>
    <p:sldId id="282" r:id="rId10"/>
    <p:sldId id="271" r:id="rId11"/>
    <p:sldId id="266" r:id="rId12"/>
    <p:sldId id="267" r:id="rId13"/>
    <p:sldId id="283" r:id="rId14"/>
    <p:sldId id="272" r:id="rId15"/>
    <p:sldId id="280" r:id="rId16"/>
    <p:sldId id="273" r:id="rId17"/>
    <p:sldId id="274" r:id="rId18"/>
    <p:sldId id="287" r:id="rId19"/>
    <p:sldId id="276" r:id="rId20"/>
    <p:sldId id="284" r:id="rId21"/>
    <p:sldId id="285" r:id="rId22"/>
    <p:sldId id="288" r:id="rId23"/>
    <p:sldId id="258" r:id="rId24"/>
    <p:sldId id="262" r:id="rId25"/>
    <p:sldId id="261" r:id="rId26"/>
    <p:sldId id="265" r:id="rId27"/>
    <p:sldId id="277" r:id="rId28"/>
    <p:sldId id="278" r:id="rId29"/>
    <p:sldId id="316" r:id="rId30"/>
    <p:sldId id="317" r:id="rId31"/>
    <p:sldId id="313" r:id="rId32"/>
    <p:sldId id="260" r:id="rId33"/>
    <p:sldId id="263" r:id="rId34"/>
    <p:sldId id="318" r:id="rId35"/>
    <p:sldId id="319" r:id="rId36"/>
    <p:sldId id="264" r:id="rId37"/>
    <p:sldId id="320" r:id="rId38"/>
    <p:sldId id="321" r:id="rId39"/>
    <p:sldId id="295" r:id="rId40"/>
    <p:sldId id="322" r:id="rId41"/>
    <p:sldId id="302" r:id="rId42"/>
    <p:sldId id="311" r:id="rId43"/>
    <p:sldId id="315" r:id="rId44"/>
    <p:sldId id="304" r:id="rId45"/>
    <p:sldId id="307" r:id="rId46"/>
    <p:sldId id="305" r:id="rId47"/>
    <p:sldId id="312" r:id="rId48"/>
    <p:sldId id="323" r:id="rId49"/>
    <p:sldId id="308" r:id="rId50"/>
    <p:sldId id="268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F6F53A-CBE7-49A9-898B-F1DF80323A3E}" type="doc">
      <dgm:prSet loTypeId="urn:microsoft.com/office/officeart/2005/8/layout/gear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089147-264C-4A47-BCA1-A149FA1AED5B}">
      <dgm:prSet phldrT="[Text]"/>
      <dgm:spPr/>
      <dgm:t>
        <a:bodyPr/>
        <a:lstStyle/>
        <a:p>
          <a:r>
            <a:rPr lang="en-GB" dirty="0"/>
            <a:t>Shared Values</a:t>
          </a:r>
        </a:p>
      </dgm:t>
    </dgm:pt>
    <dgm:pt modelId="{DFACD8C1-E608-4CC1-835E-06B573E3E67F}" type="parTrans" cxnId="{31BD2C47-6AA8-4715-9FDA-4D86757334F3}">
      <dgm:prSet/>
      <dgm:spPr/>
      <dgm:t>
        <a:bodyPr/>
        <a:lstStyle/>
        <a:p>
          <a:endParaRPr lang="en-GB"/>
        </a:p>
      </dgm:t>
    </dgm:pt>
    <dgm:pt modelId="{A26E84DD-AC82-49EC-BC3D-1E24D3C40563}" type="sibTrans" cxnId="{31BD2C47-6AA8-4715-9FDA-4D86757334F3}">
      <dgm:prSet/>
      <dgm:spPr/>
      <dgm:t>
        <a:bodyPr/>
        <a:lstStyle/>
        <a:p>
          <a:endParaRPr lang="en-GB"/>
        </a:p>
      </dgm:t>
    </dgm:pt>
    <dgm:pt modelId="{EFF091E4-2A32-4A3C-84AA-C98EE0B7BD60}" type="pres">
      <dgm:prSet presAssocID="{99F6F53A-CBE7-49A9-898B-F1DF80323A3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3C3CD185-800E-457E-A485-641523289E02}" type="pres">
      <dgm:prSet presAssocID="{6D089147-264C-4A47-BCA1-A149FA1AED5B}" presName="gear1" presStyleLbl="node1" presStyleIdx="0" presStyleCnt="1" custScaleX="163867" custScaleY="166843" custLinFactNeighborX="-25926" custLinFactNeighborY="-35646">
        <dgm:presLayoutVars>
          <dgm:chMax val="1"/>
          <dgm:bulletEnabled val="1"/>
        </dgm:presLayoutVars>
      </dgm:prSet>
      <dgm:spPr/>
    </dgm:pt>
    <dgm:pt modelId="{B5FD333D-6AF5-41F7-902E-98116BB513BB}" type="pres">
      <dgm:prSet presAssocID="{6D089147-264C-4A47-BCA1-A149FA1AED5B}" presName="gear1srcNode" presStyleLbl="node1" presStyleIdx="0" presStyleCnt="1"/>
      <dgm:spPr/>
    </dgm:pt>
    <dgm:pt modelId="{CD6D0708-3D17-4DDA-8B0E-30735EF42DD9}" type="pres">
      <dgm:prSet presAssocID="{6D089147-264C-4A47-BCA1-A149FA1AED5B}" presName="gear1dstNode" presStyleLbl="node1" presStyleIdx="0" presStyleCnt="1"/>
      <dgm:spPr/>
    </dgm:pt>
    <dgm:pt modelId="{D5FD2074-AF4E-4105-A2CB-4006CB6BBE29}" type="pres">
      <dgm:prSet presAssocID="{A26E84DD-AC82-49EC-BC3D-1E24D3C40563}" presName="connector1" presStyleLbl="sibTrans2D1" presStyleIdx="0" presStyleCnt="1" custAng="2267540" custScaleX="143495" custScaleY="158601" custLinFactNeighborX="41525" custLinFactNeighborY="-5953"/>
      <dgm:spPr/>
    </dgm:pt>
  </dgm:ptLst>
  <dgm:cxnLst>
    <dgm:cxn modelId="{38DAA05E-C13B-4EFF-BB2A-04AFC3D452BE}" type="presOf" srcId="{6D089147-264C-4A47-BCA1-A149FA1AED5B}" destId="{CD6D0708-3D17-4DDA-8B0E-30735EF42DD9}" srcOrd="2" destOrd="0" presId="urn:microsoft.com/office/officeart/2005/8/layout/gear1"/>
    <dgm:cxn modelId="{31BD2C47-6AA8-4715-9FDA-4D86757334F3}" srcId="{99F6F53A-CBE7-49A9-898B-F1DF80323A3E}" destId="{6D089147-264C-4A47-BCA1-A149FA1AED5B}" srcOrd="0" destOrd="0" parTransId="{DFACD8C1-E608-4CC1-835E-06B573E3E67F}" sibTransId="{A26E84DD-AC82-49EC-BC3D-1E24D3C40563}"/>
    <dgm:cxn modelId="{C3741152-BD1E-4866-AD77-013E7107A6FB}" type="presOf" srcId="{A26E84DD-AC82-49EC-BC3D-1E24D3C40563}" destId="{D5FD2074-AF4E-4105-A2CB-4006CB6BBE29}" srcOrd="0" destOrd="0" presId="urn:microsoft.com/office/officeart/2005/8/layout/gear1"/>
    <dgm:cxn modelId="{C734177F-4F3E-4D00-B042-185F8FD6B660}" type="presOf" srcId="{99F6F53A-CBE7-49A9-898B-F1DF80323A3E}" destId="{EFF091E4-2A32-4A3C-84AA-C98EE0B7BD60}" srcOrd="0" destOrd="0" presId="urn:microsoft.com/office/officeart/2005/8/layout/gear1"/>
    <dgm:cxn modelId="{5E08C49B-2912-487A-B203-B6F33B3C1D19}" type="presOf" srcId="{6D089147-264C-4A47-BCA1-A149FA1AED5B}" destId="{3C3CD185-800E-457E-A485-641523289E02}" srcOrd="0" destOrd="0" presId="urn:microsoft.com/office/officeart/2005/8/layout/gear1"/>
    <dgm:cxn modelId="{5E6957C0-A322-4B70-A7BB-8A81DAFBCCB8}" type="presOf" srcId="{6D089147-264C-4A47-BCA1-A149FA1AED5B}" destId="{B5FD333D-6AF5-41F7-902E-98116BB513BB}" srcOrd="1" destOrd="0" presId="urn:microsoft.com/office/officeart/2005/8/layout/gear1"/>
    <dgm:cxn modelId="{D534BDEB-93CC-43CD-9677-E117636DD0BE}" type="presParOf" srcId="{EFF091E4-2A32-4A3C-84AA-C98EE0B7BD60}" destId="{3C3CD185-800E-457E-A485-641523289E02}" srcOrd="0" destOrd="0" presId="urn:microsoft.com/office/officeart/2005/8/layout/gear1"/>
    <dgm:cxn modelId="{19385FCE-871B-4577-959D-A64145E5DBB8}" type="presParOf" srcId="{EFF091E4-2A32-4A3C-84AA-C98EE0B7BD60}" destId="{B5FD333D-6AF5-41F7-902E-98116BB513BB}" srcOrd="1" destOrd="0" presId="urn:microsoft.com/office/officeart/2005/8/layout/gear1"/>
    <dgm:cxn modelId="{6A0D7F88-82E7-46BA-B3B2-3A27452BB375}" type="presParOf" srcId="{EFF091E4-2A32-4A3C-84AA-C98EE0B7BD60}" destId="{CD6D0708-3D17-4DDA-8B0E-30735EF42DD9}" srcOrd="2" destOrd="0" presId="urn:microsoft.com/office/officeart/2005/8/layout/gear1"/>
    <dgm:cxn modelId="{4AFB8A28-31E3-4517-9314-7316DEC859E3}" type="presParOf" srcId="{EFF091E4-2A32-4A3C-84AA-C98EE0B7BD60}" destId="{D5FD2074-AF4E-4105-A2CB-4006CB6BBE29}" srcOrd="3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CD185-800E-457E-A485-641523289E02}">
      <dsp:nvSpPr>
        <dsp:cNvPr id="0" name=""/>
        <dsp:cNvSpPr/>
      </dsp:nvSpPr>
      <dsp:spPr>
        <a:xfrm>
          <a:off x="90194" y="0"/>
          <a:ext cx="4208719" cy="4285154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Shared Values</a:t>
          </a:r>
        </a:p>
      </dsp:txBody>
      <dsp:txXfrm>
        <a:off x="936334" y="998699"/>
        <a:ext cx="2516439" cy="2212480"/>
      </dsp:txXfrm>
    </dsp:sp>
    <dsp:sp modelId="{D5FD2074-AF4E-4105-A2CB-4006CB6BBE29}">
      <dsp:nvSpPr>
        <dsp:cNvPr id="0" name=""/>
        <dsp:cNvSpPr/>
      </dsp:nvSpPr>
      <dsp:spPr>
        <a:xfrm rot="2267540">
          <a:off x="2333360" y="-507774"/>
          <a:ext cx="4533152" cy="5010366"/>
        </a:xfrm>
        <a:prstGeom prst="circularArrow">
          <a:avLst>
            <a:gd name="adj1" fmla="val 4878"/>
            <a:gd name="adj2" fmla="val 312630"/>
            <a:gd name="adj3" fmla="val 3177302"/>
            <a:gd name="adj4" fmla="val 15174828"/>
            <a:gd name="adj5" fmla="val 569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2185FF-EDD6-4DD4-AD88-936409D2092F}" type="datetimeFigureOut">
              <a:rPr lang="en-US" smtClean="0"/>
              <a:t>3/20/2024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98EB3-A44F-4927-9122-BBDA9CB446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919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B98EB3-A44F-4927-9122-BBDA9CB446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731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0693B-B9D3-44E6-9976-61579D5C65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F2C4B-3BFB-42AF-B410-45FC69B93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A43F5-3962-4284-904C-EB029CC68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0F702-2E40-428B-8131-1B969DC86802}" type="datetime1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EDFF8-D086-473E-B6E6-0B5FC3651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6FA61-E1D9-44C7-8CBC-1808DB020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71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C737-554C-496B-95BE-38D2E3E32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2C21F-8C23-462C-9B5E-22F7978FC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256C1-6B49-42CA-8620-2AC001B12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BD60B-5B18-4A04-8418-5E589963830E}" type="datetime1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4C354-C4A5-4B39-861A-195B5EB7F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2BC80-1FFA-4732-A6BF-FB06E6137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049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094B6-3F02-426B-8C67-967BB8085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3ACFD-182C-4352-A504-CD041A380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1E96-FA5F-409B-B4F8-8423F858A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A08A3-4AE7-4962-959E-BBBB340C29C8}" type="datetime1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BE7A8-AC2B-47B0-816E-AD3D1B60C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C997A-5E0D-40DB-B2C4-9905802DE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2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E5ACD-F57D-4FC7-AD2C-1A9FD3BF9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4B243-1753-4C6A-8E38-4259B1A0B7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D3246-62D4-46FB-9796-9C81892A2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A2B5-BF17-4C5A-9B1D-6CE0A14EA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68344-35F8-44E1-9F89-774020A9E88F}" type="datetime1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93319-80DE-4A95-B3D5-A1C5147EE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15421-C82D-4BB0-B778-E5DDA2326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135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3147-0609-486F-BBB5-69B5A0C9C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279A6-D882-4B43-B0CD-AA9A9CD5A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8D678E-C1A7-4330-800B-856F136EE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0D3ED0-353D-4227-9757-DF44B62C2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FF8E4-55CD-4246-A68C-ABE2A60AC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BD7A5-3E77-409B-BEB4-5A894B441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C4B58-664B-442F-B9FF-6A3C44EF9694}" type="datetime1">
              <a:rPr lang="en-GB" smtClean="0"/>
              <a:t>20/03/2024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C262A-B6BA-4664-8099-FF54712DB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853B6B-3215-44BD-8E89-E4A95A02D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51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5D11-D603-4F04-8C0D-648873FA0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5D592D-B94A-4C97-9650-FFCBF49B5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D3FF5-B04E-4422-8B2D-EE4269301641}" type="datetime1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C26C6-D005-47F1-94F3-336C2F240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DB8C97-54C7-4F91-9305-F1149CD8B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44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2874D-9AC5-41CB-BF91-4D30630D0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08E90-AF5B-4E0D-9467-CFAB628D2D1E}" type="datetime1">
              <a:rPr lang="en-GB" smtClean="0"/>
              <a:t>20/03/2024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F6E18-FD79-4C9C-B606-7C619AAB4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7BAD2-B3FD-4D37-9919-DAF7A6DE1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910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8645-92F9-4C19-9649-308A3883F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C10E7-C72F-4AED-9ADF-EB3F8642F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7B754-A1F0-497B-9092-0E7F6883F0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68C0-3411-4F15-84F7-965C2281E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6ED6-D0F5-4C92-9AEE-8B38830F1F8E}" type="datetime1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79562-C136-4A7B-BC56-B3578BADB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A68DB4-BB3C-4BA2-9264-C43E9F4BB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464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DC7EB-A46D-4F82-8124-9C01766A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7D50AB-820A-45D4-B177-E030D3ACDF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648E83-0388-4B93-8A65-89E7B84EB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59364-1A99-4B5F-9143-5DEB607B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2977E-70D9-49DE-A553-E0987D456DCF}" type="datetime1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EE5AB-1877-44E8-995B-7CC1806E1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6C8B6D-1DF7-46AD-AE33-F8D2CDC0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44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717CD-9295-4E19-A35B-EA3A84401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62EDCA-6C79-4E3C-B4F7-07F4CC26CB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FF097-A693-4344-9B00-E319BE90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7B243-11E3-4907-92A6-5EEB17221C04}" type="datetime1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9FE5-C21A-47A9-BE04-222DA0AB1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89B20-47FE-4436-9146-070DED603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201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81F62B-0D48-4AA5-A8F2-C494CA95A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8353E-62DD-4817-8CDE-D408172E7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C2AA5-36E9-4F0D-870B-7B5357A30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C5F7-FE01-4BC4-BBCF-4C682DBFA226}" type="datetime1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B1C56-B74B-4EDA-9D87-18FAC7543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3F59B-112B-45EA-95EC-7E161888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0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93C3065-08ED-4E89-8508-5C38C2B741D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363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12D13-984C-4AB6-886C-B61F6D451B7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541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7AB-4DE6-4F68-AC36-98B1516BB35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675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DBFA5-453C-4A81-B52B-DB38A12219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56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1B2D6-87DB-49E9-A7D0-09D0EC5285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063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46CEA-CF40-44C3-B5A2-5206E1A418C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0216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FA317-B167-4E8D-B640-A5AFABB347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3563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3D0BF-A3B9-46BC-B7F0-1FBC38C362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313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87FC6-9CA9-4278-AA52-A09A6DDE5DF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909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18E61-766B-40CC-8018-828F8A7FAB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67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5FAB-33DB-4D59-ACB5-895B971EED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939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52FF6-9111-41D7-841C-6FF1D1E8FD38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063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EF646-74A4-44F2-B0C8-7A9DB18AF347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0725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8FE5B-CD87-4542-BBE6-9BE46C8FE322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5715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19DD-4672-4E0C-9696-6ED0E6B524CD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2543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E42D-9C90-43C7-A291-EAEB3C651731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4852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171C9-23ED-4543-9E05-401B56B9D754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7203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AA4C-2374-48E2-87E4-029060504CAC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4999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8EA89-73F9-43F7-BEB7-D27809C20559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1971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F43F-3EF4-407C-B154-F0ED058D44F0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1780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35EAC-374A-4D34-B0E3-85A23691CF3A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2805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DE56-D1CE-47DB-BC47-00A6EC7EE9DA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376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924413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1656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0203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8248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3853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0161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0362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74184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6731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37409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28262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86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D24652-F42F-44F2-AD03-B0770CB6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855B2-D43F-4B2C-91E4-A7F1ABD49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45421-CB86-4CE6-9B0B-E04F346F58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6232A-1FAB-4195-B460-521C1F888DD0}" type="datetime1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7E171-5740-4CA0-9136-00B18CF0FB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DED3-50BB-4A8F-A9AD-2262AD8C43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22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F898B-74AB-4CFE-8921-89BA3EDE8F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20/03/2024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056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3259AE7-AA0E-4772-974D-1F4D1B90D726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167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60485-1EF0-494E-93D1-C4B922BD2CD7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722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Bre3B5FJ88?feature=oembed" TargetMode="Externa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3lNhvKK-UU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ted.com/talks/michael_porter_the_case_for_letting_business_solve_social_problem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forbes.com/video/5743998219001/#4b03a8ad4da8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bezosfamilyfoundation.org/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gatesfoundation.org/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givingpledge.org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://fortune.com/2011/01/28/how-to-crack-asian-business-cultu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EE259A-12A6-39E4-4104-21F4B2438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1" y="882004"/>
            <a:ext cx="10001816" cy="5000908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4" y="685800"/>
            <a:ext cx="5568076" cy="4953000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US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endParaRPr lang="en-GB" sz="44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90675" y="1285592"/>
            <a:ext cx="5810802" cy="4597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Raleway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4000" b="1" dirty="0"/>
              <a:t>BMMB7027D</a:t>
            </a:r>
          </a:p>
          <a:p>
            <a:r>
              <a:rPr lang="en-GB" sz="4000" b="1" dirty="0"/>
              <a:t>Strategic and Agile Business Management</a:t>
            </a:r>
          </a:p>
          <a:p>
            <a:br>
              <a:rPr lang="en-GB" sz="4000" b="1" dirty="0"/>
            </a:br>
            <a:r>
              <a:rPr lang="en-GB" sz="4000" b="1" dirty="0"/>
              <a:t>8. The Cultural Dimension &amp; the Process of Change</a:t>
            </a:r>
          </a:p>
          <a:p>
            <a:r>
              <a:rPr lang="en-GB" sz="4000" b="1" dirty="0"/>
              <a:t>Mike Durke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FC23AFF-2566-9963-ACE6-0828BA64A726}"/>
              </a:ext>
            </a:extLst>
          </p:cNvPr>
          <p:cNvSpPr txBox="1">
            <a:spLocks/>
          </p:cNvSpPr>
          <p:nvPr/>
        </p:nvSpPr>
        <p:spPr>
          <a:xfrm>
            <a:off x="5809671" y="419878"/>
            <a:ext cx="6002884" cy="4097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93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5240" y="274638"/>
            <a:ext cx="4407159" cy="1143000"/>
          </a:xfrm>
        </p:spPr>
        <p:txBody>
          <a:bodyPr>
            <a:normAutofit/>
          </a:bodyPr>
          <a:lstStyle/>
          <a:p>
            <a:r>
              <a:rPr lang="en-GB" sz="6000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3739" y="1637753"/>
            <a:ext cx="4314530" cy="37309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Culture</a:t>
            </a:r>
          </a:p>
          <a:p>
            <a:r>
              <a:rPr lang="en-GB" dirty="0"/>
              <a:t>International differences</a:t>
            </a:r>
          </a:p>
          <a:p>
            <a:r>
              <a:rPr lang="en-GB" dirty="0"/>
              <a:t>Communication and shared values in business</a:t>
            </a:r>
          </a:p>
          <a:p>
            <a:r>
              <a:rPr lang="en-GB" dirty="0"/>
              <a:t>Change management and models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FCD35-61FC-4659-93C3-7A1F71B40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09" y="1249597"/>
            <a:ext cx="3564999" cy="35649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81DB27-CE91-4288-966D-8F0BB9651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974" y="846138"/>
            <a:ext cx="2723266" cy="411790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5938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43F4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What is ‘culture’?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DEF6D2-8CAB-4EAF-95AA-51EF84CB14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21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7046" y="653144"/>
            <a:ext cx="3890864" cy="5739138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 is the characteristics and knowledge of a particular group of people.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Language, religion, cuisine, social habits, music and arts.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ideas, customs, and social behaviour of a particular people or society.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Normalities.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74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Cultural Differences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1FF62A-11FC-4D34-881D-5F26AD9BC4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72" r="-3" b="14265"/>
          <a:stretch/>
        </p:blipFill>
        <p:spPr>
          <a:xfrm>
            <a:off x="320040" y="462785"/>
            <a:ext cx="5455917" cy="36875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EC45E3-6569-44C1-B62E-DA6757AD36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10088"/>
          <a:stretch/>
        </p:blipFill>
        <p:spPr>
          <a:xfrm>
            <a:off x="6416043" y="466941"/>
            <a:ext cx="5455917" cy="367921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522430"/>
            <a:ext cx="2743200" cy="347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609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6F9873-642F-4EB5-9636-7DE2F9F95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F8B8011-BF73-4693-BD76-BCF02A842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7329488-C25D-4C7C-814F-CEBFD5E7C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8D62A5-CA80-455B-8BF4-09BA31DC3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320F636-F7FE-493A-AF45-D9E22016E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CFAE76A-3CE9-4AC3-9975-186C6B3EE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D2D7409-1AC7-4A0F-B79D-1664128FB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630936"/>
            <a:ext cx="5330275" cy="1951075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Michael Witt (MW)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5990" y="153908"/>
            <a:ext cx="6531785" cy="6491335"/>
          </a:xfrm>
          <a:noFill/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Companies and Corporate Social Responsibility (CSR)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Explicit – up to the company without social expectation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Implicit – CSR is expected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USA, Germany, Korea, Japan, China (Hong Kong)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Germany business is seen as a contribution to society, without customers in the picture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Japan business are expected to treat employees well, and contribute to society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Japan: “Why does society permit our company to exist?”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USA: rights, freedom, happiness and wealth</a:t>
            </a:r>
          </a:p>
          <a:p>
            <a:r>
              <a:rPr lang="en-GB" sz="2400" dirty="0">
                <a:solidFill>
                  <a:schemeClr val="bg1"/>
                </a:solidFill>
              </a:rPr>
              <a:t>90% of Koreans think large corporations are immoral</a:t>
            </a:r>
          </a:p>
          <a:p>
            <a:r>
              <a:rPr lang="en-GB" sz="2400" dirty="0">
                <a:solidFill>
                  <a:schemeClr val="bg1"/>
                </a:solidFill>
              </a:rPr>
              <a:t>Social media and transparency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nline Media 4" title="INSEAD Professor Michael Witt on CSR challenges in different countries and regions">
            <a:hlinkClick r:id="" action="ppaction://media"/>
            <a:extLst>
              <a:ext uri="{FF2B5EF4-FFF2-40B4-BE49-F238E27FC236}">
                <a16:creationId xmlns:a16="http://schemas.microsoft.com/office/drawing/2014/main" id="{B23DF128-6F09-4646-A28E-2A7588EE334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6318" y="2047670"/>
            <a:ext cx="5071029" cy="2865131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3" y="2900856"/>
            <a:ext cx="304800" cy="429768"/>
            <a:chOff x="215328" y="-46937"/>
            <a:chExt cx="304800" cy="2773841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460E596-EEF5-47E6-8C57-26954ADDE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082" y="4212759"/>
            <a:ext cx="5079500" cy="58414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C2280539-4FAF-4578-9DAF-E79F2FEC302C}" type="slidenum">
              <a:rPr lang="en-GB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5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3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C71C5D-C41E-4BDF-8424-089C0C9BA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868003"/>
            <a:ext cx="6579910" cy="301030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5950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Cultural Differences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9319" y="917724"/>
            <a:ext cx="3595937" cy="5063197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Differences can be stark</a:t>
            </a:r>
          </a:p>
          <a:p>
            <a:r>
              <a:rPr lang="en-GB" sz="2400" dirty="0">
                <a:solidFill>
                  <a:srgbClr val="FFFFFF"/>
                </a:solidFill>
              </a:rPr>
              <a:t>Everyone is playing ball, but sometimes we are playing different ball games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Culture is how we make sense of the world, how we make sense of situations and interpret facts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Culture has a huge impact on how decisions are made, and businesses are run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80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968" y="2228850"/>
            <a:ext cx="3767328" cy="3824478"/>
          </a:xfrm>
        </p:spPr>
        <p:txBody>
          <a:bodyPr anchor="t">
            <a:normAutofit/>
          </a:bodyPr>
          <a:lstStyle/>
          <a:p>
            <a:r>
              <a:rPr lang="en-GB" sz="5400" dirty="0"/>
              <a:t>Why do companies exist?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6724" y="1719875"/>
            <a:ext cx="7043292" cy="1446501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USA - “create shareholder value”</a:t>
            </a:r>
          </a:p>
          <a:p>
            <a:pPr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Stark difference with China and Japan:</a:t>
            </a:r>
          </a:p>
          <a:p>
            <a:endParaRPr lang="en-GB" sz="24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DAE397D-2F47-480F-95CA-D5EDB2433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D66E0D2-4D47-45F5-9F6C-04DF950C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36CD79E-81FA-41B2-9A38-E0E26BCB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58CF2E87-8DCB-4A21-A926-1879E39DE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E8EBCED8-09A7-4078-908F-87C5C9094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881B8E24-1A3B-4288-834C-5C75EE61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E6C6947-62CC-47B5-8006-0DBB11057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A3EA873-FF38-49B1-AA18-6CAA8278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2B74FB34-BB05-4313-9474-A4F9B27A5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3673863D-063E-49A6-9856-52014BB4D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59E7384A-6379-482C-8070-680EA33AF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C6A49E1B-06B5-467F-97A5-EE77945A7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67D60A3-4CE7-453B-97D1-08DD83271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1333C1DC-BC77-4584-B472-AE19C4A09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30CC34F2-2D02-4DC8-8951-5E29E0866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C77A3E1B-1C72-4437-A8A1-FC659C9E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4EE3E561-115A-4994-832B-FB79E4498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D389D14E-E715-4844-8E58-ED5A66AB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4208B28A-82FB-48D4-9087-806354C8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1330334B-C28B-49CB-8643-6EF946230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F221AA9B-1DD9-4FC4-947F-90C0582F7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9214B596-B3CC-43CB-A72A-2ADABBE5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64F9BF67-14D7-4F9D-A8E4-4BB8DE35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E30C9F-EE23-450A-A9DE-4112B520D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9350" y="3241306"/>
            <a:ext cx="6153912" cy="245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927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1EA77B-DAF3-4776-815D-114ABC454ECC}"/>
              </a:ext>
            </a:extLst>
          </p:cNvPr>
          <p:cNvSpPr txBox="1"/>
          <p:nvPr/>
        </p:nvSpPr>
        <p:spPr>
          <a:xfrm>
            <a:off x="4527804" y="632823"/>
            <a:ext cx="6752682" cy="878044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Blame yourself for failures in development. Self-examine. Do not blame colonialism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12E16-54F8-43D0-8713-69297A404EB8}"/>
              </a:ext>
            </a:extLst>
          </p:cNvPr>
          <p:cNvSpPr txBox="1"/>
          <p:nvPr/>
        </p:nvSpPr>
        <p:spPr>
          <a:xfrm>
            <a:off x="4527804" y="1767912"/>
            <a:ext cx="6752682" cy="12255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subsidise products or make the farmer favour the city-dweller. If there are food riots – resign from office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1D5F44-FE9F-4175-A700-7A022034BEC2}"/>
              </a:ext>
            </a:extLst>
          </p:cNvPr>
          <p:cNvSpPr txBox="1"/>
          <p:nvPr/>
        </p:nvSpPr>
        <p:spPr>
          <a:xfrm>
            <a:off x="4527804" y="3079468"/>
            <a:ext cx="6752682" cy="106362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Abandon state control of free markets. Have faith in your own population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236B0-3CD0-4D98-BBBF-152D9D69749A}"/>
              </a:ext>
            </a:extLst>
          </p:cNvPr>
          <p:cNvSpPr txBox="1"/>
          <p:nvPr/>
        </p:nvSpPr>
        <p:spPr>
          <a:xfrm>
            <a:off x="4518882" y="4229099"/>
            <a:ext cx="6752682" cy="97062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 that corruption is the single most important cause for failures in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BA72E-BAD5-4955-AE23-47A14D4F918B}"/>
              </a:ext>
            </a:extLst>
          </p:cNvPr>
          <p:cNvSpPr txBox="1"/>
          <p:nvPr/>
        </p:nvSpPr>
        <p:spPr>
          <a:xfrm>
            <a:off x="4518882" y="5371737"/>
            <a:ext cx="6749352" cy="106362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Borrow no more. Be self sufficient. Do not accept aide which boosts developed countries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4288-91E6-4049-9CC0-5FD39053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422" y="1967265"/>
            <a:ext cx="3362231" cy="2547257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Kishore Mahbubani’s 10 Commandments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240603-C017-466A-8EDF-61E5F4753670}"/>
              </a:ext>
            </a:extLst>
          </p:cNvPr>
          <p:cNvSpPr txBox="1"/>
          <p:nvPr/>
        </p:nvSpPr>
        <p:spPr>
          <a:xfrm>
            <a:off x="717422" y="6020554"/>
            <a:ext cx="2759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1990</a:t>
            </a:r>
          </a:p>
        </p:txBody>
      </p:sp>
    </p:spTree>
    <p:extLst>
      <p:ext uri="{BB962C8B-B14F-4D97-AF65-F5344CB8AC3E}">
        <p14:creationId xmlns:p14="http://schemas.microsoft.com/office/powerpoint/2010/main" val="345223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D73FC1-51E1-4BD5-A830-A2383FC16E19}"/>
              </a:ext>
            </a:extLst>
          </p:cNvPr>
          <p:cNvSpPr txBox="1"/>
          <p:nvPr/>
        </p:nvSpPr>
        <p:spPr>
          <a:xfrm>
            <a:off x="4694365" y="900919"/>
            <a:ext cx="6780213" cy="6731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reinvent the wheel – follow the well-travelled path to develop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19930A-B44D-412D-A5FC-3FBFD08B8A73}"/>
              </a:ext>
            </a:extLst>
          </p:cNvPr>
          <p:cNvSpPr txBox="1"/>
          <p:nvPr/>
        </p:nvSpPr>
        <p:spPr>
          <a:xfrm>
            <a:off x="4694364" y="1957299"/>
            <a:ext cx="6780213" cy="728663"/>
          </a:xfrm>
          <a:prstGeom prst="rect">
            <a:avLst/>
          </a:prstGeom>
          <a:noFill/>
        </p:spPr>
        <p:txBody>
          <a:bodyPr wrap="square" rtlCol="0" anchor="t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Steer away from Marx and towards capitalism. The Germans made their choice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4ED354-DFF7-4416-9BBC-9BD1BF268E23}"/>
              </a:ext>
            </a:extLst>
          </p:cNvPr>
          <p:cNvSpPr txBox="1"/>
          <p:nvPr/>
        </p:nvSpPr>
        <p:spPr>
          <a:xfrm>
            <a:off x="4694365" y="2858647"/>
            <a:ext cx="6780213" cy="117951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humble and do not lecture the developing world on their sins! We listened politely decades ago – we will not today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BCB79F-69A8-4457-8606-CAFCE930F6FB}"/>
              </a:ext>
            </a:extLst>
          </p:cNvPr>
          <p:cNvSpPr txBox="1"/>
          <p:nvPr/>
        </p:nvSpPr>
        <p:spPr>
          <a:xfrm>
            <a:off x="4694365" y="4106422"/>
            <a:ext cx="6780213" cy="522288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Throw out theories of development. Avoid talking shops.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498AA9-9B95-4576-BA85-395CBFEFF8CE}"/>
              </a:ext>
            </a:extLst>
          </p:cNvPr>
          <p:cNvSpPr txBox="1"/>
          <p:nvPr/>
        </p:nvSpPr>
        <p:spPr>
          <a:xfrm>
            <a:off x="4694364" y="5004152"/>
            <a:ext cx="6780213" cy="11239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abandon hope. What Europe achieved yesterday the developing world will achieve tomorrow. It can be done!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4288-91E6-4049-9CC0-5FD39053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850" y="1967266"/>
            <a:ext cx="3277354" cy="2477985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Kishore Mahbubani’s 10 Commandments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40617E-4931-4A66-8387-E82F16754CED}"/>
              </a:ext>
            </a:extLst>
          </p:cNvPr>
          <p:cNvSpPr txBox="1"/>
          <p:nvPr/>
        </p:nvSpPr>
        <p:spPr>
          <a:xfrm>
            <a:off x="717422" y="6020554"/>
            <a:ext cx="2759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1990</a:t>
            </a:r>
          </a:p>
        </p:txBody>
      </p:sp>
    </p:spTree>
    <p:extLst>
      <p:ext uri="{BB962C8B-B14F-4D97-AF65-F5344CB8AC3E}">
        <p14:creationId xmlns:p14="http://schemas.microsoft.com/office/powerpoint/2010/main" val="117675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9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E9361D0E-0B35-42DA-8779-9780B96F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EECC08E-F4F5-429A-B70B-B378AC0B0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514"/>
            <a:ext cx="4767943" cy="6843486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994A8-8ED2-412E-81A1-A9B7621B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707" y="871442"/>
            <a:ext cx="3612317" cy="5115115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bg1">
                    <a:alpha val="60000"/>
                  </a:schemeClr>
                </a:solidFill>
              </a:rPr>
              <a:t>Professor Kishore Mahbubani</a:t>
            </a:r>
          </a:p>
        </p:txBody>
      </p:sp>
      <p:pic>
        <p:nvPicPr>
          <p:cNvPr id="5" name="Online Media 4" title="Prof. Kishore Mahbubani: a wiser approach for the West to take Asian 21st century is multilateralism">
            <a:hlinkClick r:id="" action="ppaction://media"/>
            <a:extLst>
              <a:ext uri="{FF2B5EF4-FFF2-40B4-BE49-F238E27FC236}">
                <a16:creationId xmlns:a16="http://schemas.microsoft.com/office/drawing/2014/main" id="{0739D591-4B46-439D-9579-977763EF8A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68640" y="871442"/>
            <a:ext cx="5230507" cy="2955237"/>
          </a:xfrm>
          <a:prstGeom prst="rect">
            <a:avLst/>
          </a:prstGeom>
        </p:spPr>
      </p:pic>
      <p:sp>
        <p:nvSpPr>
          <p:cNvPr id="52" name="Content Placeholder 8">
            <a:extLst>
              <a:ext uri="{FF2B5EF4-FFF2-40B4-BE49-F238E27FC236}">
                <a16:creationId xmlns:a16="http://schemas.microsoft.com/office/drawing/2014/main" id="{F192C94E-55EE-7EA7-B759-7968DE189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845" y="4021494"/>
            <a:ext cx="6979298" cy="2593909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Asian should thank the West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transformational legacy of the first industrial revolution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Japan’s role has been fundamentally important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West should celebrate 21</a:t>
            </a:r>
            <a:r>
              <a:rPr lang="en-US" sz="2000" baseline="30000" dirty="0">
                <a:solidFill>
                  <a:schemeClr val="bg1"/>
                </a:solidFill>
              </a:rPr>
              <a:t>st</a:t>
            </a:r>
            <a:r>
              <a:rPr lang="en-US" sz="2000" dirty="0">
                <a:solidFill>
                  <a:schemeClr val="bg1"/>
                </a:solidFill>
              </a:rPr>
              <a:t> century Asian success</a:t>
            </a:r>
          </a:p>
          <a:p>
            <a:r>
              <a:rPr lang="en-US" sz="2000" dirty="0">
                <a:solidFill>
                  <a:schemeClr val="bg1"/>
                </a:solidFill>
              </a:rPr>
              <a:t>Unacceptable hostility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Western thinkers must evolve!</a:t>
            </a:r>
          </a:p>
          <a:p>
            <a:r>
              <a:rPr lang="en-US" sz="2000" dirty="0">
                <a:solidFill>
                  <a:schemeClr val="bg1"/>
                </a:solidFill>
              </a:rPr>
              <a:t>Global population – 12% in the West, 88% not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094-99F7-4F89-84D5-5C769B69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900">
                <a:solidFill>
                  <a:schemeClr val="bg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 sz="900">
              <a:solidFill>
                <a:schemeClr val="bg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18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85356" y="481015"/>
            <a:ext cx="4757027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China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Private firms in China exist to provide shareholder value — like their U.S. counterparts — but only for people at the very top.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Family wealth creation is key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Squeeze the workers as much as possible to create wealth for those at the top = strong hierarchy</a:t>
            </a:r>
          </a:p>
        </p:txBody>
      </p:sp>
      <p:sp>
        <p:nvSpPr>
          <p:cNvPr id="5" name="Rectangle 4"/>
          <p:cNvSpPr/>
          <p:nvPr/>
        </p:nvSpPr>
        <p:spPr>
          <a:xfrm>
            <a:off x="6387800" y="517382"/>
            <a:ext cx="509818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Japan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Japanese firms commonly assume a more family-like focus and strive first and foremost to take care of their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Many Japanese firms entering a merger insist on retaining their entire workforce as a condition of sale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Companies think of themselves as serving society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85356" y="6192319"/>
            <a:ext cx="333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2015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8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6168" y="660379"/>
            <a:ext cx="491410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China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State-owned enterprises are tools of the state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Clear links between business growth, communist party progression and China’s growth on the global stage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Competition is not a level playing field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State supports business in many ways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563583" y="458956"/>
            <a:ext cx="6389447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Japan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‘The first thing we need to wonder about is why does society permit our company to exist?’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Weak shareholder rights in favour of employee 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Decisions are made to support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concept of a job for life persists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 firms have existed for centuries. Managers are passing the baton 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Permanence is important – not a quick profit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54090" y="6169580"/>
            <a:ext cx="333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2015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7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855FB7C-993B-9119-C2AD-60290500AF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8026"/>
            <a:ext cx="12192000" cy="62019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183" y="365125"/>
            <a:ext cx="4934139" cy="1325563"/>
          </a:xfrm>
          <a:solidFill>
            <a:schemeClr val="bg2"/>
          </a:solidFill>
        </p:spPr>
        <p:txBody>
          <a:bodyPr>
            <a:normAutofit/>
          </a:bodyPr>
          <a:lstStyle/>
          <a:p>
            <a:pPr algn="r"/>
            <a:r>
              <a:rPr lang="en-GB" sz="6000" dirty="0"/>
              <a:t>South Korea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4462" y="1690688"/>
            <a:ext cx="6442860" cy="2577712"/>
          </a:xfrm>
          <a:solidFill>
            <a:schemeClr val="bg2"/>
          </a:solidFill>
        </p:spPr>
        <p:txBody>
          <a:bodyPr>
            <a:normAutofit fontScale="92500"/>
          </a:bodyPr>
          <a:lstStyle/>
          <a:p>
            <a:r>
              <a:rPr lang="en-GB" sz="3300" dirty="0"/>
              <a:t>Resembles Europe more than China or Japan</a:t>
            </a:r>
          </a:p>
          <a:p>
            <a:r>
              <a:rPr lang="en-GB" sz="3300" dirty="0"/>
              <a:t>Profit is of central importance</a:t>
            </a:r>
          </a:p>
          <a:p>
            <a:r>
              <a:rPr lang="en-GB" sz="3300" dirty="0"/>
              <a:t>Focus on three major stakeholders</a:t>
            </a:r>
          </a:p>
          <a:p>
            <a:pPr marL="457200" lvl="1" indent="0">
              <a:buNone/>
            </a:pPr>
            <a:r>
              <a:rPr lang="en-GB" dirty="0"/>
              <a:t>— </a:t>
            </a:r>
            <a:r>
              <a:rPr lang="en-GB" sz="3000" dirty="0"/>
              <a:t>Employees, Shareholders, and Society</a:t>
            </a:r>
          </a:p>
        </p:txBody>
      </p:sp>
      <p:sp>
        <p:nvSpPr>
          <p:cNvPr id="4" name="Rectangle 3"/>
          <p:cNvSpPr/>
          <p:nvPr/>
        </p:nvSpPr>
        <p:spPr>
          <a:xfrm>
            <a:off x="294478" y="5056064"/>
            <a:ext cx="5339984" cy="156966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 algn="ctr"/>
            <a:r>
              <a:rPr lang="en-GB" sz="3200" dirty="0"/>
              <a:t>Samsung’s former motto:</a:t>
            </a:r>
          </a:p>
          <a:p>
            <a:pPr lvl="1" algn="ctr"/>
            <a:r>
              <a:rPr lang="en-GB" sz="3200" dirty="0"/>
              <a:t>“We do business for the sake of nation building.”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C287B0-337E-4F6C-A0F8-2186A229D7A3}"/>
              </a:ext>
            </a:extLst>
          </p:cNvPr>
          <p:cNvSpPr txBox="1"/>
          <p:nvPr/>
        </p:nvSpPr>
        <p:spPr>
          <a:xfrm>
            <a:off x="33384" y="353762"/>
            <a:ext cx="7103951" cy="120032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If a foreign firm isn’t able to strike a balance and please all three stakeholders, then doing business in South Korea can be extremely difficult.</a:t>
            </a:r>
            <a:endParaRPr lang="en-GB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1F9E1C-F49D-8460-F527-DDBF507D76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3129" y="4564058"/>
            <a:ext cx="6105525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1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61999" y="791481"/>
            <a:ext cx="5214257" cy="57290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Asian values</a:t>
            </a:r>
          </a:p>
          <a:p>
            <a:r>
              <a:rPr lang="en-GB" sz="3600" dirty="0"/>
              <a:t>Attachment to the family as an institution</a:t>
            </a:r>
          </a:p>
          <a:p>
            <a:r>
              <a:rPr lang="en-GB" sz="3600" dirty="0"/>
              <a:t>Deference to societal interests</a:t>
            </a:r>
          </a:p>
          <a:p>
            <a:r>
              <a:rPr lang="en-GB" sz="3600" dirty="0"/>
              <a:t> Thrift</a:t>
            </a:r>
          </a:p>
          <a:p>
            <a:r>
              <a:rPr lang="en-GB" sz="3600" dirty="0"/>
              <a:t>Conservatism in social mores</a:t>
            </a:r>
          </a:p>
          <a:p>
            <a:r>
              <a:rPr lang="en-GB" sz="3600" dirty="0"/>
              <a:t> Respect for authority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791481"/>
            <a:ext cx="4942114" cy="53854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Western values</a:t>
            </a:r>
          </a:p>
          <a:p>
            <a:r>
              <a:rPr lang="en-GB" sz="3600" dirty="0"/>
              <a:t>Emphasis on individual achievement</a:t>
            </a:r>
          </a:p>
          <a:p>
            <a:r>
              <a:rPr lang="en-GB" sz="3600" dirty="0"/>
              <a:t>Political and economic freedom</a:t>
            </a:r>
          </a:p>
          <a:p>
            <a:r>
              <a:rPr lang="en-GB" sz="3600" dirty="0"/>
              <a:t>Respect for the rule of law as well as for key national institutions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22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CFEAD-7801-9490-9286-43F4C3A13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7F4292-C86D-CDFA-F39A-C8C179C78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DF773D-E311-1DF4-6D53-5160FA967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904689" cy="47993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1C64B8E-00C9-4911-749B-1964869647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4975" y="1922166"/>
            <a:ext cx="6453439" cy="47993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3E31C9-213C-A81D-5096-3B87C5E2B1E1}"/>
              </a:ext>
            </a:extLst>
          </p:cNvPr>
          <p:cNvSpPr txBox="1"/>
          <p:nvPr/>
        </p:nvSpPr>
        <p:spPr>
          <a:xfrm>
            <a:off x="168197" y="5037117"/>
            <a:ext cx="5178582" cy="144655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the purpose of business?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81317E-897C-A968-79B4-B0EBA3122398}"/>
              </a:ext>
            </a:extLst>
          </p:cNvPr>
          <p:cNvSpPr txBox="1"/>
          <p:nvPr/>
        </p:nvSpPr>
        <p:spPr>
          <a:xfrm>
            <a:off x="5789349" y="53142"/>
            <a:ext cx="5904689" cy="181588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it to use whatever means necessary – power, corruption, fraud and manipulation of the state to create huge wealth?</a:t>
            </a:r>
          </a:p>
        </p:txBody>
      </p:sp>
    </p:spTree>
    <p:extLst>
      <p:ext uri="{BB962C8B-B14F-4D97-AF65-F5344CB8AC3E}">
        <p14:creationId xmlns:p14="http://schemas.microsoft.com/office/powerpoint/2010/main" val="36548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Old wrinkled hands with some coins">
            <a:extLst>
              <a:ext uri="{FF2B5EF4-FFF2-40B4-BE49-F238E27FC236}">
                <a16:creationId xmlns:a16="http://schemas.microsoft.com/office/drawing/2014/main" id="{9037142F-FEAA-8FAE-DD51-C029B594E2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729" y="2122714"/>
            <a:ext cx="4155825" cy="3037735"/>
          </a:xfrm>
        </p:spPr>
        <p:txBody>
          <a:bodyPr anchor="t">
            <a:normAutofit/>
          </a:bodyPr>
          <a:lstStyle/>
          <a:p>
            <a:r>
              <a:rPr lang="en-GB" sz="6000" b="1" dirty="0">
                <a:solidFill>
                  <a:srgbClr val="FFFFFF"/>
                </a:solidFill>
              </a:rPr>
              <a:t>Shared international interests?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3554" y="639147"/>
            <a:ext cx="7480717" cy="5832606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Do we all have a shared interest in making money?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Is greed, at the end of the day, actually good?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Does it matter if the rich get richer?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If I have money, can I do whatever I like with my wealth?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If you are poor, can I step over you in the street?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Some people feel that the decades to come will demand a new approach to global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91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3F6B7-14C4-4994-926F-DB585BF7B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B3566-8B5C-4DEC-BA2C-EFA4F6CC4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FF9FC-3FBD-498E-948C-9EAA2E23D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26726-6608-435C-BF1F-19FDEDCF4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9464"/>
            <a:ext cx="12192000" cy="63790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8993E8-2C8E-4A0D-AC57-043090567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9258" y="2992266"/>
            <a:ext cx="6298304" cy="350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36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DE267-A5FC-45C6-A855-96527624B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Should the purpose of business be to serve communities?</a:t>
            </a:r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E4BDCD63-5555-450B-BDCE-25CC245A5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822" y="1384988"/>
            <a:ext cx="6553545" cy="409596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9E9235-0822-4C3B-ABD6-5E453A2BD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6317" y="6423025"/>
            <a:ext cx="7715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04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24525DD-05F1-AA10-FDEE-119869ED93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86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4FB4D1-52F1-C26F-DD2F-C434B7432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73A579-F9C7-3C02-56EC-783ACCD779CF}"/>
              </a:ext>
            </a:extLst>
          </p:cNvPr>
          <p:cNvSpPr txBox="1"/>
          <p:nvPr/>
        </p:nvSpPr>
        <p:spPr>
          <a:xfrm>
            <a:off x="6278563" y="2869948"/>
            <a:ext cx="5911913" cy="34163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Business most often demonised, seen as the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We see the solutions to social problems in terms of governments and NGOs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We cannot scale and that is why progress is slow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Address social issues through a business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Capitalism as it was meant to be</a:t>
            </a:r>
          </a:p>
        </p:txBody>
      </p:sp>
    </p:spTree>
    <p:extLst>
      <p:ext uri="{BB962C8B-B14F-4D97-AF65-F5344CB8AC3E}">
        <p14:creationId xmlns:p14="http://schemas.microsoft.com/office/powerpoint/2010/main" val="289115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861CCA2-DE3C-4142-B218-775187656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28"/>
            <a:ext cx="12192000" cy="68501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9F1AFE-2347-45BD-9CF0-45E50ACF8713}"/>
              </a:ext>
            </a:extLst>
          </p:cNvPr>
          <p:cNvSpPr txBox="1"/>
          <p:nvPr/>
        </p:nvSpPr>
        <p:spPr>
          <a:xfrm>
            <a:off x="4191754" y="3399591"/>
            <a:ext cx="74767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Jeff Bezos</a:t>
            </a:r>
          </a:p>
          <a:p>
            <a:r>
              <a:rPr lang="en-GB" sz="6600" dirty="0"/>
              <a:t>Estimated wealth</a:t>
            </a:r>
          </a:p>
          <a:p>
            <a:r>
              <a:rPr lang="en-GB" sz="6600" dirty="0"/>
              <a:t>Many, many dollars!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1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B4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375E42F-A414-472B-849B-567E77FBC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896" y="643467"/>
            <a:ext cx="5758207" cy="557106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4124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A382F6-AFAA-4C27-84A7-68E3BB8ED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119" y="457200"/>
            <a:ext cx="8283762" cy="59436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22</a:t>
            </a:fld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500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75C6A7-5004-4905-A27A-596D41DAE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4869" y="1123527"/>
            <a:ext cx="8399301" cy="7358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5FE1896-DF8B-4777-8D41-51E3F6FD5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869" y="2178578"/>
            <a:ext cx="3450837" cy="230055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FEA2565-0664-4E24-9FC5-8822A5F5B8AA}"/>
              </a:ext>
            </a:extLst>
          </p:cNvPr>
          <p:cNvSpPr/>
          <p:nvPr/>
        </p:nvSpPr>
        <p:spPr>
          <a:xfrm>
            <a:off x="5396549" y="1859334"/>
            <a:ext cx="5020576" cy="38568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58368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Warren Buffett, who campaigned for Hillary Clinton in 2016, has never been a fan of President Trump. </a:t>
            </a:r>
          </a:p>
          <a:p>
            <a:pPr defTabSz="658368">
              <a:spcAft>
                <a:spcPts val="600"/>
              </a:spcAft>
            </a:pPr>
            <a:endParaRPr lang="en-US" sz="172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658368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third-richest person in America has criticized the 260th </a:t>
            </a:r>
            <a:r>
              <a:rPr lang="en-US" sz="1728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richest’s</a:t>
            </a: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withholding of his tax returns, trickle-down economic policy and tax plan. Now Buffett may have a new reason to be unhappy with the President: Trump’s proposed tariffs on Chinese imports have caused a market drop. </a:t>
            </a:r>
          </a:p>
          <a:p>
            <a:pPr defTabSz="658368">
              <a:spcAft>
                <a:spcPts val="600"/>
              </a:spcAft>
            </a:pPr>
            <a:endParaRPr lang="en-US" sz="172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658368">
              <a:spcAft>
                <a:spcPts val="600"/>
              </a:spcAft>
            </a:pPr>
            <a:r>
              <a:rPr lang="en-US" sz="172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One result? Buffett’s net worth has tumbled $6.2 billion this week, to $82.6 billion, according to Forbes’ real-time rankings of the world’s billionaires.</a:t>
            </a:r>
            <a:endParaRPr lang="en-GB" sz="2400" dirty="0"/>
          </a:p>
        </p:txBody>
      </p:sp>
      <p:sp>
        <p:nvSpPr>
          <p:cNvPr id="6" name="Slide Number Placeholder 5"/>
          <p:cNvSpPr>
            <a:spLocks/>
          </p:cNvSpPr>
          <p:nvPr/>
        </p:nvSpPr>
        <p:spPr>
          <a:xfrm>
            <a:off x="7807094" y="5462233"/>
            <a:ext cx="1999172" cy="266094"/>
          </a:xfrm>
          <a:prstGeom prst="rect">
            <a:avLst/>
          </a:prstGeom>
        </p:spPr>
        <p:txBody>
          <a:bodyPr/>
          <a:lstStyle/>
          <a:p>
            <a:pPr defTabSz="658368">
              <a:spcAft>
                <a:spcPts val="600"/>
              </a:spcAft>
            </a:pPr>
            <a:fld id="{C2280539-4FAF-4578-9DAF-E79F2FEC302C}" type="slidenum">
              <a:rPr lang="en-GB" sz="129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658368">
                <a:spcAft>
                  <a:spcPts val="600"/>
                </a:spcAft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91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 rotWithShape="1">
          <a:blip r:embed="rId3"/>
          <a:srcRect b="3298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6761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3346"/>
            <a:ext cx="11277600" cy="5131307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GB" sz="11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F48961-6C0B-F22A-C6B3-86D15C1FCC9C}"/>
              </a:ext>
            </a:extLst>
          </p:cNvPr>
          <p:cNvSpPr txBox="1"/>
          <p:nvPr/>
        </p:nvSpPr>
        <p:spPr>
          <a:xfrm>
            <a:off x="7337674" y="1179147"/>
            <a:ext cx="32186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https://givingpledge.org/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57320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EE259A-12A6-39E4-4104-21F4B2438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661" y="882004"/>
            <a:ext cx="10001816" cy="5000908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4" y="685800"/>
            <a:ext cx="5568076" cy="4953000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US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endParaRPr lang="en-GB" sz="44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90675" y="1285592"/>
            <a:ext cx="5810802" cy="4597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Raleway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BMMB7027D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Strategic and Agile Business Management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8. The 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Process of Managing Change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j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Mike Durke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FC23AFF-2566-9963-ACE6-0828BA64A726}"/>
              </a:ext>
            </a:extLst>
          </p:cNvPr>
          <p:cNvSpPr txBox="1">
            <a:spLocks/>
          </p:cNvSpPr>
          <p:nvPr/>
        </p:nvSpPr>
        <p:spPr>
          <a:xfrm>
            <a:off x="5809671" y="419878"/>
            <a:ext cx="6002884" cy="4097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93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667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6000" dirty="0"/>
              <a:t>Change</a:t>
            </a:r>
            <a:r>
              <a:rPr lang="en-GB" sz="36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06EE60-183E-42A1-A2F7-17978A1AC6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33" b="31460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3982" y="3752850"/>
            <a:ext cx="7487005" cy="2707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/>
              <a:t>What’s is all about ? </a:t>
            </a:r>
          </a:p>
          <a:p>
            <a:pPr marL="0" indent="0">
              <a:buNone/>
            </a:pPr>
            <a:r>
              <a:rPr lang="en-GB" sz="3200" dirty="0"/>
              <a:t>What does it mean to you ? </a:t>
            </a:r>
          </a:p>
          <a:p>
            <a:pPr marL="0" indent="0">
              <a:buNone/>
            </a:pPr>
            <a:r>
              <a:rPr lang="en-GB" sz="3200" dirty="0"/>
              <a:t>What is change management ?</a:t>
            </a:r>
          </a:p>
        </p:txBody>
      </p:sp>
    </p:spTree>
    <p:extLst>
      <p:ext uri="{BB962C8B-B14F-4D97-AF65-F5344CB8AC3E}">
        <p14:creationId xmlns:p14="http://schemas.microsoft.com/office/powerpoint/2010/main" val="16112453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05B030-F946-4C0E-880D-3BA3F654BA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690" b="304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AAB7144-BF68-4909-A1E6-94A7ECFC2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87" y="-1367931"/>
            <a:ext cx="11929055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 b="1" dirty="0">
                <a:solidFill>
                  <a:srgbClr val="FFFFFF"/>
                </a:solidFill>
              </a:rPr>
              <a:t>Why change</a:t>
            </a:r>
            <a:r>
              <a:rPr lang="en-US" sz="9600" b="1" dirty="0">
                <a:solidFill>
                  <a:srgbClr val="FFFFFF"/>
                </a:solidFill>
              </a:rPr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862C57-E354-16EE-ED5D-1291B344B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9" y="506256"/>
            <a:ext cx="5775399" cy="342294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40CB8C-78E7-5252-C948-F2244BEA2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742" y="1981206"/>
            <a:ext cx="6205300" cy="413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324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422" y="586855"/>
            <a:ext cx="4477074" cy="3505311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Change is a  constant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7280" y="45888"/>
            <a:ext cx="6206669" cy="571211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Change is a constant factor </a:t>
            </a:r>
          </a:p>
          <a:p>
            <a:pPr lvl="1"/>
            <a:r>
              <a:rPr lang="en-GB" sz="2000" dirty="0"/>
              <a:t>shifts in technology, digital transformation or changing market pressures, new law, new government.</a:t>
            </a:r>
          </a:p>
          <a:p>
            <a:r>
              <a:rPr lang="en-GB" sz="2400" dirty="0"/>
              <a:t>Changing your business can be a difficult and daunting task</a:t>
            </a:r>
          </a:p>
          <a:p>
            <a:pPr lvl="1"/>
            <a:r>
              <a:rPr lang="en-GB" sz="2000" dirty="0"/>
              <a:t>Bend with the change, take steps to ensure it is handled well, poorly-managed change can end in disaster.</a:t>
            </a:r>
          </a:p>
          <a:p>
            <a:r>
              <a:rPr lang="en-GB" sz="2400" dirty="0"/>
              <a:t>That's why having a solid change management strategy is so essential.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F7C640-B66B-406C-946D-0D428FB29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060" y="4960669"/>
            <a:ext cx="6133108" cy="134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0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525" y="586855"/>
            <a:ext cx="4640971" cy="3769159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4463" y="333375"/>
            <a:ext cx="5602011" cy="602297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5400" b="1" dirty="0"/>
              <a:t>Assess</a:t>
            </a:r>
            <a:r>
              <a:rPr lang="en-GB" sz="3200" b="1" dirty="0"/>
              <a:t> </a:t>
            </a:r>
          </a:p>
          <a:p>
            <a:r>
              <a:rPr lang="en-GB" sz="2400" dirty="0"/>
              <a:t>Establish what is needed. </a:t>
            </a:r>
          </a:p>
          <a:p>
            <a:r>
              <a:rPr lang="en-GB" sz="2400" dirty="0"/>
              <a:t>Viable change depends on a clear assessment of the impact it will have on various parts of the organisation and other stakeholders, understand the consequences</a:t>
            </a:r>
          </a:p>
          <a:p>
            <a:pPr marL="0" indent="0">
              <a:buNone/>
            </a:pPr>
            <a:r>
              <a:rPr lang="en-GB" sz="5400" b="1" dirty="0"/>
              <a:t>Prepare</a:t>
            </a:r>
            <a:r>
              <a:rPr lang="en-GB" sz="5400" dirty="0"/>
              <a:t> </a:t>
            </a:r>
          </a:p>
          <a:p>
            <a:r>
              <a:rPr lang="en-GB" sz="2400" dirty="0"/>
              <a:t>Create a vision, gain support from the organisation and key stakeholders (these could be customers and the supply chain). </a:t>
            </a:r>
          </a:p>
          <a:p>
            <a:r>
              <a:rPr lang="en-GB" sz="2400" dirty="0"/>
              <a:t>There needs to be an emotional, rational and often an economic case for change</a:t>
            </a:r>
          </a:p>
        </p:txBody>
      </p:sp>
    </p:spTree>
    <p:extLst>
      <p:ext uri="{BB962C8B-B14F-4D97-AF65-F5344CB8AC3E}">
        <p14:creationId xmlns:p14="http://schemas.microsoft.com/office/powerpoint/2010/main" val="359235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790" y="586855"/>
            <a:ext cx="4628706" cy="3769159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0966" y="217283"/>
            <a:ext cx="6065822" cy="642796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5400" b="1" dirty="0"/>
              <a:t>Plan </a:t>
            </a:r>
          </a:p>
          <a:p>
            <a:r>
              <a:rPr lang="en-GB" sz="2400" dirty="0"/>
              <a:t>The map, the start point, the route and the destination. </a:t>
            </a:r>
          </a:p>
          <a:p>
            <a:r>
              <a:rPr lang="en-GB" sz="2400" dirty="0"/>
              <a:t>Define activities</a:t>
            </a:r>
          </a:p>
          <a:p>
            <a:r>
              <a:rPr lang="en-GB" sz="2400" dirty="0"/>
              <a:t>Consider the risks, roles and tasks to manage, basis for control and tracking, considers contingencies</a:t>
            </a:r>
          </a:p>
          <a:p>
            <a:r>
              <a:rPr lang="en-GB" sz="2400" dirty="0"/>
              <a:t>Contingencies? What if scenarios</a:t>
            </a:r>
          </a:p>
          <a:p>
            <a:pPr marL="0" indent="0">
              <a:buNone/>
            </a:pPr>
            <a:r>
              <a:rPr lang="en-GB" sz="5400" b="1" dirty="0"/>
              <a:t>Implement</a:t>
            </a:r>
            <a:r>
              <a:rPr lang="en-GB" sz="3200" b="1" dirty="0"/>
              <a:t> </a:t>
            </a:r>
          </a:p>
          <a:p>
            <a:r>
              <a:rPr lang="en-GB" sz="2400" dirty="0"/>
              <a:t>Communicating the benefits, removing barriers, coordinating activities that change how the business operates</a:t>
            </a:r>
          </a:p>
          <a:p>
            <a:r>
              <a:rPr lang="en-GB" sz="2400" dirty="0"/>
              <a:t>Manage the risks, be flexible, adjust, respond, react as it there will be many challenges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481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E08BA8-0B9E-0164-9C18-EA510B23E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D4B338-DD3D-9DB6-E62E-A38051B41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1C5A59-CD19-1740-2311-15545026F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311DFA-4A6A-5234-0F18-F33BD2603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98744E-30B5-77BA-3B70-58F316560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3C379D-BC7A-F46A-0910-7AA164CEB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9AC02C-3671-9638-EA71-42125BEF9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2867A-95BF-CA52-5EA5-9419FE876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90" y="586855"/>
            <a:ext cx="4628706" cy="3769159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The process of 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C4EE0-38D1-A2AB-270F-C1FADD0BF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490" y="332960"/>
            <a:ext cx="5797298" cy="631228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5400" b="1" dirty="0"/>
              <a:t>Sustaining change </a:t>
            </a:r>
          </a:p>
          <a:p>
            <a:r>
              <a:rPr lang="en-US" dirty="0"/>
              <a:t>Critical </a:t>
            </a:r>
          </a:p>
          <a:p>
            <a:r>
              <a:rPr lang="en-US" dirty="0"/>
              <a:t>Successful change sustains the benefits in the long term</a:t>
            </a:r>
          </a:p>
          <a:p>
            <a:r>
              <a:rPr lang="en-US" dirty="0"/>
              <a:t>Evaluating performance</a:t>
            </a:r>
          </a:p>
          <a:p>
            <a:r>
              <a:rPr lang="en-US" dirty="0"/>
              <a:t>Reward </a:t>
            </a:r>
            <a:r>
              <a:rPr lang="en-US" dirty="0" err="1"/>
              <a:t>behavioural</a:t>
            </a:r>
            <a:r>
              <a:rPr lang="en-US" dirty="0"/>
              <a:t> changes </a:t>
            </a:r>
          </a:p>
          <a:p>
            <a:r>
              <a:rPr lang="en-US" dirty="0" err="1"/>
              <a:t>Organisations</a:t>
            </a:r>
            <a:r>
              <a:rPr lang="en-US" dirty="0"/>
              <a:t> must embed the appropriate mind sets, practices, and </a:t>
            </a:r>
            <a:r>
              <a:rPr lang="en-US" dirty="0" err="1"/>
              <a:t>behaviours</a:t>
            </a:r>
            <a:r>
              <a:rPr lang="en-US" dirty="0"/>
              <a:t> at every level </a:t>
            </a:r>
          </a:p>
          <a:p>
            <a:r>
              <a:rPr lang="en-US" dirty="0"/>
              <a:t>Culture change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256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826" y="1493823"/>
            <a:ext cx="4711574" cy="4517678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Blockers in the system</a:t>
            </a:r>
          </a:p>
          <a:p>
            <a:endParaRPr lang="en-GB" sz="3600" dirty="0"/>
          </a:p>
          <a:p>
            <a:r>
              <a:rPr lang="en-GB" sz="3600" dirty="0"/>
              <a:t>Apostles and terrorists</a:t>
            </a:r>
          </a:p>
          <a:p>
            <a:endParaRPr lang="en-GB" sz="3600" dirty="0"/>
          </a:p>
          <a:p>
            <a:r>
              <a:rPr lang="en-GB" sz="3600" dirty="0"/>
              <a:t>Change agents</a:t>
            </a:r>
          </a:p>
          <a:p>
            <a:endParaRPr lang="en-GB" sz="3600" dirty="0"/>
          </a:p>
          <a:p>
            <a:r>
              <a:rPr lang="en-GB" sz="3600" dirty="0"/>
              <a:t>Dispel the myths from the rumour factor</a:t>
            </a:r>
          </a:p>
        </p:txBody>
      </p:sp>
      <p:sp>
        <p:nvSpPr>
          <p:cNvPr id="4" name="Rectangle 3"/>
          <p:cNvSpPr/>
          <p:nvPr/>
        </p:nvSpPr>
        <p:spPr>
          <a:xfrm>
            <a:off x="5934456" y="1179576"/>
            <a:ext cx="5126736" cy="437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Change Challenges</a:t>
            </a:r>
          </a:p>
        </p:txBody>
      </p:sp>
    </p:spTree>
    <p:extLst>
      <p:ext uri="{BB962C8B-B14F-4D97-AF65-F5344CB8AC3E}">
        <p14:creationId xmlns:p14="http://schemas.microsoft.com/office/powerpoint/2010/main" val="240834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– as an opportunity or threat?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Those who:</a:t>
            </a:r>
          </a:p>
          <a:p>
            <a:r>
              <a:rPr lang="en-GB" dirty="0"/>
              <a:t>Can’t see it</a:t>
            </a:r>
          </a:p>
          <a:p>
            <a:r>
              <a:rPr lang="en-GB" dirty="0"/>
              <a:t>Deny it</a:t>
            </a:r>
          </a:p>
          <a:p>
            <a:r>
              <a:rPr lang="en-GB" dirty="0"/>
              <a:t>Avoid it</a:t>
            </a:r>
          </a:p>
          <a:p>
            <a:r>
              <a:rPr lang="en-GB" dirty="0"/>
              <a:t>Can’t react to it</a:t>
            </a:r>
          </a:p>
          <a:p>
            <a:r>
              <a:rPr lang="en-GB" dirty="0"/>
              <a:t>Get consumed by it</a:t>
            </a:r>
          </a:p>
          <a:p>
            <a:r>
              <a:rPr lang="en-GB" dirty="0"/>
              <a:t>Don’t manage it</a:t>
            </a:r>
          </a:p>
          <a:p>
            <a:r>
              <a:rPr lang="en-GB" dirty="0"/>
              <a:t>Lose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9173184" y="1812722"/>
            <a:ext cx="260863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Those who:</a:t>
            </a:r>
          </a:p>
          <a:p>
            <a:r>
              <a:rPr lang="en-GB" dirty="0"/>
              <a:t>Anticipate it</a:t>
            </a:r>
          </a:p>
          <a:p>
            <a:r>
              <a:rPr lang="en-GB" dirty="0"/>
              <a:t>See it</a:t>
            </a:r>
          </a:p>
          <a:p>
            <a:r>
              <a:rPr lang="en-GB" dirty="0"/>
              <a:t>Accept it</a:t>
            </a:r>
          </a:p>
          <a:p>
            <a:r>
              <a:rPr lang="en-GB" dirty="0"/>
              <a:t>React to it</a:t>
            </a:r>
          </a:p>
          <a:p>
            <a:r>
              <a:rPr lang="en-GB" dirty="0"/>
              <a:t>Embrace it</a:t>
            </a:r>
          </a:p>
          <a:p>
            <a:r>
              <a:rPr lang="en-GB" dirty="0"/>
              <a:t>Manage it</a:t>
            </a:r>
          </a:p>
          <a:p>
            <a:r>
              <a:rPr lang="en-GB" dirty="0"/>
              <a:t>Win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741" y="1955867"/>
            <a:ext cx="4876800" cy="32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59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6930AB-45CF-4C89-9D60-52E0D9B0A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D2FA668-E690-4DAB-87BA-51A173434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36" y="5091762"/>
            <a:ext cx="7834193" cy="12645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5400" dirty="0"/>
              <a:t>What are the approaches to managing change ?</a:t>
            </a:r>
          </a:p>
        </p:txBody>
      </p:sp>
    </p:spTree>
    <p:extLst>
      <p:ext uri="{BB962C8B-B14F-4D97-AF65-F5344CB8AC3E}">
        <p14:creationId xmlns:p14="http://schemas.microsoft.com/office/powerpoint/2010/main" val="1051276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Ansoff’s Strategic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4299" y="2036062"/>
            <a:ext cx="5379868" cy="3505202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3200" dirty="0"/>
              <a:t>“A basic hypothesis of the book  is that an organisation will be successful if </a:t>
            </a:r>
            <a:r>
              <a:rPr lang="en-GB" sz="3200" b="1" dirty="0">
                <a:solidFill>
                  <a:srgbClr val="FF0000"/>
                </a:solidFill>
              </a:rPr>
              <a:t>environment</a:t>
            </a:r>
            <a:r>
              <a:rPr lang="en-GB" sz="3200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response</a:t>
            </a:r>
            <a:r>
              <a:rPr lang="en-GB" sz="3200" dirty="0"/>
              <a:t>, </a:t>
            </a:r>
            <a:r>
              <a:rPr lang="en-GB" sz="3200" b="1" dirty="0">
                <a:solidFill>
                  <a:srgbClr val="FF0000"/>
                </a:solidFill>
              </a:rPr>
              <a:t>culture</a:t>
            </a:r>
            <a:r>
              <a:rPr lang="en-GB" sz="3200" dirty="0"/>
              <a:t> and </a:t>
            </a:r>
            <a:r>
              <a:rPr lang="en-GB" sz="3200" b="1" dirty="0">
                <a:solidFill>
                  <a:srgbClr val="FF0000"/>
                </a:solidFill>
              </a:rPr>
              <a:t>capability</a:t>
            </a:r>
            <a:r>
              <a:rPr lang="en-GB" sz="3200" dirty="0"/>
              <a:t> match each other.” (11)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238999" y="1600200"/>
            <a:ext cx="3958701" cy="838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7239000" y="3931879"/>
            <a:ext cx="3958700" cy="8382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Culture</a:t>
            </a:r>
          </a:p>
        </p:txBody>
      </p:sp>
      <p:sp>
        <p:nvSpPr>
          <p:cNvPr id="7" name="Rectangle 6"/>
          <p:cNvSpPr/>
          <p:nvPr/>
        </p:nvSpPr>
        <p:spPr>
          <a:xfrm>
            <a:off x="7239000" y="5122164"/>
            <a:ext cx="3958700" cy="838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Capability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B1077C-3386-4DB5-A727-209748FB4481}"/>
              </a:ext>
            </a:extLst>
          </p:cNvPr>
          <p:cNvSpPr/>
          <p:nvPr/>
        </p:nvSpPr>
        <p:spPr>
          <a:xfrm>
            <a:off x="7238999" y="2766219"/>
            <a:ext cx="3958701" cy="8382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Response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C5F3C-B06E-4F49-8E93-25009E9E5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E452A2-1196-4B97-A220-2D9E40642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262" y="276225"/>
            <a:ext cx="8753475" cy="630555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96305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14E26-D2BB-4396-8903-7FDEDD0D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56BAF-7DBB-4910-9CCE-36904EAAA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669" y="289249"/>
            <a:ext cx="7080531" cy="627950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Kotter Model</a:t>
            </a:r>
            <a:r>
              <a:rPr lang="en-US" dirty="0">
                <a:solidFill>
                  <a:srgbClr val="FFFFFF"/>
                </a:solidFill>
              </a:rPr>
              <a:t>: Professor John Paul Kotter of Harvard Business School </a:t>
            </a:r>
          </a:p>
          <a:p>
            <a:r>
              <a:rPr lang="en-US" b="1" dirty="0">
                <a:solidFill>
                  <a:srgbClr val="FFFFFF"/>
                </a:solidFill>
              </a:rPr>
              <a:t>Eight-step process for leading change</a:t>
            </a:r>
            <a:r>
              <a:rPr lang="en-US" dirty="0">
                <a:solidFill>
                  <a:srgbClr val="FFFFFF"/>
                </a:solidFill>
              </a:rPr>
              <a:t>.</a:t>
            </a:r>
          </a:p>
          <a:p>
            <a:r>
              <a:rPr lang="en-US" dirty="0">
                <a:solidFill>
                  <a:srgbClr val="FFFFFF"/>
                </a:solidFill>
              </a:rPr>
              <a:t> Creating a sense of urgency, building a guiding coalition, forming a strategic vision and initiatives, enlisting a volunteer army, enabling action by removing barriers, generating short-term wins, sustained acceleration, and instituting change </a:t>
            </a:r>
          </a:p>
          <a:p>
            <a:r>
              <a:rPr lang="en-US" b="1" dirty="0">
                <a:solidFill>
                  <a:srgbClr val="FFFFFF"/>
                </a:solidFill>
              </a:rPr>
              <a:t>Lewin Model</a:t>
            </a:r>
            <a:r>
              <a:rPr lang="en-US" dirty="0">
                <a:solidFill>
                  <a:srgbClr val="FFFFFF"/>
                </a:solidFill>
              </a:rPr>
              <a:t>: Kurt Lewin, </a:t>
            </a:r>
            <a:r>
              <a:rPr lang="en-US" dirty="0" err="1">
                <a:solidFill>
                  <a:srgbClr val="FFFFFF"/>
                </a:solidFill>
              </a:rPr>
              <a:t>recognised</a:t>
            </a:r>
            <a:r>
              <a:rPr lang="en-US" dirty="0">
                <a:solidFill>
                  <a:srgbClr val="FFFFFF"/>
                </a:solidFill>
              </a:rPr>
              <a:t> as the founder of social psychology, developed a change model involving three steps:-  </a:t>
            </a:r>
            <a:r>
              <a:rPr lang="en-US" b="1" dirty="0">
                <a:solidFill>
                  <a:srgbClr val="FFFFFF"/>
                </a:solidFill>
              </a:rPr>
              <a:t>Unfreezing, Changing and Re-freezing</a:t>
            </a:r>
            <a:r>
              <a:rPr lang="en-US" dirty="0">
                <a:solidFill>
                  <a:srgbClr val="FFFFFF"/>
                </a:solidFill>
              </a:rPr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918633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14E26-D2BB-4396-8903-7FDEDD0D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56BAF-7DBB-4910-9CCE-36904EAAA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669" y="289249"/>
            <a:ext cx="7080531" cy="627950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Kübler-Ross Five Stage Model</a:t>
            </a:r>
            <a:r>
              <a:rPr lang="en-US" dirty="0">
                <a:solidFill>
                  <a:srgbClr val="FFFFFF"/>
                </a:solidFill>
              </a:rPr>
              <a:t>: developed by Elisabeth Kübler-Ross from her research on the dying and death, also known as the Grief Model as it talks about the various emotional states and stages a person goes through when he/she discovers the end is near. </a:t>
            </a:r>
          </a:p>
          <a:p>
            <a:r>
              <a:rPr lang="en-US" dirty="0">
                <a:solidFill>
                  <a:srgbClr val="FFFFFF"/>
                </a:solidFill>
              </a:rPr>
              <a:t>The model can also be applied to other life situations: loss of job, changes in work, less serious health conditions. The model helps to understand and deal with personal trauma and has been widely accepted worldwide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130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F42571-9532-48D9-B53E-DAE81790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66F86-79B3-4F88-9FB2-8E26BCAA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9808" y="119271"/>
            <a:ext cx="6977269" cy="6410738"/>
          </a:xfrm>
        </p:spPr>
        <p:txBody>
          <a:bodyPr anchor="ctr">
            <a:normAutofit/>
          </a:bodyPr>
          <a:lstStyle/>
          <a:p>
            <a:r>
              <a:rPr lang="en-US" sz="3200" b="1" dirty="0" err="1">
                <a:solidFill>
                  <a:srgbClr val="FFFFFF"/>
                </a:solidFill>
              </a:rPr>
              <a:t>McKinseys</a:t>
            </a:r>
            <a:r>
              <a:rPr lang="en-US" sz="3200" b="1" dirty="0">
                <a:solidFill>
                  <a:srgbClr val="FFFFFF"/>
                </a:solidFill>
              </a:rPr>
              <a:t>’ 7 S Framework</a:t>
            </a:r>
            <a:r>
              <a:rPr lang="en-US" sz="3200" dirty="0">
                <a:solidFill>
                  <a:srgbClr val="FFFFFF"/>
                </a:solidFill>
              </a:rPr>
              <a:t>: one of those few models that have managed to persist even when others came in and went out of trend. It was developed by consultants working for McKinsey &amp; Company in the 1980s and features seven steps or stages for managing change. </a:t>
            </a:r>
            <a:endParaRPr lang="en-GB" sz="3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360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7F9B1-8C72-47C2-9458-2B429ABE4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15CAD-7D3B-4CD6-84A2-4F6EA1184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97975-02E1-491E-90FD-C8C51110E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381000"/>
            <a:ext cx="8534400" cy="6096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D628AC4-5BA9-416D-9772-C69E36037987}"/>
              </a:ext>
            </a:extLst>
          </p:cNvPr>
          <p:cNvSpPr/>
          <p:nvPr/>
        </p:nvSpPr>
        <p:spPr>
          <a:xfrm>
            <a:off x="2077375" y="4660777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E3D87ED-F9BC-48B4-9461-06573E6F12DE}"/>
              </a:ext>
            </a:extLst>
          </p:cNvPr>
          <p:cNvSpPr/>
          <p:nvPr/>
        </p:nvSpPr>
        <p:spPr>
          <a:xfrm>
            <a:off x="4253884" y="2799750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327C61A-BA03-4CA0-B42F-06599CE86B24}"/>
              </a:ext>
            </a:extLst>
          </p:cNvPr>
          <p:cNvSpPr/>
          <p:nvPr/>
        </p:nvSpPr>
        <p:spPr>
          <a:xfrm>
            <a:off x="6096000" y="951423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896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CD2A7-2798-4907-89E3-899A9C3D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01B65-6C9A-4B5D-AB54-E3F59DFFE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6C8D22-3439-4276-A25A-0A7D1E439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0" y="188075"/>
            <a:ext cx="9906740" cy="625119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3CC90EF-F940-42B2-9FB3-7EE1835C694C}"/>
              </a:ext>
            </a:extLst>
          </p:cNvPr>
          <p:cNvSpPr/>
          <p:nvPr/>
        </p:nvSpPr>
        <p:spPr>
          <a:xfrm>
            <a:off x="1296140" y="1376039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95362BE-B7AE-48F0-939F-ABB53D56F42D}"/>
              </a:ext>
            </a:extLst>
          </p:cNvPr>
          <p:cNvSpPr/>
          <p:nvPr/>
        </p:nvSpPr>
        <p:spPr>
          <a:xfrm>
            <a:off x="4452151" y="1352195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7B559A-DC45-4C6C-ACF7-35C71F82ECC3}"/>
              </a:ext>
            </a:extLst>
          </p:cNvPr>
          <p:cNvSpPr/>
          <p:nvPr/>
        </p:nvSpPr>
        <p:spPr>
          <a:xfrm>
            <a:off x="7608163" y="1352196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608917E-931D-4822-B92E-3A2FAE0AE602}"/>
              </a:ext>
            </a:extLst>
          </p:cNvPr>
          <p:cNvSpPr/>
          <p:nvPr/>
        </p:nvSpPr>
        <p:spPr>
          <a:xfrm>
            <a:off x="1108229" y="3012828"/>
            <a:ext cx="2982897" cy="3299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9DA53F3-1285-4AC7-B33E-39B2838B5F56}"/>
              </a:ext>
            </a:extLst>
          </p:cNvPr>
          <p:cNvSpPr/>
          <p:nvPr/>
        </p:nvSpPr>
        <p:spPr>
          <a:xfrm>
            <a:off x="4210235" y="2970559"/>
            <a:ext cx="2982897" cy="33413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17A9245-7A7D-410B-90D8-0BFE3960265D}"/>
              </a:ext>
            </a:extLst>
          </p:cNvPr>
          <p:cNvSpPr/>
          <p:nvPr/>
        </p:nvSpPr>
        <p:spPr>
          <a:xfrm>
            <a:off x="7344052" y="2927838"/>
            <a:ext cx="2982897" cy="34267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504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61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1C71D3-AAD0-B517-09D7-8D148CD7F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" y="0"/>
            <a:ext cx="1218608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2C2A069-05E6-25B0-4A44-AF7884543B77}"/>
              </a:ext>
            </a:extLst>
          </p:cNvPr>
          <p:cNvSpPr/>
          <p:nvPr/>
        </p:nvSpPr>
        <p:spPr>
          <a:xfrm>
            <a:off x="2021090" y="1652750"/>
            <a:ext cx="1520687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FEE6B7-387F-0D23-802C-BAA520A55B9D}"/>
              </a:ext>
            </a:extLst>
          </p:cNvPr>
          <p:cNvSpPr/>
          <p:nvPr/>
        </p:nvSpPr>
        <p:spPr>
          <a:xfrm>
            <a:off x="3409122" y="2857726"/>
            <a:ext cx="1854499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5E6556-80BA-87F0-28D5-36C9FDAC4D10}"/>
              </a:ext>
            </a:extLst>
          </p:cNvPr>
          <p:cNvSpPr/>
          <p:nvPr/>
        </p:nvSpPr>
        <p:spPr>
          <a:xfrm>
            <a:off x="5173385" y="3784278"/>
            <a:ext cx="1673087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9C72659-DEB8-CD98-F0AF-27A24B201259}"/>
              </a:ext>
            </a:extLst>
          </p:cNvPr>
          <p:cNvSpPr/>
          <p:nvPr/>
        </p:nvSpPr>
        <p:spPr>
          <a:xfrm>
            <a:off x="6846472" y="2490195"/>
            <a:ext cx="1631608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038BAFF-5114-BC01-A196-3F1CF955CB8B}"/>
              </a:ext>
            </a:extLst>
          </p:cNvPr>
          <p:cNvSpPr/>
          <p:nvPr/>
        </p:nvSpPr>
        <p:spPr>
          <a:xfrm>
            <a:off x="8478080" y="1801304"/>
            <a:ext cx="1520687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C128A19-655D-0203-33D7-8119FB3712B2}"/>
              </a:ext>
            </a:extLst>
          </p:cNvPr>
          <p:cNvSpPr/>
          <p:nvPr/>
        </p:nvSpPr>
        <p:spPr>
          <a:xfrm>
            <a:off x="9572236" y="480060"/>
            <a:ext cx="2007146" cy="2703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856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28" y="158540"/>
            <a:ext cx="10878311" cy="647144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02CB839F-456F-DDD0-26E6-FFC40F407D69}"/>
              </a:ext>
            </a:extLst>
          </p:cNvPr>
          <p:cNvSpPr/>
          <p:nvPr/>
        </p:nvSpPr>
        <p:spPr>
          <a:xfrm>
            <a:off x="566928" y="1358020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413EC9D-3B2B-7D34-6EE5-D0419389AB62}"/>
              </a:ext>
            </a:extLst>
          </p:cNvPr>
          <p:cNvSpPr/>
          <p:nvPr/>
        </p:nvSpPr>
        <p:spPr>
          <a:xfrm>
            <a:off x="1461713" y="365125"/>
            <a:ext cx="1429844" cy="90730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9139A04-C406-93C8-FD73-78B435A7B886}"/>
              </a:ext>
            </a:extLst>
          </p:cNvPr>
          <p:cNvSpPr/>
          <p:nvPr/>
        </p:nvSpPr>
        <p:spPr>
          <a:xfrm>
            <a:off x="2891557" y="422685"/>
            <a:ext cx="1738144" cy="7921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73CD4A6-34DF-4250-F50F-E91113E515F3}"/>
              </a:ext>
            </a:extLst>
          </p:cNvPr>
          <p:cNvSpPr/>
          <p:nvPr/>
        </p:nvSpPr>
        <p:spPr>
          <a:xfrm>
            <a:off x="3619643" y="1661257"/>
            <a:ext cx="1538003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19B9777-3D9E-CF8D-C49D-E5847F8AF7AA}"/>
              </a:ext>
            </a:extLst>
          </p:cNvPr>
          <p:cNvSpPr/>
          <p:nvPr/>
        </p:nvSpPr>
        <p:spPr>
          <a:xfrm>
            <a:off x="4934334" y="2982779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B40DE18-FE07-CD8C-8592-64AB6F472573}"/>
              </a:ext>
            </a:extLst>
          </p:cNvPr>
          <p:cNvSpPr/>
          <p:nvPr/>
        </p:nvSpPr>
        <p:spPr>
          <a:xfrm>
            <a:off x="5873768" y="3661789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637CA04-2350-03DF-42E8-7BF622B58D4B}"/>
              </a:ext>
            </a:extLst>
          </p:cNvPr>
          <p:cNvSpPr/>
          <p:nvPr/>
        </p:nvSpPr>
        <p:spPr>
          <a:xfrm>
            <a:off x="5766182" y="268961"/>
            <a:ext cx="1523336" cy="6924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EB97C0E-277B-E9D2-69B8-0663457F0423}"/>
              </a:ext>
            </a:extLst>
          </p:cNvPr>
          <p:cNvSpPr/>
          <p:nvPr/>
        </p:nvSpPr>
        <p:spPr>
          <a:xfrm>
            <a:off x="6153082" y="1557768"/>
            <a:ext cx="1071749" cy="67901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D606A4E-6CC0-08AF-4BCF-DD80447ECDB6}"/>
              </a:ext>
            </a:extLst>
          </p:cNvPr>
          <p:cNvSpPr/>
          <p:nvPr/>
        </p:nvSpPr>
        <p:spPr>
          <a:xfrm>
            <a:off x="8431372" y="1238190"/>
            <a:ext cx="1411254" cy="7921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B92885E-B033-3758-0F8E-75FBF8B6C873}"/>
              </a:ext>
            </a:extLst>
          </p:cNvPr>
          <p:cNvSpPr/>
          <p:nvPr/>
        </p:nvSpPr>
        <p:spPr>
          <a:xfrm>
            <a:off x="9326156" y="4648953"/>
            <a:ext cx="1411254" cy="7921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0F943AF-4F12-BCDE-E79C-20CE1367201B}"/>
              </a:ext>
            </a:extLst>
          </p:cNvPr>
          <p:cNvSpPr/>
          <p:nvPr/>
        </p:nvSpPr>
        <p:spPr>
          <a:xfrm>
            <a:off x="9949336" y="158540"/>
            <a:ext cx="1523336" cy="6924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35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480" y="175847"/>
            <a:ext cx="3705252" cy="148557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McKinsey 7-S Framework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9869" y="6336329"/>
            <a:ext cx="8880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Capon (2008: 10) after Peters and Waterman (1982) In Search of Excellence 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4994030" y="1468560"/>
          <a:ext cx="5720862" cy="4669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9116063" y="3362146"/>
            <a:ext cx="1780875" cy="1780875"/>
            <a:chOff x="2516647" y="200121"/>
            <a:chExt cx="1780875" cy="1780875"/>
          </a:xfrm>
        </p:grpSpPr>
        <p:sp>
          <p:nvSpPr>
            <p:cNvPr id="16" name="Shape 15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8725465" y="1271910"/>
            <a:ext cx="1780875" cy="1780875"/>
            <a:chOff x="2516647" y="200121"/>
            <a:chExt cx="1780875" cy="1780875"/>
          </a:xfrm>
        </p:grpSpPr>
        <p:sp>
          <p:nvSpPr>
            <p:cNvPr id="19" name="Shape 18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7725786" y="5077125"/>
            <a:ext cx="1780875" cy="1780875"/>
            <a:chOff x="2516647" y="200121"/>
            <a:chExt cx="1780875" cy="1780875"/>
          </a:xfrm>
        </p:grpSpPr>
        <p:sp>
          <p:nvSpPr>
            <p:cNvPr id="22" name="Shape 21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3562134" y="2498517"/>
            <a:ext cx="1780875" cy="1780875"/>
            <a:chOff x="2516647" y="200121"/>
            <a:chExt cx="1780875" cy="1780875"/>
          </a:xfrm>
        </p:grpSpPr>
        <p:sp>
          <p:nvSpPr>
            <p:cNvPr id="25" name="Shape 24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5118786" y="78284"/>
            <a:ext cx="1780875" cy="1780875"/>
            <a:chOff x="2516647" y="200121"/>
            <a:chExt cx="1780875" cy="1780875"/>
          </a:xfrm>
        </p:grpSpPr>
        <p:sp>
          <p:nvSpPr>
            <p:cNvPr id="28" name="Shape 27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7370124" y="3175"/>
            <a:ext cx="1780875" cy="1780875"/>
            <a:chOff x="2516647" y="200121"/>
            <a:chExt cx="1780875" cy="1780875"/>
          </a:xfrm>
        </p:grpSpPr>
        <p:sp>
          <p:nvSpPr>
            <p:cNvPr id="31" name="Shape 30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739548" y="4099828"/>
            <a:ext cx="1780875" cy="1780875"/>
            <a:chOff x="2516647" y="200121"/>
            <a:chExt cx="1780875" cy="1780875"/>
          </a:xfrm>
        </p:grpSpPr>
        <p:sp>
          <p:nvSpPr>
            <p:cNvPr id="34" name="Shape 33"/>
            <p:cNvSpPr/>
            <p:nvPr/>
          </p:nvSpPr>
          <p:spPr>
            <a:xfrm rot="20700000">
              <a:off x="2516647" y="200121"/>
              <a:ext cx="1780875" cy="1780875"/>
            </a:xfrm>
            <a:prstGeom prst="gear6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Shape 4"/>
            <p:cNvSpPr/>
            <p:nvPr/>
          </p:nvSpPr>
          <p:spPr>
            <a:xfrm>
              <a:off x="2907245" y="590719"/>
              <a:ext cx="999678" cy="9996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marR="0" lvl="0" indent="0" algn="ctr" defTabSz="2667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6" name="Rectangle 35"/>
          <p:cNvSpPr/>
          <p:nvPr/>
        </p:nvSpPr>
        <p:spPr>
          <a:xfrm>
            <a:off x="399707" y="2424836"/>
            <a:ext cx="2836985" cy="37513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</a:t>
            </a:r>
          </a:p>
        </p:txBody>
      </p:sp>
      <p:sp>
        <p:nvSpPr>
          <p:cNvPr id="37" name="Rectangle 36"/>
          <p:cNvSpPr/>
          <p:nvPr/>
        </p:nvSpPr>
        <p:spPr>
          <a:xfrm>
            <a:off x="399707" y="3028477"/>
            <a:ext cx="2836985" cy="37513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Systems</a:t>
            </a:r>
          </a:p>
        </p:txBody>
      </p:sp>
      <p:sp>
        <p:nvSpPr>
          <p:cNvPr id="38" name="Rectangle 37"/>
          <p:cNvSpPr/>
          <p:nvPr/>
        </p:nvSpPr>
        <p:spPr>
          <a:xfrm>
            <a:off x="410215" y="3644652"/>
            <a:ext cx="2836985" cy="375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Style</a:t>
            </a:r>
          </a:p>
        </p:txBody>
      </p:sp>
      <p:sp>
        <p:nvSpPr>
          <p:cNvPr id="39" name="Rectangle 38"/>
          <p:cNvSpPr/>
          <p:nvPr/>
        </p:nvSpPr>
        <p:spPr>
          <a:xfrm>
            <a:off x="410215" y="4271835"/>
            <a:ext cx="2836985" cy="375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Staff</a:t>
            </a:r>
          </a:p>
        </p:txBody>
      </p:sp>
      <p:sp>
        <p:nvSpPr>
          <p:cNvPr id="40" name="Rectangle 39"/>
          <p:cNvSpPr/>
          <p:nvPr/>
        </p:nvSpPr>
        <p:spPr>
          <a:xfrm>
            <a:off x="448631" y="4877003"/>
            <a:ext cx="2836985" cy="375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Skills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399707" y="1884806"/>
            <a:ext cx="2836985" cy="37513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Strategy</a:t>
            </a:r>
          </a:p>
        </p:txBody>
      </p:sp>
    </p:spTree>
    <p:extLst>
      <p:ext uri="{BB962C8B-B14F-4D97-AF65-F5344CB8AC3E}">
        <p14:creationId xmlns:p14="http://schemas.microsoft.com/office/powerpoint/2010/main" val="214108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F529F-D682-4178-8954-5F5E83500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0BAC5-1294-4EB6-B7F3-0BB2A1F82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D5F56F-50B6-4A23-BF70-FFAF0E2D2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974" y="136854"/>
            <a:ext cx="9756559" cy="651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85765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Mahbubani, K. (1990) </a:t>
            </a:r>
            <a:r>
              <a:rPr lang="en-US" i="1" dirty="0"/>
              <a:t>The 10 Commandments for Developing Countries in the Nineties.</a:t>
            </a:r>
            <a:r>
              <a:rPr lang="en-US" dirty="0"/>
              <a:t> Environment Guardian 21</a:t>
            </a:r>
            <a:r>
              <a:rPr lang="en-US" baseline="30000" dirty="0"/>
              <a:t>st</a:t>
            </a:r>
            <a:r>
              <a:rPr lang="en-US" dirty="0"/>
              <a:t>  September 1990</a:t>
            </a:r>
            <a:endParaRPr lang="en-GB" dirty="0"/>
          </a:p>
          <a:p>
            <a:r>
              <a:rPr lang="en-GB" dirty="0"/>
              <a:t>Mahbubani, K. (2015) </a:t>
            </a:r>
            <a:r>
              <a:rPr lang="en-GB" i="1" dirty="0"/>
              <a:t>Can Asians Think (</a:t>
            </a:r>
            <a:r>
              <a:rPr lang="en-GB" dirty="0"/>
              <a:t>4th edition). Singapore: Marshall Cavendish</a:t>
            </a:r>
          </a:p>
          <a:p>
            <a:r>
              <a:rPr lang="en-GB" dirty="0"/>
              <a:t>Ryder, K. (2011) </a:t>
            </a:r>
            <a:r>
              <a:rPr lang="en-GB" i="1" dirty="0"/>
              <a:t>How to crack Asian business culture</a:t>
            </a:r>
            <a:r>
              <a:rPr lang="en-GB" dirty="0"/>
              <a:t>, available at,  </a:t>
            </a:r>
            <a:r>
              <a:rPr lang="en-GB" u="sng" dirty="0">
                <a:hlinkClick r:id="rId2"/>
              </a:rPr>
              <a:t>http://fortune.com/2011/01/28/how-to-crack-asian-business-culture/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35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1851</Words>
  <Application>Microsoft Office PowerPoint</Application>
  <PresentationFormat>Widescreen</PresentationFormat>
  <Paragraphs>244</Paragraphs>
  <Slides>47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47</vt:i4>
      </vt:variant>
    </vt:vector>
  </HeadingPairs>
  <TitlesOfParts>
    <vt:vector size="57" baseType="lpstr">
      <vt:lpstr>Arial</vt:lpstr>
      <vt:lpstr>Arial Rounded MT Bold</vt:lpstr>
      <vt:lpstr>Calibri</vt:lpstr>
      <vt:lpstr>Calibri Light</vt:lpstr>
      <vt:lpstr>Myriad Pro</vt:lpstr>
      <vt:lpstr>Raleway</vt:lpstr>
      <vt:lpstr>Office Theme</vt:lpstr>
      <vt:lpstr>20140311PresentationUWTSDTemplate</vt:lpstr>
      <vt:lpstr>1_Title Slide 1</vt:lpstr>
      <vt:lpstr>1_Office Theme</vt:lpstr>
      <vt:lpstr>    </vt:lpstr>
      <vt:lpstr>Content</vt:lpstr>
      <vt:lpstr>What is ‘culture’?</vt:lpstr>
      <vt:lpstr>Cultural Differences</vt:lpstr>
      <vt:lpstr>Michael Witt (MW)</vt:lpstr>
      <vt:lpstr>Cultural Differences</vt:lpstr>
      <vt:lpstr>Why do companies exist?</vt:lpstr>
      <vt:lpstr>Kishore Mahbubani’s 10 Commandments</vt:lpstr>
      <vt:lpstr>Kishore Mahbubani’s 10 Commandments</vt:lpstr>
      <vt:lpstr>Professor Kishore Mahbubani</vt:lpstr>
      <vt:lpstr>PowerPoint Presentation</vt:lpstr>
      <vt:lpstr>PowerPoint Presentation</vt:lpstr>
      <vt:lpstr>South Korea</vt:lpstr>
      <vt:lpstr>PowerPoint Presentation</vt:lpstr>
      <vt:lpstr>PowerPoint Presentation</vt:lpstr>
      <vt:lpstr>Shared international interests?</vt:lpstr>
      <vt:lpstr>PowerPoint Presentation</vt:lpstr>
      <vt:lpstr> Should the purpose of business be to serve communities?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</vt:lpstr>
      <vt:lpstr>Change </vt:lpstr>
      <vt:lpstr>Why change?</vt:lpstr>
      <vt:lpstr>Change is a  constant</vt:lpstr>
      <vt:lpstr>The process of change management</vt:lpstr>
      <vt:lpstr>The process of change management</vt:lpstr>
      <vt:lpstr>The process of change management</vt:lpstr>
      <vt:lpstr>PowerPoint Presentation</vt:lpstr>
      <vt:lpstr>Change – as an opportunity or threat?</vt:lpstr>
      <vt:lpstr>What are the approaches to managing change ?</vt:lpstr>
      <vt:lpstr>Ansoff’s Strategic Management</vt:lpstr>
      <vt:lpstr>PowerPoint Presentation</vt:lpstr>
      <vt:lpstr>Different models of change management</vt:lpstr>
      <vt:lpstr>Different models of change management</vt:lpstr>
      <vt:lpstr>Different models of change management</vt:lpstr>
      <vt:lpstr>PowerPoint Presentation</vt:lpstr>
      <vt:lpstr>PowerPoint Presentation</vt:lpstr>
      <vt:lpstr>PowerPoint Presentation</vt:lpstr>
      <vt:lpstr>PowerPoint Presentation</vt:lpstr>
      <vt:lpstr>McKinsey 7-S Framework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27</cp:revision>
  <dcterms:created xsi:type="dcterms:W3CDTF">2018-03-30T08:37:32Z</dcterms:created>
  <dcterms:modified xsi:type="dcterms:W3CDTF">2024-03-20T09:37:22Z</dcterms:modified>
</cp:coreProperties>
</file>