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8288000" cy="10287000"/>
  <p:notesSz cx="6858000" cy="9144000"/>
  <p:embeddedFontLst>
    <p:embeddedFont>
      <p:font typeface="Alice" panose="020B0604020202020204" charset="0"/>
      <p:regular r:id="rId14"/>
    </p:embeddedFont>
    <p:embeddedFont>
      <p:font typeface="Lora" pitchFamily="2" charset="0"/>
      <p:regular r:id="rId15"/>
    </p:embeddedFont>
    <p:embeddedFont>
      <p:font typeface="Lora Bold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43" d="100"/>
          <a:sy n="43" d="100"/>
        </p:scale>
        <p:origin x="740" y="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17.10.2025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4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6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7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8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10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CB9B4C-EA17-17DB-77E7-2C1879F833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6875B80-DD7C-D384-2885-13899C6B19F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A2CD9E-FC80-68F5-FC77-F678FB23D50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31E45AD4-829B-AF77-CF67-E4A6A2A4B04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D960CAC-6AEA-EFA3-B728-F08457EEAF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10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70FB3C-1500-942E-ADD2-22E1699ADABF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A41F72-1CAD-96CA-2E00-B147213AD1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32931065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hyperlink" Target="https://gamma.app/?utm_source=made-with-gamma" TargetMode="External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hyperlink" Target="https://gamma.app/?utm_source=made-with-gamma" TargetMode="External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hyperlink" Target="https://gamma.app/?utm_source=made-with-gamma" TargetMode="External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hyperlink" Target="https://gamma.app/?utm_source=made-with-gamma" TargetMode="External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hyperlink" Target="https://gamma.app/?utm_source=made-with-gamma" TargetMode="External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1.png"/><Relationship Id="rId9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1F2DE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CFBF8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6049019" y="9686925"/>
            <a:ext cx="2153256" cy="514350"/>
            <a:chOff x="0" y="0"/>
            <a:chExt cx="2871008" cy="685800"/>
          </a:xfrm>
        </p:grpSpPr>
        <p:sp>
          <p:nvSpPr>
            <p:cNvPr id="7" name="Freeform 7" descr="preencoded.png">
              <a:hlinkClick r:id="rId3" tooltip="https://gamma.app/?utm_source=made-with-gamma"/>
            </p:cNvPr>
            <p:cNvSpPr/>
            <p:nvPr/>
          </p:nvSpPr>
          <p:spPr>
            <a:xfrm>
              <a:off x="0" y="0"/>
              <a:ext cx="2870962" cy="685800"/>
            </a:xfrm>
            <a:custGeom>
              <a:avLst/>
              <a:gdLst/>
              <a:ahLst/>
              <a:cxnLst/>
              <a:rect l="l" t="t" r="r" b="b"/>
              <a:pathLst>
                <a:path w="2870962" h="685800">
                  <a:moveTo>
                    <a:pt x="0" y="0"/>
                  </a:moveTo>
                  <a:lnTo>
                    <a:pt x="2870962" y="0"/>
                  </a:lnTo>
                  <a:lnTo>
                    <a:pt x="2870962" y="685800"/>
                  </a:lnTo>
                  <a:lnTo>
                    <a:pt x="0" y="685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11430000" y="0"/>
            <a:ext cx="6858000" cy="10287000"/>
            <a:chOff x="0" y="0"/>
            <a:chExt cx="9144000" cy="13716000"/>
          </a:xfrm>
        </p:grpSpPr>
        <p:sp>
          <p:nvSpPr>
            <p:cNvPr id="9" name="Freeform 9" descr="preencoded.png"/>
            <p:cNvSpPr/>
            <p:nvPr/>
          </p:nvSpPr>
          <p:spPr>
            <a:xfrm>
              <a:off x="0" y="0"/>
              <a:ext cx="9144000" cy="13716000"/>
            </a:xfrm>
            <a:custGeom>
              <a:avLst/>
              <a:gdLst/>
              <a:ahLst/>
              <a:cxnLst/>
              <a:rect l="l" t="t" r="r" b="b"/>
              <a:pathLst>
                <a:path w="9144000" h="13716000">
                  <a:moveTo>
                    <a:pt x="0" y="0"/>
                  </a:moveTo>
                  <a:lnTo>
                    <a:pt x="9144000" y="0"/>
                  </a:lnTo>
                  <a:lnTo>
                    <a:pt x="914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992238" y="2290465"/>
            <a:ext cx="9445526" cy="2686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37"/>
              </a:lnSpc>
            </a:pPr>
            <a:r>
              <a:rPr lang="en-US" sz="5562">
                <a:solidFill>
                  <a:srgbClr val="233E32"/>
                </a:solidFill>
                <a:latin typeface="Alice"/>
                <a:ea typeface="Alice"/>
                <a:cs typeface="Alice"/>
                <a:sym typeface="Alice"/>
              </a:rPr>
              <a:t>Developing Self-Awareness for Success in Health &amp; Social Care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2238" y="5287864"/>
            <a:ext cx="9445526" cy="6811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37"/>
              </a:lnSpc>
            </a:pPr>
            <a:r>
              <a:rPr lang="en-US" sz="275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A Presentation by </a:t>
            </a:r>
            <a:r>
              <a:rPr lang="en-US" sz="2750" b="1">
                <a:solidFill>
                  <a:srgbClr val="1B5F39"/>
                </a:solidFill>
                <a:latin typeface="Lora Bold"/>
                <a:ea typeface="Lora Bold"/>
                <a:cs typeface="Lora Bold"/>
                <a:sym typeface="Lora Bold"/>
              </a:rPr>
              <a:t>Nabila Noreen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92238" y="6202264"/>
            <a:ext cx="9445526" cy="5393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ID: 2425430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92238" y="6974830"/>
            <a:ext cx="9445526" cy="9929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Module: LCHS4009 – Professional Development in Health and Social Care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1F2DE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342900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CFBF8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6049019" y="9686925"/>
            <a:ext cx="2153256" cy="514350"/>
            <a:chOff x="0" y="0"/>
            <a:chExt cx="2871008" cy="685800"/>
          </a:xfrm>
        </p:grpSpPr>
        <p:sp>
          <p:nvSpPr>
            <p:cNvPr id="7" name="Freeform 7" descr="preencoded.png">
              <a:hlinkClick r:id="rId3" tooltip="https://gamma.app/?utm_source=made-with-gamma"/>
            </p:cNvPr>
            <p:cNvSpPr/>
            <p:nvPr/>
          </p:nvSpPr>
          <p:spPr>
            <a:xfrm>
              <a:off x="0" y="0"/>
              <a:ext cx="2870962" cy="685800"/>
            </a:xfrm>
            <a:custGeom>
              <a:avLst/>
              <a:gdLst/>
              <a:ahLst/>
              <a:cxnLst/>
              <a:rect l="l" t="t" r="r" b="b"/>
              <a:pathLst>
                <a:path w="2870962" h="685800">
                  <a:moveTo>
                    <a:pt x="0" y="0"/>
                  </a:moveTo>
                  <a:lnTo>
                    <a:pt x="2870962" y="0"/>
                  </a:lnTo>
                  <a:lnTo>
                    <a:pt x="2870962" y="685800"/>
                  </a:lnTo>
                  <a:lnTo>
                    <a:pt x="0" y="685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11430000" y="0"/>
            <a:ext cx="6858000" cy="10289679"/>
            <a:chOff x="0" y="0"/>
            <a:chExt cx="9144000" cy="13719572"/>
          </a:xfrm>
        </p:grpSpPr>
        <p:sp>
          <p:nvSpPr>
            <p:cNvPr id="9" name="Freeform 9" descr="preencoded.png"/>
            <p:cNvSpPr/>
            <p:nvPr/>
          </p:nvSpPr>
          <p:spPr>
            <a:xfrm>
              <a:off x="0" y="0"/>
              <a:ext cx="9144000" cy="13719556"/>
            </a:xfrm>
            <a:custGeom>
              <a:avLst/>
              <a:gdLst/>
              <a:ahLst/>
              <a:cxnLst/>
              <a:rect l="l" t="t" r="r" b="b"/>
              <a:pathLst>
                <a:path w="9144000" h="13719556">
                  <a:moveTo>
                    <a:pt x="0" y="0"/>
                  </a:moveTo>
                  <a:lnTo>
                    <a:pt x="9144000" y="0"/>
                  </a:lnTo>
                  <a:lnTo>
                    <a:pt x="9144000" y="13719556"/>
                  </a:lnTo>
                  <a:lnTo>
                    <a:pt x="0" y="137195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13" r="-13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867072" y="652760"/>
            <a:ext cx="9695855" cy="15769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62"/>
              </a:lnSpc>
            </a:pPr>
            <a:r>
              <a:rPr lang="en-US" sz="4875">
                <a:solidFill>
                  <a:srgbClr val="233E32"/>
                </a:solidFill>
                <a:latin typeface="Alice"/>
                <a:ea typeface="Alice"/>
                <a:cs typeface="Alice"/>
                <a:sym typeface="Alice"/>
              </a:rPr>
              <a:t>Understanding Self-Awareness: The Foundation of Growth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67072" y="2534691"/>
            <a:ext cx="9695855" cy="15901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2"/>
              </a:lnSpc>
            </a:pPr>
            <a:r>
              <a:rPr lang="en-US" sz="28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The conscious identification and comprehension of one's own values, feelings, motives, and behaviors is known as self-awareness. It is an essential part of becoming a mature professional.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38696" y="4262289"/>
            <a:ext cx="9324231" cy="1967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75"/>
              </a:lnSpc>
            </a:pPr>
            <a:r>
              <a:rPr lang="en-US" sz="28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Self-awareness gives individuals the ability to reflect, adjust and develop as they progress through their career, resulting in enhanced decision-making and job performance.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867072" y="4069407"/>
            <a:ext cx="28575" cy="2043559"/>
            <a:chOff x="0" y="0"/>
            <a:chExt cx="38100" cy="272474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38100" cy="2724785"/>
            </a:xfrm>
            <a:custGeom>
              <a:avLst/>
              <a:gdLst/>
              <a:ahLst/>
              <a:cxnLst/>
              <a:rect l="l" t="t" r="r" b="b"/>
              <a:pathLst>
                <a:path w="38100" h="2724785">
                  <a:moveTo>
                    <a:pt x="0" y="0"/>
                  </a:moveTo>
                  <a:lnTo>
                    <a:pt x="38100" y="0"/>
                  </a:lnTo>
                  <a:lnTo>
                    <a:pt x="38100" y="2724785"/>
                  </a:lnTo>
                  <a:lnTo>
                    <a:pt x="0" y="2724785"/>
                  </a:lnTo>
                  <a:close/>
                </a:path>
              </a:pathLst>
            </a:custGeom>
            <a:solidFill>
              <a:srgbClr val="1B5F39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852785" y="6377285"/>
            <a:ext cx="9724430" cy="1513135"/>
            <a:chOff x="0" y="0"/>
            <a:chExt cx="12965907" cy="2017513"/>
          </a:xfrm>
        </p:grpSpPr>
        <p:sp>
          <p:nvSpPr>
            <p:cNvPr id="16" name="Freeform 16"/>
            <p:cNvSpPr/>
            <p:nvPr/>
          </p:nvSpPr>
          <p:spPr>
            <a:xfrm>
              <a:off x="19050" y="19050"/>
              <a:ext cx="12927711" cy="1979422"/>
            </a:xfrm>
            <a:custGeom>
              <a:avLst/>
              <a:gdLst/>
              <a:ahLst/>
              <a:cxnLst/>
              <a:rect l="l" t="t" r="r" b="b"/>
              <a:pathLst>
                <a:path w="12927711" h="1979422">
                  <a:moveTo>
                    <a:pt x="0" y="182880"/>
                  </a:moveTo>
                  <a:cubicBezTo>
                    <a:pt x="0" y="81915"/>
                    <a:pt x="83185" y="0"/>
                    <a:pt x="185801" y="0"/>
                  </a:cubicBezTo>
                  <a:lnTo>
                    <a:pt x="12741910" y="0"/>
                  </a:lnTo>
                  <a:cubicBezTo>
                    <a:pt x="12844526" y="0"/>
                    <a:pt x="12927711" y="81915"/>
                    <a:pt x="12927711" y="182880"/>
                  </a:cubicBezTo>
                  <a:lnTo>
                    <a:pt x="12927711" y="1796542"/>
                  </a:lnTo>
                  <a:cubicBezTo>
                    <a:pt x="12927711" y="1897507"/>
                    <a:pt x="12844526" y="1979422"/>
                    <a:pt x="12741910" y="1979422"/>
                  </a:cubicBezTo>
                  <a:lnTo>
                    <a:pt x="185801" y="1979422"/>
                  </a:lnTo>
                  <a:cubicBezTo>
                    <a:pt x="83185" y="1979422"/>
                    <a:pt x="0" y="1897507"/>
                    <a:pt x="0" y="1796542"/>
                  </a:cubicBezTo>
                  <a:close/>
                </a:path>
              </a:pathLst>
            </a:custGeom>
            <a:solidFill>
              <a:srgbClr val="FCFBF8"/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0" y="0"/>
              <a:ext cx="12965811" cy="2017522"/>
            </a:xfrm>
            <a:custGeom>
              <a:avLst/>
              <a:gdLst/>
              <a:ahLst/>
              <a:cxnLst/>
              <a:rect l="l" t="t" r="r" b="b"/>
              <a:pathLst>
                <a:path w="12965811" h="2017522">
                  <a:moveTo>
                    <a:pt x="0" y="201930"/>
                  </a:moveTo>
                  <a:cubicBezTo>
                    <a:pt x="0" y="90170"/>
                    <a:pt x="92075" y="0"/>
                    <a:pt x="204851" y="0"/>
                  </a:cubicBezTo>
                  <a:lnTo>
                    <a:pt x="12760960" y="0"/>
                  </a:lnTo>
                  <a:lnTo>
                    <a:pt x="12760960" y="19050"/>
                  </a:lnTo>
                  <a:lnTo>
                    <a:pt x="12760960" y="0"/>
                  </a:lnTo>
                  <a:cubicBezTo>
                    <a:pt x="12873863" y="0"/>
                    <a:pt x="12965811" y="90170"/>
                    <a:pt x="12965811" y="201930"/>
                  </a:cubicBezTo>
                  <a:lnTo>
                    <a:pt x="12946761" y="201930"/>
                  </a:lnTo>
                  <a:lnTo>
                    <a:pt x="12965811" y="201930"/>
                  </a:lnTo>
                  <a:lnTo>
                    <a:pt x="12965811" y="1815592"/>
                  </a:lnTo>
                  <a:lnTo>
                    <a:pt x="12946761" y="1815592"/>
                  </a:lnTo>
                  <a:lnTo>
                    <a:pt x="12965811" y="1815592"/>
                  </a:lnTo>
                  <a:cubicBezTo>
                    <a:pt x="12965811" y="1927352"/>
                    <a:pt x="12873736" y="2017522"/>
                    <a:pt x="12760960" y="2017522"/>
                  </a:cubicBezTo>
                  <a:lnTo>
                    <a:pt x="12760960" y="1998472"/>
                  </a:lnTo>
                  <a:lnTo>
                    <a:pt x="12760960" y="2017522"/>
                  </a:lnTo>
                  <a:lnTo>
                    <a:pt x="204851" y="2017522"/>
                  </a:lnTo>
                  <a:lnTo>
                    <a:pt x="204851" y="1998472"/>
                  </a:lnTo>
                  <a:lnTo>
                    <a:pt x="204851" y="2017522"/>
                  </a:lnTo>
                  <a:cubicBezTo>
                    <a:pt x="91948" y="2017522"/>
                    <a:pt x="0" y="1927352"/>
                    <a:pt x="0" y="1815592"/>
                  </a:cubicBezTo>
                  <a:lnTo>
                    <a:pt x="0" y="201930"/>
                  </a:lnTo>
                  <a:lnTo>
                    <a:pt x="19050" y="201930"/>
                  </a:lnTo>
                  <a:lnTo>
                    <a:pt x="0" y="201930"/>
                  </a:lnTo>
                  <a:moveTo>
                    <a:pt x="38100" y="201930"/>
                  </a:moveTo>
                  <a:lnTo>
                    <a:pt x="38100" y="1815592"/>
                  </a:lnTo>
                  <a:lnTo>
                    <a:pt x="19050" y="1815592"/>
                  </a:lnTo>
                  <a:lnTo>
                    <a:pt x="38100" y="1815592"/>
                  </a:lnTo>
                  <a:cubicBezTo>
                    <a:pt x="38100" y="1905762"/>
                    <a:pt x="112522" y="1979422"/>
                    <a:pt x="204851" y="1979422"/>
                  </a:cubicBezTo>
                  <a:lnTo>
                    <a:pt x="12760960" y="1979422"/>
                  </a:lnTo>
                  <a:cubicBezTo>
                    <a:pt x="12853416" y="1979422"/>
                    <a:pt x="12927711" y="1905762"/>
                    <a:pt x="12927711" y="1815592"/>
                  </a:cubicBezTo>
                  <a:lnTo>
                    <a:pt x="12927711" y="201930"/>
                  </a:lnTo>
                  <a:cubicBezTo>
                    <a:pt x="12927711" y="111760"/>
                    <a:pt x="12853289" y="38100"/>
                    <a:pt x="12760960" y="38100"/>
                  </a:cubicBezTo>
                  <a:lnTo>
                    <a:pt x="204851" y="38100"/>
                  </a:lnTo>
                  <a:lnTo>
                    <a:pt x="204851" y="19050"/>
                  </a:lnTo>
                  <a:lnTo>
                    <a:pt x="204851" y="38100"/>
                  </a:lnTo>
                  <a:cubicBezTo>
                    <a:pt x="112522" y="38100"/>
                    <a:pt x="38100" y="111760"/>
                    <a:pt x="38100" y="201930"/>
                  </a:cubicBezTo>
                  <a:close/>
                </a:path>
              </a:pathLst>
            </a:custGeom>
            <a:solidFill>
              <a:srgbClr val="D6D3CC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38497" y="6391572"/>
            <a:ext cx="114300" cy="1484560"/>
            <a:chOff x="0" y="0"/>
            <a:chExt cx="152400" cy="1979413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52400" cy="1979422"/>
            </a:xfrm>
            <a:custGeom>
              <a:avLst/>
              <a:gdLst/>
              <a:ahLst/>
              <a:cxnLst/>
              <a:rect l="l" t="t" r="r" b="b"/>
              <a:pathLst>
                <a:path w="152400" h="1979422">
                  <a:moveTo>
                    <a:pt x="0" y="49530"/>
                  </a:moveTo>
                  <a:cubicBezTo>
                    <a:pt x="0" y="22225"/>
                    <a:pt x="22225" y="0"/>
                    <a:pt x="49530" y="0"/>
                  </a:cubicBezTo>
                  <a:lnTo>
                    <a:pt x="102870" y="0"/>
                  </a:lnTo>
                  <a:cubicBezTo>
                    <a:pt x="130175" y="0"/>
                    <a:pt x="152400" y="22225"/>
                    <a:pt x="152400" y="49530"/>
                  </a:cubicBezTo>
                  <a:lnTo>
                    <a:pt x="152400" y="1929892"/>
                  </a:lnTo>
                  <a:cubicBezTo>
                    <a:pt x="152400" y="1957197"/>
                    <a:pt x="130175" y="1979422"/>
                    <a:pt x="102870" y="1979422"/>
                  </a:cubicBezTo>
                  <a:lnTo>
                    <a:pt x="49530" y="1979422"/>
                  </a:lnTo>
                  <a:cubicBezTo>
                    <a:pt x="22225" y="1979422"/>
                    <a:pt x="0" y="1957197"/>
                    <a:pt x="0" y="1929892"/>
                  </a:cubicBezTo>
                  <a:close/>
                </a:path>
              </a:pathLst>
            </a:custGeom>
            <a:solidFill>
              <a:srgbClr val="1B5F39"/>
            </a:solid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1229022" y="6658272"/>
            <a:ext cx="3097114" cy="3966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99"/>
              </a:lnSpc>
            </a:pPr>
            <a:r>
              <a:rPr lang="en-US" sz="280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Internal Reflection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229022" y="7136755"/>
            <a:ext cx="905768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2"/>
              </a:lnSpc>
            </a:pPr>
            <a:r>
              <a:rPr lang="en-US" sz="28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Understanding internal states like feelings and core values.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52785" y="8109496"/>
            <a:ext cx="9724430" cy="1513135"/>
            <a:chOff x="0" y="0"/>
            <a:chExt cx="12965907" cy="2017513"/>
          </a:xfrm>
        </p:grpSpPr>
        <p:sp>
          <p:nvSpPr>
            <p:cNvPr id="23" name="Freeform 23"/>
            <p:cNvSpPr/>
            <p:nvPr/>
          </p:nvSpPr>
          <p:spPr>
            <a:xfrm>
              <a:off x="19050" y="19050"/>
              <a:ext cx="12927711" cy="1979422"/>
            </a:xfrm>
            <a:custGeom>
              <a:avLst/>
              <a:gdLst/>
              <a:ahLst/>
              <a:cxnLst/>
              <a:rect l="l" t="t" r="r" b="b"/>
              <a:pathLst>
                <a:path w="12927711" h="1979422">
                  <a:moveTo>
                    <a:pt x="0" y="182880"/>
                  </a:moveTo>
                  <a:cubicBezTo>
                    <a:pt x="0" y="81915"/>
                    <a:pt x="83185" y="0"/>
                    <a:pt x="185801" y="0"/>
                  </a:cubicBezTo>
                  <a:lnTo>
                    <a:pt x="12741910" y="0"/>
                  </a:lnTo>
                  <a:cubicBezTo>
                    <a:pt x="12844526" y="0"/>
                    <a:pt x="12927711" y="81915"/>
                    <a:pt x="12927711" y="182880"/>
                  </a:cubicBezTo>
                  <a:lnTo>
                    <a:pt x="12927711" y="1796542"/>
                  </a:lnTo>
                  <a:cubicBezTo>
                    <a:pt x="12927711" y="1897507"/>
                    <a:pt x="12844526" y="1979422"/>
                    <a:pt x="12741910" y="1979422"/>
                  </a:cubicBezTo>
                  <a:lnTo>
                    <a:pt x="185801" y="1979422"/>
                  </a:lnTo>
                  <a:cubicBezTo>
                    <a:pt x="83185" y="1979422"/>
                    <a:pt x="0" y="1897507"/>
                    <a:pt x="0" y="1796542"/>
                  </a:cubicBezTo>
                  <a:close/>
                </a:path>
              </a:pathLst>
            </a:custGeom>
            <a:solidFill>
              <a:srgbClr val="FCFBF8"/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24" name="Freeform 24"/>
            <p:cNvSpPr/>
            <p:nvPr/>
          </p:nvSpPr>
          <p:spPr>
            <a:xfrm>
              <a:off x="0" y="0"/>
              <a:ext cx="12965811" cy="2017522"/>
            </a:xfrm>
            <a:custGeom>
              <a:avLst/>
              <a:gdLst/>
              <a:ahLst/>
              <a:cxnLst/>
              <a:rect l="l" t="t" r="r" b="b"/>
              <a:pathLst>
                <a:path w="12965811" h="2017522">
                  <a:moveTo>
                    <a:pt x="0" y="201930"/>
                  </a:moveTo>
                  <a:cubicBezTo>
                    <a:pt x="0" y="90170"/>
                    <a:pt x="92075" y="0"/>
                    <a:pt x="204851" y="0"/>
                  </a:cubicBezTo>
                  <a:lnTo>
                    <a:pt x="12760960" y="0"/>
                  </a:lnTo>
                  <a:lnTo>
                    <a:pt x="12760960" y="19050"/>
                  </a:lnTo>
                  <a:lnTo>
                    <a:pt x="12760960" y="0"/>
                  </a:lnTo>
                  <a:cubicBezTo>
                    <a:pt x="12873863" y="0"/>
                    <a:pt x="12965811" y="90170"/>
                    <a:pt x="12965811" y="201930"/>
                  </a:cubicBezTo>
                  <a:lnTo>
                    <a:pt x="12946761" y="201930"/>
                  </a:lnTo>
                  <a:lnTo>
                    <a:pt x="12965811" y="201930"/>
                  </a:lnTo>
                  <a:lnTo>
                    <a:pt x="12965811" y="1815592"/>
                  </a:lnTo>
                  <a:lnTo>
                    <a:pt x="12946761" y="1815592"/>
                  </a:lnTo>
                  <a:lnTo>
                    <a:pt x="12965811" y="1815592"/>
                  </a:lnTo>
                  <a:cubicBezTo>
                    <a:pt x="12965811" y="1927352"/>
                    <a:pt x="12873736" y="2017522"/>
                    <a:pt x="12760960" y="2017522"/>
                  </a:cubicBezTo>
                  <a:lnTo>
                    <a:pt x="12760960" y="1998472"/>
                  </a:lnTo>
                  <a:lnTo>
                    <a:pt x="12760960" y="2017522"/>
                  </a:lnTo>
                  <a:lnTo>
                    <a:pt x="204851" y="2017522"/>
                  </a:lnTo>
                  <a:lnTo>
                    <a:pt x="204851" y="1998472"/>
                  </a:lnTo>
                  <a:lnTo>
                    <a:pt x="204851" y="2017522"/>
                  </a:lnTo>
                  <a:cubicBezTo>
                    <a:pt x="91948" y="2017522"/>
                    <a:pt x="0" y="1927352"/>
                    <a:pt x="0" y="1815592"/>
                  </a:cubicBezTo>
                  <a:lnTo>
                    <a:pt x="0" y="201930"/>
                  </a:lnTo>
                  <a:lnTo>
                    <a:pt x="19050" y="201930"/>
                  </a:lnTo>
                  <a:lnTo>
                    <a:pt x="0" y="201930"/>
                  </a:lnTo>
                  <a:moveTo>
                    <a:pt x="38100" y="201930"/>
                  </a:moveTo>
                  <a:lnTo>
                    <a:pt x="38100" y="1815592"/>
                  </a:lnTo>
                  <a:lnTo>
                    <a:pt x="19050" y="1815592"/>
                  </a:lnTo>
                  <a:lnTo>
                    <a:pt x="38100" y="1815592"/>
                  </a:lnTo>
                  <a:cubicBezTo>
                    <a:pt x="38100" y="1905762"/>
                    <a:pt x="112522" y="1979422"/>
                    <a:pt x="204851" y="1979422"/>
                  </a:cubicBezTo>
                  <a:lnTo>
                    <a:pt x="12760960" y="1979422"/>
                  </a:lnTo>
                  <a:cubicBezTo>
                    <a:pt x="12853416" y="1979422"/>
                    <a:pt x="12927711" y="1905762"/>
                    <a:pt x="12927711" y="1815592"/>
                  </a:cubicBezTo>
                  <a:lnTo>
                    <a:pt x="12927711" y="201930"/>
                  </a:lnTo>
                  <a:cubicBezTo>
                    <a:pt x="12927711" y="111760"/>
                    <a:pt x="12853289" y="38100"/>
                    <a:pt x="12760960" y="38100"/>
                  </a:cubicBezTo>
                  <a:lnTo>
                    <a:pt x="204851" y="38100"/>
                  </a:lnTo>
                  <a:lnTo>
                    <a:pt x="204851" y="19050"/>
                  </a:lnTo>
                  <a:lnTo>
                    <a:pt x="204851" y="38100"/>
                  </a:lnTo>
                  <a:cubicBezTo>
                    <a:pt x="112522" y="38100"/>
                    <a:pt x="38100" y="111760"/>
                    <a:pt x="38100" y="201930"/>
                  </a:cubicBezTo>
                  <a:close/>
                </a:path>
              </a:pathLst>
            </a:custGeom>
            <a:solidFill>
              <a:srgbClr val="D6D3CC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838497" y="8123784"/>
            <a:ext cx="114300" cy="1484560"/>
            <a:chOff x="0" y="0"/>
            <a:chExt cx="152400" cy="1979413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52400" cy="1979422"/>
            </a:xfrm>
            <a:custGeom>
              <a:avLst/>
              <a:gdLst/>
              <a:ahLst/>
              <a:cxnLst/>
              <a:rect l="l" t="t" r="r" b="b"/>
              <a:pathLst>
                <a:path w="152400" h="1979422">
                  <a:moveTo>
                    <a:pt x="0" y="49530"/>
                  </a:moveTo>
                  <a:cubicBezTo>
                    <a:pt x="0" y="22225"/>
                    <a:pt x="22225" y="0"/>
                    <a:pt x="49530" y="0"/>
                  </a:cubicBezTo>
                  <a:lnTo>
                    <a:pt x="102870" y="0"/>
                  </a:lnTo>
                  <a:cubicBezTo>
                    <a:pt x="130175" y="0"/>
                    <a:pt x="152400" y="22225"/>
                    <a:pt x="152400" y="49530"/>
                  </a:cubicBezTo>
                  <a:lnTo>
                    <a:pt x="152400" y="1929892"/>
                  </a:lnTo>
                  <a:cubicBezTo>
                    <a:pt x="152400" y="1957197"/>
                    <a:pt x="130175" y="1979422"/>
                    <a:pt x="102870" y="1979422"/>
                  </a:cubicBezTo>
                  <a:lnTo>
                    <a:pt x="49530" y="1979422"/>
                  </a:lnTo>
                  <a:cubicBezTo>
                    <a:pt x="22225" y="1979422"/>
                    <a:pt x="0" y="1957197"/>
                    <a:pt x="0" y="1929892"/>
                  </a:cubicBezTo>
                  <a:close/>
                </a:path>
              </a:pathLst>
            </a:custGeom>
            <a:solidFill>
              <a:srgbClr val="1B5F39"/>
            </a:solid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229022" y="8390484"/>
            <a:ext cx="3647778" cy="3847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99"/>
              </a:lnSpc>
            </a:pPr>
            <a:r>
              <a:rPr lang="en-US" sz="280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External Perspective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29022" y="8868965"/>
            <a:ext cx="905768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2"/>
              </a:lnSpc>
            </a:pPr>
            <a:r>
              <a:rPr lang="en-US" sz="28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Recognizing how others perceive you based on your actions.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1F2DE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CFBF8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6049019" y="9686925"/>
            <a:ext cx="2153256" cy="514350"/>
            <a:chOff x="0" y="0"/>
            <a:chExt cx="2871008" cy="685800"/>
          </a:xfrm>
        </p:grpSpPr>
        <p:sp>
          <p:nvSpPr>
            <p:cNvPr id="7" name="Freeform 7" descr="preencoded.png">
              <a:hlinkClick r:id="rId3" tooltip="https://gamma.app/?utm_source=made-with-gamma"/>
            </p:cNvPr>
            <p:cNvSpPr/>
            <p:nvPr/>
          </p:nvSpPr>
          <p:spPr>
            <a:xfrm>
              <a:off x="0" y="0"/>
              <a:ext cx="2870962" cy="685800"/>
            </a:xfrm>
            <a:custGeom>
              <a:avLst/>
              <a:gdLst/>
              <a:ahLst/>
              <a:cxnLst/>
              <a:rect l="l" t="t" r="r" b="b"/>
              <a:pathLst>
                <a:path w="2870962" h="685800">
                  <a:moveTo>
                    <a:pt x="0" y="0"/>
                  </a:moveTo>
                  <a:lnTo>
                    <a:pt x="2870962" y="0"/>
                  </a:lnTo>
                  <a:lnTo>
                    <a:pt x="2870962" y="685800"/>
                  </a:lnTo>
                  <a:lnTo>
                    <a:pt x="0" y="685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992238" y="1005036"/>
            <a:ext cx="13180962" cy="8388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937"/>
              </a:lnSpc>
            </a:pPr>
            <a:r>
              <a:rPr lang="en-US" sz="5562" dirty="0">
                <a:solidFill>
                  <a:srgbClr val="233E32"/>
                </a:solidFill>
                <a:latin typeface="Alice"/>
                <a:ea typeface="Alice"/>
                <a:cs typeface="Alice"/>
                <a:sym typeface="Alice"/>
              </a:rPr>
              <a:t>The Critical Role in Health &amp; Social Care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2237" y="2400895"/>
            <a:ext cx="16303526" cy="13617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8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In the real world of professional practice, self-awareness is more than a soft skill: it is a core competency with direct implications for the quality and ethicality of care offered to patients and clients.</a:t>
            </a:r>
          </a:p>
        </p:txBody>
      </p:sp>
      <p:grpSp>
        <p:nvGrpSpPr>
          <p:cNvPr id="10" name="Group 10"/>
          <p:cNvGrpSpPr>
            <a:grpSpLocks noChangeAspect="1"/>
          </p:cNvGrpSpPr>
          <p:nvPr/>
        </p:nvGrpSpPr>
        <p:grpSpPr>
          <a:xfrm>
            <a:off x="992238" y="3712815"/>
            <a:ext cx="850553" cy="850552"/>
            <a:chOff x="0" y="0"/>
            <a:chExt cx="1134070" cy="1134070"/>
          </a:xfrm>
        </p:grpSpPr>
        <p:sp>
          <p:nvSpPr>
            <p:cNvPr id="11" name="Freeform 11" descr="preencoded.png"/>
            <p:cNvSpPr/>
            <p:nvPr/>
          </p:nvSpPr>
          <p:spPr>
            <a:xfrm>
              <a:off x="0" y="0"/>
              <a:ext cx="1134110" cy="1134110"/>
            </a:xfrm>
            <a:custGeom>
              <a:avLst/>
              <a:gdLst/>
              <a:ahLst/>
              <a:cxnLst/>
              <a:rect l="l" t="t" r="r" b="b"/>
              <a:pathLst>
                <a:path w="1134110" h="1134110">
                  <a:moveTo>
                    <a:pt x="0" y="0"/>
                  </a:moveTo>
                  <a:lnTo>
                    <a:pt x="1134110" y="0"/>
                  </a:lnTo>
                  <a:lnTo>
                    <a:pt x="1134110" y="1134110"/>
                  </a:lnTo>
                  <a:lnTo>
                    <a:pt x="0" y="11341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r="3" b="3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2197150" y="3923407"/>
            <a:ext cx="3993356" cy="914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Enhanced Communication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97150" y="4922192"/>
            <a:ext cx="3993356" cy="22719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Personal biases are managed to listen effectively and to clearly communicate with varied teams and patients.</a:t>
            </a:r>
          </a:p>
        </p:txBody>
      </p:sp>
      <p:grpSp>
        <p:nvGrpSpPr>
          <p:cNvPr id="14" name="Group 14"/>
          <p:cNvGrpSpPr>
            <a:grpSpLocks noChangeAspect="1"/>
          </p:cNvGrpSpPr>
          <p:nvPr/>
        </p:nvGrpSpPr>
        <p:grpSpPr>
          <a:xfrm>
            <a:off x="6544866" y="3712815"/>
            <a:ext cx="850552" cy="850552"/>
            <a:chOff x="0" y="0"/>
            <a:chExt cx="1134070" cy="1134070"/>
          </a:xfrm>
        </p:grpSpPr>
        <p:sp>
          <p:nvSpPr>
            <p:cNvPr id="15" name="Freeform 15" descr="preencoded.png"/>
            <p:cNvSpPr/>
            <p:nvPr/>
          </p:nvSpPr>
          <p:spPr>
            <a:xfrm>
              <a:off x="0" y="0"/>
              <a:ext cx="1134110" cy="1134110"/>
            </a:xfrm>
            <a:custGeom>
              <a:avLst/>
              <a:gdLst/>
              <a:ahLst/>
              <a:cxnLst/>
              <a:rect l="l" t="t" r="r" b="b"/>
              <a:pathLst>
                <a:path w="1134110" h="1134110">
                  <a:moveTo>
                    <a:pt x="0" y="0"/>
                  </a:moveTo>
                  <a:lnTo>
                    <a:pt x="1134110" y="0"/>
                  </a:lnTo>
                  <a:lnTo>
                    <a:pt x="1134110" y="1134110"/>
                  </a:lnTo>
                  <a:lnTo>
                    <a:pt x="0" y="11341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r="3" b="3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7749779" y="3923407"/>
            <a:ext cx="3858071" cy="4714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Ethical Decision-Making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749779" y="4479280"/>
            <a:ext cx="4747021" cy="31952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Knowing Your Personal Code: Transparency in Ethical Decision-Making R Adherence to your own code of ethics is critical to make it through difficult ethical situations in one piece</a:t>
            </a:r>
          </a:p>
        </p:txBody>
      </p:sp>
      <p:grpSp>
        <p:nvGrpSpPr>
          <p:cNvPr id="18" name="Group 18"/>
          <p:cNvGrpSpPr>
            <a:grpSpLocks noChangeAspect="1"/>
          </p:cNvGrpSpPr>
          <p:nvPr/>
        </p:nvGrpSpPr>
        <p:grpSpPr>
          <a:xfrm>
            <a:off x="12097494" y="3712815"/>
            <a:ext cx="850553" cy="850552"/>
            <a:chOff x="0" y="0"/>
            <a:chExt cx="1134070" cy="1134070"/>
          </a:xfrm>
        </p:grpSpPr>
        <p:sp>
          <p:nvSpPr>
            <p:cNvPr id="19" name="Freeform 19" descr="preencoded.png"/>
            <p:cNvSpPr/>
            <p:nvPr/>
          </p:nvSpPr>
          <p:spPr>
            <a:xfrm>
              <a:off x="0" y="0"/>
              <a:ext cx="1134110" cy="1134110"/>
            </a:xfrm>
            <a:custGeom>
              <a:avLst/>
              <a:gdLst/>
              <a:ahLst/>
              <a:cxnLst/>
              <a:rect l="l" t="t" r="r" b="b"/>
              <a:pathLst>
                <a:path w="1134110" h="1134110">
                  <a:moveTo>
                    <a:pt x="0" y="0"/>
                  </a:moveTo>
                  <a:lnTo>
                    <a:pt x="1134110" y="0"/>
                  </a:lnTo>
                  <a:lnTo>
                    <a:pt x="1134110" y="1134110"/>
                  </a:lnTo>
                  <a:lnTo>
                    <a:pt x="0" y="11341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r="3" b="3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13302406" y="3923407"/>
            <a:ext cx="3993356" cy="914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37"/>
              </a:lnSpc>
            </a:pPr>
            <a:r>
              <a:rPr lang="en-US" sz="275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Empathy and Compassion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302406" y="4922192"/>
            <a:ext cx="3993356" cy="22719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Awareness of one's emotional state can divert burnout and it also makes it possible to have true empathy with service users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992238" y="7594998"/>
            <a:ext cx="16303526" cy="1658391"/>
            <a:chOff x="0" y="0"/>
            <a:chExt cx="21738035" cy="2211188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21738081" cy="2211197"/>
            </a:xfrm>
            <a:custGeom>
              <a:avLst/>
              <a:gdLst/>
              <a:ahLst/>
              <a:cxnLst/>
              <a:rect l="l" t="t" r="r" b="b"/>
              <a:pathLst>
                <a:path w="21738081" h="2211197">
                  <a:moveTo>
                    <a:pt x="0" y="56769"/>
                  </a:moveTo>
                  <a:cubicBezTo>
                    <a:pt x="0" y="25400"/>
                    <a:pt x="25400" y="0"/>
                    <a:pt x="56769" y="0"/>
                  </a:cubicBezTo>
                  <a:lnTo>
                    <a:pt x="21681312" y="0"/>
                  </a:lnTo>
                  <a:cubicBezTo>
                    <a:pt x="21712681" y="0"/>
                    <a:pt x="21738081" y="25400"/>
                    <a:pt x="21738081" y="56769"/>
                  </a:cubicBezTo>
                  <a:lnTo>
                    <a:pt x="21738081" y="2154428"/>
                  </a:lnTo>
                  <a:cubicBezTo>
                    <a:pt x="21738081" y="2185797"/>
                    <a:pt x="21712681" y="2211197"/>
                    <a:pt x="21681312" y="2211197"/>
                  </a:cubicBezTo>
                  <a:lnTo>
                    <a:pt x="56769" y="2211197"/>
                  </a:lnTo>
                  <a:cubicBezTo>
                    <a:pt x="25400" y="2211197"/>
                    <a:pt x="0" y="2185797"/>
                    <a:pt x="0" y="2154428"/>
                  </a:cubicBezTo>
                  <a:close/>
                </a:path>
              </a:pathLst>
            </a:custGeom>
            <a:solidFill>
              <a:srgbClr val="C3EED6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24" name="Group 24"/>
          <p:cNvGrpSpPr>
            <a:grpSpLocks noChangeAspect="1"/>
          </p:cNvGrpSpPr>
          <p:nvPr/>
        </p:nvGrpSpPr>
        <p:grpSpPr>
          <a:xfrm>
            <a:off x="1275755" y="8025110"/>
            <a:ext cx="354360" cy="283518"/>
            <a:chOff x="0" y="0"/>
            <a:chExt cx="472480" cy="378023"/>
          </a:xfrm>
        </p:grpSpPr>
        <p:sp>
          <p:nvSpPr>
            <p:cNvPr id="25" name="Freeform 25" descr="preencoded.png"/>
            <p:cNvSpPr/>
            <p:nvPr/>
          </p:nvSpPr>
          <p:spPr>
            <a:xfrm>
              <a:off x="0" y="0"/>
              <a:ext cx="472440" cy="378079"/>
            </a:xfrm>
            <a:custGeom>
              <a:avLst/>
              <a:gdLst/>
              <a:ahLst/>
              <a:cxnLst/>
              <a:rect l="l" t="t" r="r" b="b"/>
              <a:pathLst>
                <a:path w="472440" h="378079">
                  <a:moveTo>
                    <a:pt x="0" y="0"/>
                  </a:moveTo>
                  <a:lnTo>
                    <a:pt x="472440" y="0"/>
                  </a:lnTo>
                  <a:lnTo>
                    <a:pt x="472440" y="378079"/>
                  </a:lnTo>
                  <a:lnTo>
                    <a:pt x="0" y="37807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t="-670" r="-8" b="-655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913633" y="7863631"/>
            <a:ext cx="15098614" cy="8620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62"/>
              </a:lnSpc>
            </a:pPr>
            <a:r>
              <a:rPr lang="en-US" sz="2187">
                <a:solidFill>
                  <a:srgbClr val="000000"/>
                </a:solidFill>
                <a:latin typeface="Lora"/>
                <a:ea typeface="Lora"/>
                <a:cs typeface="Lora"/>
                <a:sym typeface="Lora"/>
              </a:rPr>
              <a:t>Self-suitability is an important contributory factor of the sector-specific employability skills: resilience, leadership, and adaptability.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1F2DE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CFBF8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6049019" y="9686925"/>
            <a:ext cx="2153256" cy="514350"/>
            <a:chOff x="0" y="0"/>
            <a:chExt cx="2871008" cy="685800"/>
          </a:xfrm>
        </p:grpSpPr>
        <p:sp>
          <p:nvSpPr>
            <p:cNvPr id="7" name="Freeform 7" descr="preencoded.png">
              <a:hlinkClick r:id="rId3" tooltip="https://gamma.app/?utm_source=made-with-gamma"/>
            </p:cNvPr>
            <p:cNvSpPr/>
            <p:nvPr/>
          </p:nvSpPr>
          <p:spPr>
            <a:xfrm>
              <a:off x="0" y="0"/>
              <a:ext cx="2870962" cy="685800"/>
            </a:xfrm>
            <a:custGeom>
              <a:avLst/>
              <a:gdLst/>
              <a:ahLst/>
              <a:cxnLst/>
              <a:rect l="l" t="t" r="r" b="b"/>
              <a:pathLst>
                <a:path w="2870962" h="685800">
                  <a:moveTo>
                    <a:pt x="0" y="0"/>
                  </a:moveTo>
                  <a:lnTo>
                    <a:pt x="2870962" y="0"/>
                  </a:lnTo>
                  <a:lnTo>
                    <a:pt x="2870962" y="685800"/>
                  </a:lnTo>
                  <a:lnTo>
                    <a:pt x="0" y="685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859780" y="627906"/>
            <a:ext cx="16568440" cy="2166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312"/>
              </a:lnSpc>
            </a:pPr>
            <a:r>
              <a:rPr lang="en-US" sz="6625">
                <a:solidFill>
                  <a:srgbClr val="233E32"/>
                </a:solidFill>
                <a:latin typeface="Alice"/>
                <a:ea typeface="Alice"/>
                <a:cs typeface="Alice"/>
                <a:sym typeface="Alice"/>
              </a:rPr>
              <a:t>My Career Vision: Building a Professional Foundation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59780" y="3086398"/>
            <a:ext cx="1656844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2"/>
              </a:lnSpc>
            </a:pPr>
            <a:r>
              <a:rPr lang="en-US" sz="28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My particular interest is in that of mental health and the well-being of the patients in the community. This vision means a commitment to professional development and lifelong learning.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859780" y="4593282"/>
            <a:ext cx="8161436" cy="2205335"/>
            <a:chOff x="0" y="0"/>
            <a:chExt cx="10881915" cy="294044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0881868" cy="2940431"/>
            </a:xfrm>
            <a:custGeom>
              <a:avLst/>
              <a:gdLst/>
              <a:ahLst/>
              <a:cxnLst/>
              <a:rect l="l" t="t" r="r" b="b"/>
              <a:pathLst>
                <a:path w="10881868" h="2940431">
                  <a:moveTo>
                    <a:pt x="0" y="182880"/>
                  </a:moveTo>
                  <a:cubicBezTo>
                    <a:pt x="0" y="81915"/>
                    <a:pt x="81915" y="0"/>
                    <a:pt x="182880" y="0"/>
                  </a:cubicBezTo>
                  <a:lnTo>
                    <a:pt x="10698988" y="0"/>
                  </a:lnTo>
                  <a:cubicBezTo>
                    <a:pt x="10799953" y="0"/>
                    <a:pt x="10881868" y="81915"/>
                    <a:pt x="10881868" y="182880"/>
                  </a:cubicBezTo>
                  <a:lnTo>
                    <a:pt x="10881868" y="2757551"/>
                  </a:lnTo>
                  <a:cubicBezTo>
                    <a:pt x="10881868" y="2858516"/>
                    <a:pt x="10799953" y="2940431"/>
                    <a:pt x="10698988" y="2940431"/>
                  </a:cubicBezTo>
                  <a:lnTo>
                    <a:pt x="182880" y="2940431"/>
                  </a:lnTo>
                  <a:cubicBezTo>
                    <a:pt x="81915" y="2940431"/>
                    <a:pt x="0" y="2858516"/>
                    <a:pt x="0" y="2757551"/>
                  </a:cubicBezTo>
                  <a:close/>
                </a:path>
              </a:pathLst>
            </a:custGeom>
            <a:solidFill>
              <a:srgbClr val="FCFBF8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859780" y="4564708"/>
            <a:ext cx="8161436" cy="114300"/>
            <a:chOff x="0" y="0"/>
            <a:chExt cx="10881915" cy="1524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0881995" cy="152400"/>
            </a:xfrm>
            <a:custGeom>
              <a:avLst/>
              <a:gdLst/>
              <a:ahLst/>
              <a:cxnLst/>
              <a:rect l="l" t="t" r="r" b="b"/>
              <a:pathLst>
                <a:path w="10881995" h="152400">
                  <a:moveTo>
                    <a:pt x="0" y="49149"/>
                  </a:moveTo>
                  <a:cubicBezTo>
                    <a:pt x="0" y="21971"/>
                    <a:pt x="21971" y="0"/>
                    <a:pt x="49149" y="0"/>
                  </a:cubicBezTo>
                  <a:lnTo>
                    <a:pt x="10832846" y="0"/>
                  </a:lnTo>
                  <a:cubicBezTo>
                    <a:pt x="10860024" y="0"/>
                    <a:pt x="10881995" y="21971"/>
                    <a:pt x="10881995" y="49149"/>
                  </a:cubicBezTo>
                  <a:lnTo>
                    <a:pt x="10881995" y="103251"/>
                  </a:lnTo>
                  <a:cubicBezTo>
                    <a:pt x="10881995" y="130429"/>
                    <a:pt x="10860024" y="152400"/>
                    <a:pt x="10832846" y="152400"/>
                  </a:cubicBezTo>
                  <a:lnTo>
                    <a:pt x="49149" y="152400"/>
                  </a:lnTo>
                  <a:cubicBezTo>
                    <a:pt x="21971" y="152400"/>
                    <a:pt x="0" y="130429"/>
                    <a:pt x="0" y="103251"/>
                  </a:cubicBezTo>
                  <a:close/>
                </a:path>
              </a:pathLst>
            </a:custGeom>
            <a:solidFill>
              <a:srgbClr val="1B5F39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4572075" y="4224932"/>
            <a:ext cx="736847" cy="736848"/>
            <a:chOff x="0" y="0"/>
            <a:chExt cx="982463" cy="98246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982472" cy="982472"/>
            </a:xfrm>
            <a:custGeom>
              <a:avLst/>
              <a:gdLst/>
              <a:ahLst/>
              <a:cxnLst/>
              <a:rect l="l" t="t" r="r" b="b"/>
              <a:pathLst>
                <a:path w="982472" h="982472">
                  <a:moveTo>
                    <a:pt x="0" y="491236"/>
                  </a:moveTo>
                  <a:cubicBezTo>
                    <a:pt x="0" y="219964"/>
                    <a:pt x="219964" y="0"/>
                    <a:pt x="491236" y="0"/>
                  </a:cubicBezTo>
                  <a:cubicBezTo>
                    <a:pt x="762508" y="0"/>
                    <a:pt x="982472" y="219964"/>
                    <a:pt x="982472" y="491236"/>
                  </a:cubicBezTo>
                  <a:cubicBezTo>
                    <a:pt x="982472" y="762508"/>
                    <a:pt x="762508" y="982472"/>
                    <a:pt x="491236" y="982472"/>
                  </a:cubicBezTo>
                  <a:cubicBezTo>
                    <a:pt x="219964" y="982472"/>
                    <a:pt x="0" y="762508"/>
                    <a:pt x="0" y="491236"/>
                  </a:cubicBezTo>
                  <a:close/>
                </a:path>
              </a:pathLst>
            </a:custGeom>
            <a:solidFill>
              <a:srgbClr val="1B5F39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16" name="Group 16"/>
          <p:cNvGrpSpPr>
            <a:grpSpLocks noChangeAspect="1"/>
          </p:cNvGrpSpPr>
          <p:nvPr/>
        </p:nvGrpSpPr>
        <p:grpSpPr>
          <a:xfrm>
            <a:off x="4793084" y="4409182"/>
            <a:ext cx="294680" cy="368350"/>
            <a:chOff x="0" y="0"/>
            <a:chExt cx="392907" cy="491133"/>
          </a:xfrm>
        </p:grpSpPr>
        <p:sp>
          <p:nvSpPr>
            <p:cNvPr id="17" name="Freeform 17" descr="preencoded.png"/>
            <p:cNvSpPr/>
            <p:nvPr/>
          </p:nvSpPr>
          <p:spPr>
            <a:xfrm>
              <a:off x="0" y="0"/>
              <a:ext cx="392938" cy="491109"/>
            </a:xfrm>
            <a:custGeom>
              <a:avLst/>
              <a:gdLst/>
              <a:ahLst/>
              <a:cxnLst/>
              <a:rect l="l" t="t" r="r" b="b"/>
              <a:pathLst>
                <a:path w="392938" h="491109">
                  <a:moveTo>
                    <a:pt x="0" y="0"/>
                  </a:moveTo>
                  <a:lnTo>
                    <a:pt x="392938" y="0"/>
                  </a:lnTo>
                  <a:lnTo>
                    <a:pt x="392938" y="491109"/>
                  </a:lnTo>
                  <a:lnTo>
                    <a:pt x="0" y="4911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t="-322" r="7" b="-327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133921" y="5178773"/>
            <a:ext cx="3953866" cy="3847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000"/>
              </a:lnSpc>
            </a:pPr>
            <a:r>
              <a:rPr lang="en-US" sz="280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Emotional Intelligence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33921" y="5662166"/>
            <a:ext cx="7613154" cy="1192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2"/>
              </a:lnSpc>
            </a:pPr>
            <a:r>
              <a:rPr lang="en-US" sz="28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Identifying and handling personal and client emotions to build trust and effective relationships.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9266784" y="4593282"/>
            <a:ext cx="8161436" cy="2205335"/>
            <a:chOff x="0" y="0"/>
            <a:chExt cx="10881915" cy="2940447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0881868" cy="2940431"/>
            </a:xfrm>
            <a:custGeom>
              <a:avLst/>
              <a:gdLst/>
              <a:ahLst/>
              <a:cxnLst/>
              <a:rect l="l" t="t" r="r" b="b"/>
              <a:pathLst>
                <a:path w="10881868" h="2940431">
                  <a:moveTo>
                    <a:pt x="0" y="182880"/>
                  </a:moveTo>
                  <a:cubicBezTo>
                    <a:pt x="0" y="81915"/>
                    <a:pt x="81915" y="0"/>
                    <a:pt x="182880" y="0"/>
                  </a:cubicBezTo>
                  <a:lnTo>
                    <a:pt x="10698988" y="0"/>
                  </a:lnTo>
                  <a:cubicBezTo>
                    <a:pt x="10799953" y="0"/>
                    <a:pt x="10881868" y="81915"/>
                    <a:pt x="10881868" y="182880"/>
                  </a:cubicBezTo>
                  <a:lnTo>
                    <a:pt x="10881868" y="2757551"/>
                  </a:lnTo>
                  <a:cubicBezTo>
                    <a:pt x="10881868" y="2858516"/>
                    <a:pt x="10799953" y="2940431"/>
                    <a:pt x="10698988" y="2940431"/>
                  </a:cubicBezTo>
                  <a:lnTo>
                    <a:pt x="182880" y="2940431"/>
                  </a:lnTo>
                  <a:cubicBezTo>
                    <a:pt x="81915" y="2940431"/>
                    <a:pt x="0" y="2858516"/>
                    <a:pt x="0" y="2757551"/>
                  </a:cubicBezTo>
                  <a:close/>
                </a:path>
              </a:pathLst>
            </a:custGeom>
            <a:solidFill>
              <a:srgbClr val="FCFBF8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9266784" y="4564708"/>
            <a:ext cx="8161436" cy="114300"/>
            <a:chOff x="0" y="0"/>
            <a:chExt cx="10881915" cy="1524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10881995" cy="152400"/>
            </a:xfrm>
            <a:custGeom>
              <a:avLst/>
              <a:gdLst/>
              <a:ahLst/>
              <a:cxnLst/>
              <a:rect l="l" t="t" r="r" b="b"/>
              <a:pathLst>
                <a:path w="10881995" h="152400">
                  <a:moveTo>
                    <a:pt x="0" y="49149"/>
                  </a:moveTo>
                  <a:cubicBezTo>
                    <a:pt x="0" y="21971"/>
                    <a:pt x="21971" y="0"/>
                    <a:pt x="49149" y="0"/>
                  </a:cubicBezTo>
                  <a:lnTo>
                    <a:pt x="10832846" y="0"/>
                  </a:lnTo>
                  <a:cubicBezTo>
                    <a:pt x="10860024" y="0"/>
                    <a:pt x="10881995" y="21971"/>
                    <a:pt x="10881995" y="49149"/>
                  </a:cubicBezTo>
                  <a:lnTo>
                    <a:pt x="10881995" y="103251"/>
                  </a:lnTo>
                  <a:cubicBezTo>
                    <a:pt x="10881995" y="130429"/>
                    <a:pt x="10860024" y="152400"/>
                    <a:pt x="10832846" y="152400"/>
                  </a:cubicBezTo>
                  <a:lnTo>
                    <a:pt x="49149" y="152400"/>
                  </a:lnTo>
                  <a:cubicBezTo>
                    <a:pt x="21971" y="152400"/>
                    <a:pt x="0" y="130429"/>
                    <a:pt x="0" y="103251"/>
                  </a:cubicBezTo>
                  <a:close/>
                </a:path>
              </a:pathLst>
            </a:custGeom>
            <a:solidFill>
              <a:srgbClr val="1B5F39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2979078" y="4224932"/>
            <a:ext cx="736847" cy="736848"/>
            <a:chOff x="0" y="0"/>
            <a:chExt cx="982463" cy="982463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982472" cy="982472"/>
            </a:xfrm>
            <a:custGeom>
              <a:avLst/>
              <a:gdLst/>
              <a:ahLst/>
              <a:cxnLst/>
              <a:rect l="l" t="t" r="r" b="b"/>
              <a:pathLst>
                <a:path w="982472" h="982472">
                  <a:moveTo>
                    <a:pt x="0" y="491236"/>
                  </a:moveTo>
                  <a:cubicBezTo>
                    <a:pt x="0" y="219964"/>
                    <a:pt x="219964" y="0"/>
                    <a:pt x="491236" y="0"/>
                  </a:cubicBezTo>
                  <a:cubicBezTo>
                    <a:pt x="762508" y="0"/>
                    <a:pt x="982472" y="219964"/>
                    <a:pt x="982472" y="491236"/>
                  </a:cubicBezTo>
                  <a:cubicBezTo>
                    <a:pt x="982472" y="762508"/>
                    <a:pt x="762508" y="982472"/>
                    <a:pt x="491236" y="982472"/>
                  </a:cubicBezTo>
                  <a:cubicBezTo>
                    <a:pt x="219964" y="982472"/>
                    <a:pt x="0" y="762508"/>
                    <a:pt x="0" y="491236"/>
                  </a:cubicBezTo>
                  <a:close/>
                </a:path>
              </a:pathLst>
            </a:custGeom>
            <a:solidFill>
              <a:srgbClr val="1B5F39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26" name="Group 26"/>
          <p:cNvGrpSpPr>
            <a:grpSpLocks noChangeAspect="1"/>
          </p:cNvGrpSpPr>
          <p:nvPr/>
        </p:nvGrpSpPr>
        <p:grpSpPr>
          <a:xfrm>
            <a:off x="13200088" y="4409182"/>
            <a:ext cx="294680" cy="368350"/>
            <a:chOff x="0" y="0"/>
            <a:chExt cx="392907" cy="491133"/>
          </a:xfrm>
        </p:grpSpPr>
        <p:sp>
          <p:nvSpPr>
            <p:cNvPr id="27" name="Freeform 27" descr="preencoded.png"/>
            <p:cNvSpPr/>
            <p:nvPr/>
          </p:nvSpPr>
          <p:spPr>
            <a:xfrm>
              <a:off x="0" y="0"/>
              <a:ext cx="392938" cy="491109"/>
            </a:xfrm>
            <a:custGeom>
              <a:avLst/>
              <a:gdLst/>
              <a:ahLst/>
              <a:cxnLst/>
              <a:rect l="l" t="t" r="r" b="b"/>
              <a:pathLst>
                <a:path w="392938" h="491109">
                  <a:moveTo>
                    <a:pt x="0" y="0"/>
                  </a:moveTo>
                  <a:lnTo>
                    <a:pt x="392938" y="0"/>
                  </a:lnTo>
                  <a:lnTo>
                    <a:pt x="392938" y="491109"/>
                  </a:lnTo>
                  <a:lnTo>
                    <a:pt x="0" y="4911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322" r="7" b="-327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9540925" y="5178773"/>
            <a:ext cx="3070771" cy="384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00"/>
              </a:lnSpc>
            </a:pPr>
            <a:r>
              <a:rPr lang="en-US" sz="280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Integrity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540925" y="5662166"/>
            <a:ext cx="7613154" cy="15901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2"/>
              </a:lnSpc>
            </a:pPr>
            <a:r>
              <a:rPr lang="en-US" sz="28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Professional acts are guided by the values that are intrinsic to the profession and ethical principles that professionals commit to uphold.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859780" y="7412534"/>
            <a:ext cx="8161436" cy="2205335"/>
            <a:chOff x="0" y="0"/>
            <a:chExt cx="10881915" cy="2940447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10881868" cy="2940431"/>
            </a:xfrm>
            <a:custGeom>
              <a:avLst/>
              <a:gdLst/>
              <a:ahLst/>
              <a:cxnLst/>
              <a:rect l="l" t="t" r="r" b="b"/>
              <a:pathLst>
                <a:path w="10881868" h="2940431">
                  <a:moveTo>
                    <a:pt x="0" y="182880"/>
                  </a:moveTo>
                  <a:cubicBezTo>
                    <a:pt x="0" y="81915"/>
                    <a:pt x="81915" y="0"/>
                    <a:pt x="182880" y="0"/>
                  </a:cubicBezTo>
                  <a:lnTo>
                    <a:pt x="10698988" y="0"/>
                  </a:lnTo>
                  <a:cubicBezTo>
                    <a:pt x="10799953" y="0"/>
                    <a:pt x="10881868" y="81915"/>
                    <a:pt x="10881868" y="182880"/>
                  </a:cubicBezTo>
                  <a:lnTo>
                    <a:pt x="10881868" y="2757551"/>
                  </a:lnTo>
                  <a:cubicBezTo>
                    <a:pt x="10881868" y="2858516"/>
                    <a:pt x="10799953" y="2940431"/>
                    <a:pt x="10698988" y="2940431"/>
                  </a:cubicBezTo>
                  <a:lnTo>
                    <a:pt x="182880" y="2940431"/>
                  </a:lnTo>
                  <a:cubicBezTo>
                    <a:pt x="81915" y="2940431"/>
                    <a:pt x="0" y="2858516"/>
                    <a:pt x="0" y="2757551"/>
                  </a:cubicBezTo>
                  <a:close/>
                </a:path>
              </a:pathLst>
            </a:custGeom>
            <a:solidFill>
              <a:srgbClr val="FCFBF8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859780" y="7383959"/>
            <a:ext cx="8161436" cy="114300"/>
            <a:chOff x="0" y="0"/>
            <a:chExt cx="10881915" cy="15240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10881995" cy="152400"/>
            </a:xfrm>
            <a:custGeom>
              <a:avLst/>
              <a:gdLst/>
              <a:ahLst/>
              <a:cxnLst/>
              <a:rect l="l" t="t" r="r" b="b"/>
              <a:pathLst>
                <a:path w="10881995" h="152400">
                  <a:moveTo>
                    <a:pt x="0" y="49149"/>
                  </a:moveTo>
                  <a:cubicBezTo>
                    <a:pt x="0" y="21971"/>
                    <a:pt x="21971" y="0"/>
                    <a:pt x="49149" y="0"/>
                  </a:cubicBezTo>
                  <a:lnTo>
                    <a:pt x="10832846" y="0"/>
                  </a:lnTo>
                  <a:cubicBezTo>
                    <a:pt x="10860024" y="0"/>
                    <a:pt x="10881995" y="21971"/>
                    <a:pt x="10881995" y="49149"/>
                  </a:cubicBezTo>
                  <a:lnTo>
                    <a:pt x="10881995" y="103251"/>
                  </a:lnTo>
                  <a:cubicBezTo>
                    <a:pt x="10881995" y="130429"/>
                    <a:pt x="10860024" y="152400"/>
                    <a:pt x="10832846" y="152400"/>
                  </a:cubicBezTo>
                  <a:lnTo>
                    <a:pt x="49149" y="152400"/>
                  </a:lnTo>
                  <a:cubicBezTo>
                    <a:pt x="21971" y="152400"/>
                    <a:pt x="0" y="130429"/>
                    <a:pt x="0" y="103251"/>
                  </a:cubicBezTo>
                  <a:close/>
                </a:path>
              </a:pathLst>
            </a:custGeom>
            <a:solidFill>
              <a:srgbClr val="1B5F39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4572075" y="7044184"/>
            <a:ext cx="736847" cy="736847"/>
            <a:chOff x="0" y="0"/>
            <a:chExt cx="982463" cy="982463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982472" cy="982472"/>
            </a:xfrm>
            <a:custGeom>
              <a:avLst/>
              <a:gdLst/>
              <a:ahLst/>
              <a:cxnLst/>
              <a:rect l="l" t="t" r="r" b="b"/>
              <a:pathLst>
                <a:path w="982472" h="982472">
                  <a:moveTo>
                    <a:pt x="0" y="491236"/>
                  </a:moveTo>
                  <a:cubicBezTo>
                    <a:pt x="0" y="219964"/>
                    <a:pt x="219964" y="0"/>
                    <a:pt x="491236" y="0"/>
                  </a:cubicBezTo>
                  <a:cubicBezTo>
                    <a:pt x="762508" y="0"/>
                    <a:pt x="982472" y="219964"/>
                    <a:pt x="982472" y="491236"/>
                  </a:cubicBezTo>
                  <a:cubicBezTo>
                    <a:pt x="982472" y="762508"/>
                    <a:pt x="762508" y="982472"/>
                    <a:pt x="491236" y="982472"/>
                  </a:cubicBezTo>
                  <a:cubicBezTo>
                    <a:pt x="219964" y="982472"/>
                    <a:pt x="0" y="762508"/>
                    <a:pt x="0" y="491236"/>
                  </a:cubicBezTo>
                  <a:close/>
                </a:path>
              </a:pathLst>
            </a:custGeom>
            <a:solidFill>
              <a:srgbClr val="1B5F39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36" name="Group 36"/>
          <p:cNvGrpSpPr>
            <a:grpSpLocks noChangeAspect="1"/>
          </p:cNvGrpSpPr>
          <p:nvPr/>
        </p:nvGrpSpPr>
        <p:grpSpPr>
          <a:xfrm>
            <a:off x="4793084" y="7228434"/>
            <a:ext cx="294680" cy="368350"/>
            <a:chOff x="0" y="0"/>
            <a:chExt cx="392907" cy="491133"/>
          </a:xfrm>
        </p:grpSpPr>
        <p:sp>
          <p:nvSpPr>
            <p:cNvPr id="37" name="Freeform 37" descr="preencoded.png"/>
            <p:cNvSpPr/>
            <p:nvPr/>
          </p:nvSpPr>
          <p:spPr>
            <a:xfrm>
              <a:off x="0" y="0"/>
              <a:ext cx="392938" cy="491109"/>
            </a:xfrm>
            <a:custGeom>
              <a:avLst/>
              <a:gdLst/>
              <a:ahLst/>
              <a:cxnLst/>
              <a:rect l="l" t="t" r="r" b="b"/>
              <a:pathLst>
                <a:path w="392938" h="491109">
                  <a:moveTo>
                    <a:pt x="0" y="0"/>
                  </a:moveTo>
                  <a:lnTo>
                    <a:pt x="392938" y="0"/>
                  </a:lnTo>
                  <a:lnTo>
                    <a:pt x="392938" y="491109"/>
                  </a:lnTo>
                  <a:lnTo>
                    <a:pt x="0" y="4911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322" r="7" b="-327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38" name="TextBox 38"/>
          <p:cNvSpPr txBox="1"/>
          <p:nvPr/>
        </p:nvSpPr>
        <p:spPr>
          <a:xfrm>
            <a:off x="1133921" y="7998024"/>
            <a:ext cx="3070771" cy="384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00"/>
              </a:lnSpc>
            </a:pPr>
            <a:r>
              <a:rPr lang="en-US" sz="280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Accountability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133921" y="8481417"/>
            <a:ext cx="7613154" cy="1192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2"/>
              </a:lnSpc>
            </a:pPr>
            <a:r>
              <a:rPr lang="en-US" sz="28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Making decisions and errors and accepting the consequences openly is critical to safe practice.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9266784" y="7412534"/>
            <a:ext cx="8161436" cy="2205335"/>
            <a:chOff x="0" y="0"/>
            <a:chExt cx="10881915" cy="2940447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10881868" cy="2940431"/>
            </a:xfrm>
            <a:custGeom>
              <a:avLst/>
              <a:gdLst/>
              <a:ahLst/>
              <a:cxnLst/>
              <a:rect l="l" t="t" r="r" b="b"/>
              <a:pathLst>
                <a:path w="10881868" h="2940431">
                  <a:moveTo>
                    <a:pt x="0" y="182880"/>
                  </a:moveTo>
                  <a:cubicBezTo>
                    <a:pt x="0" y="81915"/>
                    <a:pt x="81915" y="0"/>
                    <a:pt x="182880" y="0"/>
                  </a:cubicBezTo>
                  <a:lnTo>
                    <a:pt x="10698988" y="0"/>
                  </a:lnTo>
                  <a:cubicBezTo>
                    <a:pt x="10799953" y="0"/>
                    <a:pt x="10881868" y="81915"/>
                    <a:pt x="10881868" y="182880"/>
                  </a:cubicBezTo>
                  <a:lnTo>
                    <a:pt x="10881868" y="2757551"/>
                  </a:lnTo>
                  <a:cubicBezTo>
                    <a:pt x="10881868" y="2858516"/>
                    <a:pt x="10799953" y="2940431"/>
                    <a:pt x="10698988" y="2940431"/>
                  </a:cubicBezTo>
                  <a:lnTo>
                    <a:pt x="182880" y="2940431"/>
                  </a:lnTo>
                  <a:cubicBezTo>
                    <a:pt x="81915" y="2940431"/>
                    <a:pt x="0" y="2858516"/>
                    <a:pt x="0" y="2757551"/>
                  </a:cubicBezTo>
                  <a:close/>
                </a:path>
              </a:pathLst>
            </a:custGeom>
            <a:solidFill>
              <a:srgbClr val="FCFBF8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9266784" y="7383959"/>
            <a:ext cx="8161436" cy="114300"/>
            <a:chOff x="0" y="0"/>
            <a:chExt cx="10881915" cy="152400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10881995" cy="152400"/>
            </a:xfrm>
            <a:custGeom>
              <a:avLst/>
              <a:gdLst/>
              <a:ahLst/>
              <a:cxnLst/>
              <a:rect l="l" t="t" r="r" b="b"/>
              <a:pathLst>
                <a:path w="10881995" h="152400">
                  <a:moveTo>
                    <a:pt x="0" y="49149"/>
                  </a:moveTo>
                  <a:cubicBezTo>
                    <a:pt x="0" y="21971"/>
                    <a:pt x="21971" y="0"/>
                    <a:pt x="49149" y="0"/>
                  </a:cubicBezTo>
                  <a:lnTo>
                    <a:pt x="10832846" y="0"/>
                  </a:lnTo>
                  <a:cubicBezTo>
                    <a:pt x="10860024" y="0"/>
                    <a:pt x="10881995" y="21971"/>
                    <a:pt x="10881995" y="49149"/>
                  </a:cubicBezTo>
                  <a:lnTo>
                    <a:pt x="10881995" y="103251"/>
                  </a:lnTo>
                  <a:cubicBezTo>
                    <a:pt x="10881995" y="130429"/>
                    <a:pt x="10860024" y="152400"/>
                    <a:pt x="10832846" y="152400"/>
                  </a:cubicBezTo>
                  <a:lnTo>
                    <a:pt x="49149" y="152400"/>
                  </a:lnTo>
                  <a:cubicBezTo>
                    <a:pt x="21971" y="152400"/>
                    <a:pt x="0" y="130429"/>
                    <a:pt x="0" y="103251"/>
                  </a:cubicBezTo>
                  <a:close/>
                </a:path>
              </a:pathLst>
            </a:custGeom>
            <a:solidFill>
              <a:srgbClr val="1B5F39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2979078" y="7044184"/>
            <a:ext cx="736847" cy="736847"/>
            <a:chOff x="0" y="0"/>
            <a:chExt cx="982463" cy="982463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982472" cy="982472"/>
            </a:xfrm>
            <a:custGeom>
              <a:avLst/>
              <a:gdLst/>
              <a:ahLst/>
              <a:cxnLst/>
              <a:rect l="l" t="t" r="r" b="b"/>
              <a:pathLst>
                <a:path w="982472" h="982472">
                  <a:moveTo>
                    <a:pt x="0" y="491236"/>
                  </a:moveTo>
                  <a:cubicBezTo>
                    <a:pt x="0" y="219964"/>
                    <a:pt x="219964" y="0"/>
                    <a:pt x="491236" y="0"/>
                  </a:cubicBezTo>
                  <a:cubicBezTo>
                    <a:pt x="762508" y="0"/>
                    <a:pt x="982472" y="219964"/>
                    <a:pt x="982472" y="491236"/>
                  </a:cubicBezTo>
                  <a:cubicBezTo>
                    <a:pt x="982472" y="762508"/>
                    <a:pt x="762508" y="982472"/>
                    <a:pt x="491236" y="982472"/>
                  </a:cubicBezTo>
                  <a:cubicBezTo>
                    <a:pt x="219964" y="982472"/>
                    <a:pt x="0" y="762508"/>
                    <a:pt x="0" y="491236"/>
                  </a:cubicBezTo>
                  <a:close/>
                </a:path>
              </a:pathLst>
            </a:custGeom>
            <a:solidFill>
              <a:srgbClr val="1B5F39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6" name="Group 46"/>
          <p:cNvGrpSpPr>
            <a:grpSpLocks noChangeAspect="1"/>
          </p:cNvGrpSpPr>
          <p:nvPr/>
        </p:nvGrpSpPr>
        <p:grpSpPr>
          <a:xfrm>
            <a:off x="13200088" y="7228434"/>
            <a:ext cx="294680" cy="368350"/>
            <a:chOff x="0" y="0"/>
            <a:chExt cx="392907" cy="491133"/>
          </a:xfrm>
        </p:grpSpPr>
        <p:sp>
          <p:nvSpPr>
            <p:cNvPr id="47" name="Freeform 47" descr="preencoded.png"/>
            <p:cNvSpPr/>
            <p:nvPr/>
          </p:nvSpPr>
          <p:spPr>
            <a:xfrm>
              <a:off x="0" y="0"/>
              <a:ext cx="392938" cy="491109"/>
            </a:xfrm>
            <a:custGeom>
              <a:avLst/>
              <a:gdLst/>
              <a:ahLst/>
              <a:cxnLst/>
              <a:rect l="l" t="t" r="r" b="b"/>
              <a:pathLst>
                <a:path w="392938" h="491109">
                  <a:moveTo>
                    <a:pt x="0" y="0"/>
                  </a:moveTo>
                  <a:lnTo>
                    <a:pt x="392938" y="0"/>
                  </a:lnTo>
                  <a:lnTo>
                    <a:pt x="392938" y="491109"/>
                  </a:lnTo>
                  <a:lnTo>
                    <a:pt x="0" y="4911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t="-322" r="7" b="-327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48" name="TextBox 48"/>
          <p:cNvSpPr txBox="1"/>
          <p:nvPr/>
        </p:nvSpPr>
        <p:spPr>
          <a:xfrm>
            <a:off x="9540925" y="7998024"/>
            <a:ext cx="3070771" cy="384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00"/>
              </a:lnSpc>
            </a:pPr>
            <a:r>
              <a:rPr lang="en-US" sz="280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Responsibility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540925" y="8481417"/>
            <a:ext cx="7613154" cy="1192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2"/>
              </a:lnSpc>
            </a:pPr>
            <a:r>
              <a:rPr lang="en-US" sz="28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Being responsible for ongoing personal and professional growth and the consequences for others.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1F2DE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CFBF8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6049019" y="9686925"/>
            <a:ext cx="2153256" cy="514350"/>
            <a:chOff x="0" y="0"/>
            <a:chExt cx="2871008" cy="685800"/>
          </a:xfrm>
        </p:grpSpPr>
        <p:sp>
          <p:nvSpPr>
            <p:cNvPr id="7" name="Freeform 7" descr="preencoded.png">
              <a:hlinkClick r:id="rId3" tooltip="https://gamma.app/?utm_source=made-with-gamma"/>
            </p:cNvPr>
            <p:cNvSpPr/>
            <p:nvPr/>
          </p:nvSpPr>
          <p:spPr>
            <a:xfrm>
              <a:off x="0" y="0"/>
              <a:ext cx="2870962" cy="685800"/>
            </a:xfrm>
            <a:custGeom>
              <a:avLst/>
              <a:gdLst/>
              <a:ahLst/>
              <a:cxnLst/>
              <a:rect l="l" t="t" r="r" b="b"/>
              <a:pathLst>
                <a:path w="2870962" h="685800">
                  <a:moveTo>
                    <a:pt x="0" y="0"/>
                  </a:moveTo>
                  <a:lnTo>
                    <a:pt x="2870962" y="0"/>
                  </a:lnTo>
                  <a:lnTo>
                    <a:pt x="2870962" y="685800"/>
                  </a:lnTo>
                  <a:lnTo>
                    <a:pt x="0" y="685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663923" y="493067"/>
            <a:ext cx="12326541" cy="584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25"/>
              </a:lnSpc>
            </a:pPr>
            <a:r>
              <a:rPr lang="en-US" sz="3687">
                <a:solidFill>
                  <a:srgbClr val="233E32"/>
                </a:solidFill>
                <a:latin typeface="Alice"/>
                <a:ea typeface="Alice"/>
                <a:cs typeface="Alice"/>
                <a:sym typeface="Alice"/>
              </a:rPr>
              <a:t> Self-Assessment: The Personal SWOT Framework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63922" y="1427112"/>
            <a:ext cx="16960155" cy="938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74"/>
              </a:lnSpc>
            </a:pPr>
            <a:r>
              <a:rPr lang="en-US" sz="28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The SWOT (Strengths, Weaknesses, Opportunities, Threats) analysis is a critical tool for reflecting on internal capabilities and external environment. It allows for strategic planning for future roles in healthcare.</a:t>
            </a:r>
          </a:p>
        </p:txBody>
      </p:sp>
      <p:grpSp>
        <p:nvGrpSpPr>
          <p:cNvPr id="10" name="Group 10"/>
          <p:cNvGrpSpPr>
            <a:grpSpLocks noChangeAspect="1"/>
          </p:cNvGrpSpPr>
          <p:nvPr/>
        </p:nvGrpSpPr>
        <p:grpSpPr>
          <a:xfrm>
            <a:off x="663922" y="2314426"/>
            <a:ext cx="16960155" cy="8488412"/>
            <a:chOff x="0" y="0"/>
            <a:chExt cx="22613540" cy="11317883"/>
          </a:xfrm>
        </p:grpSpPr>
        <p:sp>
          <p:nvSpPr>
            <p:cNvPr id="11" name="Freeform 11" descr="preencoded.png"/>
            <p:cNvSpPr/>
            <p:nvPr/>
          </p:nvSpPr>
          <p:spPr>
            <a:xfrm>
              <a:off x="0" y="0"/>
              <a:ext cx="22613493" cy="11317859"/>
            </a:xfrm>
            <a:custGeom>
              <a:avLst/>
              <a:gdLst/>
              <a:ahLst/>
              <a:cxnLst/>
              <a:rect l="l" t="t" r="r" b="b"/>
              <a:pathLst>
                <a:path w="22613493" h="11317859">
                  <a:moveTo>
                    <a:pt x="0" y="0"/>
                  </a:moveTo>
                  <a:lnTo>
                    <a:pt x="22613493" y="0"/>
                  </a:lnTo>
                  <a:lnTo>
                    <a:pt x="22613493" y="11317859"/>
                  </a:lnTo>
                  <a:lnTo>
                    <a:pt x="0" y="113178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1" r="-21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740302" y="5944461"/>
            <a:ext cx="3185272" cy="2775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62"/>
              </a:lnSpc>
            </a:pPr>
            <a:r>
              <a:rPr lang="en-US" sz="240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External Opportunity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41625" y="10061066"/>
            <a:ext cx="3812161" cy="4955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62"/>
              </a:lnSpc>
            </a:pPr>
            <a:r>
              <a:rPr lang="en-US" sz="1687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External Threat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345482" y="6182721"/>
            <a:ext cx="3185271" cy="2775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62"/>
              </a:lnSpc>
            </a:pPr>
            <a:r>
              <a:rPr lang="en-US" sz="240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Internal Weakness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32095" y="2643765"/>
            <a:ext cx="3812161" cy="2901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62"/>
              </a:lnSpc>
            </a:pPr>
            <a:r>
              <a:rPr lang="en-US" sz="280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Internal Strength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416554" y="8184101"/>
            <a:ext cx="3269988" cy="46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7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Threats - External risks and rivals</a:t>
            </a:r>
          </a:p>
        </p:txBody>
      </p:sp>
      <p:grpSp>
        <p:nvGrpSpPr>
          <p:cNvPr id="17" name="Group 17"/>
          <p:cNvGrpSpPr>
            <a:grpSpLocks noChangeAspect="1"/>
          </p:cNvGrpSpPr>
          <p:nvPr/>
        </p:nvGrpSpPr>
        <p:grpSpPr>
          <a:xfrm>
            <a:off x="6714806" y="7166989"/>
            <a:ext cx="474401" cy="474402"/>
            <a:chOff x="0" y="0"/>
            <a:chExt cx="632535" cy="632537"/>
          </a:xfrm>
        </p:grpSpPr>
        <p:sp>
          <p:nvSpPr>
            <p:cNvPr id="18" name="Freeform 18" descr="preencoded.png"/>
            <p:cNvSpPr/>
            <p:nvPr/>
          </p:nvSpPr>
          <p:spPr>
            <a:xfrm>
              <a:off x="0" y="0"/>
              <a:ext cx="632587" cy="632587"/>
            </a:xfrm>
            <a:custGeom>
              <a:avLst/>
              <a:gdLst/>
              <a:ahLst/>
              <a:cxnLst/>
              <a:rect l="l" t="t" r="r" b="b"/>
              <a:pathLst>
                <a:path w="632587" h="632587">
                  <a:moveTo>
                    <a:pt x="0" y="0"/>
                  </a:moveTo>
                  <a:lnTo>
                    <a:pt x="632587" y="0"/>
                  </a:lnTo>
                  <a:lnTo>
                    <a:pt x="632587" y="632587"/>
                  </a:lnTo>
                  <a:lnTo>
                    <a:pt x="0" y="6325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r="8" b="7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9906432" y="8201044"/>
            <a:ext cx="3269986" cy="46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7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Opportunities - Future growth avenues</a:t>
            </a:r>
          </a:p>
        </p:txBody>
      </p:sp>
      <p:grpSp>
        <p:nvGrpSpPr>
          <p:cNvPr id="20" name="Group 20"/>
          <p:cNvGrpSpPr>
            <a:grpSpLocks noChangeAspect="1"/>
          </p:cNvGrpSpPr>
          <p:nvPr/>
        </p:nvGrpSpPr>
        <p:grpSpPr>
          <a:xfrm>
            <a:off x="11304225" y="7177049"/>
            <a:ext cx="474401" cy="474402"/>
            <a:chOff x="0" y="0"/>
            <a:chExt cx="632535" cy="632537"/>
          </a:xfrm>
        </p:grpSpPr>
        <p:sp>
          <p:nvSpPr>
            <p:cNvPr id="21" name="Freeform 21" descr="preencoded.png"/>
            <p:cNvSpPr/>
            <p:nvPr/>
          </p:nvSpPr>
          <p:spPr>
            <a:xfrm>
              <a:off x="0" y="0"/>
              <a:ext cx="632587" cy="632587"/>
            </a:xfrm>
            <a:custGeom>
              <a:avLst/>
              <a:gdLst/>
              <a:ahLst/>
              <a:cxnLst/>
              <a:rect l="l" t="t" r="r" b="b"/>
              <a:pathLst>
                <a:path w="632587" h="632587">
                  <a:moveTo>
                    <a:pt x="0" y="0"/>
                  </a:moveTo>
                  <a:lnTo>
                    <a:pt x="632587" y="0"/>
                  </a:lnTo>
                  <a:lnTo>
                    <a:pt x="632587" y="632587"/>
                  </a:lnTo>
                  <a:lnTo>
                    <a:pt x="0" y="6325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r="8" b="7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9906432" y="5066600"/>
            <a:ext cx="3269986" cy="46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7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Weaknesses - Internal gaps to address</a:t>
            </a:r>
          </a:p>
        </p:txBody>
      </p:sp>
      <p:grpSp>
        <p:nvGrpSpPr>
          <p:cNvPr id="23" name="Group 23"/>
          <p:cNvGrpSpPr>
            <a:grpSpLocks noChangeAspect="1"/>
          </p:cNvGrpSpPr>
          <p:nvPr/>
        </p:nvGrpSpPr>
        <p:grpSpPr>
          <a:xfrm>
            <a:off x="11304225" y="4042606"/>
            <a:ext cx="474401" cy="474402"/>
            <a:chOff x="0" y="0"/>
            <a:chExt cx="632535" cy="632537"/>
          </a:xfrm>
        </p:grpSpPr>
        <p:sp>
          <p:nvSpPr>
            <p:cNvPr id="24" name="Freeform 24" descr="preencoded.png"/>
            <p:cNvSpPr/>
            <p:nvPr/>
          </p:nvSpPr>
          <p:spPr>
            <a:xfrm>
              <a:off x="0" y="0"/>
              <a:ext cx="632587" cy="632587"/>
            </a:xfrm>
            <a:custGeom>
              <a:avLst/>
              <a:gdLst/>
              <a:ahLst/>
              <a:cxnLst/>
              <a:rect l="l" t="t" r="r" b="b"/>
              <a:pathLst>
                <a:path w="632587" h="632587">
                  <a:moveTo>
                    <a:pt x="0" y="0"/>
                  </a:moveTo>
                  <a:lnTo>
                    <a:pt x="632587" y="0"/>
                  </a:lnTo>
                  <a:lnTo>
                    <a:pt x="632587" y="632587"/>
                  </a:lnTo>
                  <a:lnTo>
                    <a:pt x="0" y="6325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r="8" b="7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5314896" y="5066600"/>
            <a:ext cx="3269987" cy="46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7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Strengths - Core skills and assets</a:t>
            </a:r>
          </a:p>
        </p:txBody>
      </p:sp>
      <p:grpSp>
        <p:nvGrpSpPr>
          <p:cNvPr id="26" name="Group 26"/>
          <p:cNvGrpSpPr>
            <a:grpSpLocks noChangeAspect="1"/>
          </p:cNvGrpSpPr>
          <p:nvPr/>
        </p:nvGrpSpPr>
        <p:grpSpPr>
          <a:xfrm>
            <a:off x="6712689" y="4042605"/>
            <a:ext cx="474440" cy="474441"/>
            <a:chOff x="0" y="0"/>
            <a:chExt cx="632535" cy="632537"/>
          </a:xfrm>
        </p:grpSpPr>
        <p:sp>
          <p:nvSpPr>
            <p:cNvPr id="27" name="Freeform 27" descr="preencoded.png"/>
            <p:cNvSpPr/>
            <p:nvPr/>
          </p:nvSpPr>
          <p:spPr>
            <a:xfrm>
              <a:off x="0" y="0"/>
              <a:ext cx="632587" cy="632587"/>
            </a:xfrm>
            <a:custGeom>
              <a:avLst/>
              <a:gdLst/>
              <a:ahLst/>
              <a:cxnLst/>
              <a:rect l="l" t="t" r="r" b="b"/>
              <a:pathLst>
                <a:path w="632587" h="632587">
                  <a:moveTo>
                    <a:pt x="0" y="0"/>
                  </a:moveTo>
                  <a:lnTo>
                    <a:pt x="632587" y="0"/>
                  </a:lnTo>
                  <a:lnTo>
                    <a:pt x="632587" y="632587"/>
                  </a:lnTo>
                  <a:lnTo>
                    <a:pt x="0" y="63258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r="8" b="7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663922" y="10949582"/>
            <a:ext cx="16960155" cy="370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74"/>
              </a:lnSpc>
            </a:pPr>
            <a:r>
              <a:rPr lang="en-US" sz="1437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This framework helps turn abstract self-reflection into concrete development goals, ensuring readiness for clinical and social care environments.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1F2DE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19955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CFBF8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6049019" y="9686925"/>
            <a:ext cx="2153256" cy="514350"/>
            <a:chOff x="0" y="0"/>
            <a:chExt cx="2871008" cy="685800"/>
          </a:xfrm>
        </p:grpSpPr>
        <p:sp>
          <p:nvSpPr>
            <p:cNvPr id="7" name="Freeform 7" descr="preencoded.png">
              <a:hlinkClick r:id="rId3" tooltip="https://gamma.app/?utm_source=made-with-gamma"/>
            </p:cNvPr>
            <p:cNvSpPr/>
            <p:nvPr/>
          </p:nvSpPr>
          <p:spPr>
            <a:xfrm>
              <a:off x="0" y="0"/>
              <a:ext cx="2870962" cy="685800"/>
            </a:xfrm>
            <a:custGeom>
              <a:avLst/>
              <a:gdLst/>
              <a:ahLst/>
              <a:cxnLst/>
              <a:rect l="l" t="t" r="r" b="b"/>
              <a:pathLst>
                <a:path w="2870962" h="685800">
                  <a:moveTo>
                    <a:pt x="0" y="0"/>
                  </a:moveTo>
                  <a:lnTo>
                    <a:pt x="2870962" y="0"/>
                  </a:lnTo>
                  <a:lnTo>
                    <a:pt x="2870962" y="685800"/>
                  </a:lnTo>
                  <a:lnTo>
                    <a:pt x="0" y="685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11430000" y="0"/>
            <a:ext cx="6858000" cy="10287000"/>
            <a:chOff x="0" y="0"/>
            <a:chExt cx="9144000" cy="13716000"/>
          </a:xfrm>
        </p:grpSpPr>
        <p:sp>
          <p:nvSpPr>
            <p:cNvPr id="9" name="Freeform 9" descr="preencoded.png"/>
            <p:cNvSpPr/>
            <p:nvPr/>
          </p:nvSpPr>
          <p:spPr>
            <a:xfrm>
              <a:off x="0" y="0"/>
              <a:ext cx="9144000" cy="13716000"/>
            </a:xfrm>
            <a:custGeom>
              <a:avLst/>
              <a:gdLst/>
              <a:ahLst/>
              <a:cxnLst/>
              <a:rect l="l" t="t" r="r" b="b"/>
              <a:pathLst>
                <a:path w="9144000" h="13716000">
                  <a:moveTo>
                    <a:pt x="0" y="0"/>
                  </a:moveTo>
                  <a:lnTo>
                    <a:pt x="9144000" y="0"/>
                  </a:lnTo>
                  <a:lnTo>
                    <a:pt x="914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733590" y="178005"/>
            <a:ext cx="9746456" cy="695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250"/>
              </a:lnSpc>
            </a:pPr>
            <a:r>
              <a:rPr lang="en-US" sz="4187" dirty="0">
                <a:solidFill>
                  <a:srgbClr val="233E32"/>
                </a:solidFill>
                <a:latin typeface="Alice"/>
                <a:ea typeface="Alice"/>
                <a:cs typeface="Alice"/>
                <a:sym typeface="Alice"/>
              </a:rPr>
              <a:t>Identifying and Leveraging My Strengths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47266" y="1519343"/>
            <a:ext cx="9935467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7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Recognizing and articulating internal strengths allows me to maximize my contribution to a healthcare team and provide excellent patient care.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747266" y="2677269"/>
            <a:ext cx="9935467" cy="6843415"/>
            <a:chOff x="0" y="0"/>
            <a:chExt cx="13247290" cy="9124553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3247243" cy="9124569"/>
            </a:xfrm>
            <a:custGeom>
              <a:avLst/>
              <a:gdLst/>
              <a:ahLst/>
              <a:cxnLst/>
              <a:rect l="l" t="t" r="r" b="b"/>
              <a:pathLst>
                <a:path w="13247243" h="9124569">
                  <a:moveTo>
                    <a:pt x="0" y="42672"/>
                  </a:moveTo>
                  <a:cubicBezTo>
                    <a:pt x="0" y="19177"/>
                    <a:pt x="19177" y="0"/>
                    <a:pt x="42672" y="0"/>
                  </a:cubicBezTo>
                  <a:lnTo>
                    <a:pt x="13204571" y="0"/>
                  </a:lnTo>
                  <a:cubicBezTo>
                    <a:pt x="13228193" y="0"/>
                    <a:pt x="13247243" y="19177"/>
                    <a:pt x="13247243" y="42672"/>
                  </a:cubicBezTo>
                  <a:lnTo>
                    <a:pt x="13247243" y="9081897"/>
                  </a:lnTo>
                  <a:cubicBezTo>
                    <a:pt x="13247243" y="9105519"/>
                    <a:pt x="13228065" y="9124569"/>
                    <a:pt x="13204571" y="9124569"/>
                  </a:cubicBezTo>
                  <a:lnTo>
                    <a:pt x="42672" y="9124569"/>
                  </a:lnTo>
                  <a:cubicBezTo>
                    <a:pt x="19050" y="9124569"/>
                    <a:pt x="0" y="9105392"/>
                    <a:pt x="0" y="9081897"/>
                  </a:cubicBezTo>
                  <a:close/>
                </a:path>
              </a:pathLst>
            </a:custGeom>
            <a:solidFill>
              <a:srgbClr val="F0EDE6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47266" y="2677269"/>
            <a:ext cx="9935467" cy="1550640"/>
            <a:chOff x="0" y="0"/>
            <a:chExt cx="13247290" cy="206752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3247243" cy="2067433"/>
            </a:xfrm>
            <a:custGeom>
              <a:avLst/>
              <a:gdLst/>
              <a:ahLst/>
              <a:cxnLst/>
              <a:rect l="l" t="t" r="r" b="b"/>
              <a:pathLst>
                <a:path w="13247243" h="2067433">
                  <a:moveTo>
                    <a:pt x="0" y="42672"/>
                  </a:moveTo>
                  <a:cubicBezTo>
                    <a:pt x="0" y="19177"/>
                    <a:pt x="19177" y="0"/>
                    <a:pt x="42672" y="0"/>
                  </a:cubicBezTo>
                  <a:lnTo>
                    <a:pt x="13204571" y="0"/>
                  </a:lnTo>
                  <a:cubicBezTo>
                    <a:pt x="13228193" y="0"/>
                    <a:pt x="13247243" y="19177"/>
                    <a:pt x="13247243" y="42672"/>
                  </a:cubicBezTo>
                  <a:lnTo>
                    <a:pt x="13247243" y="2024761"/>
                  </a:lnTo>
                  <a:cubicBezTo>
                    <a:pt x="13247243" y="2048383"/>
                    <a:pt x="13228065" y="2067433"/>
                    <a:pt x="13204571" y="2067433"/>
                  </a:cubicBezTo>
                  <a:lnTo>
                    <a:pt x="42672" y="2067433"/>
                  </a:lnTo>
                  <a:cubicBezTo>
                    <a:pt x="19050" y="2067433"/>
                    <a:pt x="0" y="2048256"/>
                    <a:pt x="0" y="2024761"/>
                  </a:cubicBezTo>
                  <a:close/>
                </a:path>
              </a:pathLst>
            </a:custGeom>
            <a:solidFill>
              <a:srgbClr val="F0EDE6"/>
            </a:solid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960685" y="2862114"/>
            <a:ext cx="2669232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25"/>
              </a:lnSpc>
            </a:pPr>
            <a:r>
              <a:rPr lang="en-US" sz="240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Compassion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60685" y="3285679"/>
            <a:ext cx="9508629" cy="692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7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Empathetic by nature dealing with patients and clients needs would result in trust and rapport.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747266" y="4227910"/>
            <a:ext cx="9935467" cy="1871068"/>
            <a:chOff x="0" y="0"/>
            <a:chExt cx="13247290" cy="2494757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3247243" cy="2494788"/>
            </a:xfrm>
            <a:custGeom>
              <a:avLst/>
              <a:gdLst/>
              <a:ahLst/>
              <a:cxnLst/>
              <a:rect l="l" t="t" r="r" b="b"/>
              <a:pathLst>
                <a:path w="13247243" h="2494788">
                  <a:moveTo>
                    <a:pt x="0" y="0"/>
                  </a:moveTo>
                  <a:lnTo>
                    <a:pt x="13247243" y="0"/>
                  </a:lnTo>
                  <a:lnTo>
                    <a:pt x="13247243" y="2494788"/>
                  </a:lnTo>
                  <a:lnTo>
                    <a:pt x="0" y="2494788"/>
                  </a:lnTo>
                  <a:close/>
                </a:path>
              </a:pathLst>
            </a:custGeom>
            <a:solidFill>
              <a:srgbClr val="F0EDE6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747266" y="4227910"/>
            <a:ext cx="9935467" cy="28575"/>
            <a:chOff x="0" y="0"/>
            <a:chExt cx="13247290" cy="381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3247243" cy="38100"/>
            </a:xfrm>
            <a:custGeom>
              <a:avLst/>
              <a:gdLst/>
              <a:ahLst/>
              <a:cxnLst/>
              <a:rect l="l" t="t" r="r" b="b"/>
              <a:pathLst>
                <a:path w="13247243" h="38100">
                  <a:moveTo>
                    <a:pt x="0" y="19050"/>
                  </a:moveTo>
                  <a:cubicBezTo>
                    <a:pt x="0" y="8509"/>
                    <a:pt x="8509" y="0"/>
                    <a:pt x="19050" y="0"/>
                  </a:cubicBezTo>
                  <a:lnTo>
                    <a:pt x="13228193" y="0"/>
                  </a:lnTo>
                  <a:cubicBezTo>
                    <a:pt x="13238733" y="0"/>
                    <a:pt x="13247243" y="8509"/>
                    <a:pt x="13247243" y="19050"/>
                  </a:cubicBezTo>
                  <a:cubicBezTo>
                    <a:pt x="13247243" y="29591"/>
                    <a:pt x="13238733" y="38100"/>
                    <a:pt x="13228193" y="38100"/>
                  </a:cubicBezTo>
                  <a:lnTo>
                    <a:pt x="19050" y="38100"/>
                  </a:lnTo>
                  <a:cubicBezTo>
                    <a:pt x="8509" y="38100"/>
                    <a:pt x="0" y="29591"/>
                    <a:pt x="0" y="19050"/>
                  </a:cubicBezTo>
                  <a:close/>
                </a:path>
              </a:pathLst>
            </a:custGeom>
            <a:solidFill>
              <a:srgbClr val="D6D3CC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5433715" y="3960986"/>
            <a:ext cx="562421" cy="562421"/>
            <a:chOff x="0" y="0"/>
            <a:chExt cx="749895" cy="749895"/>
          </a:xfrm>
        </p:grpSpPr>
        <p:sp>
          <p:nvSpPr>
            <p:cNvPr id="23" name="Freeform 23"/>
            <p:cNvSpPr/>
            <p:nvPr/>
          </p:nvSpPr>
          <p:spPr>
            <a:xfrm>
              <a:off x="19050" y="19050"/>
              <a:ext cx="711708" cy="711708"/>
            </a:xfrm>
            <a:custGeom>
              <a:avLst/>
              <a:gdLst/>
              <a:ahLst/>
              <a:cxnLst/>
              <a:rect l="l" t="t" r="r" b="b"/>
              <a:pathLst>
                <a:path w="711708" h="711708">
                  <a:moveTo>
                    <a:pt x="0" y="42672"/>
                  </a:moveTo>
                  <a:cubicBezTo>
                    <a:pt x="0" y="19177"/>
                    <a:pt x="19177" y="0"/>
                    <a:pt x="42672" y="0"/>
                  </a:cubicBezTo>
                  <a:lnTo>
                    <a:pt x="669036" y="0"/>
                  </a:lnTo>
                  <a:cubicBezTo>
                    <a:pt x="692658" y="0"/>
                    <a:pt x="711708" y="19177"/>
                    <a:pt x="711708" y="42672"/>
                  </a:cubicBezTo>
                  <a:lnTo>
                    <a:pt x="711708" y="669036"/>
                  </a:lnTo>
                  <a:cubicBezTo>
                    <a:pt x="711708" y="692658"/>
                    <a:pt x="692531" y="711708"/>
                    <a:pt x="669036" y="711708"/>
                  </a:cubicBezTo>
                  <a:lnTo>
                    <a:pt x="42672" y="711708"/>
                  </a:lnTo>
                  <a:cubicBezTo>
                    <a:pt x="19050" y="711708"/>
                    <a:pt x="0" y="692531"/>
                    <a:pt x="0" y="669036"/>
                  </a:cubicBezTo>
                  <a:close/>
                </a:path>
              </a:pathLst>
            </a:custGeom>
            <a:solidFill>
              <a:srgbClr val="FCFBF8"/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24" name="Freeform 24"/>
            <p:cNvSpPr/>
            <p:nvPr/>
          </p:nvSpPr>
          <p:spPr>
            <a:xfrm>
              <a:off x="0" y="0"/>
              <a:ext cx="749808" cy="749935"/>
            </a:xfrm>
            <a:custGeom>
              <a:avLst/>
              <a:gdLst/>
              <a:ahLst/>
              <a:cxnLst/>
              <a:rect l="l" t="t" r="r" b="b"/>
              <a:pathLst>
                <a:path w="749808" h="749935">
                  <a:moveTo>
                    <a:pt x="0" y="61722"/>
                  </a:moveTo>
                  <a:cubicBezTo>
                    <a:pt x="0" y="27686"/>
                    <a:pt x="27686" y="0"/>
                    <a:pt x="61722" y="0"/>
                  </a:cubicBezTo>
                  <a:lnTo>
                    <a:pt x="688086" y="0"/>
                  </a:lnTo>
                  <a:lnTo>
                    <a:pt x="688086" y="19050"/>
                  </a:lnTo>
                  <a:lnTo>
                    <a:pt x="688086" y="0"/>
                  </a:lnTo>
                  <a:cubicBezTo>
                    <a:pt x="722249" y="0"/>
                    <a:pt x="749808" y="27686"/>
                    <a:pt x="749808" y="61722"/>
                  </a:cubicBezTo>
                  <a:lnTo>
                    <a:pt x="730758" y="61722"/>
                  </a:lnTo>
                  <a:lnTo>
                    <a:pt x="749808" y="61722"/>
                  </a:lnTo>
                  <a:lnTo>
                    <a:pt x="749808" y="688086"/>
                  </a:lnTo>
                  <a:lnTo>
                    <a:pt x="730758" y="688086"/>
                  </a:lnTo>
                  <a:lnTo>
                    <a:pt x="749808" y="688086"/>
                  </a:lnTo>
                  <a:cubicBezTo>
                    <a:pt x="749808" y="722249"/>
                    <a:pt x="722122" y="749808"/>
                    <a:pt x="688086" y="749808"/>
                  </a:cubicBezTo>
                  <a:lnTo>
                    <a:pt x="688086" y="730758"/>
                  </a:lnTo>
                  <a:lnTo>
                    <a:pt x="688086" y="749808"/>
                  </a:lnTo>
                  <a:lnTo>
                    <a:pt x="61722" y="749808"/>
                  </a:lnTo>
                  <a:lnTo>
                    <a:pt x="61722" y="730758"/>
                  </a:lnTo>
                  <a:lnTo>
                    <a:pt x="61722" y="749808"/>
                  </a:lnTo>
                  <a:cubicBezTo>
                    <a:pt x="27686" y="749935"/>
                    <a:pt x="0" y="722249"/>
                    <a:pt x="0" y="688086"/>
                  </a:cubicBezTo>
                  <a:lnTo>
                    <a:pt x="0" y="61722"/>
                  </a:lnTo>
                  <a:lnTo>
                    <a:pt x="19050" y="61722"/>
                  </a:lnTo>
                  <a:lnTo>
                    <a:pt x="0" y="61722"/>
                  </a:lnTo>
                  <a:moveTo>
                    <a:pt x="38100" y="61722"/>
                  </a:moveTo>
                  <a:lnTo>
                    <a:pt x="38100" y="688086"/>
                  </a:lnTo>
                  <a:lnTo>
                    <a:pt x="19050" y="688086"/>
                  </a:lnTo>
                  <a:lnTo>
                    <a:pt x="38100" y="688086"/>
                  </a:lnTo>
                  <a:cubicBezTo>
                    <a:pt x="38100" y="701167"/>
                    <a:pt x="48641" y="711708"/>
                    <a:pt x="61722" y="711708"/>
                  </a:cubicBezTo>
                  <a:lnTo>
                    <a:pt x="688086" y="711708"/>
                  </a:lnTo>
                  <a:cubicBezTo>
                    <a:pt x="701167" y="711708"/>
                    <a:pt x="711708" y="701167"/>
                    <a:pt x="711708" y="688086"/>
                  </a:cubicBezTo>
                  <a:lnTo>
                    <a:pt x="711708" y="61722"/>
                  </a:lnTo>
                  <a:cubicBezTo>
                    <a:pt x="711708" y="48641"/>
                    <a:pt x="701167" y="38100"/>
                    <a:pt x="688086" y="38100"/>
                  </a:cubicBezTo>
                  <a:lnTo>
                    <a:pt x="61722" y="38100"/>
                  </a:lnTo>
                  <a:lnTo>
                    <a:pt x="61722" y="19050"/>
                  </a:lnTo>
                  <a:lnTo>
                    <a:pt x="61722" y="38100"/>
                  </a:lnTo>
                  <a:cubicBezTo>
                    <a:pt x="48641" y="38100"/>
                    <a:pt x="38100" y="48641"/>
                    <a:pt x="38100" y="61722"/>
                  </a:cubicBezTo>
                  <a:close/>
                </a:path>
              </a:pathLst>
            </a:custGeom>
            <a:solidFill>
              <a:srgbClr val="D6D3CC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25" name="Group 25"/>
          <p:cNvGrpSpPr>
            <a:grpSpLocks noChangeAspect="1"/>
          </p:cNvGrpSpPr>
          <p:nvPr/>
        </p:nvGrpSpPr>
        <p:grpSpPr>
          <a:xfrm>
            <a:off x="5581501" y="4108772"/>
            <a:ext cx="266849" cy="266849"/>
            <a:chOff x="0" y="0"/>
            <a:chExt cx="355798" cy="355798"/>
          </a:xfrm>
        </p:grpSpPr>
        <p:sp>
          <p:nvSpPr>
            <p:cNvPr id="26" name="Freeform 26" descr="preencoded.png"/>
            <p:cNvSpPr/>
            <p:nvPr/>
          </p:nvSpPr>
          <p:spPr>
            <a:xfrm>
              <a:off x="0" y="0"/>
              <a:ext cx="355854" cy="355854"/>
            </a:xfrm>
            <a:custGeom>
              <a:avLst/>
              <a:gdLst/>
              <a:ahLst/>
              <a:cxnLst/>
              <a:rect l="l" t="t" r="r" b="b"/>
              <a:pathLst>
                <a:path w="355854" h="355854">
                  <a:moveTo>
                    <a:pt x="0" y="0"/>
                  </a:moveTo>
                  <a:lnTo>
                    <a:pt x="355854" y="0"/>
                  </a:lnTo>
                  <a:lnTo>
                    <a:pt x="355854" y="355854"/>
                  </a:lnTo>
                  <a:lnTo>
                    <a:pt x="0" y="35585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r="15" b="15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960684" y="4733181"/>
            <a:ext cx="3154115" cy="3334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625"/>
              </a:lnSpc>
            </a:pPr>
            <a:r>
              <a:rPr lang="en-US" sz="240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Effective Teamwork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0685" y="5156746"/>
            <a:ext cx="9508629" cy="692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7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I am able to work well with colleagues to provide a unified and safe experience for our patients</a:t>
            </a:r>
          </a:p>
        </p:txBody>
      </p:sp>
      <p:grpSp>
        <p:nvGrpSpPr>
          <p:cNvPr id="29" name="Group 29"/>
          <p:cNvGrpSpPr/>
          <p:nvPr/>
        </p:nvGrpSpPr>
        <p:grpSpPr>
          <a:xfrm>
            <a:off x="747266" y="6098976"/>
            <a:ext cx="9935467" cy="1871068"/>
            <a:chOff x="0" y="0"/>
            <a:chExt cx="13247290" cy="2494757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13247243" cy="2494788"/>
            </a:xfrm>
            <a:custGeom>
              <a:avLst/>
              <a:gdLst/>
              <a:ahLst/>
              <a:cxnLst/>
              <a:rect l="l" t="t" r="r" b="b"/>
              <a:pathLst>
                <a:path w="13247243" h="2494788">
                  <a:moveTo>
                    <a:pt x="0" y="0"/>
                  </a:moveTo>
                  <a:lnTo>
                    <a:pt x="13247243" y="0"/>
                  </a:lnTo>
                  <a:lnTo>
                    <a:pt x="13247243" y="2494788"/>
                  </a:lnTo>
                  <a:lnTo>
                    <a:pt x="0" y="2494788"/>
                  </a:lnTo>
                  <a:close/>
                </a:path>
              </a:pathLst>
            </a:custGeom>
            <a:solidFill>
              <a:srgbClr val="F0EDE6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747266" y="6098976"/>
            <a:ext cx="9935467" cy="28575"/>
            <a:chOff x="0" y="0"/>
            <a:chExt cx="13247290" cy="38100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13247243" cy="38100"/>
            </a:xfrm>
            <a:custGeom>
              <a:avLst/>
              <a:gdLst/>
              <a:ahLst/>
              <a:cxnLst/>
              <a:rect l="l" t="t" r="r" b="b"/>
              <a:pathLst>
                <a:path w="13247243" h="38100">
                  <a:moveTo>
                    <a:pt x="0" y="19050"/>
                  </a:moveTo>
                  <a:cubicBezTo>
                    <a:pt x="0" y="8509"/>
                    <a:pt x="8509" y="0"/>
                    <a:pt x="19050" y="0"/>
                  </a:cubicBezTo>
                  <a:lnTo>
                    <a:pt x="13228193" y="0"/>
                  </a:lnTo>
                  <a:cubicBezTo>
                    <a:pt x="13238733" y="0"/>
                    <a:pt x="13247243" y="8509"/>
                    <a:pt x="13247243" y="19050"/>
                  </a:cubicBezTo>
                  <a:cubicBezTo>
                    <a:pt x="13247243" y="29591"/>
                    <a:pt x="13238733" y="38100"/>
                    <a:pt x="13228193" y="38100"/>
                  </a:cubicBezTo>
                  <a:lnTo>
                    <a:pt x="19050" y="38100"/>
                  </a:lnTo>
                  <a:cubicBezTo>
                    <a:pt x="8509" y="38100"/>
                    <a:pt x="0" y="29591"/>
                    <a:pt x="0" y="19050"/>
                  </a:cubicBezTo>
                  <a:close/>
                </a:path>
              </a:pathLst>
            </a:custGeom>
            <a:solidFill>
              <a:srgbClr val="D6D3CC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433715" y="5832054"/>
            <a:ext cx="562421" cy="562421"/>
            <a:chOff x="0" y="0"/>
            <a:chExt cx="749895" cy="749895"/>
          </a:xfrm>
        </p:grpSpPr>
        <p:sp>
          <p:nvSpPr>
            <p:cNvPr id="34" name="Freeform 34"/>
            <p:cNvSpPr/>
            <p:nvPr/>
          </p:nvSpPr>
          <p:spPr>
            <a:xfrm>
              <a:off x="19050" y="19050"/>
              <a:ext cx="711708" cy="711708"/>
            </a:xfrm>
            <a:custGeom>
              <a:avLst/>
              <a:gdLst/>
              <a:ahLst/>
              <a:cxnLst/>
              <a:rect l="l" t="t" r="r" b="b"/>
              <a:pathLst>
                <a:path w="711708" h="711708">
                  <a:moveTo>
                    <a:pt x="0" y="42672"/>
                  </a:moveTo>
                  <a:cubicBezTo>
                    <a:pt x="0" y="19177"/>
                    <a:pt x="19177" y="0"/>
                    <a:pt x="42672" y="0"/>
                  </a:cubicBezTo>
                  <a:lnTo>
                    <a:pt x="669036" y="0"/>
                  </a:lnTo>
                  <a:cubicBezTo>
                    <a:pt x="692658" y="0"/>
                    <a:pt x="711708" y="19177"/>
                    <a:pt x="711708" y="42672"/>
                  </a:cubicBezTo>
                  <a:lnTo>
                    <a:pt x="711708" y="669036"/>
                  </a:lnTo>
                  <a:cubicBezTo>
                    <a:pt x="711708" y="692658"/>
                    <a:pt x="692531" y="711708"/>
                    <a:pt x="669036" y="711708"/>
                  </a:cubicBezTo>
                  <a:lnTo>
                    <a:pt x="42672" y="711708"/>
                  </a:lnTo>
                  <a:cubicBezTo>
                    <a:pt x="19050" y="711708"/>
                    <a:pt x="0" y="692531"/>
                    <a:pt x="0" y="669036"/>
                  </a:cubicBezTo>
                  <a:close/>
                </a:path>
              </a:pathLst>
            </a:custGeom>
            <a:solidFill>
              <a:srgbClr val="FCFBF8"/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35" name="Freeform 35"/>
            <p:cNvSpPr/>
            <p:nvPr/>
          </p:nvSpPr>
          <p:spPr>
            <a:xfrm>
              <a:off x="0" y="0"/>
              <a:ext cx="749808" cy="749935"/>
            </a:xfrm>
            <a:custGeom>
              <a:avLst/>
              <a:gdLst/>
              <a:ahLst/>
              <a:cxnLst/>
              <a:rect l="l" t="t" r="r" b="b"/>
              <a:pathLst>
                <a:path w="749808" h="749935">
                  <a:moveTo>
                    <a:pt x="0" y="61722"/>
                  </a:moveTo>
                  <a:cubicBezTo>
                    <a:pt x="0" y="27686"/>
                    <a:pt x="27686" y="0"/>
                    <a:pt x="61722" y="0"/>
                  </a:cubicBezTo>
                  <a:lnTo>
                    <a:pt x="688086" y="0"/>
                  </a:lnTo>
                  <a:lnTo>
                    <a:pt x="688086" y="19050"/>
                  </a:lnTo>
                  <a:lnTo>
                    <a:pt x="688086" y="0"/>
                  </a:lnTo>
                  <a:cubicBezTo>
                    <a:pt x="722249" y="0"/>
                    <a:pt x="749808" y="27686"/>
                    <a:pt x="749808" y="61722"/>
                  </a:cubicBezTo>
                  <a:lnTo>
                    <a:pt x="730758" y="61722"/>
                  </a:lnTo>
                  <a:lnTo>
                    <a:pt x="749808" y="61722"/>
                  </a:lnTo>
                  <a:lnTo>
                    <a:pt x="749808" y="688086"/>
                  </a:lnTo>
                  <a:lnTo>
                    <a:pt x="730758" y="688086"/>
                  </a:lnTo>
                  <a:lnTo>
                    <a:pt x="749808" y="688086"/>
                  </a:lnTo>
                  <a:cubicBezTo>
                    <a:pt x="749808" y="722249"/>
                    <a:pt x="722122" y="749808"/>
                    <a:pt x="688086" y="749808"/>
                  </a:cubicBezTo>
                  <a:lnTo>
                    <a:pt x="688086" y="730758"/>
                  </a:lnTo>
                  <a:lnTo>
                    <a:pt x="688086" y="749808"/>
                  </a:lnTo>
                  <a:lnTo>
                    <a:pt x="61722" y="749808"/>
                  </a:lnTo>
                  <a:lnTo>
                    <a:pt x="61722" y="730758"/>
                  </a:lnTo>
                  <a:lnTo>
                    <a:pt x="61722" y="749808"/>
                  </a:lnTo>
                  <a:cubicBezTo>
                    <a:pt x="27686" y="749935"/>
                    <a:pt x="0" y="722249"/>
                    <a:pt x="0" y="688086"/>
                  </a:cubicBezTo>
                  <a:lnTo>
                    <a:pt x="0" y="61722"/>
                  </a:lnTo>
                  <a:lnTo>
                    <a:pt x="19050" y="61722"/>
                  </a:lnTo>
                  <a:lnTo>
                    <a:pt x="0" y="61722"/>
                  </a:lnTo>
                  <a:moveTo>
                    <a:pt x="38100" y="61722"/>
                  </a:moveTo>
                  <a:lnTo>
                    <a:pt x="38100" y="688086"/>
                  </a:lnTo>
                  <a:lnTo>
                    <a:pt x="19050" y="688086"/>
                  </a:lnTo>
                  <a:lnTo>
                    <a:pt x="38100" y="688086"/>
                  </a:lnTo>
                  <a:cubicBezTo>
                    <a:pt x="38100" y="701167"/>
                    <a:pt x="48641" y="711708"/>
                    <a:pt x="61722" y="711708"/>
                  </a:cubicBezTo>
                  <a:lnTo>
                    <a:pt x="688086" y="711708"/>
                  </a:lnTo>
                  <a:cubicBezTo>
                    <a:pt x="701167" y="711708"/>
                    <a:pt x="711708" y="701167"/>
                    <a:pt x="711708" y="688086"/>
                  </a:cubicBezTo>
                  <a:lnTo>
                    <a:pt x="711708" y="61722"/>
                  </a:lnTo>
                  <a:cubicBezTo>
                    <a:pt x="711708" y="48641"/>
                    <a:pt x="701167" y="38100"/>
                    <a:pt x="688086" y="38100"/>
                  </a:cubicBezTo>
                  <a:lnTo>
                    <a:pt x="61722" y="38100"/>
                  </a:lnTo>
                  <a:lnTo>
                    <a:pt x="61722" y="19050"/>
                  </a:lnTo>
                  <a:lnTo>
                    <a:pt x="61722" y="38100"/>
                  </a:lnTo>
                  <a:cubicBezTo>
                    <a:pt x="48641" y="38100"/>
                    <a:pt x="38100" y="48641"/>
                    <a:pt x="38100" y="61722"/>
                  </a:cubicBezTo>
                  <a:close/>
                </a:path>
              </a:pathLst>
            </a:custGeom>
            <a:solidFill>
              <a:srgbClr val="D6D3CC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36" name="Group 36"/>
          <p:cNvGrpSpPr>
            <a:grpSpLocks noChangeAspect="1"/>
          </p:cNvGrpSpPr>
          <p:nvPr/>
        </p:nvGrpSpPr>
        <p:grpSpPr>
          <a:xfrm>
            <a:off x="5581501" y="5979840"/>
            <a:ext cx="266849" cy="266849"/>
            <a:chOff x="0" y="0"/>
            <a:chExt cx="355798" cy="355798"/>
          </a:xfrm>
        </p:grpSpPr>
        <p:sp>
          <p:nvSpPr>
            <p:cNvPr id="37" name="Freeform 37" descr="preencoded.png"/>
            <p:cNvSpPr/>
            <p:nvPr/>
          </p:nvSpPr>
          <p:spPr>
            <a:xfrm>
              <a:off x="0" y="0"/>
              <a:ext cx="355854" cy="355854"/>
            </a:xfrm>
            <a:custGeom>
              <a:avLst/>
              <a:gdLst/>
              <a:ahLst/>
              <a:cxnLst/>
              <a:rect l="l" t="t" r="r" b="b"/>
              <a:pathLst>
                <a:path w="355854" h="355854">
                  <a:moveTo>
                    <a:pt x="0" y="0"/>
                  </a:moveTo>
                  <a:lnTo>
                    <a:pt x="355854" y="0"/>
                  </a:lnTo>
                  <a:lnTo>
                    <a:pt x="355854" y="355854"/>
                  </a:lnTo>
                  <a:lnTo>
                    <a:pt x="0" y="35585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r="15" b="15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38" name="TextBox 38"/>
          <p:cNvSpPr txBox="1"/>
          <p:nvPr/>
        </p:nvSpPr>
        <p:spPr>
          <a:xfrm>
            <a:off x="960685" y="6604247"/>
            <a:ext cx="2669232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25"/>
              </a:lnSpc>
            </a:pPr>
            <a:r>
              <a:rPr lang="en-US" sz="240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Adaptability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60685" y="7027813"/>
            <a:ext cx="9508629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6"/>
              </a:lnSpc>
            </a:pPr>
            <a:endParaRPr dirty="0"/>
          </a:p>
          <a:p>
            <a:pPr algn="l">
              <a:lnSpc>
                <a:spcPts val="2687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Flexibility in response to rapid changes in patient status or care environment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747266" y="7970044"/>
            <a:ext cx="9935467" cy="1550640"/>
            <a:chOff x="0" y="0"/>
            <a:chExt cx="13247290" cy="2067520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13247243" cy="2067560"/>
            </a:xfrm>
            <a:custGeom>
              <a:avLst/>
              <a:gdLst/>
              <a:ahLst/>
              <a:cxnLst/>
              <a:rect l="l" t="t" r="r" b="b"/>
              <a:pathLst>
                <a:path w="13247243" h="2067560">
                  <a:moveTo>
                    <a:pt x="0" y="0"/>
                  </a:moveTo>
                  <a:lnTo>
                    <a:pt x="13247243" y="0"/>
                  </a:lnTo>
                  <a:lnTo>
                    <a:pt x="13247243" y="2067560"/>
                  </a:lnTo>
                  <a:lnTo>
                    <a:pt x="0" y="2067560"/>
                  </a:lnTo>
                  <a:close/>
                </a:path>
              </a:pathLst>
            </a:custGeom>
            <a:solidFill>
              <a:srgbClr val="F0EDE6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747266" y="7970044"/>
            <a:ext cx="9935467" cy="28575"/>
            <a:chOff x="0" y="0"/>
            <a:chExt cx="13247290" cy="38100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13247243" cy="38100"/>
            </a:xfrm>
            <a:custGeom>
              <a:avLst/>
              <a:gdLst/>
              <a:ahLst/>
              <a:cxnLst/>
              <a:rect l="l" t="t" r="r" b="b"/>
              <a:pathLst>
                <a:path w="13247243" h="38100">
                  <a:moveTo>
                    <a:pt x="0" y="19050"/>
                  </a:moveTo>
                  <a:cubicBezTo>
                    <a:pt x="0" y="8509"/>
                    <a:pt x="8509" y="0"/>
                    <a:pt x="19050" y="0"/>
                  </a:cubicBezTo>
                  <a:lnTo>
                    <a:pt x="13228193" y="0"/>
                  </a:lnTo>
                  <a:cubicBezTo>
                    <a:pt x="13238733" y="0"/>
                    <a:pt x="13247243" y="8509"/>
                    <a:pt x="13247243" y="19050"/>
                  </a:cubicBezTo>
                  <a:cubicBezTo>
                    <a:pt x="13247243" y="29591"/>
                    <a:pt x="13238733" y="38100"/>
                    <a:pt x="13228193" y="38100"/>
                  </a:cubicBezTo>
                  <a:lnTo>
                    <a:pt x="19050" y="38100"/>
                  </a:lnTo>
                  <a:cubicBezTo>
                    <a:pt x="8509" y="38100"/>
                    <a:pt x="0" y="29591"/>
                    <a:pt x="0" y="19050"/>
                  </a:cubicBezTo>
                  <a:close/>
                </a:path>
              </a:pathLst>
            </a:custGeom>
            <a:solidFill>
              <a:srgbClr val="D6D3CC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33715" y="7703120"/>
            <a:ext cx="562421" cy="562421"/>
            <a:chOff x="0" y="0"/>
            <a:chExt cx="749895" cy="749895"/>
          </a:xfrm>
        </p:grpSpPr>
        <p:sp>
          <p:nvSpPr>
            <p:cNvPr id="45" name="Freeform 45"/>
            <p:cNvSpPr/>
            <p:nvPr/>
          </p:nvSpPr>
          <p:spPr>
            <a:xfrm>
              <a:off x="19050" y="19050"/>
              <a:ext cx="711708" cy="711708"/>
            </a:xfrm>
            <a:custGeom>
              <a:avLst/>
              <a:gdLst/>
              <a:ahLst/>
              <a:cxnLst/>
              <a:rect l="l" t="t" r="r" b="b"/>
              <a:pathLst>
                <a:path w="711708" h="711708">
                  <a:moveTo>
                    <a:pt x="0" y="42672"/>
                  </a:moveTo>
                  <a:cubicBezTo>
                    <a:pt x="0" y="19177"/>
                    <a:pt x="19177" y="0"/>
                    <a:pt x="42672" y="0"/>
                  </a:cubicBezTo>
                  <a:lnTo>
                    <a:pt x="669036" y="0"/>
                  </a:lnTo>
                  <a:cubicBezTo>
                    <a:pt x="692658" y="0"/>
                    <a:pt x="711708" y="19177"/>
                    <a:pt x="711708" y="42672"/>
                  </a:cubicBezTo>
                  <a:lnTo>
                    <a:pt x="711708" y="669036"/>
                  </a:lnTo>
                  <a:cubicBezTo>
                    <a:pt x="711708" y="692658"/>
                    <a:pt x="692531" y="711708"/>
                    <a:pt x="669036" y="711708"/>
                  </a:cubicBezTo>
                  <a:lnTo>
                    <a:pt x="42672" y="711708"/>
                  </a:lnTo>
                  <a:cubicBezTo>
                    <a:pt x="19050" y="711708"/>
                    <a:pt x="0" y="692531"/>
                    <a:pt x="0" y="669036"/>
                  </a:cubicBezTo>
                  <a:close/>
                </a:path>
              </a:pathLst>
            </a:custGeom>
            <a:solidFill>
              <a:srgbClr val="FCFBF8"/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46" name="Freeform 46"/>
            <p:cNvSpPr/>
            <p:nvPr/>
          </p:nvSpPr>
          <p:spPr>
            <a:xfrm>
              <a:off x="0" y="0"/>
              <a:ext cx="749808" cy="749935"/>
            </a:xfrm>
            <a:custGeom>
              <a:avLst/>
              <a:gdLst/>
              <a:ahLst/>
              <a:cxnLst/>
              <a:rect l="l" t="t" r="r" b="b"/>
              <a:pathLst>
                <a:path w="749808" h="749935">
                  <a:moveTo>
                    <a:pt x="0" y="61722"/>
                  </a:moveTo>
                  <a:cubicBezTo>
                    <a:pt x="0" y="27686"/>
                    <a:pt x="27686" y="0"/>
                    <a:pt x="61722" y="0"/>
                  </a:cubicBezTo>
                  <a:lnTo>
                    <a:pt x="688086" y="0"/>
                  </a:lnTo>
                  <a:lnTo>
                    <a:pt x="688086" y="19050"/>
                  </a:lnTo>
                  <a:lnTo>
                    <a:pt x="688086" y="0"/>
                  </a:lnTo>
                  <a:cubicBezTo>
                    <a:pt x="722249" y="0"/>
                    <a:pt x="749808" y="27686"/>
                    <a:pt x="749808" y="61722"/>
                  </a:cubicBezTo>
                  <a:lnTo>
                    <a:pt x="730758" y="61722"/>
                  </a:lnTo>
                  <a:lnTo>
                    <a:pt x="749808" y="61722"/>
                  </a:lnTo>
                  <a:lnTo>
                    <a:pt x="749808" y="688086"/>
                  </a:lnTo>
                  <a:lnTo>
                    <a:pt x="730758" y="688086"/>
                  </a:lnTo>
                  <a:lnTo>
                    <a:pt x="749808" y="688086"/>
                  </a:lnTo>
                  <a:cubicBezTo>
                    <a:pt x="749808" y="722249"/>
                    <a:pt x="722122" y="749808"/>
                    <a:pt x="688086" y="749808"/>
                  </a:cubicBezTo>
                  <a:lnTo>
                    <a:pt x="688086" y="730758"/>
                  </a:lnTo>
                  <a:lnTo>
                    <a:pt x="688086" y="749808"/>
                  </a:lnTo>
                  <a:lnTo>
                    <a:pt x="61722" y="749808"/>
                  </a:lnTo>
                  <a:lnTo>
                    <a:pt x="61722" y="730758"/>
                  </a:lnTo>
                  <a:lnTo>
                    <a:pt x="61722" y="749808"/>
                  </a:lnTo>
                  <a:cubicBezTo>
                    <a:pt x="27686" y="749935"/>
                    <a:pt x="0" y="722249"/>
                    <a:pt x="0" y="688086"/>
                  </a:cubicBezTo>
                  <a:lnTo>
                    <a:pt x="0" y="61722"/>
                  </a:lnTo>
                  <a:lnTo>
                    <a:pt x="19050" y="61722"/>
                  </a:lnTo>
                  <a:lnTo>
                    <a:pt x="0" y="61722"/>
                  </a:lnTo>
                  <a:moveTo>
                    <a:pt x="38100" y="61722"/>
                  </a:moveTo>
                  <a:lnTo>
                    <a:pt x="38100" y="688086"/>
                  </a:lnTo>
                  <a:lnTo>
                    <a:pt x="19050" y="688086"/>
                  </a:lnTo>
                  <a:lnTo>
                    <a:pt x="38100" y="688086"/>
                  </a:lnTo>
                  <a:cubicBezTo>
                    <a:pt x="38100" y="701167"/>
                    <a:pt x="48641" y="711708"/>
                    <a:pt x="61722" y="711708"/>
                  </a:cubicBezTo>
                  <a:lnTo>
                    <a:pt x="688086" y="711708"/>
                  </a:lnTo>
                  <a:cubicBezTo>
                    <a:pt x="701167" y="711708"/>
                    <a:pt x="711708" y="701167"/>
                    <a:pt x="711708" y="688086"/>
                  </a:cubicBezTo>
                  <a:lnTo>
                    <a:pt x="711708" y="61722"/>
                  </a:lnTo>
                  <a:cubicBezTo>
                    <a:pt x="711708" y="48641"/>
                    <a:pt x="701167" y="38100"/>
                    <a:pt x="688086" y="38100"/>
                  </a:cubicBezTo>
                  <a:lnTo>
                    <a:pt x="61722" y="38100"/>
                  </a:lnTo>
                  <a:lnTo>
                    <a:pt x="61722" y="19050"/>
                  </a:lnTo>
                  <a:lnTo>
                    <a:pt x="61722" y="38100"/>
                  </a:lnTo>
                  <a:cubicBezTo>
                    <a:pt x="48641" y="38100"/>
                    <a:pt x="38100" y="48641"/>
                    <a:pt x="38100" y="61722"/>
                  </a:cubicBezTo>
                  <a:close/>
                </a:path>
              </a:pathLst>
            </a:custGeom>
            <a:solidFill>
              <a:srgbClr val="D6D3CC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7" name="Group 47"/>
          <p:cNvGrpSpPr>
            <a:grpSpLocks noChangeAspect="1"/>
          </p:cNvGrpSpPr>
          <p:nvPr/>
        </p:nvGrpSpPr>
        <p:grpSpPr>
          <a:xfrm>
            <a:off x="5581501" y="7817569"/>
            <a:ext cx="266849" cy="333524"/>
            <a:chOff x="0" y="0"/>
            <a:chExt cx="355798" cy="444698"/>
          </a:xfrm>
        </p:grpSpPr>
        <p:sp>
          <p:nvSpPr>
            <p:cNvPr id="48" name="Freeform 48" descr="preencoded.png"/>
            <p:cNvSpPr/>
            <p:nvPr/>
          </p:nvSpPr>
          <p:spPr>
            <a:xfrm>
              <a:off x="0" y="0"/>
              <a:ext cx="355854" cy="444754"/>
            </a:xfrm>
            <a:custGeom>
              <a:avLst/>
              <a:gdLst/>
              <a:ahLst/>
              <a:cxnLst/>
              <a:rect l="l" t="t" r="r" b="b"/>
              <a:pathLst>
                <a:path w="355854" h="444754">
                  <a:moveTo>
                    <a:pt x="0" y="0"/>
                  </a:moveTo>
                  <a:lnTo>
                    <a:pt x="355854" y="0"/>
                  </a:lnTo>
                  <a:lnTo>
                    <a:pt x="355854" y="444754"/>
                  </a:lnTo>
                  <a:lnTo>
                    <a:pt x="0" y="44475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t="-5" r="15" b="6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49" name="TextBox 49"/>
          <p:cNvSpPr txBox="1"/>
          <p:nvPr/>
        </p:nvSpPr>
        <p:spPr>
          <a:xfrm>
            <a:off x="960685" y="8475315"/>
            <a:ext cx="2669232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25"/>
              </a:lnSpc>
            </a:pPr>
            <a:r>
              <a:rPr lang="en-US" sz="240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Reliability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960685" y="8898880"/>
            <a:ext cx="9508629" cy="692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87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I Adhere to punctuality and completion of tasks, so that continuity of care is preserved.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1F2DE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997" y="291542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CFBF8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6049019" y="9686925"/>
            <a:ext cx="2153256" cy="514350"/>
            <a:chOff x="0" y="0"/>
            <a:chExt cx="2871008" cy="685800"/>
          </a:xfrm>
        </p:grpSpPr>
        <p:sp>
          <p:nvSpPr>
            <p:cNvPr id="7" name="Freeform 7" descr="preencoded.png">
              <a:hlinkClick r:id="rId3" tooltip="https://gamma.app/?utm_source=made-with-gamma"/>
            </p:cNvPr>
            <p:cNvSpPr/>
            <p:nvPr/>
          </p:nvSpPr>
          <p:spPr>
            <a:xfrm>
              <a:off x="0" y="0"/>
              <a:ext cx="2870962" cy="685800"/>
            </a:xfrm>
            <a:custGeom>
              <a:avLst/>
              <a:gdLst/>
              <a:ahLst/>
              <a:cxnLst/>
              <a:rect l="l" t="t" r="r" b="b"/>
              <a:pathLst>
                <a:path w="2870962" h="685800">
                  <a:moveTo>
                    <a:pt x="0" y="0"/>
                  </a:moveTo>
                  <a:lnTo>
                    <a:pt x="2870962" y="0"/>
                  </a:lnTo>
                  <a:lnTo>
                    <a:pt x="2870962" y="685800"/>
                  </a:lnTo>
                  <a:lnTo>
                    <a:pt x="0" y="685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711399" y="530424"/>
            <a:ext cx="13704540" cy="6637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00"/>
              </a:lnSpc>
            </a:pPr>
            <a:r>
              <a:rPr lang="en-US" sz="4000" dirty="0">
                <a:solidFill>
                  <a:srgbClr val="233E32"/>
                </a:solidFill>
                <a:latin typeface="Alice"/>
                <a:ea typeface="Alice"/>
                <a:cs typeface="Alice"/>
                <a:sym typeface="Alice"/>
              </a:rPr>
              <a:t>Acknowledging Weaknesses and Strategies for Improvement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11399" y="1874292"/>
            <a:ext cx="16865203" cy="641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99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True self-awareness means knowing where to improve. Recognizing these disparities is the first step towards effective professional development. </a:t>
            </a:r>
          </a:p>
        </p:txBody>
      </p:sp>
      <p:grpSp>
        <p:nvGrpSpPr>
          <p:cNvPr id="10" name="Group 10"/>
          <p:cNvGrpSpPr>
            <a:grpSpLocks noChangeAspect="1"/>
          </p:cNvGrpSpPr>
          <p:nvPr/>
        </p:nvGrpSpPr>
        <p:grpSpPr>
          <a:xfrm>
            <a:off x="712957" y="2710803"/>
            <a:ext cx="304800" cy="381000"/>
            <a:chOff x="0" y="0"/>
            <a:chExt cx="406400" cy="508000"/>
          </a:xfrm>
        </p:grpSpPr>
        <p:sp>
          <p:nvSpPr>
            <p:cNvPr id="11" name="Freeform 11" descr="preencoded.png"/>
            <p:cNvSpPr/>
            <p:nvPr/>
          </p:nvSpPr>
          <p:spPr>
            <a:xfrm>
              <a:off x="0" y="0"/>
              <a:ext cx="406400" cy="508000"/>
            </a:xfrm>
            <a:custGeom>
              <a:avLst/>
              <a:gdLst/>
              <a:ahLst/>
              <a:cxnLst/>
              <a:rect l="l" t="t" r="r" b="b"/>
              <a:pathLst>
                <a:path w="406400" h="508000">
                  <a:moveTo>
                    <a:pt x="0" y="0"/>
                  </a:moveTo>
                  <a:lnTo>
                    <a:pt x="406400" y="0"/>
                  </a:lnTo>
                  <a:lnTo>
                    <a:pt x="406400" y="508000"/>
                  </a:lnTo>
                  <a:lnTo>
                    <a:pt x="0" y="508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371897" y="2529582"/>
            <a:ext cx="3352503" cy="3206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500"/>
              </a:lnSpc>
            </a:pPr>
            <a:r>
              <a:rPr lang="en-US" sz="240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Presentation Anxiety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71898" y="2846486"/>
            <a:ext cx="8392120" cy="641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99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Problem: Getting nervous while speaking in front of large crowds or in formal evaluations.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394382" y="3624090"/>
            <a:ext cx="8392120" cy="641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99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Plan: Go to related workshops and do some small group public speaking to get more comfortable.</a:t>
            </a:r>
          </a:p>
        </p:txBody>
      </p:sp>
      <p:grpSp>
        <p:nvGrpSpPr>
          <p:cNvPr id="15" name="Group 15"/>
          <p:cNvGrpSpPr>
            <a:grpSpLocks noChangeAspect="1"/>
          </p:cNvGrpSpPr>
          <p:nvPr/>
        </p:nvGrpSpPr>
        <p:grpSpPr>
          <a:xfrm>
            <a:off x="787599" y="4436790"/>
            <a:ext cx="304800" cy="381000"/>
            <a:chOff x="0" y="0"/>
            <a:chExt cx="406400" cy="508000"/>
          </a:xfrm>
        </p:grpSpPr>
        <p:sp>
          <p:nvSpPr>
            <p:cNvPr id="16" name="Freeform 16" descr="preencoded.png"/>
            <p:cNvSpPr/>
            <p:nvPr/>
          </p:nvSpPr>
          <p:spPr>
            <a:xfrm>
              <a:off x="0" y="0"/>
              <a:ext cx="406400" cy="508000"/>
            </a:xfrm>
            <a:custGeom>
              <a:avLst/>
              <a:gdLst/>
              <a:ahLst/>
              <a:cxnLst/>
              <a:rect l="l" t="t" r="r" b="b"/>
              <a:pathLst>
                <a:path w="406400" h="508000">
                  <a:moveTo>
                    <a:pt x="0" y="0"/>
                  </a:moveTo>
                  <a:lnTo>
                    <a:pt x="406400" y="0"/>
                  </a:lnTo>
                  <a:lnTo>
                    <a:pt x="406400" y="508000"/>
                  </a:lnTo>
                  <a:lnTo>
                    <a:pt x="0" y="508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371897" y="4449515"/>
            <a:ext cx="2540943" cy="3206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00"/>
              </a:lnSpc>
            </a:pPr>
            <a:r>
              <a:rPr lang="en-US" sz="240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Work-Life Balance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71898" y="4932015"/>
            <a:ext cx="8392120" cy="641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99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Problem: Struggling to keep up with demanding study workloads alongside part-time work and a social life.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371898" y="5765304"/>
            <a:ext cx="8392120" cy="641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99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Plan: Time-management plan counseling and mindfulness training. </a:t>
            </a:r>
          </a:p>
        </p:txBody>
      </p:sp>
      <p:grpSp>
        <p:nvGrpSpPr>
          <p:cNvPr id="20" name="Group 20"/>
          <p:cNvGrpSpPr>
            <a:grpSpLocks noChangeAspect="1"/>
          </p:cNvGrpSpPr>
          <p:nvPr/>
        </p:nvGrpSpPr>
        <p:grpSpPr>
          <a:xfrm>
            <a:off x="10269439" y="2383036"/>
            <a:ext cx="7316540" cy="7316540"/>
            <a:chOff x="0" y="0"/>
            <a:chExt cx="9755387" cy="9755387"/>
          </a:xfrm>
        </p:grpSpPr>
        <p:sp>
          <p:nvSpPr>
            <p:cNvPr id="21" name="Freeform 21" descr="preencoded.png"/>
            <p:cNvSpPr/>
            <p:nvPr/>
          </p:nvSpPr>
          <p:spPr>
            <a:xfrm>
              <a:off x="0" y="0"/>
              <a:ext cx="9755378" cy="9755378"/>
            </a:xfrm>
            <a:custGeom>
              <a:avLst/>
              <a:gdLst/>
              <a:ahLst/>
              <a:cxnLst/>
              <a:rect l="l" t="t" r="r" b="b"/>
              <a:pathLst>
                <a:path w="9755378" h="9755378">
                  <a:moveTo>
                    <a:pt x="0" y="0"/>
                  </a:moveTo>
                  <a:lnTo>
                    <a:pt x="9755378" y="0"/>
                  </a:lnTo>
                  <a:lnTo>
                    <a:pt x="9755378" y="9755378"/>
                  </a:lnTo>
                  <a:lnTo>
                    <a:pt x="0" y="97553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10574239" y="9871025"/>
            <a:ext cx="7011740" cy="7075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99"/>
              </a:lnSpc>
            </a:pPr>
            <a:r>
              <a:rPr lang="en-US" sz="1562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“Don't fear failure. Fear being in the exact same place next year as you are today.”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10269439" y="9928175"/>
            <a:ext cx="28575" cy="650379"/>
            <a:chOff x="0" y="0"/>
            <a:chExt cx="38100" cy="867172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38100" cy="867156"/>
            </a:xfrm>
            <a:custGeom>
              <a:avLst/>
              <a:gdLst/>
              <a:ahLst/>
              <a:cxnLst/>
              <a:rect l="l" t="t" r="r" b="b"/>
              <a:pathLst>
                <a:path w="38100" h="867156">
                  <a:moveTo>
                    <a:pt x="0" y="0"/>
                  </a:moveTo>
                  <a:lnTo>
                    <a:pt x="38100" y="0"/>
                  </a:lnTo>
                  <a:lnTo>
                    <a:pt x="38100" y="867156"/>
                  </a:lnTo>
                  <a:lnTo>
                    <a:pt x="0" y="867156"/>
                  </a:lnTo>
                  <a:close/>
                </a:path>
              </a:pathLst>
            </a:custGeom>
            <a:solidFill>
              <a:srgbClr val="1B5F39"/>
            </a:solidFill>
          </p:spPr>
          <p:txBody>
            <a:bodyPr/>
            <a:lstStyle/>
            <a:p>
              <a:endParaRPr lang="en-PK"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1F2DE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CFBF8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6049019" y="9686925"/>
            <a:ext cx="2153256" cy="514350"/>
            <a:chOff x="0" y="0"/>
            <a:chExt cx="2871008" cy="685800"/>
          </a:xfrm>
        </p:grpSpPr>
        <p:sp>
          <p:nvSpPr>
            <p:cNvPr id="7" name="Freeform 7" descr="preencoded.png">
              <a:hlinkClick r:id="rId3" tooltip="https://gamma.app/?utm_source=made-with-gamma"/>
            </p:cNvPr>
            <p:cNvSpPr/>
            <p:nvPr/>
          </p:nvSpPr>
          <p:spPr>
            <a:xfrm>
              <a:off x="0" y="0"/>
              <a:ext cx="2870962" cy="685800"/>
            </a:xfrm>
            <a:custGeom>
              <a:avLst/>
              <a:gdLst/>
              <a:ahLst/>
              <a:cxnLst/>
              <a:rect l="l" t="t" r="r" b="b"/>
              <a:pathLst>
                <a:path w="2870962" h="685800">
                  <a:moveTo>
                    <a:pt x="0" y="0"/>
                  </a:moveTo>
                  <a:lnTo>
                    <a:pt x="2870962" y="0"/>
                  </a:lnTo>
                  <a:lnTo>
                    <a:pt x="2870962" y="685800"/>
                  </a:lnTo>
                  <a:lnTo>
                    <a:pt x="0" y="685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11430000" y="0"/>
            <a:ext cx="6858000" cy="10287000"/>
            <a:chOff x="0" y="0"/>
            <a:chExt cx="9144000" cy="13716000"/>
          </a:xfrm>
        </p:grpSpPr>
        <p:sp>
          <p:nvSpPr>
            <p:cNvPr id="9" name="Freeform 9" descr="preencoded.png"/>
            <p:cNvSpPr/>
            <p:nvPr/>
          </p:nvSpPr>
          <p:spPr>
            <a:xfrm>
              <a:off x="0" y="0"/>
              <a:ext cx="9144000" cy="13716000"/>
            </a:xfrm>
            <a:custGeom>
              <a:avLst/>
              <a:gdLst/>
              <a:ahLst/>
              <a:cxnLst/>
              <a:rect l="l" t="t" r="r" b="b"/>
              <a:pathLst>
                <a:path w="9144000" h="13716000">
                  <a:moveTo>
                    <a:pt x="0" y="0"/>
                  </a:moveTo>
                  <a:lnTo>
                    <a:pt x="9144000" y="0"/>
                  </a:lnTo>
                  <a:lnTo>
                    <a:pt x="914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682526" y="814982"/>
            <a:ext cx="10064949" cy="1206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0"/>
              </a:lnSpc>
            </a:pPr>
            <a:r>
              <a:rPr lang="en-US" sz="3812">
                <a:solidFill>
                  <a:srgbClr val="233E32"/>
                </a:solidFill>
                <a:latin typeface="Alice"/>
                <a:ea typeface="Alice"/>
                <a:cs typeface="Alice"/>
                <a:sym typeface="Alice"/>
              </a:rPr>
              <a:t>Seizing Opportunities for Professional Development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82526" y="2297757"/>
            <a:ext cx="10064949" cy="617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37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External influences offer good opportunities for experience, skill development and employability within health and social care.</a:t>
            </a:r>
          </a:p>
        </p:txBody>
      </p:sp>
      <p:grpSp>
        <p:nvGrpSpPr>
          <p:cNvPr id="12" name="Group 12"/>
          <p:cNvGrpSpPr>
            <a:grpSpLocks noChangeAspect="1"/>
          </p:cNvGrpSpPr>
          <p:nvPr/>
        </p:nvGrpSpPr>
        <p:grpSpPr>
          <a:xfrm>
            <a:off x="682526" y="3198167"/>
            <a:ext cx="194965" cy="243631"/>
            <a:chOff x="0" y="0"/>
            <a:chExt cx="259953" cy="324842"/>
          </a:xfrm>
        </p:grpSpPr>
        <p:sp>
          <p:nvSpPr>
            <p:cNvPr id="13" name="Freeform 13" descr="preencoded.png"/>
            <p:cNvSpPr/>
            <p:nvPr/>
          </p:nvSpPr>
          <p:spPr>
            <a:xfrm>
              <a:off x="0" y="0"/>
              <a:ext cx="259969" cy="324866"/>
            </a:xfrm>
            <a:custGeom>
              <a:avLst/>
              <a:gdLst/>
              <a:ahLst/>
              <a:cxnLst/>
              <a:rect l="l" t="t" r="r" b="b"/>
              <a:pathLst>
                <a:path w="259969" h="324866">
                  <a:moveTo>
                    <a:pt x="0" y="0"/>
                  </a:moveTo>
                  <a:lnTo>
                    <a:pt x="259969" y="0"/>
                  </a:lnTo>
                  <a:lnTo>
                    <a:pt x="259969" y="324866"/>
                  </a:lnTo>
                  <a:lnTo>
                    <a:pt x="0" y="32486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2015" r="6" b="-2008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682526" y="3500884"/>
            <a:ext cx="10064949" cy="28575"/>
            <a:chOff x="0" y="0"/>
            <a:chExt cx="13419932" cy="381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3419962" cy="38100"/>
            </a:xfrm>
            <a:custGeom>
              <a:avLst/>
              <a:gdLst/>
              <a:ahLst/>
              <a:cxnLst/>
              <a:rect l="l" t="t" r="r" b="b"/>
              <a:pathLst>
                <a:path w="13419962" h="38100">
                  <a:moveTo>
                    <a:pt x="0" y="0"/>
                  </a:moveTo>
                  <a:lnTo>
                    <a:pt x="13419962" y="0"/>
                  </a:lnTo>
                  <a:lnTo>
                    <a:pt x="13419962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1B5F39"/>
            </a:solid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682526" y="3645991"/>
            <a:ext cx="3508474" cy="3077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375"/>
              </a:lnSpc>
            </a:pPr>
            <a:r>
              <a:rPr lang="en-US" sz="240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UWTSD Career Services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2526" y="4019996"/>
            <a:ext cx="10064949" cy="617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37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Utilize mentorship and CV review to help you refine your career path and application materials.</a:t>
            </a:r>
          </a:p>
        </p:txBody>
      </p:sp>
      <p:grpSp>
        <p:nvGrpSpPr>
          <p:cNvPr id="18" name="Group 18"/>
          <p:cNvGrpSpPr>
            <a:grpSpLocks noChangeAspect="1"/>
          </p:cNvGrpSpPr>
          <p:nvPr/>
        </p:nvGrpSpPr>
        <p:grpSpPr>
          <a:xfrm>
            <a:off x="682526" y="4730204"/>
            <a:ext cx="194965" cy="243631"/>
            <a:chOff x="0" y="0"/>
            <a:chExt cx="259953" cy="324842"/>
          </a:xfrm>
        </p:grpSpPr>
        <p:sp>
          <p:nvSpPr>
            <p:cNvPr id="19" name="Freeform 19" descr="preencoded.png"/>
            <p:cNvSpPr/>
            <p:nvPr/>
          </p:nvSpPr>
          <p:spPr>
            <a:xfrm>
              <a:off x="0" y="0"/>
              <a:ext cx="259969" cy="324866"/>
            </a:xfrm>
            <a:custGeom>
              <a:avLst/>
              <a:gdLst/>
              <a:ahLst/>
              <a:cxnLst/>
              <a:rect l="l" t="t" r="r" b="b"/>
              <a:pathLst>
                <a:path w="259969" h="324866">
                  <a:moveTo>
                    <a:pt x="0" y="0"/>
                  </a:moveTo>
                  <a:lnTo>
                    <a:pt x="259969" y="0"/>
                  </a:lnTo>
                  <a:lnTo>
                    <a:pt x="259969" y="324866"/>
                  </a:lnTo>
                  <a:lnTo>
                    <a:pt x="0" y="32486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t="-2015" r="6" b="-2008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682526" y="5032921"/>
            <a:ext cx="10064949" cy="28575"/>
            <a:chOff x="0" y="0"/>
            <a:chExt cx="13419932" cy="381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3419962" cy="38100"/>
            </a:xfrm>
            <a:custGeom>
              <a:avLst/>
              <a:gdLst/>
              <a:ahLst/>
              <a:cxnLst/>
              <a:rect l="l" t="t" r="r" b="b"/>
              <a:pathLst>
                <a:path w="13419962" h="38100">
                  <a:moveTo>
                    <a:pt x="0" y="0"/>
                  </a:moveTo>
                  <a:lnTo>
                    <a:pt x="13419962" y="0"/>
                  </a:lnTo>
                  <a:lnTo>
                    <a:pt x="13419962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1B5F39"/>
            </a:solid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682526" y="5178027"/>
            <a:ext cx="4956274" cy="3077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375"/>
              </a:lnSpc>
            </a:pPr>
            <a:r>
              <a:rPr lang="en-US" sz="240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Specialized Training </a:t>
            </a:r>
            <a:r>
              <a:rPr lang="en-US" sz="2400" dirty="0" err="1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Programmes</a:t>
            </a:r>
            <a:endParaRPr lang="en-US" sz="2400" dirty="0">
              <a:solidFill>
                <a:srgbClr val="2C2821"/>
              </a:solidFill>
              <a:latin typeface="Alice"/>
              <a:ea typeface="Alice"/>
              <a:cs typeface="Alice"/>
              <a:sym typeface="Alice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682526" y="5552034"/>
            <a:ext cx="10064949" cy="617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37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Register to participate in workshops for specific clinical capabilities, including first aid and mental health assistance.</a:t>
            </a:r>
          </a:p>
        </p:txBody>
      </p:sp>
      <p:grpSp>
        <p:nvGrpSpPr>
          <p:cNvPr id="24" name="Group 24"/>
          <p:cNvGrpSpPr>
            <a:grpSpLocks noChangeAspect="1"/>
          </p:cNvGrpSpPr>
          <p:nvPr/>
        </p:nvGrpSpPr>
        <p:grpSpPr>
          <a:xfrm>
            <a:off x="682526" y="6262241"/>
            <a:ext cx="194965" cy="243631"/>
            <a:chOff x="0" y="0"/>
            <a:chExt cx="259953" cy="324842"/>
          </a:xfrm>
        </p:grpSpPr>
        <p:sp>
          <p:nvSpPr>
            <p:cNvPr id="25" name="Freeform 25" descr="preencoded.png"/>
            <p:cNvSpPr/>
            <p:nvPr/>
          </p:nvSpPr>
          <p:spPr>
            <a:xfrm>
              <a:off x="0" y="0"/>
              <a:ext cx="259969" cy="324866"/>
            </a:xfrm>
            <a:custGeom>
              <a:avLst/>
              <a:gdLst/>
              <a:ahLst/>
              <a:cxnLst/>
              <a:rect l="l" t="t" r="r" b="b"/>
              <a:pathLst>
                <a:path w="259969" h="324866">
                  <a:moveTo>
                    <a:pt x="0" y="0"/>
                  </a:moveTo>
                  <a:lnTo>
                    <a:pt x="259969" y="0"/>
                  </a:lnTo>
                  <a:lnTo>
                    <a:pt x="259969" y="324866"/>
                  </a:lnTo>
                  <a:lnTo>
                    <a:pt x="0" y="32486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t="-2015" r="6" b="-2008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682526" y="6564958"/>
            <a:ext cx="10064949" cy="28575"/>
            <a:chOff x="0" y="0"/>
            <a:chExt cx="13419932" cy="381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3419962" cy="38100"/>
            </a:xfrm>
            <a:custGeom>
              <a:avLst/>
              <a:gdLst/>
              <a:ahLst/>
              <a:cxnLst/>
              <a:rect l="l" t="t" r="r" b="b"/>
              <a:pathLst>
                <a:path w="13419962" h="38100">
                  <a:moveTo>
                    <a:pt x="0" y="0"/>
                  </a:moveTo>
                  <a:lnTo>
                    <a:pt x="13419962" y="0"/>
                  </a:lnTo>
                  <a:lnTo>
                    <a:pt x="13419962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1B5F39"/>
            </a:solid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682526" y="6710065"/>
            <a:ext cx="3813274" cy="3077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375"/>
              </a:lnSpc>
            </a:pPr>
            <a:r>
              <a:rPr lang="en-US" sz="240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Volunteering Experience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82526" y="7084070"/>
            <a:ext cx="10064949" cy="617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37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Roles within the care home or community to enable me to apply my learning in practice and find out what it's really like on the slate. </a:t>
            </a:r>
          </a:p>
        </p:txBody>
      </p:sp>
      <p:grpSp>
        <p:nvGrpSpPr>
          <p:cNvPr id="30" name="Group 30"/>
          <p:cNvGrpSpPr>
            <a:grpSpLocks noChangeAspect="1"/>
          </p:cNvGrpSpPr>
          <p:nvPr/>
        </p:nvGrpSpPr>
        <p:grpSpPr>
          <a:xfrm>
            <a:off x="682526" y="7794277"/>
            <a:ext cx="194965" cy="243631"/>
            <a:chOff x="0" y="0"/>
            <a:chExt cx="259953" cy="324842"/>
          </a:xfrm>
        </p:grpSpPr>
        <p:sp>
          <p:nvSpPr>
            <p:cNvPr id="31" name="Freeform 31" descr="preencoded.png"/>
            <p:cNvSpPr/>
            <p:nvPr/>
          </p:nvSpPr>
          <p:spPr>
            <a:xfrm>
              <a:off x="0" y="0"/>
              <a:ext cx="259969" cy="324866"/>
            </a:xfrm>
            <a:custGeom>
              <a:avLst/>
              <a:gdLst/>
              <a:ahLst/>
              <a:cxnLst/>
              <a:rect l="l" t="t" r="r" b="b"/>
              <a:pathLst>
                <a:path w="259969" h="324866">
                  <a:moveTo>
                    <a:pt x="0" y="0"/>
                  </a:moveTo>
                  <a:lnTo>
                    <a:pt x="259969" y="0"/>
                  </a:lnTo>
                  <a:lnTo>
                    <a:pt x="259969" y="324866"/>
                  </a:lnTo>
                  <a:lnTo>
                    <a:pt x="0" y="32486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t="-2015" r="6" b="-2008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682526" y="8096994"/>
            <a:ext cx="10064949" cy="28575"/>
            <a:chOff x="0" y="0"/>
            <a:chExt cx="13419932" cy="3810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13419962" cy="38100"/>
            </a:xfrm>
            <a:custGeom>
              <a:avLst/>
              <a:gdLst/>
              <a:ahLst/>
              <a:cxnLst/>
              <a:rect l="l" t="t" r="r" b="b"/>
              <a:pathLst>
                <a:path w="13419962" h="38100">
                  <a:moveTo>
                    <a:pt x="0" y="0"/>
                  </a:moveTo>
                  <a:lnTo>
                    <a:pt x="13419962" y="0"/>
                  </a:lnTo>
                  <a:lnTo>
                    <a:pt x="13419962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1B5F39"/>
            </a:solid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682526" y="8242101"/>
            <a:ext cx="3203674" cy="3077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375"/>
              </a:lnSpc>
            </a:pPr>
            <a:r>
              <a:rPr lang="en-US" sz="240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Online CPD Modules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2526" y="8616106"/>
            <a:ext cx="10064949" cy="617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37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The performance of CPD activities to stay current with best practices and applicable laws and regulations.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1F2DE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CFBF8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6049019" y="9686925"/>
            <a:ext cx="2153256" cy="514350"/>
            <a:chOff x="0" y="0"/>
            <a:chExt cx="2871008" cy="685800"/>
          </a:xfrm>
        </p:grpSpPr>
        <p:sp>
          <p:nvSpPr>
            <p:cNvPr id="7" name="Freeform 7" descr="preencoded.png">
              <a:hlinkClick r:id="rId3" tooltip="https://gamma.app/?utm_source=made-with-gamma"/>
            </p:cNvPr>
            <p:cNvSpPr/>
            <p:nvPr/>
          </p:nvSpPr>
          <p:spPr>
            <a:xfrm>
              <a:off x="0" y="0"/>
              <a:ext cx="2870962" cy="685800"/>
            </a:xfrm>
            <a:custGeom>
              <a:avLst/>
              <a:gdLst/>
              <a:ahLst/>
              <a:cxnLst/>
              <a:rect l="l" t="t" r="r" b="b"/>
              <a:pathLst>
                <a:path w="2870962" h="685800">
                  <a:moveTo>
                    <a:pt x="0" y="0"/>
                  </a:moveTo>
                  <a:lnTo>
                    <a:pt x="2870962" y="0"/>
                  </a:lnTo>
                  <a:lnTo>
                    <a:pt x="2870962" y="685800"/>
                  </a:lnTo>
                  <a:lnTo>
                    <a:pt x="0" y="685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50875" y="611682"/>
            <a:ext cx="11208990" cy="761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87"/>
              </a:lnSpc>
            </a:pPr>
            <a:r>
              <a:rPr lang="en-US" sz="4499">
                <a:solidFill>
                  <a:srgbClr val="233E32"/>
                </a:solidFill>
                <a:latin typeface="Alice"/>
                <a:ea typeface="Alice"/>
                <a:cs typeface="Alice"/>
                <a:sym typeface="Alice"/>
              </a:rPr>
              <a:t>Mitigating Threats: Anticipating Challenges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50875" y="1715690"/>
            <a:ext cx="16668155" cy="729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75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Threats are external challenges that could hinder career progression. Proactive strategies are essential for resilience and long-term success.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805160" y="2447925"/>
            <a:ext cx="16677680" cy="3806427"/>
            <a:chOff x="0" y="0"/>
            <a:chExt cx="22236907" cy="507523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2236939" cy="5075174"/>
            </a:xfrm>
            <a:custGeom>
              <a:avLst/>
              <a:gdLst/>
              <a:ahLst/>
              <a:cxnLst/>
              <a:rect l="l" t="t" r="r" b="b"/>
              <a:pathLst>
                <a:path w="22236939" h="5075174">
                  <a:moveTo>
                    <a:pt x="0" y="52578"/>
                  </a:moveTo>
                  <a:cubicBezTo>
                    <a:pt x="0" y="23495"/>
                    <a:pt x="23622" y="0"/>
                    <a:pt x="52705" y="0"/>
                  </a:cubicBezTo>
                  <a:lnTo>
                    <a:pt x="22184233" y="0"/>
                  </a:lnTo>
                  <a:lnTo>
                    <a:pt x="22184233" y="6350"/>
                  </a:lnTo>
                  <a:lnTo>
                    <a:pt x="22184233" y="0"/>
                  </a:lnTo>
                  <a:cubicBezTo>
                    <a:pt x="22213317" y="0"/>
                    <a:pt x="22236939" y="23495"/>
                    <a:pt x="22236939" y="52578"/>
                  </a:cubicBezTo>
                  <a:lnTo>
                    <a:pt x="22230589" y="52578"/>
                  </a:lnTo>
                  <a:lnTo>
                    <a:pt x="22236939" y="52578"/>
                  </a:lnTo>
                  <a:lnTo>
                    <a:pt x="22236939" y="5022596"/>
                  </a:lnTo>
                  <a:lnTo>
                    <a:pt x="22230589" y="5022596"/>
                  </a:lnTo>
                  <a:lnTo>
                    <a:pt x="22236939" y="5022596"/>
                  </a:lnTo>
                  <a:cubicBezTo>
                    <a:pt x="22236939" y="5051679"/>
                    <a:pt x="22213317" y="5075174"/>
                    <a:pt x="22184233" y="5075174"/>
                  </a:cubicBezTo>
                  <a:lnTo>
                    <a:pt x="22184233" y="5068824"/>
                  </a:lnTo>
                  <a:lnTo>
                    <a:pt x="22184233" y="5075174"/>
                  </a:lnTo>
                  <a:lnTo>
                    <a:pt x="52705" y="5075174"/>
                  </a:lnTo>
                  <a:lnTo>
                    <a:pt x="52705" y="5068824"/>
                  </a:lnTo>
                  <a:lnTo>
                    <a:pt x="52705" y="5075174"/>
                  </a:lnTo>
                  <a:cubicBezTo>
                    <a:pt x="23622" y="5075174"/>
                    <a:pt x="0" y="5051679"/>
                    <a:pt x="0" y="5022596"/>
                  </a:cubicBezTo>
                  <a:lnTo>
                    <a:pt x="0" y="52578"/>
                  </a:lnTo>
                  <a:lnTo>
                    <a:pt x="6350" y="52578"/>
                  </a:lnTo>
                  <a:lnTo>
                    <a:pt x="0" y="52578"/>
                  </a:lnTo>
                  <a:moveTo>
                    <a:pt x="12700" y="52578"/>
                  </a:moveTo>
                  <a:lnTo>
                    <a:pt x="12700" y="5022596"/>
                  </a:lnTo>
                  <a:lnTo>
                    <a:pt x="6350" y="5022596"/>
                  </a:lnTo>
                  <a:lnTo>
                    <a:pt x="12700" y="5022596"/>
                  </a:lnTo>
                  <a:cubicBezTo>
                    <a:pt x="12700" y="5044694"/>
                    <a:pt x="30607" y="5062474"/>
                    <a:pt x="52705" y="5062474"/>
                  </a:cubicBezTo>
                  <a:lnTo>
                    <a:pt x="22184233" y="5062474"/>
                  </a:lnTo>
                  <a:cubicBezTo>
                    <a:pt x="22206331" y="5062474"/>
                    <a:pt x="22224239" y="5044567"/>
                    <a:pt x="22224239" y="5022596"/>
                  </a:cubicBezTo>
                  <a:lnTo>
                    <a:pt x="22224239" y="52578"/>
                  </a:lnTo>
                  <a:cubicBezTo>
                    <a:pt x="22224239" y="30480"/>
                    <a:pt x="22206331" y="12700"/>
                    <a:pt x="22184233" y="12700"/>
                  </a:cubicBezTo>
                  <a:lnTo>
                    <a:pt x="52705" y="12700"/>
                  </a:lnTo>
                  <a:lnTo>
                    <a:pt x="52705" y="6350"/>
                  </a:lnTo>
                  <a:lnTo>
                    <a:pt x="52705" y="12700"/>
                  </a:lnTo>
                  <a:cubicBezTo>
                    <a:pt x="30607" y="12700"/>
                    <a:pt x="12700" y="30607"/>
                    <a:pt x="12700" y="52578"/>
                  </a:cubicBezTo>
                  <a:close/>
                </a:path>
              </a:pathLst>
            </a:custGeom>
            <a:solidFill>
              <a:srgbClr val="000000">
                <a:alpha val="392"/>
              </a:srgbClr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819447" y="2462212"/>
            <a:ext cx="16649105" cy="666750"/>
            <a:chOff x="0" y="0"/>
            <a:chExt cx="22198807" cy="8890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2198837" cy="889000"/>
            </a:xfrm>
            <a:custGeom>
              <a:avLst/>
              <a:gdLst/>
              <a:ahLst/>
              <a:cxnLst/>
              <a:rect l="l" t="t" r="r" b="b"/>
              <a:pathLst>
                <a:path w="22198837" h="889000">
                  <a:moveTo>
                    <a:pt x="0" y="0"/>
                  </a:moveTo>
                  <a:lnTo>
                    <a:pt x="22198837" y="0"/>
                  </a:lnTo>
                  <a:lnTo>
                    <a:pt x="22198837" y="889000"/>
                  </a:lnTo>
                  <a:lnTo>
                    <a:pt x="0" y="889000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50875" y="2543770"/>
            <a:ext cx="5359747" cy="357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75"/>
              </a:lnSpc>
            </a:pPr>
            <a:r>
              <a:rPr lang="en-US" sz="2400" b="1" dirty="0">
                <a:solidFill>
                  <a:srgbClr val="2C2821"/>
                </a:solidFill>
                <a:latin typeface="Lora Bold"/>
                <a:ea typeface="Lora Bold"/>
                <a:cs typeface="Lora Bold"/>
                <a:sym typeface="Lora Bold"/>
              </a:rPr>
              <a:t>Threat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82705" y="2543770"/>
            <a:ext cx="10354567" cy="357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75"/>
              </a:lnSpc>
            </a:pPr>
            <a:r>
              <a:rPr lang="en-US" sz="2400" b="1" dirty="0">
                <a:solidFill>
                  <a:srgbClr val="2C2821"/>
                </a:solidFill>
                <a:latin typeface="Lora Bold"/>
                <a:ea typeface="Lora Bold"/>
                <a:cs typeface="Lora Bold"/>
                <a:sym typeface="Lora Bold"/>
              </a:rPr>
              <a:t>Coping Strategy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19447" y="3128962"/>
            <a:ext cx="16649105" cy="1037035"/>
            <a:chOff x="0" y="0"/>
            <a:chExt cx="22198807" cy="1382713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2198837" cy="1382776"/>
            </a:xfrm>
            <a:custGeom>
              <a:avLst/>
              <a:gdLst/>
              <a:ahLst/>
              <a:cxnLst/>
              <a:rect l="l" t="t" r="r" b="b"/>
              <a:pathLst>
                <a:path w="22198837" h="1382776">
                  <a:moveTo>
                    <a:pt x="0" y="0"/>
                  </a:moveTo>
                  <a:lnTo>
                    <a:pt x="22198837" y="0"/>
                  </a:lnTo>
                  <a:lnTo>
                    <a:pt x="22198837" y="1382776"/>
                  </a:lnTo>
                  <a:lnTo>
                    <a:pt x="0" y="138277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050875" y="3210520"/>
            <a:ext cx="5359747" cy="357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75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Limited Professional Experience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882705" y="3210520"/>
            <a:ext cx="10354567" cy="728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75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Actively exploring various options for placements and volunteering to create a strong portfolio.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819447" y="4165998"/>
            <a:ext cx="16649105" cy="1037035"/>
            <a:chOff x="0" y="0"/>
            <a:chExt cx="22198807" cy="1382713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22198837" cy="1382776"/>
            </a:xfrm>
            <a:custGeom>
              <a:avLst/>
              <a:gdLst/>
              <a:ahLst/>
              <a:cxnLst/>
              <a:rect l="l" t="t" r="r" b="b"/>
              <a:pathLst>
                <a:path w="22198837" h="1382776">
                  <a:moveTo>
                    <a:pt x="0" y="0"/>
                  </a:moveTo>
                  <a:lnTo>
                    <a:pt x="22198837" y="0"/>
                  </a:lnTo>
                  <a:lnTo>
                    <a:pt x="22198837" y="1382776"/>
                  </a:lnTo>
                  <a:lnTo>
                    <a:pt x="0" y="1382776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1050875" y="4247555"/>
            <a:ext cx="5359747" cy="357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75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High Stress and Emotional Load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82705" y="4247555"/>
            <a:ext cx="10354567" cy="729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75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Do resilience training and take personal time to engage in recreation and mental health activities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819447" y="5203031"/>
            <a:ext cx="16649105" cy="1037035"/>
            <a:chOff x="0" y="0"/>
            <a:chExt cx="22198807" cy="1382713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22198837" cy="1382776"/>
            </a:xfrm>
            <a:custGeom>
              <a:avLst/>
              <a:gdLst/>
              <a:ahLst/>
              <a:cxnLst/>
              <a:rect l="l" t="t" r="r" b="b"/>
              <a:pathLst>
                <a:path w="22198837" h="1382776">
                  <a:moveTo>
                    <a:pt x="0" y="0"/>
                  </a:moveTo>
                  <a:lnTo>
                    <a:pt x="22198837" y="0"/>
                  </a:lnTo>
                  <a:lnTo>
                    <a:pt x="22198837" y="1382776"/>
                  </a:lnTo>
                  <a:lnTo>
                    <a:pt x="0" y="138277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050875" y="5284589"/>
            <a:ext cx="5359747" cy="357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75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Competing Responsibilities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82705" y="5284589"/>
            <a:ext cx="10354567" cy="728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75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Defining clear separation between study, work and home life; mastering the art of delegation and learning to prioritize without mercy. </a:t>
            </a:r>
          </a:p>
        </p:txBody>
      </p:sp>
      <p:grpSp>
        <p:nvGrpSpPr>
          <p:cNvPr id="28" name="Group 28"/>
          <p:cNvGrpSpPr>
            <a:grpSpLocks noChangeAspect="1"/>
          </p:cNvGrpSpPr>
          <p:nvPr/>
        </p:nvGrpSpPr>
        <p:grpSpPr>
          <a:xfrm>
            <a:off x="4990208" y="6660505"/>
            <a:ext cx="4061222" cy="2776984"/>
            <a:chOff x="0" y="0"/>
            <a:chExt cx="5414963" cy="3702645"/>
          </a:xfrm>
        </p:grpSpPr>
        <p:sp>
          <p:nvSpPr>
            <p:cNvPr id="29" name="Freeform 29" descr="preencoded.png"/>
            <p:cNvSpPr/>
            <p:nvPr/>
          </p:nvSpPr>
          <p:spPr>
            <a:xfrm>
              <a:off x="0" y="0"/>
              <a:ext cx="5415026" cy="3702685"/>
            </a:xfrm>
            <a:custGeom>
              <a:avLst/>
              <a:gdLst/>
              <a:ahLst/>
              <a:cxnLst/>
              <a:rect l="l" t="t" r="r" b="b"/>
              <a:pathLst>
                <a:path w="5415026" h="3702685">
                  <a:moveTo>
                    <a:pt x="0" y="0"/>
                  </a:moveTo>
                  <a:lnTo>
                    <a:pt x="5415026" y="0"/>
                  </a:lnTo>
                  <a:lnTo>
                    <a:pt x="5415026" y="3702685"/>
                  </a:lnTo>
                  <a:lnTo>
                    <a:pt x="0" y="3702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t="-121" r="1" b="-120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30" name="Group 30"/>
          <p:cNvGrpSpPr>
            <a:grpSpLocks noChangeAspect="1"/>
          </p:cNvGrpSpPr>
          <p:nvPr/>
        </p:nvGrpSpPr>
        <p:grpSpPr>
          <a:xfrm>
            <a:off x="9236422" y="6660505"/>
            <a:ext cx="4061222" cy="2776984"/>
            <a:chOff x="0" y="0"/>
            <a:chExt cx="5414963" cy="3702645"/>
          </a:xfrm>
        </p:grpSpPr>
        <p:sp>
          <p:nvSpPr>
            <p:cNvPr id="31" name="Freeform 31" descr="preencoded.png"/>
            <p:cNvSpPr/>
            <p:nvPr/>
          </p:nvSpPr>
          <p:spPr>
            <a:xfrm>
              <a:off x="0" y="0"/>
              <a:ext cx="5415026" cy="3702685"/>
            </a:xfrm>
            <a:custGeom>
              <a:avLst/>
              <a:gdLst/>
              <a:ahLst/>
              <a:cxnLst/>
              <a:rect l="l" t="t" r="r" b="b"/>
              <a:pathLst>
                <a:path w="5415026" h="3702685">
                  <a:moveTo>
                    <a:pt x="0" y="0"/>
                  </a:moveTo>
                  <a:lnTo>
                    <a:pt x="5415026" y="0"/>
                  </a:lnTo>
                  <a:lnTo>
                    <a:pt x="5415026" y="3702685"/>
                  </a:lnTo>
                  <a:lnTo>
                    <a:pt x="0" y="370268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t="-121" r="1" b="-120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1F2DE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CFBF8"/>
            </a:solidFill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16049019" y="9686925"/>
            <a:ext cx="2153256" cy="514350"/>
            <a:chOff x="0" y="0"/>
            <a:chExt cx="2871008" cy="685800"/>
          </a:xfrm>
        </p:grpSpPr>
        <p:sp>
          <p:nvSpPr>
            <p:cNvPr id="7" name="Freeform 7" descr="preencoded.png">
              <a:hlinkClick r:id="rId3" tooltip="https://gamma.app/?utm_source=made-with-gamma"/>
            </p:cNvPr>
            <p:cNvSpPr/>
            <p:nvPr/>
          </p:nvSpPr>
          <p:spPr>
            <a:xfrm>
              <a:off x="0" y="0"/>
              <a:ext cx="2870962" cy="685800"/>
            </a:xfrm>
            <a:custGeom>
              <a:avLst/>
              <a:gdLst/>
              <a:ahLst/>
              <a:cxnLst/>
              <a:rect l="l" t="t" r="r" b="b"/>
              <a:pathLst>
                <a:path w="2870962" h="685800">
                  <a:moveTo>
                    <a:pt x="0" y="0"/>
                  </a:moveTo>
                  <a:lnTo>
                    <a:pt x="2870962" y="0"/>
                  </a:lnTo>
                  <a:lnTo>
                    <a:pt x="2870962" y="685800"/>
                  </a:lnTo>
                  <a:lnTo>
                    <a:pt x="0" y="685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821234" y="608260"/>
            <a:ext cx="13158341" cy="7713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0"/>
              </a:lnSpc>
            </a:pPr>
            <a:r>
              <a:rPr lang="en-US" sz="4562">
                <a:solidFill>
                  <a:srgbClr val="233E32"/>
                </a:solidFill>
                <a:latin typeface="Alice"/>
                <a:ea typeface="Alice"/>
                <a:cs typeface="Alice"/>
                <a:sym typeface="Alice"/>
              </a:rPr>
              <a:t>Final Reflection: The Journey of Self-Improvement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21234" y="1772691"/>
            <a:ext cx="16645532" cy="729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37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The development of self-awareness is an ongoing process, integral to effective working and to personal and professional satisfaction within the context of Health and Social Care.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1234" y="2904084"/>
            <a:ext cx="12975134" cy="10593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937"/>
              </a:lnSpc>
            </a:pPr>
            <a:r>
              <a:rPr lang="en-US" sz="6312">
                <a:solidFill>
                  <a:srgbClr val="233E32"/>
                </a:solidFill>
                <a:latin typeface="Alice"/>
                <a:ea typeface="Alice"/>
                <a:cs typeface="Alice"/>
                <a:sym typeface="Alice"/>
              </a:rPr>
              <a:t>Building Readiness for Employment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821234" y="4315271"/>
            <a:ext cx="8205490" cy="703809"/>
            <a:chOff x="0" y="0"/>
            <a:chExt cx="10940653" cy="938412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0940669" cy="938530"/>
            </a:xfrm>
            <a:custGeom>
              <a:avLst/>
              <a:gdLst/>
              <a:ahLst/>
              <a:cxnLst/>
              <a:rect l="l" t="t" r="r" b="b"/>
              <a:pathLst>
                <a:path w="10940669" h="938530">
                  <a:moveTo>
                    <a:pt x="0" y="469265"/>
                  </a:moveTo>
                  <a:cubicBezTo>
                    <a:pt x="0" y="210058"/>
                    <a:pt x="210058" y="0"/>
                    <a:pt x="469265" y="0"/>
                  </a:cubicBezTo>
                  <a:lnTo>
                    <a:pt x="10471404" y="0"/>
                  </a:lnTo>
                  <a:cubicBezTo>
                    <a:pt x="10730485" y="0"/>
                    <a:pt x="10940669" y="210058"/>
                    <a:pt x="10940669" y="469265"/>
                  </a:cubicBezTo>
                  <a:cubicBezTo>
                    <a:pt x="10940669" y="728472"/>
                    <a:pt x="10730611" y="938530"/>
                    <a:pt x="10471404" y="938530"/>
                  </a:cubicBezTo>
                  <a:lnTo>
                    <a:pt x="469265" y="938530"/>
                  </a:lnTo>
                  <a:cubicBezTo>
                    <a:pt x="210058" y="938403"/>
                    <a:pt x="0" y="728345"/>
                    <a:pt x="0" y="469265"/>
                  </a:cubicBezTo>
                  <a:close/>
                </a:path>
              </a:pathLst>
            </a:custGeom>
            <a:solidFill>
              <a:srgbClr val="F0EDE6"/>
            </a:solid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748064" y="4485234"/>
            <a:ext cx="351830" cy="401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50"/>
              </a:lnSpc>
            </a:pPr>
            <a:r>
              <a:rPr lang="en-US" sz="275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55786" y="5177432"/>
            <a:ext cx="7736384" cy="357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37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Informed Career Path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9261276" y="4315271"/>
            <a:ext cx="8205490" cy="703809"/>
            <a:chOff x="0" y="0"/>
            <a:chExt cx="10940653" cy="938412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0940669" cy="938530"/>
            </a:xfrm>
            <a:custGeom>
              <a:avLst/>
              <a:gdLst/>
              <a:ahLst/>
              <a:cxnLst/>
              <a:rect l="l" t="t" r="r" b="b"/>
              <a:pathLst>
                <a:path w="10940669" h="938530">
                  <a:moveTo>
                    <a:pt x="0" y="469265"/>
                  </a:moveTo>
                  <a:cubicBezTo>
                    <a:pt x="0" y="210058"/>
                    <a:pt x="210058" y="0"/>
                    <a:pt x="469265" y="0"/>
                  </a:cubicBezTo>
                  <a:lnTo>
                    <a:pt x="10471404" y="0"/>
                  </a:lnTo>
                  <a:cubicBezTo>
                    <a:pt x="10730485" y="0"/>
                    <a:pt x="10940669" y="210058"/>
                    <a:pt x="10940669" y="469265"/>
                  </a:cubicBezTo>
                  <a:cubicBezTo>
                    <a:pt x="10940669" y="728472"/>
                    <a:pt x="10730611" y="938530"/>
                    <a:pt x="10471404" y="938530"/>
                  </a:cubicBezTo>
                  <a:lnTo>
                    <a:pt x="469265" y="938530"/>
                  </a:lnTo>
                  <a:cubicBezTo>
                    <a:pt x="210058" y="938403"/>
                    <a:pt x="0" y="728345"/>
                    <a:pt x="0" y="469265"/>
                  </a:cubicBezTo>
                  <a:close/>
                </a:path>
              </a:pathLst>
            </a:custGeom>
            <a:solidFill>
              <a:srgbClr val="F0EDE6"/>
            </a:solid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3188106" y="4485234"/>
            <a:ext cx="351830" cy="401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50"/>
              </a:lnSpc>
            </a:pPr>
            <a:r>
              <a:rPr lang="en-US" sz="2750" dirty="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495830" y="5177432"/>
            <a:ext cx="7736384" cy="357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37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Increased Resilience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821234" y="6098232"/>
            <a:ext cx="8205490" cy="703809"/>
            <a:chOff x="0" y="0"/>
            <a:chExt cx="10940653" cy="938412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0940669" cy="938530"/>
            </a:xfrm>
            <a:custGeom>
              <a:avLst/>
              <a:gdLst/>
              <a:ahLst/>
              <a:cxnLst/>
              <a:rect l="l" t="t" r="r" b="b"/>
              <a:pathLst>
                <a:path w="10940669" h="938530">
                  <a:moveTo>
                    <a:pt x="0" y="469265"/>
                  </a:moveTo>
                  <a:cubicBezTo>
                    <a:pt x="0" y="210058"/>
                    <a:pt x="210058" y="0"/>
                    <a:pt x="469265" y="0"/>
                  </a:cubicBezTo>
                  <a:lnTo>
                    <a:pt x="10471404" y="0"/>
                  </a:lnTo>
                  <a:cubicBezTo>
                    <a:pt x="10730485" y="0"/>
                    <a:pt x="10940669" y="210058"/>
                    <a:pt x="10940669" y="469265"/>
                  </a:cubicBezTo>
                  <a:cubicBezTo>
                    <a:pt x="10940669" y="728472"/>
                    <a:pt x="10730611" y="938530"/>
                    <a:pt x="10471404" y="938530"/>
                  </a:cubicBezTo>
                  <a:lnTo>
                    <a:pt x="469265" y="938530"/>
                  </a:lnTo>
                  <a:cubicBezTo>
                    <a:pt x="210058" y="938403"/>
                    <a:pt x="0" y="728345"/>
                    <a:pt x="0" y="469265"/>
                  </a:cubicBezTo>
                  <a:close/>
                </a:path>
              </a:pathLst>
            </a:custGeom>
            <a:solidFill>
              <a:srgbClr val="F0EDE6"/>
            </a:solid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4748064" y="6268194"/>
            <a:ext cx="351830" cy="401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50"/>
              </a:lnSpc>
            </a:pPr>
            <a:r>
              <a:rPr lang="en-US" sz="275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55786" y="6960394"/>
            <a:ext cx="7736384" cy="371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37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Ethical Confidence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9261276" y="6098232"/>
            <a:ext cx="8205490" cy="703809"/>
            <a:chOff x="0" y="0"/>
            <a:chExt cx="10940653" cy="938412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0940669" cy="938530"/>
            </a:xfrm>
            <a:custGeom>
              <a:avLst/>
              <a:gdLst/>
              <a:ahLst/>
              <a:cxnLst/>
              <a:rect l="l" t="t" r="r" b="b"/>
              <a:pathLst>
                <a:path w="10940669" h="938530">
                  <a:moveTo>
                    <a:pt x="0" y="469265"/>
                  </a:moveTo>
                  <a:cubicBezTo>
                    <a:pt x="0" y="210058"/>
                    <a:pt x="210058" y="0"/>
                    <a:pt x="469265" y="0"/>
                  </a:cubicBezTo>
                  <a:lnTo>
                    <a:pt x="10471404" y="0"/>
                  </a:lnTo>
                  <a:cubicBezTo>
                    <a:pt x="10730485" y="0"/>
                    <a:pt x="10940669" y="210058"/>
                    <a:pt x="10940669" y="469265"/>
                  </a:cubicBezTo>
                  <a:cubicBezTo>
                    <a:pt x="10940669" y="728472"/>
                    <a:pt x="10730611" y="938530"/>
                    <a:pt x="10471404" y="938530"/>
                  </a:cubicBezTo>
                  <a:lnTo>
                    <a:pt x="469265" y="938530"/>
                  </a:lnTo>
                  <a:cubicBezTo>
                    <a:pt x="210058" y="938403"/>
                    <a:pt x="0" y="728345"/>
                    <a:pt x="0" y="469265"/>
                  </a:cubicBezTo>
                  <a:close/>
                </a:path>
              </a:pathLst>
            </a:custGeom>
            <a:solidFill>
              <a:srgbClr val="F0EDE6"/>
            </a:solid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3188106" y="6268194"/>
            <a:ext cx="351830" cy="401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50"/>
              </a:lnSpc>
            </a:pPr>
            <a:r>
              <a:rPr lang="en-US" sz="2750">
                <a:solidFill>
                  <a:srgbClr val="2C2821"/>
                </a:solidFill>
                <a:latin typeface="Alice"/>
                <a:ea typeface="Alice"/>
                <a:cs typeface="Alice"/>
                <a:sym typeface="Alice"/>
              </a:rPr>
              <a:t>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95830" y="6960394"/>
            <a:ext cx="7736384" cy="357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37"/>
              </a:lnSpc>
            </a:pPr>
            <a:r>
              <a:rPr lang="en-US" sz="2400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Lifelong Learning Mindset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821234" y="7910512"/>
            <a:ext cx="28575" cy="997000"/>
            <a:chOff x="0" y="0"/>
            <a:chExt cx="38100" cy="1329333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38100" cy="1329309"/>
            </a:xfrm>
            <a:custGeom>
              <a:avLst/>
              <a:gdLst/>
              <a:ahLst/>
              <a:cxnLst/>
              <a:rect l="l" t="t" r="r" b="b"/>
              <a:pathLst>
                <a:path w="38100" h="1329309">
                  <a:moveTo>
                    <a:pt x="0" y="0"/>
                  </a:moveTo>
                  <a:lnTo>
                    <a:pt x="38100" y="0"/>
                  </a:lnTo>
                  <a:lnTo>
                    <a:pt x="38100" y="1329309"/>
                  </a:lnTo>
                  <a:lnTo>
                    <a:pt x="0" y="1329309"/>
                  </a:lnTo>
                  <a:close/>
                </a:path>
              </a:pathLst>
            </a:custGeom>
            <a:solidFill>
              <a:srgbClr val="1B5F39"/>
            </a:solid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821234" y="9085660"/>
            <a:ext cx="16645532" cy="5549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249" dirty="0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Thank You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3629CC-F96B-6B98-B2E1-ED674B6B7D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6B13F52A-8065-6BAA-BC90-D35EE3B3E96C}"/>
              </a:ext>
            </a:extLst>
          </p:cNvPr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2CA7A1D6-80D6-2E8B-AF45-E4458B1EDC23}"/>
                </a:ext>
              </a:extLst>
            </p:cNvPr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1F2DE"/>
            </a:solid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5" name="Freeform 5">
            <a:extLst>
              <a:ext uri="{FF2B5EF4-FFF2-40B4-BE49-F238E27FC236}">
                <a16:creationId xmlns:a16="http://schemas.microsoft.com/office/drawing/2014/main" id="{C0DAC032-11F4-A0BB-95AA-55A8C9A61EF7}"/>
              </a:ext>
            </a:extLst>
          </p:cNvPr>
          <p:cNvSpPr/>
          <p:nvPr/>
        </p:nvSpPr>
        <p:spPr>
          <a:xfrm>
            <a:off x="0" y="-19050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24384000" h="13716000">
                <a:moveTo>
                  <a:pt x="0" y="0"/>
                </a:moveTo>
                <a:lnTo>
                  <a:pt x="24384000" y="0"/>
                </a:lnTo>
                <a:lnTo>
                  <a:pt x="24384000" y="13716000"/>
                </a:lnTo>
                <a:lnTo>
                  <a:pt x="0" y="13716000"/>
                </a:lnTo>
                <a:close/>
              </a:path>
            </a:pathLst>
          </a:custGeom>
          <a:solidFill>
            <a:srgbClr val="FCFBF8"/>
          </a:solidFill>
        </p:spPr>
        <p:txBody>
          <a:bodyPr/>
          <a:lstStyle/>
          <a:p>
            <a:endParaRPr lang="en-PK"/>
          </a:p>
        </p:txBody>
      </p:sp>
      <p:grpSp>
        <p:nvGrpSpPr>
          <p:cNvPr id="6" name="Group 6">
            <a:extLst>
              <a:ext uri="{FF2B5EF4-FFF2-40B4-BE49-F238E27FC236}">
                <a16:creationId xmlns:a16="http://schemas.microsoft.com/office/drawing/2014/main" id="{1D00B29F-2068-0EEF-3250-52819170AF2C}"/>
              </a:ext>
            </a:extLst>
          </p:cNvPr>
          <p:cNvGrpSpPr>
            <a:grpSpLocks noChangeAspect="1"/>
          </p:cNvGrpSpPr>
          <p:nvPr/>
        </p:nvGrpSpPr>
        <p:grpSpPr>
          <a:xfrm>
            <a:off x="16049019" y="9686925"/>
            <a:ext cx="2153256" cy="514350"/>
            <a:chOff x="0" y="0"/>
            <a:chExt cx="2871008" cy="685800"/>
          </a:xfrm>
        </p:grpSpPr>
        <p:sp>
          <p:nvSpPr>
            <p:cNvPr id="7" name="Freeform 7" descr="preencoded.png">
              <a:hlinkClick r:id="rId3" tooltip="https://gamma.app/?utm_source=made-with-gamma"/>
              <a:extLst>
                <a:ext uri="{FF2B5EF4-FFF2-40B4-BE49-F238E27FC236}">
                  <a16:creationId xmlns:a16="http://schemas.microsoft.com/office/drawing/2014/main" id="{9831A94F-1416-2E43-00CD-5134EF35A1C9}"/>
                </a:ext>
              </a:extLst>
            </p:cNvPr>
            <p:cNvSpPr/>
            <p:nvPr/>
          </p:nvSpPr>
          <p:spPr>
            <a:xfrm>
              <a:off x="0" y="0"/>
              <a:ext cx="2870962" cy="685800"/>
            </a:xfrm>
            <a:custGeom>
              <a:avLst/>
              <a:gdLst/>
              <a:ahLst/>
              <a:cxnLst/>
              <a:rect l="l" t="t" r="r" b="b"/>
              <a:pathLst>
                <a:path w="2870962" h="685800">
                  <a:moveTo>
                    <a:pt x="0" y="0"/>
                  </a:moveTo>
                  <a:lnTo>
                    <a:pt x="2870962" y="0"/>
                  </a:lnTo>
                  <a:lnTo>
                    <a:pt x="2870962" y="685800"/>
                  </a:lnTo>
                  <a:lnTo>
                    <a:pt x="0" y="685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r="-1"/>
              </a:stretch>
            </a:blip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0" name="TextBox 10">
            <a:extLst>
              <a:ext uri="{FF2B5EF4-FFF2-40B4-BE49-F238E27FC236}">
                <a16:creationId xmlns:a16="http://schemas.microsoft.com/office/drawing/2014/main" id="{0078340A-F716-B0D2-CB9C-328D2CD68873}"/>
              </a:ext>
            </a:extLst>
          </p:cNvPr>
          <p:cNvSpPr txBox="1"/>
          <p:nvPr/>
        </p:nvSpPr>
        <p:spPr>
          <a:xfrm>
            <a:off x="685800" y="541080"/>
            <a:ext cx="12975134" cy="958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937"/>
              </a:lnSpc>
            </a:pPr>
            <a:r>
              <a:rPr lang="en-US" sz="6312" dirty="0">
                <a:solidFill>
                  <a:srgbClr val="233E32"/>
                </a:solidFill>
                <a:latin typeface="Alice"/>
                <a:ea typeface="Alice"/>
                <a:cs typeface="Alice"/>
                <a:sym typeface="Alice"/>
              </a:rPr>
              <a:t>References and </a:t>
            </a:r>
            <a:r>
              <a:rPr lang="en-US" sz="6312" dirty="0" err="1">
                <a:solidFill>
                  <a:srgbClr val="233E32"/>
                </a:solidFill>
                <a:latin typeface="Alice"/>
                <a:ea typeface="Alice"/>
                <a:cs typeface="Alice"/>
                <a:sym typeface="Alice"/>
              </a:rPr>
              <a:t>Incitations</a:t>
            </a:r>
            <a:endParaRPr lang="en-US" sz="6312" dirty="0">
              <a:solidFill>
                <a:srgbClr val="233E32"/>
              </a:solidFill>
              <a:latin typeface="Alice"/>
              <a:ea typeface="Alice"/>
              <a:cs typeface="Alice"/>
              <a:sym typeface="Alice"/>
            </a:endParaRPr>
          </a:p>
        </p:txBody>
      </p:sp>
      <p:grpSp>
        <p:nvGrpSpPr>
          <p:cNvPr id="28" name="Group 28">
            <a:extLst>
              <a:ext uri="{FF2B5EF4-FFF2-40B4-BE49-F238E27FC236}">
                <a16:creationId xmlns:a16="http://schemas.microsoft.com/office/drawing/2014/main" id="{023F8D11-E382-9CF9-1E33-88A9A8A5754F}"/>
              </a:ext>
            </a:extLst>
          </p:cNvPr>
          <p:cNvGrpSpPr/>
          <p:nvPr/>
        </p:nvGrpSpPr>
        <p:grpSpPr>
          <a:xfrm>
            <a:off x="821234" y="7910512"/>
            <a:ext cx="28575" cy="997000"/>
            <a:chOff x="0" y="0"/>
            <a:chExt cx="38100" cy="1329333"/>
          </a:xfrm>
        </p:grpSpPr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B0FB37E0-E0FE-66F3-CED1-899DE21E2529}"/>
                </a:ext>
              </a:extLst>
            </p:cNvPr>
            <p:cNvSpPr/>
            <p:nvPr/>
          </p:nvSpPr>
          <p:spPr>
            <a:xfrm>
              <a:off x="0" y="0"/>
              <a:ext cx="38100" cy="1329309"/>
            </a:xfrm>
            <a:custGeom>
              <a:avLst/>
              <a:gdLst/>
              <a:ahLst/>
              <a:cxnLst/>
              <a:rect l="l" t="t" r="r" b="b"/>
              <a:pathLst>
                <a:path w="38100" h="1329309">
                  <a:moveTo>
                    <a:pt x="0" y="0"/>
                  </a:moveTo>
                  <a:lnTo>
                    <a:pt x="38100" y="0"/>
                  </a:lnTo>
                  <a:lnTo>
                    <a:pt x="38100" y="1329309"/>
                  </a:lnTo>
                  <a:lnTo>
                    <a:pt x="0" y="1329309"/>
                  </a:lnTo>
                  <a:close/>
                </a:path>
              </a:pathLst>
            </a:custGeom>
            <a:solidFill>
              <a:srgbClr val="1B5F39"/>
            </a:solidFill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30" name="TextBox 30">
            <a:extLst>
              <a:ext uri="{FF2B5EF4-FFF2-40B4-BE49-F238E27FC236}">
                <a16:creationId xmlns:a16="http://schemas.microsoft.com/office/drawing/2014/main" id="{F912B8D6-17F5-B41B-55A9-908A6BBBFE8A}"/>
              </a:ext>
            </a:extLst>
          </p:cNvPr>
          <p:cNvSpPr txBox="1"/>
          <p:nvPr/>
        </p:nvSpPr>
        <p:spPr>
          <a:xfrm>
            <a:off x="821234" y="9085660"/>
            <a:ext cx="16645532" cy="5549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87"/>
              </a:lnSpc>
            </a:pPr>
            <a:r>
              <a:rPr lang="en-US" sz="2249">
                <a:solidFill>
                  <a:srgbClr val="2C2821"/>
                </a:solidFill>
                <a:latin typeface="Lora"/>
                <a:ea typeface="Lora"/>
                <a:cs typeface="Lora"/>
                <a:sym typeface="Lora"/>
              </a:rPr>
              <a:t>Thank You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6DBD788-CB64-5C3B-E8D1-D2D8D59EC813}"/>
              </a:ext>
            </a:extLst>
          </p:cNvPr>
          <p:cNvSpPr txBox="1"/>
          <p:nvPr/>
        </p:nvSpPr>
        <p:spPr>
          <a:xfrm>
            <a:off x="561977" y="2040821"/>
            <a:ext cx="15030448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Goleman, D. (1995). </a:t>
            </a:r>
            <a:r>
              <a:rPr lang="en-US" i="1" dirty="0"/>
              <a:t>Emotional Intelligence: Why It Can Matter More Than IQ.</a:t>
            </a:r>
            <a:r>
              <a:rPr lang="en-US" dirty="0"/>
              <a:t> Bantam Books.</a:t>
            </a:r>
            <a:br>
              <a:rPr lang="en-US" dirty="0"/>
            </a:br>
            <a:r>
              <a:rPr lang="en-US" dirty="0"/>
              <a:t>→ Supports the link between </a:t>
            </a:r>
            <a:r>
              <a:rPr lang="en-US" b="1" dirty="0"/>
              <a:t>emotional intelligence</a:t>
            </a:r>
            <a:r>
              <a:rPr lang="en-US" dirty="0"/>
              <a:t>, </a:t>
            </a:r>
            <a:r>
              <a:rPr lang="en-US" b="1" dirty="0"/>
              <a:t>self-awareness</a:t>
            </a:r>
            <a:r>
              <a:rPr lang="en-US" dirty="0"/>
              <a:t>, and effective practice.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NHS Health Careers (2023). </a:t>
            </a:r>
            <a:r>
              <a:rPr lang="en-US" i="1" dirty="0"/>
              <a:t>Developing Self-Awareness and Professional Growth in Health and Social Care.</a:t>
            </a:r>
            <a:br>
              <a:rPr lang="en-US" dirty="0"/>
            </a:br>
            <a:r>
              <a:rPr lang="en-US" dirty="0"/>
              <a:t>Retrieved from: https://www.healthcareers.nhs.uk</a:t>
            </a:r>
            <a:br>
              <a:rPr lang="en-US" dirty="0"/>
            </a:br>
            <a:r>
              <a:rPr lang="en-US" dirty="0"/>
              <a:t>→ Used for </a:t>
            </a:r>
            <a:r>
              <a:rPr lang="en-US" b="1" dirty="0"/>
              <a:t>career development</a:t>
            </a:r>
            <a:r>
              <a:rPr lang="en-US" dirty="0"/>
              <a:t>, </a:t>
            </a:r>
            <a:r>
              <a:rPr lang="en-US" b="1" dirty="0"/>
              <a:t>CPD</a:t>
            </a:r>
            <a:r>
              <a:rPr lang="en-US" dirty="0"/>
              <a:t>, and </a:t>
            </a:r>
            <a:r>
              <a:rPr lang="en-US" b="1" dirty="0"/>
              <a:t>reflection strategies</a:t>
            </a:r>
            <a:r>
              <a:rPr lang="en-US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Skills for Care (2022). </a:t>
            </a:r>
            <a:r>
              <a:rPr lang="en-US" i="1" dirty="0"/>
              <a:t>Self-Awareness and Reflective Practice for Adult Social Care.</a:t>
            </a:r>
            <a:br>
              <a:rPr lang="en-US" dirty="0"/>
            </a:br>
            <a:r>
              <a:rPr lang="en-US" dirty="0"/>
              <a:t>Retrieved from: https://www.skillsforcare.org.uk</a:t>
            </a:r>
            <a:br>
              <a:rPr lang="en-US" dirty="0"/>
            </a:br>
            <a:r>
              <a:rPr lang="en-US" dirty="0"/>
              <a:t>→ Reference for </a:t>
            </a:r>
            <a:r>
              <a:rPr lang="en-US" b="1" dirty="0"/>
              <a:t>SWOT analysis</a:t>
            </a:r>
            <a:r>
              <a:rPr lang="en-US" dirty="0"/>
              <a:t> and </a:t>
            </a:r>
            <a:r>
              <a:rPr lang="en-US" b="1" dirty="0"/>
              <a:t>self-assessment frameworks</a:t>
            </a:r>
            <a:r>
              <a:rPr lang="en-US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Mind UK (2023). </a:t>
            </a:r>
            <a:r>
              <a:rPr lang="en-US" i="1" dirty="0"/>
              <a:t>Managing Stress and Building Resilience in Health and Social Care.</a:t>
            </a:r>
            <a:br>
              <a:rPr lang="en-US" dirty="0"/>
            </a:br>
            <a:r>
              <a:rPr lang="en-US" dirty="0"/>
              <a:t>Available at: https://www.mind.org.uk</a:t>
            </a:r>
            <a:br>
              <a:rPr lang="en-US" dirty="0"/>
            </a:br>
            <a:r>
              <a:rPr lang="en-US" dirty="0"/>
              <a:t>→ Supports ideas around </a:t>
            </a:r>
            <a:r>
              <a:rPr lang="en-US" b="1" dirty="0"/>
              <a:t>emotional regulation</a:t>
            </a:r>
            <a:r>
              <a:rPr lang="en-US" dirty="0"/>
              <a:t> and </a:t>
            </a:r>
            <a:r>
              <a:rPr lang="en-US" b="1" dirty="0"/>
              <a:t>work-life balance</a:t>
            </a:r>
            <a:r>
              <a:rPr lang="en-US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Debbie Ford (2001). </a:t>
            </a:r>
            <a:r>
              <a:rPr lang="en-US" i="1" dirty="0"/>
              <a:t>The Dark Side of the Light Chasers.</a:t>
            </a:r>
            <a:r>
              <a:rPr lang="en-US" dirty="0"/>
              <a:t> HarperCollins Publishers.</a:t>
            </a:r>
            <a:br>
              <a:rPr lang="en-US" dirty="0"/>
            </a:br>
            <a:r>
              <a:rPr lang="en-US" dirty="0"/>
              <a:t>→ Quotation source and philosophical basis for </a:t>
            </a:r>
            <a:r>
              <a:rPr lang="en-US" b="1" dirty="0"/>
              <a:t>personal reflection</a:t>
            </a:r>
            <a:r>
              <a:rPr lang="en-US" dirty="0"/>
              <a:t> and </a:t>
            </a:r>
            <a:r>
              <a:rPr lang="en-US" b="1" dirty="0"/>
              <a:t>self-awareness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567530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1142</Words>
  <Application>Microsoft Office PowerPoint</Application>
  <PresentationFormat>Custom</PresentationFormat>
  <Paragraphs>133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Lora Bold</vt:lpstr>
      <vt:lpstr>Arial</vt:lpstr>
      <vt:lpstr>Lora</vt:lpstr>
      <vt:lpstr>Calibri</vt:lpstr>
      <vt:lpstr>Alice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NabilaNoreen_2425430.pptx</dc:title>
  <cp:lastModifiedBy>Qurratulain Zafar</cp:lastModifiedBy>
  <cp:revision>3</cp:revision>
  <dcterms:created xsi:type="dcterms:W3CDTF">2006-08-16T00:00:00Z</dcterms:created>
  <dcterms:modified xsi:type="dcterms:W3CDTF">2025-10-17T05:23:51Z</dcterms:modified>
  <dc:identifier>DAG19YImevQ</dc:identifier>
</cp:coreProperties>
</file>