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6858000" cy="9144000"/>
  <p:embeddedFontLst>
    <p:embeddedFont>
      <p:font typeface="Comic Sans MS" panose="030F0702030302020204" pitchFamily="66" charset="0"/>
      <p:regular r:id="rId16"/>
      <p:bold r:id="rId17"/>
      <p:italic r:id="rId18"/>
      <p:boldItalic r:id="rId19"/>
    </p:embeddedFont>
    <p:embeddedFont>
      <p:font typeface="Old Standard TT" panose="020B0604020202020204" charset="0"/>
      <p:regular r:id="rId20"/>
      <p:bold r:id="rId21"/>
      <p: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2" d="100"/>
          <a:sy n="142" d="100"/>
        </p:scale>
        <p:origin x="71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1ffa88c65dc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1ffa88c65dc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Hospitality is the most important factor for the success of any guest and hotel services. Therefore, the focus of this presentation will be based in analysing various approaches which are considered by the businesses for providing best possible hotel and guests services to the customers. Marriott international will be the business which will be chosen for discussion in the study. St Regis Hotel and Resort will be the brand of hotel that will be chosen in this study to make the discussion.</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1ffa88c65dc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1ffa88c65d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Hotel and Resort will be chosen brand for discussion in this study which is part of the Marriott International. The brand is currently owned by Marriott international and was established in the year 1994 and operates across the world (La Rosa, 2021). The headquarter of the brand is situated in Bethesda, Maryland. It is a luxury hotel brand and mainly focuses on providing the best possible services.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1ffa88c65dc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1ffa88c65dc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major consumers of the brand are mainly the people who wish to have the luxury hotel services. As the company is the luxury hotel brand it mainly focuses on providing high level. Therefore the consumers of the company are mainly people who focus on gaining High quality services and also do not hesitate to pay a higher sum of money. The brand has both local as well as the international consumers and has been successful in running the business for more than a century now.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1ffa88c65d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1ffa88c65dc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nature of the facilities which are provided in the St Regis hotel and resorts is the services of high quality. It provides the facility for the banquet, food and accommodation, sauna, luggage storage, bar, conference and meeting facilities and so on (Nanda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focus of the service is to make sure that the consumers get all the facilities that they wish to gain in one place. Therefore, the brand mainly focuses on fulfilling every need that the consumers has when they visit a particular hotel or resort.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ffa88c65dc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ffa88c65dc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scope of the guest services and facilities provided by the brand is mainly focused making sure that every need of the customers is fulfilled. It makes sure that the customer satisfaction is gained by the business so that it will be able to attract and retain the maximum number of customers. Another major scope of the guest services provided is that it makes sure that brand will be able to make a high amount of revenue (Andreawan</a:t>
            </a:r>
            <a:r>
              <a:rPr lang="en" sz="1200" i="1">
                <a:solidFill>
                  <a:schemeClr val="dk1"/>
                </a:solidFill>
                <a:latin typeface="Times New Roman"/>
                <a:ea typeface="Times New Roman"/>
                <a:cs typeface="Times New Roman"/>
                <a:sym typeface="Times New Roman"/>
              </a:rPr>
              <a:t> et al., </a:t>
            </a:r>
            <a:r>
              <a:rPr lang="en" sz="1200">
                <a:solidFill>
                  <a:schemeClr val="dk1"/>
                </a:solidFill>
                <a:latin typeface="Times New Roman"/>
                <a:ea typeface="Times New Roman"/>
                <a:cs typeface="Times New Roman"/>
                <a:sym typeface="Times New Roman"/>
              </a:rPr>
              <a:t>2022). When the best possible guest services are provided then the consumers do not hesitate to pay a high amount of money. As a result of which the business will be able to gain competitive advantage over the competitors and also make sure that a high amount of revenue is also generated.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ffa88c65dc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ffa88c65dc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role of the guest services and facilities in St Regis hotels and resorts East to make sure that every need of the consumers is fulfilled. The most important thing which needs to be considered in the hospitality industry is that every need of the consumers is made by the guest services (Grill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2021). The major duties or the rules are mainly greeting and assisting the guests, answering calls, processing payments, accommodating all the requests of the guest and also making sure that every need of the guest in the hotel is met.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ffa88c65dc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ffa88c65dc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Roles and function of guest services in the case of the hospitality industry is mainly providing best possible assistance to the consumers. The function is mainly based on making sure that every need that the guest has when they visit a particular hotel or the resort is met successfully (Astawa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2019). The focus needs to be based on the fact that the consumers do not face any difficulty when they visit the hotel due to the lack of services. It helps in making sure that the consumers will have the best time when they stay in the hotel. They need to make sure that they provide the best food and accommodation and also suggestions regarding various types of services for them. The calls of the customers also need to be answered and their every request needs to be attended.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ffa88c65dc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ffa88c65dc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Hospitality is important for any type of hotel brands as it ensures the growth of the organisation (Sen and Bhattacharya,2019). The consumer mainly prefers the brands which provide the best hospitality rather than the rooms which they offer. Hospitality makes sure that the consumers will feel comfortable and as a result of which a business becomes able to gain consumer loyalty. As a result of which particular business becomes able to attract the maximum number of consumers and also retain them.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of the major approaches which are considered by the hotels to meet the expectations of the consumers are as follows.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Making the best possible use of technology is like Wi-Fi and so 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Another major factor that needs to be considered is to make sure that the excellent services are provided to the consumers.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Providing personalised service is another major factor that is being considered by the hotels to meet the expectations of the guest.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Good quality and the service ratio is another major factor that are being considered by the hotels in the UK and also across the world to meet the expectation of the consumers.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1ffa88c65dc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1ffa88c65dc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focus of this presentation has been based on analysing various approaches which are considered by the businesses for providing best possible hotel and guests services to the customers. Marriott international has been the business which will be chosen for discussion in the study. Marriott Bonvoy will be the brand of hotel that has been chosen in this study to make the discussion. It has been found that it is necessary to provide the best possible services to ensure that the business will be successful.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1ffa88c65dc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1ffa88c65dc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1ffa88c65dc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1ffa88c65dc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dirty="0"/>
              <a:t>Hotel and Guest Services</a:t>
            </a:r>
            <a:endParaRPr dirty="0"/>
          </a:p>
        </p:txBody>
      </p:sp>
      <p:sp>
        <p:nvSpPr>
          <p:cNvPr id="60" name="Google Shape;60;p13"/>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US" sz="1200" dirty="0"/>
              <a:t>Student name : Anca Emilia Dumitru</a:t>
            </a:r>
          </a:p>
          <a:p>
            <a:pPr marL="0" lvl="0" indent="0" algn="l" rtl="0">
              <a:spcBef>
                <a:spcPts val="0"/>
              </a:spcBef>
              <a:spcAft>
                <a:spcPts val="0"/>
              </a:spcAft>
              <a:buNone/>
            </a:pPr>
            <a:r>
              <a:rPr lang="en-US" sz="1200" dirty="0"/>
              <a:t>Student ID: 2213179</a:t>
            </a:r>
          </a:p>
          <a:p>
            <a:pPr marL="0" lvl="0" indent="0" algn="l" rtl="0">
              <a:spcBef>
                <a:spcPts val="0"/>
              </a:spcBef>
              <a:spcAft>
                <a:spcPts val="0"/>
              </a:spcAft>
              <a:buNone/>
            </a:pPr>
            <a:r>
              <a:rPr lang="en-US" sz="1200" dirty="0"/>
              <a:t>Tutor: Muhammad Cassamo </a:t>
            </a:r>
          </a:p>
          <a:p>
            <a:pPr marL="0" lvl="0" indent="0" algn="l" rtl="0">
              <a:spcBef>
                <a:spcPts val="0"/>
              </a:spcBef>
              <a:spcAft>
                <a:spcPts val="0"/>
              </a:spcAft>
              <a:buNone/>
            </a:pPr>
            <a:endParaRPr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B0567-B96E-4DAF-8ABB-D52332345D60}"/>
              </a:ext>
            </a:extLst>
          </p:cNvPr>
          <p:cNvSpPr>
            <a:spLocks noGrp="1"/>
          </p:cNvSpPr>
          <p:nvPr>
            <p:ph type="title"/>
          </p:nvPr>
        </p:nvSpPr>
        <p:spPr/>
        <p:txBody>
          <a:bodyPr>
            <a:normAutofit/>
          </a:bodyPr>
          <a:lstStyle/>
          <a:p>
            <a:pPr algn="ctr"/>
            <a:r>
              <a:rPr lang="en-US" sz="1600" b="1" dirty="0"/>
              <a:t>Table of Contents</a:t>
            </a:r>
            <a:endParaRPr lang="en-GB" sz="1600" b="1" dirty="0"/>
          </a:p>
        </p:txBody>
      </p:sp>
      <p:sp>
        <p:nvSpPr>
          <p:cNvPr id="4" name="Text Placeholder 3">
            <a:extLst>
              <a:ext uri="{FF2B5EF4-FFF2-40B4-BE49-F238E27FC236}">
                <a16:creationId xmlns:a16="http://schemas.microsoft.com/office/drawing/2014/main" id="{CC6BB2B7-9B2D-40F1-90B8-1BAE1D4F90BF}"/>
              </a:ext>
            </a:extLst>
          </p:cNvPr>
          <p:cNvSpPr>
            <a:spLocks noGrp="1"/>
          </p:cNvSpPr>
          <p:nvPr>
            <p:ph type="body" idx="1"/>
          </p:nvPr>
        </p:nvSpPr>
        <p:spPr/>
        <p:txBody>
          <a:bodyPr>
            <a:normAutofit/>
          </a:bodyPr>
          <a:lstStyle/>
          <a:p>
            <a:pPr marL="114300" indent="0" algn="ctr">
              <a:buNone/>
            </a:pPr>
            <a:r>
              <a:rPr lang="en-US" sz="1600" dirty="0"/>
              <a:t>Introduction………………………………………………..3</a:t>
            </a:r>
          </a:p>
          <a:p>
            <a:pPr marL="114300" indent="0" algn="ctr">
              <a:buNone/>
            </a:pPr>
            <a:r>
              <a:rPr lang="en-US" sz="1600" dirty="0"/>
              <a:t>Chosen Brand………………………………………………4</a:t>
            </a:r>
          </a:p>
          <a:p>
            <a:pPr marL="114300" indent="0" algn="ctr">
              <a:buNone/>
            </a:pPr>
            <a:r>
              <a:rPr lang="en-US" sz="1600" dirty="0"/>
              <a:t>Main consumers of the brand………………………….5</a:t>
            </a:r>
          </a:p>
          <a:p>
            <a:pPr marL="114300" indent="0" algn="ctr">
              <a:buNone/>
            </a:pPr>
            <a:r>
              <a:rPr lang="en-US" sz="1600" dirty="0"/>
              <a:t>Nature of guest services and facilities………………6</a:t>
            </a:r>
          </a:p>
          <a:p>
            <a:pPr marL="114300" indent="0" algn="ctr">
              <a:buNone/>
            </a:pPr>
            <a:r>
              <a:rPr lang="en-US" sz="1600" dirty="0"/>
              <a:t>Scope of guest services and facilities………………..7</a:t>
            </a:r>
          </a:p>
          <a:p>
            <a:pPr marL="114300" indent="0" algn="ctr">
              <a:buNone/>
            </a:pPr>
            <a:r>
              <a:rPr lang="en-US" sz="1600" dirty="0"/>
              <a:t>Role of guest services and facilities………………….8</a:t>
            </a:r>
          </a:p>
          <a:p>
            <a:pPr marL="114300" indent="0" algn="ctr">
              <a:buNone/>
            </a:pPr>
            <a:r>
              <a:rPr lang="en-US" sz="1600" dirty="0"/>
              <a:t>Roles and functions of the guest services…………..9</a:t>
            </a:r>
          </a:p>
          <a:p>
            <a:pPr marL="114300" indent="0" algn="ctr">
              <a:buNone/>
            </a:pPr>
            <a:r>
              <a:rPr lang="en-US" sz="1600" dirty="0"/>
              <a:t>Importance of hospitality…………………………......10</a:t>
            </a:r>
          </a:p>
          <a:p>
            <a:pPr marL="114300" indent="0" algn="ctr">
              <a:buNone/>
            </a:pPr>
            <a:r>
              <a:rPr lang="en-US" sz="1600" dirty="0"/>
              <a:t> Conclusion………………………………………………....11</a:t>
            </a:r>
          </a:p>
          <a:p>
            <a:pPr marL="114300" indent="0" algn="ctr">
              <a:buNone/>
            </a:pPr>
            <a:r>
              <a:rPr lang="en-US" sz="1600" dirty="0"/>
              <a:t> References list…………………………………………....12</a:t>
            </a:r>
            <a:endParaRPr lang="en-GB" sz="1600" dirty="0"/>
          </a:p>
        </p:txBody>
      </p:sp>
    </p:spTree>
    <p:extLst>
      <p:ext uri="{BB962C8B-B14F-4D97-AF65-F5344CB8AC3E}">
        <p14:creationId xmlns:p14="http://schemas.microsoft.com/office/powerpoint/2010/main" val="1589539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244525"/>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dirty="0"/>
              <a:t>Introduction</a:t>
            </a:r>
            <a:endParaRPr b="1" dirty="0"/>
          </a:p>
        </p:txBody>
      </p:sp>
      <p:sp>
        <p:nvSpPr>
          <p:cNvPr id="66" name="Google Shape;66;p14"/>
          <p:cNvSpPr txBox="1">
            <a:spLocks noGrp="1"/>
          </p:cNvSpPr>
          <p:nvPr>
            <p:ph type="body" idx="1"/>
          </p:nvPr>
        </p:nvSpPr>
        <p:spPr>
          <a:xfrm>
            <a:off x="311700" y="1171600"/>
            <a:ext cx="4325700" cy="33972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 dirty="0"/>
              <a:t>Hospitality is the most important factor for the success of any guest and hotel services. </a:t>
            </a:r>
            <a:endParaRPr dirty="0"/>
          </a:p>
          <a:p>
            <a:pPr marL="457200" lvl="0" indent="-342900" algn="l" rtl="0">
              <a:spcBef>
                <a:spcPts val="0"/>
              </a:spcBef>
              <a:spcAft>
                <a:spcPts val="0"/>
              </a:spcAft>
              <a:buSzPts val="1800"/>
              <a:buChar char="●"/>
            </a:pPr>
            <a:r>
              <a:rPr lang="en" dirty="0"/>
              <a:t>Presentation will be based in analysing various approaches within the hotel businesses.</a:t>
            </a:r>
            <a:endParaRPr dirty="0"/>
          </a:p>
          <a:p>
            <a:pPr marL="457200" lvl="0" indent="-342900" algn="l" rtl="0">
              <a:spcBef>
                <a:spcPts val="0"/>
              </a:spcBef>
              <a:spcAft>
                <a:spcPts val="0"/>
              </a:spcAft>
              <a:buSzPts val="1800"/>
              <a:buChar char="●"/>
            </a:pPr>
            <a:r>
              <a:rPr lang="en" dirty="0"/>
              <a:t>Marriott international will be chosen for discussion in the study. </a:t>
            </a:r>
            <a:endParaRPr dirty="0"/>
          </a:p>
          <a:p>
            <a:pPr marL="457200" lvl="0" indent="-342900" algn="l" rtl="0">
              <a:spcBef>
                <a:spcPts val="0"/>
              </a:spcBef>
              <a:spcAft>
                <a:spcPts val="0"/>
              </a:spcAft>
              <a:buSzPts val="1800"/>
              <a:buChar char="●"/>
            </a:pPr>
            <a:r>
              <a:rPr lang="en" dirty="0"/>
              <a:t>St Regis Hotel and Resort will be the brand of hotel that will be chosen for discussion.</a:t>
            </a:r>
            <a:endParaRPr dirty="0"/>
          </a:p>
        </p:txBody>
      </p:sp>
      <p:pic>
        <p:nvPicPr>
          <p:cNvPr id="67" name="Google Shape;67;p14"/>
          <p:cNvPicPr preferRelativeResize="0"/>
          <p:nvPr/>
        </p:nvPicPr>
        <p:blipFill>
          <a:blip r:embed="rId3">
            <a:alphaModFix/>
          </a:blip>
          <a:stretch>
            <a:fillRect/>
          </a:stretch>
        </p:blipFill>
        <p:spPr>
          <a:xfrm>
            <a:off x="4720400" y="931175"/>
            <a:ext cx="4201798" cy="2168194"/>
          </a:xfrm>
          <a:prstGeom prst="rect">
            <a:avLst/>
          </a:prstGeom>
          <a:noFill/>
          <a:ln>
            <a:noFill/>
          </a:ln>
        </p:spPr>
      </p:pic>
      <p:pic>
        <p:nvPicPr>
          <p:cNvPr id="68" name="Google Shape;68;p14"/>
          <p:cNvPicPr preferRelativeResize="0"/>
          <p:nvPr/>
        </p:nvPicPr>
        <p:blipFill>
          <a:blip r:embed="rId4">
            <a:alphaModFix/>
          </a:blip>
          <a:stretch>
            <a:fillRect/>
          </a:stretch>
        </p:blipFill>
        <p:spPr>
          <a:xfrm>
            <a:off x="5647950" y="3099374"/>
            <a:ext cx="2500900" cy="13989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11700" y="32165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Chosen Brand</a:t>
            </a:r>
            <a:endParaRPr b="1"/>
          </a:p>
        </p:txBody>
      </p:sp>
      <p:sp>
        <p:nvSpPr>
          <p:cNvPr id="74" name="Google Shape;74;p15"/>
          <p:cNvSpPr txBox="1">
            <a:spLocks noGrp="1"/>
          </p:cNvSpPr>
          <p:nvPr>
            <p:ph type="body" idx="1"/>
          </p:nvPr>
        </p:nvSpPr>
        <p:spPr>
          <a:xfrm>
            <a:off x="250000" y="1040500"/>
            <a:ext cx="8520600" cy="19695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St regis Hotel and Resort will be chosen brand for discussion.</a:t>
            </a:r>
            <a:endParaRPr/>
          </a:p>
          <a:p>
            <a:pPr marL="457200" lvl="0" indent="-342900" algn="l" rtl="0">
              <a:spcBef>
                <a:spcPts val="0"/>
              </a:spcBef>
              <a:spcAft>
                <a:spcPts val="0"/>
              </a:spcAft>
              <a:buSzPts val="1800"/>
              <a:buChar char="●"/>
            </a:pPr>
            <a:r>
              <a:rPr lang="en"/>
              <a:t>The brand is currently owned by Marriott international</a:t>
            </a:r>
            <a:endParaRPr/>
          </a:p>
          <a:p>
            <a:pPr marL="457200" lvl="0" indent="-342900" algn="l" rtl="0">
              <a:spcBef>
                <a:spcPts val="0"/>
              </a:spcBef>
              <a:spcAft>
                <a:spcPts val="0"/>
              </a:spcAft>
              <a:buSzPts val="1800"/>
              <a:buChar char="●"/>
            </a:pPr>
            <a:r>
              <a:rPr lang="en"/>
              <a:t>It was established in the year 1994 and operates across the world (La Rosa, 2021). </a:t>
            </a:r>
            <a:endParaRPr/>
          </a:p>
          <a:p>
            <a:pPr marL="457200" lvl="0" indent="-342900" algn="l" rtl="0">
              <a:spcBef>
                <a:spcPts val="0"/>
              </a:spcBef>
              <a:spcAft>
                <a:spcPts val="0"/>
              </a:spcAft>
              <a:buSzPts val="1800"/>
              <a:buChar char="●"/>
            </a:pPr>
            <a:r>
              <a:rPr lang="en"/>
              <a:t>The headquarter of the brand is situated in Bethesda, Maryland. </a:t>
            </a:r>
            <a:endParaRPr/>
          </a:p>
        </p:txBody>
      </p:sp>
      <p:pic>
        <p:nvPicPr>
          <p:cNvPr id="75" name="Google Shape;75;p15"/>
          <p:cNvPicPr preferRelativeResize="0"/>
          <p:nvPr/>
        </p:nvPicPr>
        <p:blipFill>
          <a:blip r:embed="rId3">
            <a:alphaModFix/>
          </a:blip>
          <a:stretch>
            <a:fillRect/>
          </a:stretch>
        </p:blipFill>
        <p:spPr>
          <a:xfrm>
            <a:off x="2041675" y="2973888"/>
            <a:ext cx="2619375" cy="1743075"/>
          </a:xfrm>
          <a:prstGeom prst="rect">
            <a:avLst/>
          </a:prstGeom>
          <a:noFill/>
          <a:ln>
            <a:noFill/>
          </a:ln>
        </p:spPr>
      </p:pic>
      <p:pic>
        <p:nvPicPr>
          <p:cNvPr id="76" name="Google Shape;76;p15"/>
          <p:cNvPicPr preferRelativeResize="0"/>
          <p:nvPr/>
        </p:nvPicPr>
        <p:blipFill>
          <a:blip r:embed="rId4">
            <a:alphaModFix/>
          </a:blip>
          <a:stretch>
            <a:fillRect/>
          </a:stretch>
        </p:blipFill>
        <p:spPr>
          <a:xfrm>
            <a:off x="4875175" y="3016700"/>
            <a:ext cx="2732550" cy="1743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Main consumers of the brand</a:t>
            </a:r>
            <a:endParaRPr b="1"/>
          </a:p>
        </p:txBody>
      </p:sp>
      <p:sp>
        <p:nvSpPr>
          <p:cNvPr id="82" name="Google Shape;82;p16"/>
          <p:cNvSpPr txBox="1">
            <a:spLocks noGrp="1"/>
          </p:cNvSpPr>
          <p:nvPr>
            <p:ph type="body" idx="1"/>
          </p:nvPr>
        </p:nvSpPr>
        <p:spPr>
          <a:xfrm>
            <a:off x="311700" y="1171600"/>
            <a:ext cx="4260300" cy="3397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major consumers of the brand are mainly the people who wish to have the luxury hotel services. </a:t>
            </a:r>
            <a:endParaRPr/>
          </a:p>
          <a:p>
            <a:pPr marL="457200" lvl="0" indent="-342900" algn="l" rtl="0">
              <a:spcBef>
                <a:spcPts val="0"/>
              </a:spcBef>
              <a:spcAft>
                <a:spcPts val="0"/>
              </a:spcAft>
              <a:buSzPts val="1800"/>
              <a:buChar char="●"/>
            </a:pPr>
            <a:r>
              <a:rPr lang="en"/>
              <a:t>As the company is the luxury hotel brand it focuses on providing high level.</a:t>
            </a:r>
            <a:endParaRPr/>
          </a:p>
          <a:p>
            <a:pPr marL="457200" lvl="0" indent="-342900" algn="l" rtl="0">
              <a:spcBef>
                <a:spcPts val="0"/>
              </a:spcBef>
              <a:spcAft>
                <a:spcPts val="0"/>
              </a:spcAft>
              <a:buSzPts val="1800"/>
              <a:buChar char="●"/>
            </a:pPr>
            <a:r>
              <a:rPr lang="en"/>
              <a:t>High quality services and also do not hesitate to pay a higher sum of money. </a:t>
            </a:r>
            <a:endParaRPr/>
          </a:p>
        </p:txBody>
      </p:sp>
      <p:pic>
        <p:nvPicPr>
          <p:cNvPr id="83" name="Google Shape;83;p16"/>
          <p:cNvPicPr preferRelativeResize="0"/>
          <p:nvPr/>
        </p:nvPicPr>
        <p:blipFill>
          <a:blip r:embed="rId3">
            <a:alphaModFix/>
          </a:blip>
          <a:stretch>
            <a:fillRect/>
          </a:stretch>
        </p:blipFill>
        <p:spPr>
          <a:xfrm>
            <a:off x="5056100" y="1228675"/>
            <a:ext cx="3385300" cy="1601472"/>
          </a:xfrm>
          <a:prstGeom prst="rect">
            <a:avLst/>
          </a:prstGeom>
          <a:noFill/>
          <a:ln>
            <a:noFill/>
          </a:ln>
        </p:spPr>
      </p:pic>
      <p:pic>
        <p:nvPicPr>
          <p:cNvPr id="84" name="Google Shape;84;p16"/>
          <p:cNvPicPr preferRelativeResize="0"/>
          <p:nvPr/>
        </p:nvPicPr>
        <p:blipFill>
          <a:blip r:embed="rId4">
            <a:alphaModFix/>
          </a:blip>
          <a:stretch>
            <a:fillRect/>
          </a:stretch>
        </p:blipFill>
        <p:spPr>
          <a:xfrm>
            <a:off x="5527662" y="2830147"/>
            <a:ext cx="2642686" cy="161417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Nature of guest services and facilities</a:t>
            </a:r>
            <a:endParaRPr b="1"/>
          </a:p>
        </p:txBody>
      </p:sp>
      <p:sp>
        <p:nvSpPr>
          <p:cNvPr id="90" name="Google Shape;90;p17"/>
          <p:cNvSpPr txBox="1">
            <a:spLocks noGrp="1"/>
          </p:cNvSpPr>
          <p:nvPr>
            <p:ph type="body" idx="1"/>
          </p:nvPr>
        </p:nvSpPr>
        <p:spPr>
          <a:xfrm>
            <a:off x="311700" y="1171600"/>
            <a:ext cx="8520600" cy="1892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nature of the facilities is the services of high quality. </a:t>
            </a:r>
            <a:endParaRPr/>
          </a:p>
          <a:p>
            <a:pPr marL="457200" lvl="0" indent="-342900" algn="l" rtl="0">
              <a:spcBef>
                <a:spcPts val="0"/>
              </a:spcBef>
              <a:spcAft>
                <a:spcPts val="0"/>
              </a:spcAft>
              <a:buSzPts val="1800"/>
              <a:buChar char="●"/>
            </a:pPr>
            <a:r>
              <a:rPr lang="en"/>
              <a:t>It provides the facility for the banquet, food and accommodation, sauna, luggage storage, bar, and so on (Nanda et al., 2020). </a:t>
            </a:r>
            <a:endParaRPr/>
          </a:p>
          <a:p>
            <a:pPr marL="457200" lvl="0" indent="-342900" algn="l" rtl="0">
              <a:spcBef>
                <a:spcPts val="0"/>
              </a:spcBef>
              <a:spcAft>
                <a:spcPts val="0"/>
              </a:spcAft>
              <a:buSzPts val="1800"/>
              <a:buChar char="●"/>
            </a:pPr>
            <a:r>
              <a:rPr lang="en"/>
              <a:t>The focus of the service is to make sure that the consumers get all the facilities that they wish to gain in one place. </a:t>
            </a:r>
            <a:endParaRPr/>
          </a:p>
        </p:txBody>
      </p:sp>
      <p:pic>
        <p:nvPicPr>
          <p:cNvPr id="91" name="Google Shape;91;p17"/>
          <p:cNvPicPr preferRelativeResize="0"/>
          <p:nvPr/>
        </p:nvPicPr>
        <p:blipFill>
          <a:blip r:embed="rId3">
            <a:alphaModFix/>
          </a:blip>
          <a:stretch>
            <a:fillRect/>
          </a:stretch>
        </p:blipFill>
        <p:spPr>
          <a:xfrm>
            <a:off x="2804375" y="2977325"/>
            <a:ext cx="3724600" cy="20145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Scope of guest services and facilities</a:t>
            </a:r>
            <a:endParaRPr b="1"/>
          </a:p>
        </p:txBody>
      </p:sp>
      <p:sp>
        <p:nvSpPr>
          <p:cNvPr id="97" name="Google Shape;97;p18"/>
          <p:cNvSpPr txBox="1">
            <a:spLocks noGrp="1"/>
          </p:cNvSpPr>
          <p:nvPr>
            <p:ph type="body" idx="1"/>
          </p:nvPr>
        </p:nvSpPr>
        <p:spPr>
          <a:xfrm>
            <a:off x="311700" y="1171600"/>
            <a:ext cx="4173900" cy="3397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scope of the guest services and facilities is focused on need of the customers.</a:t>
            </a:r>
            <a:endParaRPr/>
          </a:p>
          <a:p>
            <a:pPr marL="457200" lvl="0" indent="-342900" algn="l" rtl="0">
              <a:spcBef>
                <a:spcPts val="0"/>
              </a:spcBef>
              <a:spcAft>
                <a:spcPts val="0"/>
              </a:spcAft>
              <a:buSzPts val="1800"/>
              <a:buChar char="●"/>
            </a:pPr>
            <a:r>
              <a:rPr lang="en"/>
              <a:t>It makes sure that the customer satisfaction is gained by the business.</a:t>
            </a:r>
            <a:endParaRPr/>
          </a:p>
          <a:p>
            <a:pPr marL="457200" lvl="0" indent="-342900" algn="l" rtl="0">
              <a:spcBef>
                <a:spcPts val="0"/>
              </a:spcBef>
              <a:spcAft>
                <a:spcPts val="0"/>
              </a:spcAft>
              <a:buSzPts val="1800"/>
              <a:buChar char="●"/>
            </a:pPr>
            <a:r>
              <a:rPr lang="en"/>
              <a:t>It ensure that brand will be able to make a high amount of revenue (Andreawan et al., 2022). </a:t>
            </a:r>
            <a:endParaRPr/>
          </a:p>
        </p:txBody>
      </p:sp>
      <p:pic>
        <p:nvPicPr>
          <p:cNvPr id="98" name="Google Shape;98;p18"/>
          <p:cNvPicPr preferRelativeResize="0"/>
          <p:nvPr/>
        </p:nvPicPr>
        <p:blipFill>
          <a:blip r:embed="rId3">
            <a:alphaModFix/>
          </a:blip>
          <a:stretch>
            <a:fillRect/>
          </a:stretch>
        </p:blipFill>
        <p:spPr>
          <a:xfrm>
            <a:off x="4645700" y="1326300"/>
            <a:ext cx="4073299" cy="26784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9"/>
          <p:cNvSpPr txBox="1">
            <a:spLocks noGrp="1"/>
          </p:cNvSpPr>
          <p:nvPr>
            <p:ph type="title"/>
          </p:nvPr>
        </p:nvSpPr>
        <p:spPr>
          <a:xfrm>
            <a:off x="311700" y="267675"/>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Role of  guest services and facilities</a:t>
            </a:r>
            <a:endParaRPr b="1"/>
          </a:p>
        </p:txBody>
      </p:sp>
      <p:sp>
        <p:nvSpPr>
          <p:cNvPr id="104" name="Google Shape;104;p19"/>
          <p:cNvSpPr txBox="1">
            <a:spLocks noGrp="1"/>
          </p:cNvSpPr>
          <p:nvPr>
            <p:ph type="body" idx="1"/>
          </p:nvPr>
        </p:nvSpPr>
        <p:spPr>
          <a:xfrm>
            <a:off x="448200" y="1091725"/>
            <a:ext cx="8384100" cy="1954200"/>
          </a:xfrm>
          <a:prstGeom prst="rect">
            <a:avLst/>
          </a:prstGeom>
        </p:spPr>
        <p:txBody>
          <a:bodyPr spcFirstLastPara="1" wrap="square" lIns="91425" tIns="91425" rIns="91425" bIns="91425" anchor="t" anchorCtr="0">
            <a:normAutofit fontScale="92500" lnSpcReduction="10000"/>
          </a:bodyPr>
          <a:lstStyle/>
          <a:p>
            <a:pPr marL="457200" lvl="0" indent="-334327" algn="l" rtl="0">
              <a:spcBef>
                <a:spcPts val="0"/>
              </a:spcBef>
              <a:spcAft>
                <a:spcPts val="0"/>
              </a:spcAft>
              <a:buSzPct val="100000"/>
              <a:buChar char="●"/>
            </a:pPr>
            <a:r>
              <a:rPr lang="en"/>
              <a:t>The role of the guest services and facilities is to ensure satisfaction of the consumers.</a:t>
            </a:r>
            <a:endParaRPr/>
          </a:p>
          <a:p>
            <a:pPr marL="457200" lvl="0" indent="-334327" algn="l" rtl="0">
              <a:spcBef>
                <a:spcPts val="0"/>
              </a:spcBef>
              <a:spcAft>
                <a:spcPts val="0"/>
              </a:spcAft>
              <a:buSzPct val="100000"/>
              <a:buChar char="●"/>
            </a:pPr>
            <a:r>
              <a:rPr lang="en"/>
              <a:t>In hospitality industry, every need of the consumers is made by the guest services (Grill et al., 2021). </a:t>
            </a:r>
            <a:endParaRPr/>
          </a:p>
          <a:p>
            <a:pPr marL="457200" lvl="0" indent="-334327" algn="l" rtl="0">
              <a:spcBef>
                <a:spcPts val="0"/>
              </a:spcBef>
              <a:spcAft>
                <a:spcPts val="0"/>
              </a:spcAft>
              <a:buSzPct val="100000"/>
              <a:buChar char="●"/>
            </a:pPr>
            <a:r>
              <a:rPr lang="en"/>
              <a:t>The major duties or the rules are mainly greeting and assisting the guests, answering calls, processing payments, accommodating all the requests and so on.</a:t>
            </a:r>
            <a:endParaRPr/>
          </a:p>
        </p:txBody>
      </p:sp>
      <p:pic>
        <p:nvPicPr>
          <p:cNvPr id="105" name="Google Shape;105;p19"/>
          <p:cNvPicPr preferRelativeResize="0"/>
          <p:nvPr/>
        </p:nvPicPr>
        <p:blipFill>
          <a:blip r:embed="rId3">
            <a:alphaModFix/>
          </a:blip>
          <a:stretch>
            <a:fillRect/>
          </a:stretch>
        </p:blipFill>
        <p:spPr>
          <a:xfrm>
            <a:off x="2511350" y="3079425"/>
            <a:ext cx="4071600" cy="18128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title"/>
          </p:nvPr>
        </p:nvSpPr>
        <p:spPr>
          <a:xfrm>
            <a:off x="265425" y="8260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Roles and functions of the guest services</a:t>
            </a:r>
            <a:endParaRPr b="1"/>
          </a:p>
        </p:txBody>
      </p:sp>
      <p:sp>
        <p:nvSpPr>
          <p:cNvPr id="111" name="Google Shape;111;p20"/>
          <p:cNvSpPr txBox="1">
            <a:spLocks noGrp="1"/>
          </p:cNvSpPr>
          <p:nvPr>
            <p:ph type="body" idx="1"/>
          </p:nvPr>
        </p:nvSpPr>
        <p:spPr>
          <a:xfrm>
            <a:off x="311700" y="940250"/>
            <a:ext cx="4260300" cy="37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Roles and function of guest services is to provide best possible assistance to the consumers. </a:t>
            </a:r>
            <a:endParaRPr/>
          </a:p>
          <a:p>
            <a:pPr marL="457200" lvl="0" indent="-342900" algn="l" rtl="0">
              <a:spcBef>
                <a:spcPts val="0"/>
              </a:spcBef>
              <a:spcAft>
                <a:spcPts val="0"/>
              </a:spcAft>
              <a:buSzPts val="1800"/>
              <a:buChar char="●"/>
            </a:pPr>
            <a:r>
              <a:rPr lang="en"/>
              <a:t>The function is mainly based on making sure that every need that the guest has met successfully (Astawa et al., 2019). </a:t>
            </a:r>
            <a:endParaRPr/>
          </a:p>
          <a:p>
            <a:pPr marL="457200" lvl="0" indent="-342900" algn="l" rtl="0">
              <a:spcBef>
                <a:spcPts val="0"/>
              </a:spcBef>
              <a:spcAft>
                <a:spcPts val="0"/>
              </a:spcAft>
              <a:buSzPts val="1800"/>
              <a:buChar char="●"/>
            </a:pPr>
            <a:r>
              <a:rPr lang="en"/>
              <a:t>The focus needs to be based on the fact that the consumers do not face any difficulty when they visit the hotel due to the lack of services. </a:t>
            </a:r>
            <a:endParaRPr/>
          </a:p>
          <a:p>
            <a:pPr marL="457200" lvl="0" indent="0" algn="l" rtl="0">
              <a:spcBef>
                <a:spcPts val="1200"/>
              </a:spcBef>
              <a:spcAft>
                <a:spcPts val="1200"/>
              </a:spcAft>
              <a:buNone/>
            </a:pPr>
            <a:endParaRPr/>
          </a:p>
        </p:txBody>
      </p:sp>
      <p:pic>
        <p:nvPicPr>
          <p:cNvPr id="112" name="Google Shape;112;p20"/>
          <p:cNvPicPr preferRelativeResize="0"/>
          <p:nvPr/>
        </p:nvPicPr>
        <p:blipFill>
          <a:blip r:embed="rId3">
            <a:alphaModFix/>
          </a:blip>
          <a:stretch>
            <a:fillRect/>
          </a:stretch>
        </p:blipFill>
        <p:spPr>
          <a:xfrm>
            <a:off x="4863200" y="1012775"/>
            <a:ext cx="3647601" cy="1303225"/>
          </a:xfrm>
          <a:prstGeom prst="rect">
            <a:avLst/>
          </a:prstGeom>
          <a:noFill/>
          <a:ln>
            <a:noFill/>
          </a:ln>
        </p:spPr>
      </p:pic>
      <p:pic>
        <p:nvPicPr>
          <p:cNvPr id="113" name="Google Shape;113;p20"/>
          <p:cNvPicPr preferRelativeResize="0"/>
          <p:nvPr/>
        </p:nvPicPr>
        <p:blipFill>
          <a:blip r:embed="rId4">
            <a:alphaModFix/>
          </a:blip>
          <a:stretch>
            <a:fillRect/>
          </a:stretch>
        </p:blipFill>
        <p:spPr>
          <a:xfrm>
            <a:off x="5272025" y="2437550"/>
            <a:ext cx="3022874" cy="19065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00" y="15970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dirty="0"/>
              <a:t>Importance of hospitality and the ways in which hotels meets expectations </a:t>
            </a:r>
            <a:endParaRPr b="1" dirty="0"/>
          </a:p>
        </p:txBody>
      </p:sp>
      <p:sp>
        <p:nvSpPr>
          <p:cNvPr id="119" name="Google Shape;119;p21"/>
          <p:cNvSpPr txBox="1">
            <a:spLocks noGrp="1"/>
          </p:cNvSpPr>
          <p:nvPr>
            <p:ph type="body" idx="1"/>
          </p:nvPr>
        </p:nvSpPr>
        <p:spPr>
          <a:xfrm>
            <a:off x="465925" y="1233275"/>
            <a:ext cx="8520600" cy="2833200"/>
          </a:xfrm>
          <a:prstGeom prst="rect">
            <a:avLst/>
          </a:prstGeom>
        </p:spPr>
        <p:txBody>
          <a:bodyPr spcFirstLastPara="1" wrap="square" lIns="91425" tIns="91425" rIns="91425" bIns="91425" anchor="t" anchorCtr="0">
            <a:normAutofit/>
          </a:bodyPr>
          <a:lstStyle/>
          <a:p>
            <a:pPr marL="457200" lvl="0" indent="-334327" algn="l" rtl="0">
              <a:spcBef>
                <a:spcPts val="0"/>
              </a:spcBef>
              <a:spcAft>
                <a:spcPts val="0"/>
              </a:spcAft>
              <a:buSzPct val="100000"/>
              <a:buChar char="●"/>
            </a:pPr>
            <a:r>
              <a:rPr lang="en" dirty="0"/>
              <a:t>Hospitality is important for any type of hotel brands as it ensures the growth of the organisation (Sen and Bhattacharya,2019). </a:t>
            </a:r>
            <a:endParaRPr dirty="0"/>
          </a:p>
          <a:p>
            <a:pPr marL="457200" lvl="0" indent="-334327" algn="l" rtl="0">
              <a:spcBef>
                <a:spcPts val="0"/>
              </a:spcBef>
              <a:spcAft>
                <a:spcPts val="0"/>
              </a:spcAft>
              <a:buSzPct val="100000"/>
              <a:buChar char="●"/>
            </a:pPr>
            <a:r>
              <a:rPr lang="en" dirty="0"/>
              <a:t>Some of the major approaches has been considered by the hotels to meet the expectations of the consumers.</a:t>
            </a:r>
            <a:endParaRPr dirty="0"/>
          </a:p>
          <a:p>
            <a:pPr marL="457200" lvl="0" indent="-334327" algn="l" rtl="0">
              <a:spcBef>
                <a:spcPts val="0"/>
              </a:spcBef>
              <a:spcAft>
                <a:spcPts val="0"/>
              </a:spcAft>
              <a:buSzPct val="100000"/>
              <a:buChar char="●"/>
            </a:pPr>
            <a:r>
              <a:rPr lang="en" dirty="0"/>
              <a:t>Making the best possible use of technology is like Wifi and so on.</a:t>
            </a:r>
            <a:endParaRPr dirty="0"/>
          </a:p>
          <a:p>
            <a:pPr marL="457200" lvl="0" indent="-334327" algn="l" rtl="0">
              <a:spcBef>
                <a:spcPts val="0"/>
              </a:spcBef>
              <a:spcAft>
                <a:spcPts val="0"/>
              </a:spcAft>
              <a:buSzPct val="100000"/>
              <a:buChar char="●"/>
            </a:pPr>
            <a:r>
              <a:rPr lang="en" dirty="0"/>
              <a:t>To  make sure that the excellent services are provided to the consumers.</a:t>
            </a:r>
            <a:endParaRPr dirty="0"/>
          </a:p>
          <a:p>
            <a:pPr marL="457200" lvl="0" indent="0" algn="l" rtl="0">
              <a:spcBef>
                <a:spcPts val="1200"/>
              </a:spcBef>
              <a:spcAft>
                <a:spcPts val="0"/>
              </a:spcAft>
              <a:buNone/>
            </a:pPr>
            <a:endParaRPr dirty="0"/>
          </a:p>
          <a:p>
            <a:pPr marL="0" lvl="0" indent="0" algn="l" rtl="0">
              <a:spcBef>
                <a:spcPts val="1200"/>
              </a:spcBef>
              <a:spcAft>
                <a:spcPts val="0"/>
              </a:spcAft>
              <a:buClr>
                <a:schemeClr val="dk1"/>
              </a:buClr>
              <a:buSzPct val="61111"/>
              <a:buFont typeface="Arial"/>
              <a:buNone/>
            </a:pPr>
            <a:endParaRPr dirty="0"/>
          </a:p>
          <a:p>
            <a:pPr marL="0" lvl="0" indent="0" algn="l" rtl="0">
              <a:spcBef>
                <a:spcPts val="1200"/>
              </a:spcBef>
              <a:spcAft>
                <a:spcPts val="1200"/>
              </a:spcAft>
              <a:buNone/>
            </a:pPr>
            <a:endParaRPr dirty="0"/>
          </a:p>
        </p:txBody>
      </p:sp>
      <p:pic>
        <p:nvPicPr>
          <p:cNvPr id="120" name="Google Shape;120;p21"/>
          <p:cNvPicPr preferRelativeResize="0"/>
          <p:nvPr/>
        </p:nvPicPr>
        <p:blipFill>
          <a:blip r:embed="rId3">
            <a:alphaModFix/>
          </a:blip>
          <a:stretch>
            <a:fillRect/>
          </a:stretch>
        </p:blipFill>
        <p:spPr>
          <a:xfrm>
            <a:off x="2118050" y="3160059"/>
            <a:ext cx="5467400" cy="175211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Conclusion</a:t>
            </a:r>
            <a:endParaRPr b="1"/>
          </a:p>
        </p:txBody>
      </p:sp>
      <p:sp>
        <p:nvSpPr>
          <p:cNvPr id="126" name="Google Shape;126;p22"/>
          <p:cNvSpPr txBox="1">
            <a:spLocks noGrp="1"/>
          </p:cNvSpPr>
          <p:nvPr>
            <p:ph type="body" idx="1"/>
          </p:nvPr>
        </p:nvSpPr>
        <p:spPr>
          <a:xfrm>
            <a:off x="311700" y="1171600"/>
            <a:ext cx="4374300" cy="33654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a:t>The focus of this presentation has been based on analysing various approaches by hotel businesses.</a:t>
            </a:r>
            <a:endParaRPr/>
          </a:p>
          <a:p>
            <a:pPr marL="457200" lvl="0" indent="-325755" algn="just" rtl="0">
              <a:lnSpc>
                <a:spcPct val="150000"/>
              </a:lnSpc>
              <a:spcBef>
                <a:spcPts val="0"/>
              </a:spcBef>
              <a:spcAft>
                <a:spcPts val="0"/>
              </a:spcAft>
              <a:buSzPct val="100000"/>
              <a:buChar char="●"/>
            </a:pPr>
            <a:r>
              <a:rPr lang="en"/>
              <a:t>Marriott international has been the business which will be chosen for discussion in the study. </a:t>
            </a:r>
            <a:endParaRPr/>
          </a:p>
          <a:p>
            <a:pPr marL="457200" lvl="0" indent="-325755" algn="just" rtl="0">
              <a:lnSpc>
                <a:spcPct val="150000"/>
              </a:lnSpc>
              <a:spcBef>
                <a:spcPts val="0"/>
              </a:spcBef>
              <a:spcAft>
                <a:spcPts val="0"/>
              </a:spcAft>
              <a:buSzPct val="100000"/>
              <a:buChar char="●"/>
            </a:pPr>
            <a:r>
              <a:rPr lang="en"/>
              <a:t>It has been found that it is necessary to provide the best possible services to ensure that the business will be successful. </a:t>
            </a:r>
            <a:endParaRPr/>
          </a:p>
        </p:txBody>
      </p:sp>
      <p:pic>
        <p:nvPicPr>
          <p:cNvPr id="127" name="Google Shape;127;p22"/>
          <p:cNvPicPr preferRelativeResize="0"/>
          <p:nvPr/>
        </p:nvPicPr>
        <p:blipFill>
          <a:blip r:embed="rId3">
            <a:alphaModFix/>
          </a:blip>
          <a:stretch>
            <a:fillRect/>
          </a:stretch>
        </p:blipFill>
        <p:spPr>
          <a:xfrm>
            <a:off x="4838400" y="1364850"/>
            <a:ext cx="3788075" cy="27703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Reference List </a:t>
            </a:r>
            <a:r>
              <a:rPr lang="en"/>
              <a:t> </a:t>
            </a:r>
            <a:endParaRPr/>
          </a:p>
        </p:txBody>
      </p:sp>
      <p:sp>
        <p:nvSpPr>
          <p:cNvPr id="133" name="Google Shape;133;p23"/>
          <p:cNvSpPr txBox="1">
            <a:spLocks noGrp="1"/>
          </p:cNvSpPr>
          <p:nvPr>
            <p:ph type="body" idx="1"/>
          </p:nvPr>
        </p:nvSpPr>
        <p:spPr>
          <a:prstGeom prst="rect">
            <a:avLst/>
          </a:prstGeom>
        </p:spPr>
        <p:txBody>
          <a:bodyPr spcFirstLastPara="1" wrap="square" lIns="91425" tIns="91425" rIns="91425" bIns="91425" anchor="t" anchorCtr="0">
            <a:normAutofit fontScale="70000" lnSpcReduction="20000"/>
          </a:bodyPr>
          <a:lstStyle/>
          <a:p>
            <a:pPr marL="457200" lvl="0" indent="-300037" algn="l" rtl="0">
              <a:spcBef>
                <a:spcPts val="0"/>
              </a:spcBef>
              <a:spcAft>
                <a:spcPts val="0"/>
              </a:spcAft>
              <a:buSzPct val="100000"/>
              <a:buChar char="●"/>
            </a:pPr>
            <a:r>
              <a:rPr lang="en" dirty="0"/>
              <a:t>La Rosa, M., 2021. Real estate tokenization: how fractonalization via blockchain can address liquidity problems in commercial real estate hospitality industry: a new business model application proposal.</a:t>
            </a:r>
            <a:endParaRPr dirty="0"/>
          </a:p>
          <a:p>
            <a:pPr marL="457200" lvl="0" indent="-300037" algn="l" rtl="0">
              <a:spcBef>
                <a:spcPts val="0"/>
              </a:spcBef>
              <a:spcAft>
                <a:spcPts val="0"/>
              </a:spcAft>
              <a:buSzPct val="100000"/>
              <a:buChar char="●"/>
            </a:pPr>
            <a:r>
              <a:rPr lang="en" dirty="0"/>
              <a:t>Nanda, A.A.W.V., Rucika, N.G.D., Winatha, M.A. and Apriani, H., 2020. THE EFFECT OF DIRECT COMPENSATION TOWARDS EMPLOYEE PERFORMANCE IN FRONT OFFICE DEPARTMENT AT ST. REGIS BALI RESORT. Barista: Jurnal Kajian Bahasa dan Pariwisata, 7(1), pp.24-38.</a:t>
            </a:r>
            <a:endParaRPr dirty="0"/>
          </a:p>
          <a:p>
            <a:pPr marL="457200" lvl="0" indent="-300037" algn="l" rtl="0">
              <a:spcBef>
                <a:spcPts val="0"/>
              </a:spcBef>
              <a:spcAft>
                <a:spcPts val="0"/>
              </a:spcAft>
              <a:buSzPct val="100000"/>
              <a:buChar char="●"/>
            </a:pPr>
            <a:r>
              <a:rPr lang="en" dirty="0"/>
              <a:t>Andreawan, I.P.B., Triyuni, N.N. and Astawa, I.K., 2022. Training Program Influence in Enhancing Employee’s Performance at F&amp;B Service the St. Regis Bali Resort. Jurnal Bisnis dan Kewirausahaan, 18(1), pp.29-39.</a:t>
            </a:r>
            <a:endParaRPr dirty="0"/>
          </a:p>
          <a:p>
            <a:pPr marL="457200" lvl="0" indent="-300037" algn="l" rtl="0">
              <a:spcBef>
                <a:spcPts val="0"/>
              </a:spcBef>
              <a:spcAft>
                <a:spcPts val="0"/>
              </a:spcAft>
              <a:buSzPct val="100000"/>
              <a:buChar char="●"/>
            </a:pPr>
            <a:r>
              <a:rPr lang="en" dirty="0"/>
              <a:t>Astawa, I.K., Budarma, I.K., Widhari, C.I.S. and Suardani, A.A.P., 2019, November. The Practice of Green Hospitality at the Operational Level (a Case of 5-Star Hotel in Bali). In International Conference on Social Science 2019 (ICSS 2019) (pp. 1174-1179). Atlantis Press.</a:t>
            </a:r>
            <a:endParaRPr dirty="0"/>
          </a:p>
          <a:p>
            <a:pPr marL="457200" lvl="0" indent="-300037" algn="l" rtl="0">
              <a:spcBef>
                <a:spcPts val="0"/>
              </a:spcBef>
              <a:spcAft>
                <a:spcPts val="0"/>
              </a:spcAft>
              <a:buSzPct val="100000"/>
              <a:buChar char="●"/>
            </a:pPr>
            <a:r>
              <a:rPr lang="en" dirty="0"/>
              <a:t>Sen, K. and Bhattacharya, A., 2019. Attracting and managing talent, how are the top three hotel companies in India doing it?. Worldwide Hospitality and Tourism Themes, 11(4), pp.404-417.</a:t>
            </a:r>
            <a:endParaRPr dirty="0"/>
          </a:p>
          <a:p>
            <a:pPr marL="457200" lvl="0" indent="-300037" algn="l" rtl="0">
              <a:spcBef>
                <a:spcPts val="0"/>
              </a:spcBef>
              <a:spcAft>
                <a:spcPts val="0"/>
              </a:spcAft>
              <a:buSzPct val="100000"/>
              <a:buChar char="●"/>
            </a:pPr>
            <a:r>
              <a:rPr lang="en" dirty="0"/>
              <a:t>Grill, C.M., Hotels, C. and Kitchens, C., 2021. Operations Management in the Hospitality Industry. Artificial intelligence (AI), 62, p.120.</a:t>
            </a:r>
            <a:endParaRPr dirty="0"/>
          </a:p>
          <a:p>
            <a:pPr marL="0" lvl="0" indent="0" algn="l" rtl="0">
              <a:spcBef>
                <a:spcPts val="1200"/>
              </a:spcBef>
              <a:spcAft>
                <a:spcPts val="0"/>
              </a:spcAft>
              <a:buClr>
                <a:schemeClr val="dk1"/>
              </a:buClr>
              <a:buSzPct val="61111"/>
              <a:buFont typeface="Arial"/>
              <a:buNone/>
            </a:pPr>
            <a:endParaRPr dirty="0"/>
          </a:p>
          <a:p>
            <a:pPr marL="0" lvl="0" indent="0" algn="l" rtl="0">
              <a:spcBef>
                <a:spcPts val="1200"/>
              </a:spcBef>
              <a:spcAft>
                <a:spcPts val="1200"/>
              </a:spcAft>
              <a:buNone/>
            </a:pP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4"/>
          <p:cNvSpPr/>
          <p:nvPr/>
        </p:nvSpPr>
        <p:spPr>
          <a:xfrm>
            <a:off x="2025525" y="1205550"/>
            <a:ext cx="5158944" cy="2459916"/>
          </a:xfrm>
          <a:prstGeom prst="flowChartDocumen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5100" b="1">
                <a:solidFill>
                  <a:schemeClr val="lt1"/>
                </a:solidFill>
                <a:latin typeface="Comic Sans MS"/>
                <a:ea typeface="Comic Sans MS"/>
                <a:cs typeface="Comic Sans MS"/>
                <a:sym typeface="Comic Sans MS"/>
              </a:rPr>
              <a:t>Thank you</a:t>
            </a:r>
            <a:endParaRPr sz="5100" b="1">
              <a:solidFill>
                <a:schemeClr val="lt1"/>
              </a:solidFill>
              <a:latin typeface="Comic Sans MS"/>
              <a:ea typeface="Comic Sans MS"/>
              <a:cs typeface="Comic Sans MS"/>
              <a:sym typeface="Comic Sans MS"/>
            </a:endParaRPr>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122</TotalTime>
  <Words>1997</Words>
  <Application>Microsoft Office PowerPoint</Application>
  <PresentationFormat>On-screen Show (16:9)</PresentationFormat>
  <Paragraphs>77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Comic Sans MS</vt:lpstr>
      <vt:lpstr>Old Standard TT</vt:lpstr>
      <vt:lpstr>Times New Roman</vt:lpstr>
      <vt:lpstr>Paperback</vt:lpstr>
      <vt:lpstr>Hotel and Guest Services</vt:lpstr>
      <vt:lpstr>Table of Contents</vt:lpstr>
      <vt:lpstr>Introduction</vt:lpstr>
      <vt:lpstr>Chosen Brand</vt:lpstr>
      <vt:lpstr>Main consumers of the brand</vt:lpstr>
      <vt:lpstr>Nature of guest services and facilities</vt:lpstr>
      <vt:lpstr>Scope of guest services and facilities</vt:lpstr>
      <vt:lpstr>Role of  guest services and facilities</vt:lpstr>
      <vt:lpstr>Roles and functions of the guest services</vt:lpstr>
      <vt:lpstr>Importance of hospitality and the ways in which hotels meets expectations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and Guest Services</dc:title>
  <cp:lastModifiedBy>anca.emilia.dumitru@outlook.com</cp:lastModifiedBy>
  <cp:revision>5</cp:revision>
  <dcterms:modified xsi:type="dcterms:W3CDTF">2023-02-08T10:10:15Z</dcterms:modified>
</cp:coreProperties>
</file>