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whrhVGDzd9EsnW" ContentType="image/jpe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8"/>
  </p:notesMasterIdLst>
  <p:sldIdLst>
    <p:sldId id="256" r:id="rId5"/>
    <p:sldId id="277" r:id="rId6"/>
    <p:sldId id="306" r:id="rId7"/>
    <p:sldId id="392" r:id="rId8"/>
    <p:sldId id="418" r:id="rId9"/>
    <p:sldId id="362" r:id="rId10"/>
    <p:sldId id="330" r:id="rId11"/>
    <p:sldId id="360" r:id="rId12"/>
    <p:sldId id="323" r:id="rId13"/>
    <p:sldId id="363" r:id="rId14"/>
    <p:sldId id="420" r:id="rId15"/>
    <p:sldId id="361" r:id="rId16"/>
    <p:sldId id="354" r:id="rId17"/>
    <p:sldId id="415" r:id="rId18"/>
    <p:sldId id="416" r:id="rId19"/>
    <p:sldId id="417" r:id="rId20"/>
    <p:sldId id="368" r:id="rId21"/>
    <p:sldId id="367" r:id="rId22"/>
    <p:sldId id="421" r:id="rId23"/>
    <p:sldId id="419" r:id="rId24"/>
    <p:sldId id="422" r:id="rId25"/>
    <p:sldId id="274" r:id="rId26"/>
    <p:sldId id="370" r:id="rId27"/>
    <p:sldId id="305" r:id="rId28"/>
    <p:sldId id="290" r:id="rId29"/>
    <p:sldId id="291" r:id="rId30"/>
    <p:sldId id="299" r:id="rId31"/>
    <p:sldId id="268" r:id="rId32"/>
    <p:sldId id="278" r:id="rId33"/>
    <p:sldId id="423" r:id="rId34"/>
    <p:sldId id="344" r:id="rId35"/>
    <p:sldId id="412" r:id="rId36"/>
    <p:sldId id="328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C43B"/>
    <a:srgbClr val="0674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E3B74A-5213-40B7-8D8D-7652FF1B921D}" v="78" dt="2021-11-10T18:55:38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55" d="100"/>
          <a:sy n="55" d="100"/>
        </p:scale>
        <p:origin x="309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49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Assignment is available to download from the Assessment tile on Moodle. *</a:t>
          </a:r>
          <a:br>
            <a:rPr lang="en-GB" sz="1800" dirty="0"/>
          </a:br>
          <a:r>
            <a:rPr lang="en-GB" sz="1000" dirty="0"/>
            <a:t>* Currently subject to minor changes through the internal &amp; external verification process.</a:t>
          </a:r>
          <a:endParaRPr lang="en-GB" sz="1800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050" dirty="0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 custScaleX="96493" custScaleY="123738"/>
      <dgm:spPr>
        <a:solidFill>
          <a:srgbClr val="E2C43B"/>
        </a:solidFill>
      </dgm:spPr>
    </dgm:pt>
    <dgm:pt modelId="{250B75B8-3524-439A-B57E-B27739EBB1AB}" type="pres">
      <dgm:prSet presAssocID="{6FE3DBE4-A099-40BA-98C4-0A22BEB08E79}" presName="iconRect" presStyleLbl="node1" presStyleIdx="0" presStyleCnt="1" custScaleX="113159" custScaleY="109594" custLinFactNeighborX="-6186" custLinFactNeighborY="-51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 custScaleX="127775" custLinFactNeighborX="-13176" custLinFactNeighborY="-13303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 custScaleX="444592" custLinFactX="-100000" custLinFactNeighborX="-143573" custLinFactNeighborY="23561">
        <dgm:presLayoutVars/>
      </dgm:prSet>
      <dgm:spPr/>
    </dgm:pt>
  </dgm:ptLst>
  <dgm:cxnLst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936CD283-0B82-448B-B2E8-4FFB8EE9A932}" type="presOf" srcId="{064C9EFC-4645-4ACB-9049-1B099A9FB21C}" destId="{99201AF6-7199-4CA3-B0F8-757F1AB06443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AEB9C5EA-3E22-4AC5-9036-F8B1B1534760}" type="presOf" srcId="{6FE3DBE4-A099-40BA-98C4-0A22BEB08E79}" destId="{1D700137-5306-4CA9-A2E7-0EA2F043329E}" srcOrd="0" destOrd="0" presId="urn:microsoft.com/office/officeart/2018/2/layout/IconVerticalSolidList"/>
    <dgm:cxn modelId="{CC827407-5CE6-4A1F-96FD-2ABAD84D30C2}" type="presParOf" srcId="{168677C7-6A82-44A5-93BF-8218C11D1488}" destId="{5C484AA4-395A-485B-BAEB-54E3DF4CEA8C}" srcOrd="0" destOrd="0" presId="urn:microsoft.com/office/officeart/2018/2/layout/IconVerticalSolidList"/>
    <dgm:cxn modelId="{83D4944B-FB40-4AE3-BEF0-BCF3C0719888}" type="presParOf" srcId="{5C484AA4-395A-485B-BAEB-54E3DF4CEA8C}" destId="{BB5CC809-EFD1-4038-B92B-336CE21B3BD2}" srcOrd="0" destOrd="0" presId="urn:microsoft.com/office/officeart/2018/2/layout/IconVerticalSolidList"/>
    <dgm:cxn modelId="{6182B6AF-250F-440D-87F7-C7295C3CA6B6}" type="presParOf" srcId="{5C484AA4-395A-485B-BAEB-54E3DF4CEA8C}" destId="{250B75B8-3524-439A-B57E-B27739EBB1AB}" srcOrd="1" destOrd="0" presId="urn:microsoft.com/office/officeart/2018/2/layout/IconVerticalSolidList"/>
    <dgm:cxn modelId="{25D6D9B4-92E8-4356-9996-A1023A1E252A}" type="presParOf" srcId="{5C484AA4-395A-485B-BAEB-54E3DF4CEA8C}" destId="{1A3ADD86-9D4E-42DC-98A5-12D6C385227F}" srcOrd="2" destOrd="0" presId="urn:microsoft.com/office/officeart/2018/2/layout/IconVerticalSolidList"/>
    <dgm:cxn modelId="{600BF084-E2CE-42E6-AEE5-4B1D98FD1475}" type="presParOf" srcId="{5C484AA4-395A-485B-BAEB-54E3DF4CEA8C}" destId="{1D700137-5306-4CA9-A2E7-0EA2F043329E}" srcOrd="3" destOrd="0" presId="urn:microsoft.com/office/officeart/2018/2/layout/IconVerticalSolidList"/>
    <dgm:cxn modelId="{CE8D002B-8DD0-4C2B-A2B0-1C57A57AEC19}" type="presParOf" srcId="{5C484AA4-395A-485B-BAEB-54E3DF4CEA8C}" destId="{99201AF6-7199-4CA3-B0F8-757F1AB06443}" srcOrd="4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-432476" y="774635"/>
          <a:ext cx="4192008" cy="1820383"/>
        </a:xfrm>
        <a:prstGeom prst="roundRect">
          <a:avLst>
            <a:gd name="adj" fmla="val 10000"/>
          </a:avLst>
        </a:prstGeom>
        <a:solidFill>
          <a:srgbClr val="E2C43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-23927" y="1085377"/>
          <a:ext cx="1134067" cy="10961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005975" y="707081"/>
          <a:ext cx="2780335" cy="1820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657" tIns="192657" rIns="192657" bIns="19265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Assignment is available to download from the Assessment tile on Moodle. *</a:t>
          </a:r>
          <a:br>
            <a:rPr lang="en-GB" sz="1800" kern="1200" dirty="0"/>
          </a:br>
          <a:r>
            <a:rPr lang="en-GB" sz="1000" kern="1200" dirty="0"/>
            <a:t>* Currently subject to minor changes through the internal &amp; external verification process.</a:t>
          </a:r>
          <a:endParaRPr lang="en-GB" sz="1800" kern="1200" dirty="0"/>
        </a:p>
      </dsp:txBody>
      <dsp:txXfrm>
        <a:off x="1005975" y="707081"/>
        <a:ext cx="2780335" cy="1820383"/>
      </dsp:txXfrm>
    </dsp:sp>
    <dsp:sp modelId="{99201AF6-7199-4CA3-B0F8-757F1AB06443}">
      <dsp:nvSpPr>
        <dsp:cNvPr id="0" name=""/>
        <dsp:cNvSpPr/>
      </dsp:nvSpPr>
      <dsp:spPr>
        <a:xfrm>
          <a:off x="1484328" y="1377728"/>
          <a:ext cx="2444423" cy="1818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469" tIns="192469" rIns="192469" bIns="192469" numCol="1" spcCol="1270" anchor="ctr" anchorCtr="0">
          <a:noAutofit/>
        </a:bodyPr>
        <a:lstStyle/>
        <a:p>
          <a:pPr marL="0" lvl="0" indent="0" algn="l" defTabSz="466725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 dirty="0"/>
        </a:p>
      </dsp:txBody>
      <dsp:txXfrm>
        <a:off x="1484328" y="1377728"/>
        <a:ext cx="2444423" cy="1818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1B8C22-BFE3-4D07-ACDB-A922150E3B2B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26FF73-A44C-4DFB-863E-463D2BFA14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4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segeek.com/what-is-a-pyramid-organizational-structure.htm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segeek.com/what-is-a-pyramid-organizational-structure.htm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7866E36B-9C5E-48F1-BF53-E148E643C4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06C12FB-2219-4CD3-A377-C1DC11D7B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For a more information and a clear and concise description please </a:t>
            </a:r>
            <a:r>
              <a:rPr lang="en-GB" altLang="en-US">
                <a:latin typeface="Arial" panose="020B0604020202020204" pitchFamily="34" charset="0"/>
                <a:hlinkClick r:id="rId3"/>
              </a:rPr>
              <a:t>click here</a:t>
            </a:r>
            <a:r>
              <a:rPr lang="en-GB" altLang="en-US">
                <a:latin typeface="Arial" panose="020B0604020202020204" pitchFamily="34" charset="0"/>
              </a:rPr>
              <a:t>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BA64E980-100F-4BCF-861C-ADF14849BB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C81F70-9EC4-4FFA-BCC5-EC52F5608499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7866E36B-9C5E-48F1-BF53-E148E643C4D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706C12FB-2219-4CD3-A377-C1DC11D7B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For a more information and a clear and concise description please </a:t>
            </a:r>
            <a:r>
              <a:rPr lang="en-GB" altLang="en-US">
                <a:latin typeface="Arial" panose="020B0604020202020204" pitchFamily="34" charset="0"/>
                <a:hlinkClick r:id="rId3"/>
              </a:rPr>
              <a:t>click here</a:t>
            </a:r>
            <a:r>
              <a:rPr lang="en-GB" altLang="en-US">
                <a:latin typeface="Arial" panose="020B0604020202020204" pitchFamily="34" charset="0"/>
              </a:rPr>
              <a:t>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BA64E980-100F-4BCF-861C-ADF14849BB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8375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83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C81F70-9EC4-4FFA-BCC5-EC52F5608499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768827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942163" y="559837"/>
            <a:ext cx="2122320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6684" y="301625"/>
            <a:ext cx="9751483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1826684" y="1827213"/>
            <a:ext cx="9751483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5A79F-2141-4D31-89CB-C279B02233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DBF8C-E2BE-4BE1-84A4-AC067F19C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23FD3-9E91-4580-891C-967415600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C27777FD-CA90-496D-93F7-4A6F095DF17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399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1/05/7-mind-blowing-tips-to-choose-the-best-software-development-compan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5/08/why-is-technology-crucial-in-busines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prophotostock/art/World-Technology-and-Business-424996906" TargetMode="External"/><Relationship Id="rId2" Type="http://schemas.openxmlformats.org/officeDocument/2006/relationships/image" Target="../media/image7.whrhVGDzd9EsnW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solvibrations.com/is-your-business-as-tech-savvy-as-it-is-supposed-to-be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thetimes100.co.uk/theory/theory--organisational-functions--337.php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07/advantages-of-technology-in-business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prophotostock/art/World-Technology-and-Business-424996906" TargetMode="External"/><Relationship Id="rId2" Type="http://schemas.openxmlformats.org/officeDocument/2006/relationships/image" Target="../media/image7.whrhVGDzd9EsnW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rmanning.files.wordpress.com/2008/08/pyramid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rmanning.files.wordpress.com/2008/08/pyramid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prophotostock/art/World-Technology-and-Business-424996906" TargetMode="External"/><Relationship Id="rId2" Type="http://schemas.openxmlformats.org/officeDocument/2006/relationships/image" Target="../media/image7.whrhVGDzd9EsnW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5/08/why-is-technology-crucial-in-busines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irms.co/blog/best-free-open-source-dashboard-software" TargetMode="External"/><Relationship Id="rId2" Type="http://schemas.openxmlformats.org/officeDocument/2006/relationships/hyperlink" Target="https://www.datapine.com/blog/digital-dashboard-definition-and-examp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yaccount.google.com/dashboar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nceptdraw.com/examples/types-of-information-system-in-diagram" TargetMode="External"/><Relationship Id="rId2" Type="http://schemas.openxmlformats.org/officeDocument/2006/relationships/hyperlink" Target="http://www.chris-kimble.com/Courses/World_Med_MBA/Types-of-Information-System.html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prophotostock.deviantart.com/art/Digital-Diagram-Business-and-Technology-425011646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ileex.xyz/en/types-computer-software/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Technological background">
            <a:extLst>
              <a:ext uri="{FF2B5EF4-FFF2-40B4-BE49-F238E27FC236}">
                <a16:creationId xmlns:a16="http://schemas.microsoft.com/office/drawing/2014/main" id="{40DCA88C-1856-4EC9-B4FB-D51B3CD20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776" b="30280"/>
          <a:stretch/>
        </p:blipFill>
        <p:spPr>
          <a:xfrm>
            <a:off x="20" y="10"/>
            <a:ext cx="12191980" cy="3657589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45505FA4-4826-4869-8126-C6BD74F63C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3. Mind-map of Contemporary </a:t>
            </a:r>
          </a:p>
          <a:p>
            <a:r>
              <a:rPr lang="en-GB" sz="3200" b="1" dirty="0"/>
              <a:t>Software Applications. 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BE045EAF-191E-4887-9473-F53C3D613B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>
                <a:solidFill>
                  <a:schemeClr val="tx1"/>
                </a:solidFill>
              </a:rPr>
              <a:t>Software Applications for Business</a:t>
            </a:r>
            <a:br>
              <a:rPr lang="en-GB" sz="60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CFC35D82-5945-49C9-A2AE-F3DE9C901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3787" y="2347994"/>
            <a:ext cx="5346831" cy="32779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04C5F4-0E09-4391-8AFE-5DCD8B43C2AD}"/>
              </a:ext>
            </a:extLst>
          </p:cNvPr>
          <p:cNvSpPr txBox="1"/>
          <p:nvPr/>
        </p:nvSpPr>
        <p:spPr>
          <a:xfrm>
            <a:off x="9869515" y="5624090"/>
            <a:ext cx="2322485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500" dirty="0">
                <a:hlinkClick r:id="rId3" tooltip="https://technofaq.org/posts/2021/05/7-mind-blowing-tips-to-choose-the-best-software-development-company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-nc-sa/3.0/"/>
              </a:rPr>
              <a:t>CC BY-SA-NC</a:t>
            </a:r>
            <a:endParaRPr lang="en-GB" sz="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0" y="2011680"/>
            <a:ext cx="7938733" cy="4562144"/>
          </a:xfrm>
        </p:spPr>
        <p:txBody>
          <a:bodyPr>
            <a:normAutofit/>
          </a:bodyPr>
          <a:lstStyle/>
          <a:p>
            <a:r>
              <a:rPr lang="en-GB" sz="4000" dirty="0"/>
              <a:t>Assignment 1: Task 2</a:t>
            </a:r>
          </a:p>
          <a:p>
            <a:r>
              <a:rPr lang="en-GB" sz="4000" dirty="0"/>
              <a:t>Business Structure</a:t>
            </a:r>
          </a:p>
          <a:p>
            <a:r>
              <a:rPr lang="en-GB" sz="4000" dirty="0"/>
              <a:t>Business Strategy</a:t>
            </a:r>
          </a:p>
          <a:p>
            <a:r>
              <a:rPr lang="en-GB" sz="4000" dirty="0"/>
              <a:t>Business Software</a:t>
            </a: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dirty="0"/>
              <a:t>Mind Map</a:t>
            </a:r>
          </a:p>
          <a:p>
            <a:r>
              <a:rPr lang="en-GB" sz="4000" dirty="0"/>
              <a:t>Activity.</a:t>
            </a:r>
          </a:p>
        </p:txBody>
      </p:sp>
    </p:spTree>
    <p:extLst>
      <p:ext uri="{BB962C8B-B14F-4D97-AF65-F5344CB8AC3E}">
        <p14:creationId xmlns:p14="http://schemas.microsoft.com/office/powerpoint/2010/main" val="211946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1: TASK 2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Task 2. Mind-map of contemporary software applications (Approx. 200-250 words).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/>
              <a:t>Create a mind map of contemporary software applications that are used to support day-to-day business/Organisation operations.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/>
              <a:t>The mind map should include several citations and a reference list node (approx. 2/3 sources).</a:t>
            </a:r>
          </a:p>
          <a:p>
            <a:pPr marL="0" lvl="0" indent="0">
              <a:buNone/>
            </a:pPr>
            <a:r>
              <a:rPr lang="en-GB" sz="2400" dirty="0"/>
              <a:t>When complete, include your answer to this task on a page in your e-portfolio.</a:t>
            </a:r>
          </a:p>
          <a:p>
            <a:pPr marL="0" indent="0">
              <a:buNone/>
            </a:pPr>
            <a:endParaRPr lang="en-GB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8782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BF2CD4AD-9B83-4431-B17C-0432F2160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247" y="1910941"/>
            <a:ext cx="10430417" cy="4206240"/>
          </a:xfrm>
        </p:spPr>
        <p:txBody>
          <a:bodyPr>
            <a:normAutofit/>
          </a:bodyPr>
          <a:lstStyle/>
          <a:p>
            <a:pPr eaLnBrk="1" hangingPunct="1">
              <a:buFont typeface="Wingdings 3" panose="05040102010807070707" pitchFamily="18" charset="2"/>
              <a:buNone/>
            </a:pPr>
            <a:r>
              <a:rPr lang="en-GB" altLang="en-US" sz="3600" dirty="0"/>
              <a:t>Q. How can Technology &amp; Software Applications help people within a Business/Organisation do their jobs?.</a:t>
            </a:r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FC011285-292E-444B-8AE7-3B00CB653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u="sng" dirty="0"/>
              <a:t>Information Technology</a:t>
            </a:r>
          </a:p>
        </p:txBody>
      </p:sp>
      <p:pic>
        <p:nvPicPr>
          <p:cNvPr id="3" name="Picture 2" descr="A person holding a tablet&#10;&#10;Description automatically generated with low confidence">
            <a:extLst>
              <a:ext uri="{FF2B5EF4-FFF2-40B4-BE49-F238E27FC236}">
                <a16:creationId xmlns:a16="http://schemas.microsoft.com/office/drawing/2014/main" id="{3B80C5E9-F242-49F1-945A-7016BD5F6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66087" y="3429000"/>
            <a:ext cx="4383467" cy="28821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AF0DF5-320E-4E23-88B6-91BFF4C73129}"/>
              </a:ext>
            </a:extLst>
          </p:cNvPr>
          <p:cNvSpPr txBox="1"/>
          <p:nvPr/>
        </p:nvSpPr>
        <p:spPr>
          <a:xfrm>
            <a:off x="3902961" y="6273932"/>
            <a:ext cx="43834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echnofaq.org/posts/2015/08/why-is-technology-crucial-in-busines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21227B1-1586-4CEF-A0F1-E3C7FFBD4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icture containing text, light&#10;&#10;Description automatically generated">
            <a:extLst>
              <a:ext uri="{FF2B5EF4-FFF2-40B4-BE49-F238E27FC236}">
                <a16:creationId xmlns:a16="http://schemas.microsoft.com/office/drawing/2014/main" id="{EC39A149-A494-41C8-8C07-535860856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21" b="1933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D84F4E6-B3B1-40B7-A8C4-2D1683E6F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8D2EE-97D4-4FC2-8713-F9199DBD5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2166364"/>
            <a:ext cx="11471565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spc="150" dirty="0">
                <a:solidFill>
                  <a:schemeClr val="tx1"/>
                </a:solidFill>
                <a:latin typeface="+mj-lt"/>
              </a:rPr>
              <a:t>Business structure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B81D4B-A7B2-4B11-A131-E1B85DFEE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887812"/>
            <a:ext cx="12188952" cy="457200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AE3207-A6CE-46D9-B834-4BDEAB5A2342}"/>
              </a:ext>
            </a:extLst>
          </p:cNvPr>
          <p:cNvSpPr txBox="1"/>
          <p:nvPr/>
        </p:nvSpPr>
        <p:spPr>
          <a:xfrm>
            <a:off x="9961902" y="6657945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eviantart.com/prophotostock/art/World-Technology-and-Business-42499690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00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text, person, suit&#10;&#10;Description automatically generated">
            <a:extLst>
              <a:ext uri="{FF2B5EF4-FFF2-40B4-BE49-F238E27FC236}">
                <a16:creationId xmlns:a16="http://schemas.microsoft.com/office/drawing/2014/main" id="{E681A0B3-84E5-47B9-823B-73B3B7FA2D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81166" y="2635700"/>
            <a:ext cx="6036785" cy="39642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600"/>
              <a:t>Q. How do you organise a Business/Organisation?.</a:t>
            </a:r>
            <a:endParaRPr lang="en-GB" sz="3600" dirty="0"/>
          </a:p>
        </p:txBody>
      </p:sp>
      <p:pic>
        <p:nvPicPr>
          <p:cNvPr id="4" name="Picture 4" descr="C:\Users\Pamela\AppData\Local\Microsoft\Windows\Temporary Internet Files\Content.IE5\5XYZY1AZ\MC910216343[1].png">
            <a:extLst>
              <a:ext uri="{FF2B5EF4-FFF2-40B4-BE49-F238E27FC236}">
                <a16:creationId xmlns:a16="http://schemas.microsoft.com/office/drawing/2014/main" id="{49434CA1-A608-4607-BA70-797A10E81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632" y="2967925"/>
            <a:ext cx="3575756" cy="344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978B57B-65C8-4B46-A678-7BB0F5DD1890}"/>
              </a:ext>
            </a:extLst>
          </p:cNvPr>
          <p:cNvSpPr txBox="1"/>
          <p:nvPr/>
        </p:nvSpPr>
        <p:spPr>
          <a:xfrm>
            <a:off x="5160935" y="6552952"/>
            <a:ext cx="5821248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hlinkClick r:id="rId3" tooltip="http://creativesolvibrations.com/is-your-business-as-tech-savvy-as-it-is-supposed-to-be/"/>
              </a:rPr>
              <a:t>This Photo</a:t>
            </a:r>
            <a:r>
              <a:rPr lang="en-GB" sz="600" dirty="0"/>
              <a:t> by Unknown Author is licensed under </a:t>
            </a:r>
            <a:r>
              <a:rPr lang="en-GB" sz="600" dirty="0">
                <a:hlinkClick r:id="rId5" tooltip="https://creativecommons.org/licenses/by-sa/3.0/"/>
              </a:rPr>
              <a:t>CC BY-SA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545723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an Organisation Structure</a:t>
            </a:r>
            <a:r>
              <a:rPr lang="en-GB" sz="3600" dirty="0"/>
              <a:t>?.</a:t>
            </a:r>
          </a:p>
        </p:txBody>
      </p:sp>
    </p:spTree>
    <p:extLst>
      <p:ext uri="{BB962C8B-B14F-4D97-AF65-F5344CB8AC3E}">
        <p14:creationId xmlns:p14="http://schemas.microsoft.com/office/powerpoint/2010/main" val="3571227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>
            <a:extLst>
              <a:ext uri="{FF2B5EF4-FFF2-40B4-BE49-F238E27FC236}">
                <a16:creationId xmlns:a16="http://schemas.microsoft.com/office/drawing/2014/main" id="{FC5F5DF7-B57A-4B3C-BDBD-1A299C0B05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8970" y="1972161"/>
            <a:ext cx="11293635" cy="4017936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Creating an ‘Organisation structure’ involves the division of work i.e., </a:t>
            </a:r>
            <a:r>
              <a:rPr lang="en-GB" altLang="en-US" sz="2800" b="1" dirty="0"/>
              <a:t>how People/tasks are grouped together</a:t>
            </a:r>
            <a:r>
              <a:rPr lang="en-GB" altLang="en-US" sz="2800" dirty="0"/>
              <a:t>.</a:t>
            </a:r>
          </a:p>
          <a:p>
            <a:r>
              <a:rPr lang="en-GB" altLang="en-US" sz="2800" dirty="0"/>
              <a:t>Some of the main ways of dividing or departmentalising work are by:</a:t>
            </a:r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800" b="1" dirty="0"/>
              <a:t>Function</a:t>
            </a:r>
            <a:r>
              <a:rPr lang="en-GB" altLang="en-US" sz="2800" dirty="0"/>
              <a:t> (e.g., Finance/Accounts, Production, Marketing, Sales)</a:t>
            </a:r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800" b="1" dirty="0"/>
              <a:t>Product </a:t>
            </a:r>
            <a:r>
              <a:rPr lang="en-GB" altLang="en-US" sz="2800" dirty="0"/>
              <a:t>(e.g., Samsung TV, Smartphone, Watch, Washing Machine, Fridge-Freezer).</a:t>
            </a:r>
            <a:endParaRPr lang="en-GB" altLang="en-US" sz="2800" b="1" dirty="0"/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800" b="1" dirty="0"/>
              <a:t>Region/Geographical location.</a:t>
            </a:r>
          </a:p>
          <a:p>
            <a:pPr marL="914400" lvl="1" indent="-457200">
              <a:buFont typeface="Calibri" panose="020F0502020204030204" pitchFamily="34" charset="0"/>
              <a:buAutoNum type="arabicPeriod"/>
            </a:pPr>
            <a:r>
              <a:rPr lang="en-GB" altLang="en-US" sz="2800" b="1" dirty="0"/>
              <a:t>Matrix</a:t>
            </a:r>
            <a:r>
              <a:rPr lang="en-GB" altLang="en-US" sz="2800" dirty="0"/>
              <a:t> - A hybrid structure.</a:t>
            </a:r>
          </a:p>
          <a:p>
            <a:pPr marL="457200" lvl="1" indent="0">
              <a:buNone/>
            </a:pPr>
            <a:r>
              <a:rPr lang="en-GB" altLang="en-US" sz="2200" dirty="0"/>
              <a:t>Note: Usually, each Org. structure is a mixture of the above, each Organisation is similar yet different.</a:t>
            </a:r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0C8E4AEE-A02E-4878-BE1E-2960E85AFF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7865" y="427899"/>
            <a:ext cx="91440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Departmentalisation (division of work)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1EAA6DBD-7FDA-4472-AD82-F7C227A80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85775"/>
            <a:ext cx="8229600" cy="1143000"/>
          </a:xfrm>
        </p:spPr>
        <p:txBody>
          <a:bodyPr/>
          <a:lstStyle/>
          <a:p>
            <a:r>
              <a:rPr lang="en-GB" altLang="en-US" b="1" u="sng"/>
              <a:t>Business Functions / Departments</a:t>
            </a:r>
          </a:p>
        </p:txBody>
      </p:sp>
      <p:pic>
        <p:nvPicPr>
          <p:cNvPr id="4099" name="Picture 5" descr="http://www.novoaccess.com/img/hrKeyFunctions.gif">
            <a:extLst>
              <a:ext uri="{FF2B5EF4-FFF2-40B4-BE49-F238E27FC236}">
                <a16:creationId xmlns:a16="http://schemas.microsoft.com/office/drawing/2014/main" id="{316F68C9-B0ED-47B6-96DB-3F0D8ACEE7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523" y="1869619"/>
            <a:ext cx="4985557" cy="4746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AB085F29-4F9A-4B45-8F29-C8B5263AA7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700" dirty="0">
                <a:solidFill>
                  <a:schemeClr val="tx2"/>
                </a:solidFill>
              </a:rPr>
              <a:t>Bg: </a:t>
            </a:r>
            <a:r>
              <a:rPr lang="en-GB" altLang="en-US" sz="3700" u="sng" dirty="0">
                <a:solidFill>
                  <a:schemeClr val="tx2"/>
                </a:solidFill>
              </a:rPr>
              <a:t>Business functions</a:t>
            </a:r>
            <a:endParaRPr lang="en-US" altLang="en-US" sz="3700" u="sng" dirty="0">
              <a:solidFill>
                <a:schemeClr val="tx2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967F98D-47C6-4304-B8DC-C921DC187F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pPr>
              <a:tabLst>
                <a:tab pos="3316288" algn="l"/>
              </a:tabLst>
            </a:pPr>
            <a:r>
              <a:rPr lang="en-US" altLang="en-US" dirty="0">
                <a:solidFill>
                  <a:schemeClr val="bg1"/>
                </a:solidFill>
              </a:rPr>
              <a:t>Most businesses consist of a number of different departments, each of which has a specific job or task to do e.g. Marketing, finance, production - these are called </a:t>
            </a:r>
            <a:r>
              <a:rPr lang="en-US" altLang="en-US" b="1" dirty="0">
                <a:solidFill>
                  <a:schemeClr val="bg1"/>
                </a:solidFill>
              </a:rPr>
              <a:t>'functions'</a:t>
            </a:r>
            <a:r>
              <a:rPr lang="en-US" altLang="en-US" dirty="0">
                <a:solidFill>
                  <a:schemeClr val="bg1"/>
                </a:solidFill>
              </a:rPr>
              <a:t>.</a:t>
            </a: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A typical business would have many functional areas or departments.  </a:t>
            </a:r>
          </a:p>
          <a:p>
            <a:pPr marL="0" indent="0" eaLnBrk="1" hangingPunct="1">
              <a:buNone/>
            </a:pPr>
            <a:r>
              <a:rPr lang="en-GB" altLang="en-US" sz="1600" dirty="0">
                <a:solidFill>
                  <a:schemeClr val="bg1"/>
                </a:solidFill>
              </a:rPr>
              <a:t>For more information please </a:t>
            </a:r>
            <a:r>
              <a:rPr lang="en-GB" altLang="en-US" sz="1600" dirty="0">
                <a:solidFill>
                  <a:schemeClr val="bg1"/>
                </a:solidFill>
                <a:hlinkClick r:id="rId2"/>
              </a:rPr>
              <a:t>click-here</a:t>
            </a:r>
            <a:r>
              <a:rPr lang="en-GB" altLang="en-US" sz="1600" dirty="0">
                <a:solidFill>
                  <a:schemeClr val="bg1"/>
                </a:solidFill>
              </a:rPr>
              <a:t>.</a:t>
            </a:r>
            <a:endParaRPr lang="en-US" altLang="en-US" sz="1600" dirty="0">
              <a:solidFill>
                <a:schemeClr val="bg1"/>
              </a:solidFill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5" descr="A mind map showing the functional areas of business: human resources, customer services, marketing/sales, research and development, administration/IT support, production/operations and finance and accounts.">
            <a:extLst>
              <a:ext uri="{FF2B5EF4-FFF2-40B4-BE49-F238E27FC236}">
                <a16:creationId xmlns:a16="http://schemas.microsoft.com/office/drawing/2014/main" id="{CC6048EF-1758-46C3-AE90-B2A480BD66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62368" y="626355"/>
            <a:ext cx="6283602" cy="5563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5">
            <a:extLst>
              <a:ext uri="{FF2B5EF4-FFF2-40B4-BE49-F238E27FC236}">
                <a16:creationId xmlns:a16="http://schemas.microsoft.com/office/drawing/2014/main" id="{EA0D0BF6-D895-4FED-AC92-5D3DA3486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1350" y="277583"/>
            <a:ext cx="8743869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800" b="1" dirty="0"/>
              <a:t>Bg: </a:t>
            </a:r>
            <a:r>
              <a:rPr lang="en-GB" sz="4800" u="sng" dirty="0"/>
              <a:t>Functional structure </a:t>
            </a:r>
            <a:endParaRPr lang="en-US" sz="4800" u="sng" dirty="0"/>
          </a:p>
        </p:txBody>
      </p:sp>
      <p:graphicFrame>
        <p:nvGraphicFramePr>
          <p:cNvPr id="41987" name="Object 4">
            <a:extLst>
              <a:ext uri="{FF2B5EF4-FFF2-40B4-BE49-F238E27FC236}">
                <a16:creationId xmlns:a16="http://schemas.microsoft.com/office/drawing/2014/main" id="{A323A40F-0C30-44D1-96C4-22C214CC9445}"/>
              </a:ext>
            </a:extLst>
          </p:cNvPr>
          <p:cNvGraphicFramePr>
            <a:graphicFrameLocks noGrp="1"/>
          </p:cNvGraphicFramePr>
          <p:nvPr>
            <p:ph type="dgm" idx="1"/>
            <p:extLst>
              <p:ext uri="{D42A27DB-BD31-4B8C-83A1-F6EECF244321}">
                <p14:modId xmlns:p14="http://schemas.microsoft.com/office/powerpoint/2010/main" val="756083526"/>
              </p:ext>
            </p:extLst>
          </p:nvPr>
        </p:nvGraphicFramePr>
        <p:xfrm>
          <a:off x="1800145" y="2874540"/>
          <a:ext cx="8211759" cy="30768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MS Org Chart" r:id="rId3" imgW="8839080" imgH="1854000" progId="OrgPlusWOPX.4">
                  <p:embed followColorScheme="full"/>
                </p:oleObj>
              </mc:Choice>
              <mc:Fallback>
                <p:oleObj name="MS Org Chart" r:id="rId3" imgW="8839080" imgH="1854000" progId="OrgPlusWOPX.4">
                  <p:embed followColorScheme="full"/>
                  <p:pic>
                    <p:nvPicPr>
                      <p:cNvPr id="41987" name="Object 4">
                        <a:extLst>
                          <a:ext uri="{FF2B5EF4-FFF2-40B4-BE49-F238E27FC236}">
                            <a16:creationId xmlns:a16="http://schemas.microsoft.com/office/drawing/2014/main" id="{A323A40F-0C30-44D1-96C4-22C214CC944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00145" y="2874540"/>
                        <a:ext cx="8211759" cy="307681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88" name="Text Box 7">
            <a:extLst>
              <a:ext uri="{FF2B5EF4-FFF2-40B4-BE49-F238E27FC236}">
                <a16:creationId xmlns:a16="http://schemas.microsoft.com/office/drawing/2014/main" id="{438C5221-4BE0-4B65-9F46-4903FD402E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1350" y="1876505"/>
            <a:ext cx="1111511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dirty="0"/>
              <a:t>A ‘Functional structure’ involves grouping people together who perform similar tasks into Departments/functions: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68660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5">
            <a:extLst>
              <a:ext uri="{FF2B5EF4-FFF2-40B4-BE49-F238E27FC236}">
                <a16:creationId xmlns:a16="http://schemas.microsoft.com/office/drawing/2014/main" id="{EA0D0BF6-D895-4FED-AC92-5D3DA3486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0869" y="410705"/>
            <a:ext cx="8743869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5400" b="1" dirty="0"/>
              <a:t>Bg: </a:t>
            </a:r>
            <a:r>
              <a:rPr lang="en-GB" sz="5400" u="sng" dirty="0"/>
              <a:t>Functional structure </a:t>
            </a:r>
            <a:endParaRPr lang="en-US" sz="5400" u="sng" dirty="0"/>
          </a:p>
        </p:txBody>
      </p:sp>
      <p:pic>
        <p:nvPicPr>
          <p:cNvPr id="5" name="Picture 2" descr="http://www.technologyuk.net/computing/project_management/images/functional_organisation_structure.gif">
            <a:extLst>
              <a:ext uri="{FF2B5EF4-FFF2-40B4-BE49-F238E27FC236}">
                <a16:creationId xmlns:a16="http://schemas.microsoft.com/office/drawing/2014/main" id="{90228443-C1F0-4A7E-9F2D-CB8A6E55C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503" y="2084765"/>
            <a:ext cx="9056994" cy="4277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0788CC20-5DB7-4AE0-85C1-B1C41C9D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000" y="299674"/>
            <a:ext cx="8874142" cy="1508760"/>
          </a:xfrm>
        </p:spPr>
        <p:txBody>
          <a:bodyPr/>
          <a:lstStyle/>
          <a:p>
            <a:r>
              <a:rPr lang="en-GB" altLang="en-US" dirty="0"/>
              <a:t>Software &amp; functional activities.</a:t>
            </a:r>
            <a:endParaRPr lang="en-GB" altLang="en-US" b="1" u="sng" dirty="0"/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2880D64-8A88-44D9-B021-81B9C13C3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968" y="1965184"/>
            <a:ext cx="11164729" cy="4652591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Business software applications help business functional areas and management achieve all areas of their activities. </a:t>
            </a:r>
          </a:p>
          <a:p>
            <a:r>
              <a:rPr lang="en-GB" altLang="en-US" sz="2400" dirty="0"/>
              <a:t>When considering how software applications help businesses, it is useful to consider the activities of each functional area. Such as:</a:t>
            </a:r>
          </a:p>
          <a:p>
            <a:pPr lvl="1"/>
            <a:r>
              <a:rPr lang="en-GB" altLang="en-US" sz="2400" b="1" dirty="0"/>
              <a:t>Q.</a:t>
            </a:r>
            <a:r>
              <a:rPr lang="en-GB" altLang="en-US" sz="2400" dirty="0"/>
              <a:t> What activities does the </a:t>
            </a:r>
            <a:r>
              <a:rPr lang="en-GB" altLang="en-US" sz="2400" b="1" dirty="0"/>
              <a:t>IT department </a:t>
            </a:r>
            <a:r>
              <a:rPr lang="en-GB" altLang="en-US" sz="2400" dirty="0"/>
              <a:t>do?.</a:t>
            </a:r>
          </a:p>
          <a:p>
            <a:pPr lvl="1"/>
            <a:r>
              <a:rPr lang="en-GB" altLang="en-US" sz="2400" b="1" dirty="0"/>
              <a:t>Q.</a:t>
            </a:r>
            <a:r>
              <a:rPr lang="en-GB" altLang="en-US" sz="2400" dirty="0"/>
              <a:t> What activities does the </a:t>
            </a:r>
            <a:r>
              <a:rPr lang="en-GB" altLang="en-US" sz="2400" b="1" dirty="0"/>
              <a:t>Marketing department</a:t>
            </a:r>
            <a:r>
              <a:rPr lang="en-GB" altLang="en-US" sz="2400" dirty="0"/>
              <a:t> do?.</a:t>
            </a:r>
          </a:p>
          <a:p>
            <a:pPr lvl="1"/>
            <a:r>
              <a:rPr lang="en-GB" altLang="en-US" sz="2400" b="1" dirty="0"/>
              <a:t>Q.</a:t>
            </a:r>
            <a:r>
              <a:rPr lang="en-GB" altLang="en-US" sz="2400" dirty="0"/>
              <a:t> What activities does the </a:t>
            </a:r>
            <a:r>
              <a:rPr lang="en-GB" altLang="en-US" sz="2400" b="1" dirty="0"/>
              <a:t>HRM department </a:t>
            </a:r>
            <a:r>
              <a:rPr lang="en-GB" altLang="en-US" sz="2400" dirty="0"/>
              <a:t>do?.</a:t>
            </a:r>
          </a:p>
          <a:p>
            <a:pPr lvl="1"/>
            <a:r>
              <a:rPr lang="en-GB" altLang="en-US" sz="2400" b="1" dirty="0"/>
              <a:t>Q.</a:t>
            </a:r>
            <a:r>
              <a:rPr lang="en-GB" altLang="en-US" sz="2400" dirty="0"/>
              <a:t> What activities does the </a:t>
            </a:r>
            <a:r>
              <a:rPr lang="en-GB" altLang="en-US" sz="2400" b="1" dirty="0"/>
              <a:t>Finance department </a:t>
            </a:r>
            <a:r>
              <a:rPr lang="en-GB" altLang="en-US" sz="2400" dirty="0"/>
              <a:t>do?.</a:t>
            </a:r>
          </a:p>
          <a:p>
            <a:pPr lvl="1"/>
            <a:r>
              <a:rPr lang="en-GB" altLang="en-US" sz="2400" b="1" dirty="0"/>
              <a:t>Q.</a:t>
            </a:r>
            <a:r>
              <a:rPr lang="en-GB" altLang="en-US" sz="2400" dirty="0"/>
              <a:t> What activities does the </a:t>
            </a:r>
            <a:r>
              <a:rPr lang="en-GB" altLang="en-US" sz="2400" b="1" dirty="0"/>
              <a:t>Production department</a:t>
            </a:r>
            <a:r>
              <a:rPr lang="en-GB" altLang="en-US" sz="2400" dirty="0"/>
              <a:t> do?.</a:t>
            </a:r>
          </a:p>
          <a:p>
            <a:pPr lvl="1"/>
            <a:r>
              <a:rPr lang="en-GB" altLang="en-US" sz="2400" b="1" dirty="0"/>
              <a:t>Q.</a:t>
            </a:r>
            <a:r>
              <a:rPr lang="en-GB" altLang="en-US" sz="2400" dirty="0"/>
              <a:t> What activities does the </a:t>
            </a:r>
            <a:r>
              <a:rPr lang="en-GB" altLang="en-US" sz="2400" b="1" dirty="0"/>
              <a:t>R&amp;D department </a:t>
            </a:r>
            <a:r>
              <a:rPr lang="en-GB" altLang="en-US" sz="2400" dirty="0"/>
              <a:t>do?.</a:t>
            </a:r>
          </a:p>
          <a:p>
            <a:r>
              <a:rPr lang="en-GB" altLang="en-US" sz="2400" dirty="0"/>
              <a:t>Today, technology supports all activities in all functional areas and levels of a Business Organisation.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2400" dirty="0"/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4" name="Picture 3" descr="A group of people sitting around a table looking at a screen&#10;&#10;Description automatically generated with medium confidence">
            <a:extLst>
              <a:ext uri="{FF2B5EF4-FFF2-40B4-BE49-F238E27FC236}">
                <a16:creationId xmlns:a16="http://schemas.microsoft.com/office/drawing/2014/main" id="{2945E0F4-3FB1-492B-A3EC-0C17FE8BA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05395" y="3130901"/>
            <a:ext cx="3213957" cy="18748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FDDC76-F2A9-4885-9D08-159EAF541173}"/>
              </a:ext>
            </a:extLst>
          </p:cNvPr>
          <p:cNvSpPr txBox="1"/>
          <p:nvPr/>
        </p:nvSpPr>
        <p:spPr>
          <a:xfrm>
            <a:off x="8826497" y="5005709"/>
            <a:ext cx="2470561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>
                <a:hlinkClick r:id="rId3" tooltip="https://technofaq.org/posts/2018/07/advantages-of-technology-in-business/"/>
              </a:rPr>
              <a:t>This Photo</a:t>
            </a:r>
            <a:r>
              <a:rPr lang="en-GB" sz="600"/>
              <a:t> by Unknown Author is licensed under </a:t>
            </a:r>
            <a:r>
              <a:rPr lang="en-GB" sz="600">
                <a:hlinkClick r:id="rId4" tooltip="https://creativecommons.org/licenses/by-nc-sa/3.0/"/>
              </a:rPr>
              <a:t>CC BY-SA-NC</a:t>
            </a:r>
            <a:endParaRPr lang="en-GB" sz="6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F8CFE-C6D2-49E5-9EEE-C968E82E4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199" y="322922"/>
            <a:ext cx="10777271" cy="1508760"/>
          </a:xfrm>
        </p:spPr>
        <p:txBody>
          <a:bodyPr>
            <a:normAutofit/>
          </a:bodyPr>
          <a:lstStyle/>
          <a:p>
            <a:r>
              <a:rPr lang="en-GB" altLang="en-US" sz="4800" b="1" u="sng" dirty="0"/>
              <a:t>IT | &amp; | Marketing Departments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43671-4F9F-4B4C-90ED-1F62B76F6C7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Technology (Hardware/software) Installation;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Technology maintenance;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End-user support;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 End-user Training;</a:t>
            </a:r>
          </a:p>
          <a:p>
            <a:pPr marL="176213" indent="-176213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cs typeface="Times New Roman" panose="02020603050405020304" pitchFamily="18" charset="0"/>
              </a:rPr>
              <a:t>Testing, reviewing and reporting on new/existing systems.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0DF67A-3424-4986-83F7-301AF062B8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sz="2400" dirty="0"/>
              <a:t>Promotion strategies;</a:t>
            </a:r>
          </a:p>
          <a:p>
            <a:pPr eaLnBrk="1" hangingPunct="1"/>
            <a:r>
              <a:rPr lang="en-GB" altLang="en-US" sz="2400" dirty="0">
                <a:cs typeface="Times New Roman" panose="02020603050405020304" pitchFamily="18" charset="0"/>
              </a:rPr>
              <a:t>Website &amp; Social Media Management;</a:t>
            </a:r>
          </a:p>
          <a:p>
            <a:pPr eaLnBrk="1" hangingPunct="1"/>
            <a:r>
              <a:rPr lang="en-GB" altLang="en-US" sz="2400" dirty="0">
                <a:cs typeface="Times New Roman" panose="02020603050405020304" pitchFamily="18" charset="0"/>
              </a:rPr>
              <a:t>Graphic Design;</a:t>
            </a:r>
          </a:p>
          <a:p>
            <a:pPr eaLnBrk="1" hangingPunct="1"/>
            <a:r>
              <a:rPr lang="en-GB" altLang="en-US" sz="2400" dirty="0"/>
              <a:t>Pricing strategies;</a:t>
            </a:r>
          </a:p>
          <a:p>
            <a:pPr eaLnBrk="1" hangingPunct="1"/>
            <a:r>
              <a:rPr lang="en-GB" altLang="en-US" sz="2400" dirty="0"/>
              <a:t>Sales strategies;</a:t>
            </a:r>
          </a:p>
          <a:p>
            <a:pPr eaLnBrk="1" hangingPunct="1"/>
            <a:r>
              <a:rPr lang="en-GB" altLang="en-US" sz="2400" dirty="0"/>
              <a:t>Organise sales teams;</a:t>
            </a:r>
          </a:p>
          <a:p>
            <a:pPr eaLnBrk="1" hangingPunct="1"/>
            <a:r>
              <a:rPr lang="en-GB" altLang="en-US" sz="2400" dirty="0"/>
              <a:t>Product – advice on new product development, product improvement, target markets.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64606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30AA9-C223-436B-A1B6-ECEB05668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400" b="1" u="sng" dirty="0"/>
              <a:t>HRM | &amp; | Finance Departments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B9972-5F01-4895-A20D-E48818BFF3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4418" y="2011680"/>
            <a:ext cx="5327192" cy="420624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Recruitment and retention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Job descriptions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Person Specifications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Motivation &amp; Job Satisfaction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Professional development and training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Health &amp; Safety and Well-being support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Liaison with trade unions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Payroll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Dismissal/grievance procedures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Redundancy.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351140-2E2F-4D0B-9231-2C2D1A765C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5153114" cy="420624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400" dirty="0"/>
              <a:t>Cash flow</a:t>
            </a:r>
          </a:p>
          <a:p>
            <a:pPr lvl="1" eaLnBrk="1" hangingPunct="1"/>
            <a:r>
              <a:rPr lang="en-GB" altLang="en-US" dirty="0"/>
              <a:t>Monitoring income/revenue</a:t>
            </a:r>
          </a:p>
          <a:p>
            <a:pPr lvl="1" eaLnBrk="1" hangingPunct="1"/>
            <a:r>
              <a:rPr lang="en-GB" altLang="en-US" dirty="0"/>
              <a:t>Monitoring expenditure</a:t>
            </a:r>
          </a:p>
          <a:p>
            <a:pPr eaLnBrk="1" hangingPunct="1"/>
            <a:r>
              <a:rPr lang="en-GB" altLang="en-US" sz="2400" dirty="0"/>
              <a:t>Preparing accounts </a:t>
            </a:r>
          </a:p>
          <a:p>
            <a:pPr lvl="1" eaLnBrk="1" hangingPunct="1"/>
            <a:r>
              <a:rPr lang="en-GB" altLang="en-US" dirty="0"/>
              <a:t>profit and loss accounts </a:t>
            </a:r>
          </a:p>
          <a:p>
            <a:pPr lvl="1" eaLnBrk="1" hangingPunct="1"/>
            <a:r>
              <a:rPr lang="en-GB" altLang="en-US" dirty="0"/>
              <a:t>balance sheets</a:t>
            </a:r>
          </a:p>
          <a:p>
            <a:pPr eaLnBrk="1" hangingPunct="1"/>
            <a:r>
              <a:rPr lang="en-GB" altLang="en-US" sz="2400" dirty="0"/>
              <a:t>Raising finance</a:t>
            </a:r>
          </a:p>
          <a:p>
            <a:pPr lvl="1" eaLnBrk="1" hangingPunct="1"/>
            <a:r>
              <a:rPr lang="en-GB" altLang="en-US" dirty="0"/>
              <a:t>Shares </a:t>
            </a:r>
          </a:p>
          <a:p>
            <a:pPr lvl="1" eaLnBrk="1" hangingPunct="1"/>
            <a:r>
              <a:rPr lang="en-GB" altLang="en-US" dirty="0"/>
              <a:t>Loans.</a:t>
            </a:r>
          </a:p>
        </p:txBody>
      </p:sp>
    </p:spTree>
    <p:extLst>
      <p:ext uri="{BB962C8B-B14F-4D97-AF65-F5344CB8AC3E}">
        <p14:creationId xmlns:p14="http://schemas.microsoft.com/office/powerpoint/2010/main" val="16333503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41445-0977-436E-B722-05C5BC23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189" y="338420"/>
            <a:ext cx="10847013" cy="1508760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Production </a:t>
            </a:r>
            <a:r>
              <a:rPr lang="en-GB" altLang="en-US" sz="4800" b="1" u="sng" dirty="0"/>
              <a:t>| &amp; |</a:t>
            </a:r>
            <a:r>
              <a:rPr lang="en-GB" sz="4800" b="1" u="sng" dirty="0"/>
              <a:t> </a:t>
            </a:r>
            <a:r>
              <a:rPr lang="en-GB" sz="4800" b="1" u="sng" dirty="0" err="1"/>
              <a:t>r&amp;d</a:t>
            </a:r>
            <a:r>
              <a:rPr lang="en-GB" sz="4800" b="1" u="sng" dirty="0"/>
              <a:t> 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8E968-CB2B-4EB8-B9A1-F6202A14787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Acquiring resources (e.g. sourcing and purchasing raw materials)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Stock control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Planning and scheduling labour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Projections on future output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Production methods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Monitoring costs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Monitoring efficiency &amp; productivity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Quality control.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E1D3DA-B361-4110-AA91-1CF55A3B37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/>
              <a:t>New product development</a:t>
            </a:r>
          </a:p>
          <a:p>
            <a:pPr eaLnBrk="1" hangingPunct="1"/>
            <a:r>
              <a:rPr lang="en-GB" altLang="en-US" dirty="0"/>
              <a:t>Test new technologies and production processes</a:t>
            </a:r>
          </a:p>
          <a:p>
            <a:pPr eaLnBrk="1" hangingPunct="1"/>
            <a:r>
              <a:rPr lang="en-GB" altLang="en-US" dirty="0"/>
              <a:t>Product improvements</a:t>
            </a:r>
          </a:p>
          <a:p>
            <a:pPr eaLnBrk="1" hangingPunct="1"/>
            <a:r>
              <a:rPr lang="en-GB" altLang="en-US" dirty="0"/>
              <a:t>Product testing</a:t>
            </a:r>
          </a:p>
          <a:p>
            <a:pPr eaLnBrk="1" hangingPunct="1"/>
            <a:r>
              <a:rPr lang="en-GB" altLang="en-US" dirty="0"/>
              <a:t>Efficiency gains in the production process</a:t>
            </a:r>
          </a:p>
          <a:p>
            <a:pPr eaLnBrk="1" hangingPunct="1"/>
            <a:r>
              <a:rPr lang="en-GB" altLang="en-US" dirty="0"/>
              <a:t>Modelling CAD/CAM &amp; Design Software.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469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621227B1-1586-4CEF-A0F1-E3C7FFBD4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icture containing text, light&#10;&#10;Description automatically generated">
            <a:extLst>
              <a:ext uri="{FF2B5EF4-FFF2-40B4-BE49-F238E27FC236}">
                <a16:creationId xmlns:a16="http://schemas.microsoft.com/office/drawing/2014/main" id="{EC39A149-A494-41C8-8C07-535860856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21" b="1933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AD84F4E6-B3B1-40B7-A8C4-2D1683E6F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8D2EE-97D4-4FC2-8713-F9199DBD5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2166364"/>
            <a:ext cx="11471565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spc="150">
                <a:solidFill>
                  <a:schemeClr val="tx1"/>
                </a:solidFill>
                <a:latin typeface="+mj-lt"/>
              </a:rPr>
              <a:t>Business strategy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67B81D4B-A7B2-4B11-A131-E1B85DFEE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887812"/>
            <a:ext cx="12188952" cy="457200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AE3207-A6CE-46D9-B834-4BDEAB5A2342}"/>
              </a:ext>
            </a:extLst>
          </p:cNvPr>
          <p:cNvSpPr txBox="1"/>
          <p:nvPr/>
        </p:nvSpPr>
        <p:spPr>
          <a:xfrm>
            <a:off x="9961902" y="6657945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eviantart.com/prophotostock/art/World-Technology-and-Business-42499690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755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1DB9320-60DC-4E3F-965E-10DD56C0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u="sng" dirty="0"/>
              <a:t>The Organisation Pyramid</a:t>
            </a:r>
          </a:p>
        </p:txBody>
      </p:sp>
      <p:pic>
        <p:nvPicPr>
          <p:cNvPr id="26627" name="Picture 2" descr="http://drmanning.files.wordpress.com/2008/08/pyramid.jpg">
            <a:extLst>
              <a:ext uri="{FF2B5EF4-FFF2-40B4-BE49-F238E27FC236}">
                <a16:creationId xmlns:a16="http://schemas.microsoft.com/office/drawing/2014/main" id="{1F8A65E3-C70B-4048-885D-6587F5F2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2" b="8160"/>
          <a:stretch/>
        </p:blipFill>
        <p:spPr bwMode="auto">
          <a:xfrm>
            <a:off x="2118829" y="2640246"/>
            <a:ext cx="8340725" cy="2983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5">
            <a:extLst>
              <a:ext uri="{FF2B5EF4-FFF2-40B4-BE49-F238E27FC236}">
                <a16:creationId xmlns:a16="http://schemas.microsoft.com/office/drawing/2014/main" id="{584E1959-1BAA-4BA5-962F-98F6CA3993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42" y="1792936"/>
            <a:ext cx="9761456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An Organisations key activities can also be classified into 3 main areas using the ‘Organisation Pyramid’, outlined below.</a:t>
            </a:r>
          </a:p>
        </p:txBody>
      </p:sp>
      <p:sp>
        <p:nvSpPr>
          <p:cNvPr id="26629" name="TextBox 6">
            <a:extLst>
              <a:ext uri="{FF2B5EF4-FFF2-40B4-BE49-F238E27FC236}">
                <a16:creationId xmlns:a16="http://schemas.microsoft.com/office/drawing/2014/main" id="{87855B73-3305-4A81-A64B-FCAF82249C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17104" y="5363618"/>
            <a:ext cx="3557588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500">
                <a:latin typeface="Arial" panose="020B0604020202020204" pitchFamily="34" charset="0"/>
              </a:rPr>
              <a:t>Diagram ref: </a:t>
            </a:r>
            <a:r>
              <a:rPr lang="en-GB" altLang="en-US" sz="500">
                <a:latin typeface="Arial" panose="020B0604020202020204" pitchFamily="34" charset="0"/>
                <a:hlinkClick r:id="rId4"/>
              </a:rPr>
              <a:t>http://drmanning.files.wordpress.com/2008/08/pyramid.jpg</a:t>
            </a:r>
            <a:endParaRPr lang="en-GB" altLang="en-US" sz="500">
              <a:latin typeface="Arial" panose="020B0604020202020204" pitchFamily="34" charset="0"/>
            </a:endParaRPr>
          </a:p>
        </p:txBody>
      </p:sp>
      <p:sp>
        <p:nvSpPr>
          <p:cNvPr id="26630" name="TextBox 5">
            <a:extLst>
              <a:ext uri="{FF2B5EF4-FFF2-40B4-BE49-F238E27FC236}">
                <a16:creationId xmlns:a16="http://schemas.microsoft.com/office/drawing/2014/main" id="{C7A44523-07E7-450A-85FD-A84ED5F5DA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449" y="5703228"/>
            <a:ext cx="10488076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Q. </a:t>
            </a:r>
            <a:r>
              <a:rPr lang="en-GB" altLang="en-US" sz="2400" dirty="0">
                <a:latin typeface="Arial" panose="020B0604020202020204" pitchFamily="34" charset="0"/>
              </a:rPr>
              <a:t>What activities happen at each level or area of the Organisation Pyramid?.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1DB9320-60DC-4E3F-965E-10DD56C0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GB" u="sng" dirty="0"/>
              <a:t>The Organisation Pyramid</a:t>
            </a:r>
          </a:p>
        </p:txBody>
      </p:sp>
      <p:pic>
        <p:nvPicPr>
          <p:cNvPr id="26627" name="Picture 2" descr="http://drmanning.files.wordpress.com/2008/08/pyramid.jpg">
            <a:extLst>
              <a:ext uri="{FF2B5EF4-FFF2-40B4-BE49-F238E27FC236}">
                <a16:creationId xmlns:a16="http://schemas.microsoft.com/office/drawing/2014/main" id="{1F8A65E3-C70B-4048-885D-6587F5F2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62" b="8160"/>
          <a:stretch/>
        </p:blipFill>
        <p:spPr bwMode="auto">
          <a:xfrm>
            <a:off x="1841661" y="3694059"/>
            <a:ext cx="8340725" cy="2983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5">
            <a:extLst>
              <a:ext uri="{FF2B5EF4-FFF2-40B4-BE49-F238E27FC236}">
                <a16:creationId xmlns:a16="http://schemas.microsoft.com/office/drawing/2014/main" id="{584E1959-1BAA-4BA5-962F-98F6CA3993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930" y="1878177"/>
            <a:ext cx="9761456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These activities usually include:</a:t>
            </a:r>
          </a:p>
          <a:p>
            <a:pPr marL="342900" indent="-342900">
              <a:spcBef>
                <a:spcPct val="0"/>
              </a:spcBef>
              <a:buClrTx/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Directing the ship;</a:t>
            </a:r>
          </a:p>
          <a:p>
            <a:pPr marL="342900" indent="-342900">
              <a:spcBef>
                <a:spcPct val="0"/>
              </a:spcBef>
              <a:buClrTx/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Managing/Organising the ship; and </a:t>
            </a:r>
          </a:p>
          <a:p>
            <a:pPr marL="342900" indent="-342900">
              <a:spcBef>
                <a:spcPct val="0"/>
              </a:spcBef>
              <a:buClrTx/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Running the ship.</a:t>
            </a:r>
          </a:p>
        </p:txBody>
      </p:sp>
      <p:sp>
        <p:nvSpPr>
          <p:cNvPr id="26629" name="TextBox 6">
            <a:extLst>
              <a:ext uri="{FF2B5EF4-FFF2-40B4-BE49-F238E27FC236}">
                <a16:creationId xmlns:a16="http://schemas.microsoft.com/office/drawing/2014/main" id="{87855B73-3305-4A81-A64B-FCAF82249C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22833" y="6448024"/>
            <a:ext cx="3557588" cy="169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500">
                <a:latin typeface="Arial" panose="020B0604020202020204" pitchFamily="34" charset="0"/>
              </a:rPr>
              <a:t>Diagram ref: </a:t>
            </a:r>
            <a:r>
              <a:rPr lang="en-GB" altLang="en-US" sz="500">
                <a:latin typeface="Arial" panose="020B0604020202020204" pitchFamily="34" charset="0"/>
                <a:hlinkClick r:id="rId4"/>
              </a:rPr>
              <a:t>http://drmanning.files.wordpress.com/2008/08/pyramid.jpg</a:t>
            </a:r>
            <a:endParaRPr lang="en-GB" altLang="en-US" sz="5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3300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621227B1-1586-4CEF-A0F1-E3C7FFBD4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icture containing text, light&#10;&#10;Description automatically generated">
            <a:extLst>
              <a:ext uri="{FF2B5EF4-FFF2-40B4-BE49-F238E27FC236}">
                <a16:creationId xmlns:a16="http://schemas.microsoft.com/office/drawing/2014/main" id="{EC39A149-A494-41C8-8C07-535860856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21" b="1933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AD84F4E6-B3B1-40B7-A8C4-2D1683E6F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8D2EE-97D4-4FC2-8713-F9199DBD5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2166364"/>
            <a:ext cx="11471565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spc="150" dirty="0">
                <a:solidFill>
                  <a:schemeClr val="tx1"/>
                </a:solidFill>
                <a:latin typeface="+mj-lt"/>
              </a:rPr>
              <a:t>Business SOFTWARE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67B81D4B-A7B2-4B11-A131-E1B85DFEE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887812"/>
            <a:ext cx="12188952" cy="457200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AE3207-A6CE-46D9-B834-4BDEAB5A2342}"/>
              </a:ext>
            </a:extLst>
          </p:cNvPr>
          <p:cNvSpPr txBox="1"/>
          <p:nvPr/>
        </p:nvSpPr>
        <p:spPr>
          <a:xfrm>
            <a:off x="9961902" y="6657945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eviantart.com/prophotostock/art/World-Technology-and-Business-42499690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8351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BF2CD4AD-9B83-4431-B17C-0432F2160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247" y="1910941"/>
            <a:ext cx="11309409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3200" dirty="0"/>
              <a:t>Now we know the activities of Businesses/Organisations and how they are structured. Let’s consider and answer this question:</a:t>
            </a:r>
          </a:p>
          <a:p>
            <a:r>
              <a:rPr lang="en-GB" altLang="en-US" sz="3200" dirty="0"/>
              <a:t>Q. What types of Software Applications can help Businesses / Organisations perform their activities?.</a:t>
            </a:r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FC011285-292E-444B-8AE7-3B00CB65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61" y="353236"/>
            <a:ext cx="8874142" cy="1508760"/>
          </a:xfrm>
        </p:spPr>
        <p:txBody>
          <a:bodyPr/>
          <a:lstStyle/>
          <a:p>
            <a:pPr>
              <a:defRPr/>
            </a:pPr>
            <a:r>
              <a:rPr lang="en-GB" u="sng" dirty="0"/>
              <a:t>Software applications for business</a:t>
            </a:r>
          </a:p>
        </p:txBody>
      </p:sp>
      <p:pic>
        <p:nvPicPr>
          <p:cNvPr id="3" name="Picture 2" descr="A person holding a tablet&#10;&#10;Description automatically generated with low confidence">
            <a:extLst>
              <a:ext uri="{FF2B5EF4-FFF2-40B4-BE49-F238E27FC236}">
                <a16:creationId xmlns:a16="http://schemas.microsoft.com/office/drawing/2014/main" id="{3B80C5E9-F242-49F1-945A-7016BD5F6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73837" y="4014061"/>
            <a:ext cx="4127744" cy="27139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AF0DF5-320E-4E23-88B6-91BFF4C73129}"/>
              </a:ext>
            </a:extLst>
          </p:cNvPr>
          <p:cNvSpPr txBox="1"/>
          <p:nvPr/>
        </p:nvSpPr>
        <p:spPr>
          <a:xfrm>
            <a:off x="5690477" y="6673334"/>
            <a:ext cx="2655362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>
                <a:hlinkClick r:id="rId3" tooltip="https://technofaq.org/posts/2015/08/why-is-technology-crucial-in-business/"/>
              </a:rPr>
              <a:t>This Photo</a:t>
            </a:r>
            <a:r>
              <a:rPr lang="en-GB" sz="600" dirty="0"/>
              <a:t> by Unknown Author is licensed under </a:t>
            </a:r>
            <a:r>
              <a:rPr lang="en-GB" sz="600" dirty="0">
                <a:hlinkClick r:id="rId4" tooltip="https://creativecommons.org/licenses/by-nc-sa/3.0/"/>
              </a:rPr>
              <a:t>CC BY-SA-NC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407742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36" y="213877"/>
            <a:ext cx="10002356" cy="1508760"/>
          </a:xfrm>
        </p:spPr>
        <p:txBody>
          <a:bodyPr>
            <a:normAutofit/>
          </a:bodyPr>
          <a:lstStyle/>
          <a:p>
            <a:r>
              <a:rPr lang="en-GB" sz="4000" b="1" dirty="0"/>
              <a:t>Example software applications for business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36" y="1794703"/>
            <a:ext cx="11234472" cy="420624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b="1" dirty="0"/>
              <a:t>Some example Software Applications for Business</a:t>
            </a:r>
            <a:r>
              <a:rPr lang="en-GB" dirty="0"/>
              <a:t>,</a:t>
            </a:r>
            <a:r>
              <a:rPr lang="en-GB" b="1" dirty="0"/>
              <a:t> can include</a:t>
            </a:r>
            <a:r>
              <a:rPr lang="en-GB" dirty="0"/>
              <a:t>: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Finance software </a:t>
            </a:r>
            <a:r>
              <a:rPr lang="en-GB" dirty="0"/>
              <a:t>e.g., Sage or QuickBooks.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Marketing software </a:t>
            </a:r>
            <a:r>
              <a:rPr lang="en-GB" dirty="0"/>
              <a:t>e.g., Website &amp; e-Commerce builders, Social Media Management tools such as Hootsuite, Buffer, Sprout. Or email Marketing software such as </a:t>
            </a:r>
            <a:r>
              <a:rPr lang="en-GB" dirty="0" err="1"/>
              <a:t>MailChimp</a:t>
            </a:r>
            <a:r>
              <a:rPr lang="en-GB" dirty="0"/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HR software </a:t>
            </a:r>
            <a:r>
              <a:rPr lang="en-GB" dirty="0"/>
              <a:t>such as </a:t>
            </a:r>
            <a:r>
              <a:rPr lang="en-GB" dirty="0" err="1"/>
              <a:t>Sympa</a:t>
            </a:r>
            <a:r>
              <a:rPr lang="en-GB" dirty="0"/>
              <a:t>, </a:t>
            </a:r>
            <a:r>
              <a:rPr lang="en-GB" dirty="0" err="1"/>
              <a:t>BrightHR</a:t>
            </a:r>
            <a:r>
              <a:rPr lang="en-GB" dirty="0"/>
              <a:t>, BambooHR, </a:t>
            </a:r>
            <a:r>
              <a:rPr lang="en-GB" dirty="0" err="1"/>
              <a:t>ZohoPeople</a:t>
            </a:r>
            <a:r>
              <a:rPr lang="en-GB" dirty="0"/>
              <a:t>, </a:t>
            </a:r>
            <a:r>
              <a:rPr lang="en-GB" dirty="0" err="1"/>
              <a:t>NaturalHR</a:t>
            </a:r>
            <a:r>
              <a:rPr lang="en-GB" dirty="0"/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Office Applications </a:t>
            </a:r>
            <a:r>
              <a:rPr lang="en-GB" dirty="0"/>
              <a:t>such as MSOffice265, Google Docs, OpenOffice.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Digital Dashboard and Data Analytics software </a:t>
            </a:r>
            <a:r>
              <a:rPr lang="en-GB" dirty="0"/>
              <a:t>such as Tableau.com, MS Power BI, </a:t>
            </a:r>
            <a:r>
              <a:rPr lang="en-GB" dirty="0" err="1"/>
              <a:t>ZohoAnalytics</a:t>
            </a:r>
            <a:r>
              <a:rPr lang="en-GB" dirty="0"/>
              <a:t>, </a:t>
            </a:r>
            <a:r>
              <a:rPr lang="en-GB" dirty="0" err="1"/>
              <a:t>DashBuilder</a:t>
            </a:r>
            <a:r>
              <a:rPr lang="en-GB" dirty="0"/>
              <a:t>, Seal Report, </a:t>
            </a:r>
            <a:r>
              <a:rPr lang="en-GB" dirty="0" err="1"/>
              <a:t>FreeBoard</a:t>
            </a:r>
            <a:r>
              <a:rPr lang="en-GB" dirty="0"/>
              <a:t>, Grafana.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Communication &amp; collaboration tools </a:t>
            </a:r>
            <a:r>
              <a:rPr lang="en-GB" dirty="0"/>
              <a:t>such as MS Outlook &amp; MS-Teams, Gmail &amp; Google Meet.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Project Management tools </a:t>
            </a:r>
            <a:r>
              <a:rPr lang="en-GB" dirty="0"/>
              <a:t>such as Monday.com, Asana.com, Teamwork.com, MS Project, Officetimeline.com, OpenProject.org.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b="1" dirty="0"/>
              <a:t>Networking monitoring and Security software </a:t>
            </a:r>
            <a:r>
              <a:rPr lang="en-GB" dirty="0"/>
              <a:t>such as </a:t>
            </a:r>
            <a:r>
              <a:rPr lang="en-GB" dirty="0" err="1"/>
              <a:t>Paessler</a:t>
            </a:r>
            <a:r>
              <a:rPr lang="en-GB" dirty="0"/>
              <a:t>, SolarWinds, Zabbix, </a:t>
            </a:r>
            <a:r>
              <a:rPr lang="en-GB" dirty="0" err="1"/>
              <a:t>WhatsUp</a:t>
            </a:r>
            <a:r>
              <a:rPr lang="en-GB" dirty="0"/>
              <a:t> Gold, Site24/7, </a:t>
            </a:r>
            <a:r>
              <a:rPr lang="en-GB" dirty="0" err="1"/>
              <a:t>DataDog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655482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3FA2F-2BAF-4278-B314-FD46B8F24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Dashboard &amp; ERP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6484C-D9F9-473B-A936-1E0C60405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35" y="2073674"/>
            <a:ext cx="11164729" cy="420624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 </a:t>
            </a:r>
            <a:r>
              <a:rPr lang="en-GB" sz="2400" b="1" dirty="0"/>
              <a:t>Digital Dashboard </a:t>
            </a:r>
            <a:r>
              <a:rPr lang="en-GB" sz="2400" dirty="0"/>
              <a:t>is a Management / Strategic high-level information system that provides Management with a </a:t>
            </a:r>
            <a:r>
              <a:rPr lang="en-GB" sz="2400" dirty="0" err="1"/>
              <a:t>snaoshot</a:t>
            </a:r>
            <a:r>
              <a:rPr lang="en-GB" sz="2400" dirty="0"/>
              <a:t> overview of data from all functional areas, usually in a visual format, to aid decision making.</a:t>
            </a:r>
          </a:p>
          <a:p>
            <a:pPr lvl="1"/>
            <a:r>
              <a:rPr lang="en-GB" sz="2400" dirty="0"/>
              <a:t>For more information </a:t>
            </a:r>
            <a:r>
              <a:rPr lang="en-GB" sz="2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click-here</a:t>
            </a:r>
            <a:r>
              <a:rPr lang="en-GB" sz="2400" dirty="0"/>
              <a:t> and </a:t>
            </a:r>
            <a:r>
              <a:rPr lang="en-GB" sz="2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</a:t>
            </a:r>
            <a:r>
              <a:rPr lang="en-GB" sz="2400" dirty="0"/>
              <a:t>.</a:t>
            </a:r>
          </a:p>
          <a:p>
            <a:pPr lvl="1"/>
            <a:r>
              <a:rPr lang="en-GB" sz="2400" dirty="0"/>
              <a:t>Tip: If you have a Google/Gmail a/c and want to see your personal Google dashboard, </a:t>
            </a:r>
            <a:r>
              <a:rPr lang="en-GB" sz="2400" dirty="0" err="1"/>
              <a:t>goto</a:t>
            </a:r>
            <a:r>
              <a:rPr lang="en-GB" sz="2400" dirty="0"/>
              <a:t>: </a:t>
            </a:r>
            <a:r>
              <a:rPr lang="en-GB" sz="2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https://myaccount.google.com/dashboard</a:t>
            </a:r>
            <a:r>
              <a:rPr lang="en-GB" sz="2400" dirty="0"/>
              <a:t>.</a:t>
            </a:r>
          </a:p>
          <a:p>
            <a:pPr eaLnBrk="1" hangingPunct="1"/>
            <a:r>
              <a:rPr lang="en-GB" sz="2400" dirty="0"/>
              <a:t>An ERP system, is a </a:t>
            </a:r>
            <a:r>
              <a:rPr lang="en-GB" altLang="en-US" sz="2400" b="1" dirty="0"/>
              <a:t>ERP</a:t>
            </a:r>
            <a:r>
              <a:rPr lang="en-GB" altLang="en-US" sz="2400" dirty="0"/>
              <a:t> is </a:t>
            </a:r>
            <a:r>
              <a:rPr lang="en-GB" altLang="en-US" sz="2400" b="1" dirty="0"/>
              <a:t>Business Management software. </a:t>
            </a:r>
            <a:r>
              <a:rPr lang="en-GB" altLang="en-US" sz="2400" dirty="0"/>
              <a:t>Usually a </a:t>
            </a:r>
            <a:r>
              <a:rPr lang="en-GB" altLang="en-US" sz="2400" b="1" dirty="0"/>
              <a:t>suite</a:t>
            </a:r>
            <a:r>
              <a:rPr lang="en-GB" altLang="en-US" sz="2400" dirty="0"/>
              <a:t> of </a:t>
            </a:r>
            <a:r>
              <a:rPr lang="en-GB" altLang="en-US" sz="2400" b="1" dirty="0"/>
              <a:t>integrated applications</a:t>
            </a:r>
            <a:r>
              <a:rPr lang="en-GB" altLang="en-US" sz="2400" dirty="0"/>
              <a:t>. Companies use it to manage business operations / functional departments. </a:t>
            </a:r>
            <a:r>
              <a:rPr lang="en-GB" sz="2400" dirty="0"/>
              <a:t>ERP provides an </a:t>
            </a:r>
            <a:r>
              <a:rPr lang="en-GB" sz="2400" b="1" dirty="0"/>
              <a:t>integrated real-time view </a:t>
            </a:r>
            <a:r>
              <a:rPr lang="en-GB" sz="2400" dirty="0"/>
              <a:t>of a business using a </a:t>
            </a:r>
            <a:r>
              <a:rPr lang="en-GB" sz="2400" b="1" dirty="0"/>
              <a:t>central database </a:t>
            </a:r>
            <a:r>
              <a:rPr lang="en-GB" sz="2400" dirty="0"/>
              <a:t>for all ERP modules/applications.</a:t>
            </a:r>
          </a:p>
          <a:p>
            <a:pPr lvl="1"/>
            <a:r>
              <a:rPr lang="en-GB" sz="2400" dirty="0"/>
              <a:t>ERP systems provide interfaces for all functional areas at operations level and a high-level dashboard to aid decision making at Management levels.</a:t>
            </a: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187716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74A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13" y="1546694"/>
            <a:ext cx="7675762" cy="3025305"/>
          </a:xfrm>
        </p:spPr>
        <p:txBody>
          <a:bodyPr>
            <a:normAutofit/>
          </a:bodyPr>
          <a:lstStyle/>
          <a:p>
            <a:b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Tutor Show: </a:t>
            </a:r>
            <a:b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US" cap="non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Task 2.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826513"/>
              </p:ext>
            </p:extLst>
          </p:nvPr>
        </p:nvGraphicFramePr>
        <p:xfrm>
          <a:off x="7795647" y="2177512"/>
          <a:ext cx="4835472" cy="3544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12E3FC52-C4D9-463C-92B0-7472755E3030}"/>
              </a:ext>
            </a:extLst>
          </p:cNvPr>
          <p:cNvSpPr txBox="1">
            <a:spLocks/>
          </p:cNvSpPr>
          <p:nvPr/>
        </p:nvSpPr>
        <p:spPr>
          <a:xfrm>
            <a:off x="1202919" y="284176"/>
            <a:ext cx="8874142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bg2"/>
                </a:solidFill>
                <a:latin typeface="Arial Rounded MT Bold" panose="020F0704030504030204" pitchFamily="34" charset="0"/>
                <a:ea typeface="+mj-ea"/>
                <a:cs typeface="+mj-cs"/>
              </a:defRPr>
            </a:lvl1pPr>
          </a:lstStyle>
          <a:p>
            <a:r>
              <a:rPr lang="en-GB" dirty="0"/>
              <a:t>Assignment location.</a:t>
            </a:r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025239F-A6FB-43A8-BD4A-3FB7C0B4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090" y="1993559"/>
            <a:ext cx="3982061" cy="4206240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THE KEY TO SUCCESS FOR THIS MODULE IS TO MAKE </a:t>
            </a:r>
            <a:r>
              <a:rPr lang="en-US" sz="3200" b="1" dirty="0">
                <a:solidFill>
                  <a:schemeClr val="bg1"/>
                </a:solidFill>
              </a:rPr>
              <a:t>WEEKLY PROGRESS. </a:t>
            </a:r>
          </a:p>
          <a:p>
            <a:pPr marL="457200" indent="-457200">
              <a:lnSpc>
                <a:spcPct val="9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Don’t leave it until the end.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600000">
            <a:off x="5594526" y="598634"/>
            <a:ext cx="5619286" cy="5619286"/>
          </a:xfrm>
          <a:prstGeom prst="rect">
            <a:avLst/>
          </a:prstGeom>
        </p:spPr>
      </p:pic>
      <p:pic>
        <p:nvPicPr>
          <p:cNvPr id="7" name="Graphic 6" descr="Podium with solid fill">
            <a:extLst>
              <a:ext uri="{FF2B5EF4-FFF2-40B4-BE49-F238E27FC236}">
                <a16:creationId xmlns:a16="http://schemas.microsoft.com/office/drawing/2014/main" id="{48F5472C-0B3E-4427-AC46-0E84812BAA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77780" y="729112"/>
            <a:ext cx="3177941" cy="31779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90" y="310543"/>
            <a:ext cx="694350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dirty="0">
                <a:solidFill>
                  <a:schemeClr val="tx2"/>
                </a:solidFill>
              </a:rPr>
              <a:t>The Key to Success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031151" y="2351884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769039" y="2156286"/>
            <a:ext cx="10389741" cy="3547089"/>
          </a:xfrm>
          <a:prstGeom prst="rect">
            <a:avLst/>
          </a:prstGeom>
          <a:gradFill flip="none" rotWithShape="1">
            <a:gsLst>
              <a:gs pos="0">
                <a:srgbClr val="E2C43B"/>
              </a:gs>
              <a:gs pos="47000">
                <a:srgbClr val="0674A5"/>
              </a:gs>
            </a:gsLst>
            <a:lin ang="2700000" scaled="1"/>
            <a:tileRect/>
          </a:gradFill>
          <a:ln w="25400">
            <a:gradFill>
              <a:gsLst>
                <a:gs pos="0">
                  <a:srgbClr val="0674A5"/>
                </a:gs>
                <a:gs pos="100000">
                  <a:srgbClr val="E2C43B"/>
                </a:gs>
              </a:gsLst>
              <a:lin ang="5400000" scaled="1"/>
            </a:gra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b="1" dirty="0"/>
              <a:t>Task 2. Mind-map of contemporary software applications (Approx. 200-250 words).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/>
              <a:t>Create a mind map of contemporary software applications that are used to support day-to-day business operations/activities.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800" dirty="0"/>
              <a:t>The mind map should include several citations and a reference list node (approx. 2/3 sources).</a:t>
            </a:r>
          </a:p>
          <a:p>
            <a:pPr marL="0" lvl="0" indent="0">
              <a:buNone/>
            </a:pPr>
            <a:r>
              <a:rPr lang="en-GB" sz="2400" dirty="0"/>
              <a:t>When complete, include your answer to this task on a page in your e-portfolio.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769038" y="536447"/>
            <a:ext cx="9545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rgbClr val="0674A5"/>
                </a:solidFill>
              </a:rPr>
              <a:t>Activity</a:t>
            </a:r>
            <a:r>
              <a:rPr lang="en-US" sz="5400" b="1" u="sng" dirty="0">
                <a:solidFill>
                  <a:srgbClr val="0674A5"/>
                </a:solidFill>
              </a:rPr>
              <a:t>: Assignment 1 – Task 2.</a:t>
            </a:r>
            <a:endParaRPr lang="en-GB" sz="5400" b="1" u="sng" dirty="0">
              <a:solidFill>
                <a:srgbClr val="0674A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raphic 6" descr="Download">
            <a:extLst>
              <a:ext uri="{FF2B5EF4-FFF2-40B4-BE49-F238E27FC236}">
                <a16:creationId xmlns:a16="http://schemas.microsoft.com/office/drawing/2014/main" id="{2F828D59-9D3B-4785-9FC2-0D296B3C8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276" y="1720950"/>
            <a:ext cx="3374654" cy="33746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6" y="2194560"/>
            <a:ext cx="6905666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b="1" spc="150">
                <a:solidFill>
                  <a:schemeClr val="tx2"/>
                </a:solidFill>
                <a:latin typeface="+mj-lt"/>
              </a:rPr>
              <a:t>Register.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246" y="3996250"/>
            <a:ext cx="6905666" cy="19424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bg2"/>
                </a:solidFill>
                <a:latin typeface="+mn-lt"/>
                <a:cs typeface="+mn-cs"/>
              </a:rPr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+mj-lt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634277" y="2011680"/>
            <a:ext cx="3676678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>
                <a:solidFill>
                  <a:schemeClr val="bg1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795" y="1265422"/>
            <a:ext cx="3635141" cy="363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 </a:t>
            </a:r>
          </a:p>
        </p:txBody>
      </p:sp>
    </p:spTree>
    <p:extLst>
      <p:ext uri="{BB962C8B-B14F-4D97-AF65-F5344CB8AC3E}">
        <p14:creationId xmlns:p14="http://schemas.microsoft.com/office/powerpoint/2010/main" val="12950301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slides.</a:t>
            </a:r>
          </a:p>
        </p:txBody>
      </p:sp>
    </p:spTree>
    <p:extLst>
      <p:ext uri="{BB962C8B-B14F-4D97-AF65-F5344CB8AC3E}">
        <p14:creationId xmlns:p14="http://schemas.microsoft.com/office/powerpoint/2010/main" val="21130653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12B9217-0474-45E3-8442-216465B8A7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1001" y="433361"/>
            <a:ext cx="7856537" cy="1143000"/>
          </a:xfrm>
        </p:spPr>
        <p:txBody>
          <a:bodyPr/>
          <a:lstStyle/>
          <a:p>
            <a:pPr eaLnBrk="1" hangingPunct="1"/>
            <a:r>
              <a:rPr lang="en-GB" altLang="en-US" b="1" u="sng" dirty="0"/>
              <a:t>Other Equally essential activities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C8F3672-EDB5-4932-ABE2-7B998ABE10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717" y="2419188"/>
            <a:ext cx="10797544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176213" indent="-176213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sz="2400" b="1" dirty="0">
                <a:latin typeface="Verdana" panose="020B0604030504040204" pitchFamily="34" charset="0"/>
                <a:cs typeface="Times New Roman" panose="02020603050405020304" pitchFamily="18" charset="0"/>
              </a:rPr>
              <a:t>Managing Estates </a:t>
            </a: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– cleaning, health and safety, maintenance, security.</a:t>
            </a:r>
          </a:p>
          <a:p>
            <a:pPr eaLnBrk="1" hangingPunct="1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sz="2400" b="1" dirty="0">
                <a:latin typeface="Verdana" panose="020B0604030504040204" pitchFamily="34" charset="0"/>
                <a:cs typeface="Times New Roman" panose="02020603050405020304" pitchFamily="18" charset="0"/>
              </a:rPr>
              <a:t>Reception</a:t>
            </a: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 - </a:t>
            </a:r>
            <a:r>
              <a:rPr lang="en-GB" altLang="en-US" sz="2400" dirty="0">
                <a:latin typeface="Verdana" panose="020B0604030504040204" pitchFamily="34" charset="0"/>
              </a:rPr>
              <a:t>dealing with general queries and passing them to the appropriate departments.</a:t>
            </a:r>
            <a:endParaRPr lang="en-GB" altLang="en-US" sz="24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50000"/>
              </a:spcBef>
              <a:buClr>
                <a:schemeClr val="tx2"/>
              </a:buClr>
              <a:buFontTx/>
              <a:buChar char="o"/>
            </a:pP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GB" altLang="en-US" sz="2400" b="1" dirty="0">
                <a:latin typeface="Verdana" panose="020B0604030504040204" pitchFamily="34" charset="0"/>
                <a:cs typeface="Times New Roman" panose="02020603050405020304" pitchFamily="18" charset="0"/>
              </a:rPr>
              <a:t>Administration</a:t>
            </a: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 / </a:t>
            </a:r>
            <a:r>
              <a:rPr lang="en-GB" altLang="en-US" sz="2400" b="1" dirty="0">
                <a:latin typeface="Verdana" panose="020B0604030504040204" pitchFamily="34" charset="0"/>
                <a:cs typeface="Times New Roman" panose="02020603050405020304" pitchFamily="18" charset="0"/>
              </a:rPr>
              <a:t>Clerical work </a:t>
            </a:r>
            <a:r>
              <a:rPr lang="en-GB" altLang="en-US" sz="2400" dirty="0">
                <a:latin typeface="Verdana" panose="020B0604030504040204" pitchFamily="34" charset="0"/>
                <a:cs typeface="Times New Roman" panose="02020603050405020304" pitchFamily="18" charset="0"/>
              </a:rPr>
              <a:t>– taking minutes, record keeping, communication</a:t>
            </a:r>
            <a:r>
              <a:rPr lang="en-GB" altLang="en-US" sz="2400" dirty="0">
                <a:latin typeface="Verdana" panose="020B0604030504040204" pitchFamily="34" charset="0"/>
              </a:rPr>
              <a:t>, dealing with mail, Official letters, event organisation, Social events etc..</a:t>
            </a:r>
          </a:p>
        </p:txBody>
      </p:sp>
    </p:spTree>
    <p:extLst>
      <p:ext uri="{BB962C8B-B14F-4D97-AF65-F5344CB8AC3E}">
        <p14:creationId xmlns:p14="http://schemas.microsoft.com/office/powerpoint/2010/main" val="35828713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1">
            <a:extLst>
              <a:ext uri="{FF2B5EF4-FFF2-40B4-BE49-F238E27FC236}">
                <a16:creationId xmlns:a16="http://schemas.microsoft.com/office/drawing/2014/main" id="{93658FCD-975F-43CF-80E6-1A25014F2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For more information, please click here:</a:t>
            </a:r>
            <a:endParaRPr lang="en-GB" altLang="en-US" sz="2800" dirty="0">
              <a:solidFill>
                <a:schemeClr val="bg2">
                  <a:lumMod val="60000"/>
                  <a:lumOff val="40000"/>
                </a:schemeClr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altLang="en-US" sz="28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Organisation Pyramid &amp; IS Systems</a:t>
            </a:r>
            <a:endParaRPr lang="en-GB" altLang="en-US" sz="2800" dirty="0"/>
          </a:p>
          <a:p>
            <a:r>
              <a:rPr lang="en-GB" altLang="en-US" sz="2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Pyramid Model and IS</a:t>
            </a:r>
            <a:endParaRPr lang="en-GB" altLang="en-US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69B53DC-247D-4F98-B75D-4563B6CA1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91" y="958433"/>
            <a:ext cx="8784976" cy="65293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Bg. Useful links: Pyramid &amp; IS Systems</a:t>
            </a:r>
            <a:br>
              <a:rPr lang="en-GB" u="sng" dirty="0"/>
            </a:b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0002891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software applications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4" name="Picture 3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9471C969-1B2D-496B-9BCF-7D73C7A59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8149" y="3206696"/>
            <a:ext cx="5050692" cy="33671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6B7A45-2A3B-4C12-985E-92D773BF82BD}"/>
              </a:ext>
            </a:extLst>
          </p:cNvPr>
          <p:cNvSpPr txBox="1"/>
          <p:nvPr/>
        </p:nvSpPr>
        <p:spPr>
          <a:xfrm>
            <a:off x="5362413" y="6537621"/>
            <a:ext cx="302217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 tooltip="http://prophotostock.deviantart.com/art/Digital-Diagram-Business-and-Technology-425011646"/>
              </a:rPr>
              <a:t>This Photo</a:t>
            </a:r>
            <a:r>
              <a:rPr lang="en-GB" sz="800" dirty="0"/>
              <a:t> by Unknown Author is licensed under </a:t>
            </a:r>
            <a:r>
              <a:rPr lang="en-GB" sz="800" dirty="0">
                <a:hlinkClick r:id="rId4" tooltip="https://creativecommons.org/licenses/by/3.0/"/>
              </a:rPr>
              <a:t>CC BY</a:t>
            </a:r>
            <a:endParaRPr lang="en-GB" sz="800" dirty="0"/>
          </a:p>
        </p:txBody>
      </p:sp>
      <p:pic>
        <p:nvPicPr>
          <p:cNvPr id="7" name="Picture 6" descr="A picture containing text, electronics, computer, display&#10;&#10;Description automatically generated">
            <a:extLst>
              <a:ext uri="{FF2B5EF4-FFF2-40B4-BE49-F238E27FC236}">
                <a16:creationId xmlns:a16="http://schemas.microsoft.com/office/drawing/2014/main" id="{E2860C5E-6662-4135-88EC-FEBD4FDB8D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33413" y="3976214"/>
            <a:ext cx="4742951" cy="26679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855F2BE-60B9-4295-8D14-737422B4DEAC}"/>
              </a:ext>
            </a:extLst>
          </p:cNvPr>
          <p:cNvSpPr txBox="1"/>
          <p:nvPr/>
        </p:nvSpPr>
        <p:spPr>
          <a:xfrm>
            <a:off x="9546266" y="6444068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stileex.xyz/en/types-computer-softw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1748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d9ac2c2031c1613598a6149949df2ec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ae43444f1b732a5d1bda4b2413ac5fc7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A276B6-176B-4067-82FD-C89B44799588}">
  <ds:schemaRefs>
    <ds:schemaRef ds:uri="http://purl.org/dc/elements/1.1/"/>
    <ds:schemaRef ds:uri="http://purl.org/dc/dcmitype/"/>
    <ds:schemaRef ds:uri="http://www.w3.org/XML/1998/namespace"/>
    <ds:schemaRef ds:uri="bf13d2f1-3fb4-4d24-806f-713eb38c1b0e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a3276f14-397d-4ed7-b8c7-ece791485ff1"/>
  </ds:schemaRefs>
</ds:datastoreItem>
</file>

<file path=customXml/itemProps2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5A15D1B-B247-485A-9E53-A8314DE23D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959</TotalTime>
  <Words>1526</Words>
  <Application>Microsoft Office PowerPoint</Application>
  <PresentationFormat>Widescreen</PresentationFormat>
  <Paragraphs>169</Paragraphs>
  <Slides>33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</vt:lpstr>
      <vt:lpstr>Arial Rounded MT Bold</vt:lpstr>
      <vt:lpstr>Calibri</vt:lpstr>
      <vt:lpstr>Corbel</vt:lpstr>
      <vt:lpstr>Symbol</vt:lpstr>
      <vt:lpstr>Verdana</vt:lpstr>
      <vt:lpstr>Wingdings</vt:lpstr>
      <vt:lpstr>Wingdings 3</vt:lpstr>
      <vt:lpstr>Banded</vt:lpstr>
      <vt:lpstr>MS Org Chart</vt:lpstr>
      <vt:lpstr>Software Applications for Business </vt:lpstr>
      <vt:lpstr>Table of contents</vt:lpstr>
      <vt:lpstr>Assignment 1: TASK 2</vt:lpstr>
      <vt:lpstr>Information Technology</vt:lpstr>
      <vt:lpstr>Business structure</vt:lpstr>
      <vt:lpstr>Business structure</vt:lpstr>
      <vt:lpstr>Business structure</vt:lpstr>
      <vt:lpstr>Departmentalisation (division of work)</vt:lpstr>
      <vt:lpstr>Business Functions / Departments</vt:lpstr>
      <vt:lpstr>Bg: Business functions</vt:lpstr>
      <vt:lpstr>Bg: Functional structure </vt:lpstr>
      <vt:lpstr>Bg: Functional structure </vt:lpstr>
      <vt:lpstr>Software &amp; functional activities.</vt:lpstr>
      <vt:lpstr>IT | &amp; | Marketing Departments</vt:lpstr>
      <vt:lpstr>HRM | &amp; | Finance Departments</vt:lpstr>
      <vt:lpstr>Production | &amp; | r&amp;d departments</vt:lpstr>
      <vt:lpstr>Business strategy</vt:lpstr>
      <vt:lpstr>The Organisation Pyramid</vt:lpstr>
      <vt:lpstr>The Organisation Pyramid</vt:lpstr>
      <vt:lpstr>Business SOFTWARE</vt:lpstr>
      <vt:lpstr>Software applications for business</vt:lpstr>
      <vt:lpstr>Example software applications for business</vt:lpstr>
      <vt:lpstr>Digital Dashboard &amp; ERP</vt:lpstr>
      <vt:lpstr> Tutor Show:  1. Assignment 1: Task 2. </vt:lpstr>
      <vt:lpstr>The Key to Success</vt:lpstr>
      <vt:lpstr>PowerPoint Presentation</vt:lpstr>
      <vt:lpstr>Register.</vt:lpstr>
      <vt:lpstr> Questions.</vt:lpstr>
      <vt:lpstr>The end. </vt:lpstr>
      <vt:lpstr>Archive slides.</vt:lpstr>
      <vt:lpstr>Other Equally essential activities</vt:lpstr>
      <vt:lpstr>Bg. Useful links: Pyramid &amp; IS Systems </vt:lpstr>
      <vt:lpstr>software applications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James Williams</cp:lastModifiedBy>
  <cp:revision>39</cp:revision>
  <dcterms:created xsi:type="dcterms:W3CDTF">2021-01-16T10:49:17Z</dcterms:created>
  <dcterms:modified xsi:type="dcterms:W3CDTF">2021-11-10T18:57:50Z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