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2" r:id="rId15"/>
    <p:sldId id="273" r:id="rId16"/>
    <p:sldId id="274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FEB9BD-FCA7-D982-D355-90A0737FD274}" v="18" dt="2026-06-10T07:22:47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364"/>
    <p:restoredTop sz="94610"/>
  </p:normalViewPr>
  <p:slideViewPr>
    <p:cSldViewPr snapToGrid="0" snapToObjects="1">
      <p:cViewPr varScale="1">
        <p:scale>
          <a:sx n="107" d="100"/>
          <a:sy n="107" d="100"/>
        </p:scale>
        <p:origin x="64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inomso Nwagboso" userId="S::c.nwagboso@uwtsd.ac.uk::bbd2a928-fa98-4c02-bd50-8ce51b56f131" providerId="AD" clId="Web-{F8FEB9BD-FCA7-D982-D355-90A0737FD274}"/>
    <pc:docChg chg="modSld">
      <pc:chgData name="Chinomso Nwagboso" userId="S::c.nwagboso@uwtsd.ac.uk::bbd2a928-fa98-4c02-bd50-8ce51b56f131" providerId="AD" clId="Web-{F8FEB9BD-FCA7-D982-D355-90A0737FD274}" dt="2026-06-10T07:22:47.141" v="15"/>
      <pc:docMkLst>
        <pc:docMk/>
      </pc:docMkLst>
      <pc:sldChg chg="modSp">
        <pc:chgData name="Chinomso Nwagboso" userId="S::c.nwagboso@uwtsd.ac.uk::bbd2a928-fa98-4c02-bd50-8ce51b56f131" providerId="AD" clId="Web-{F8FEB9BD-FCA7-D982-D355-90A0737FD274}" dt="2026-06-10T07:22:15.812" v="7" actId="20577"/>
        <pc:sldMkLst>
          <pc:docMk/>
          <pc:sldMk cId="0" sldId="259"/>
        </pc:sldMkLst>
        <pc:spChg chg="mod">
          <ac:chgData name="Chinomso Nwagboso" userId="S::c.nwagboso@uwtsd.ac.uk::bbd2a928-fa98-4c02-bd50-8ce51b56f131" providerId="AD" clId="Web-{F8FEB9BD-FCA7-D982-D355-90A0737FD274}" dt="2026-06-10T07:22:15.812" v="7" actId="20577"/>
          <ac:spMkLst>
            <pc:docMk/>
            <pc:sldMk cId="0" sldId="259"/>
            <ac:spMk id="5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F8FEB9BD-FCA7-D982-D355-90A0737FD274}" dt="2026-06-10T07:22:47.141" v="15"/>
        <pc:sldMkLst>
          <pc:docMk/>
          <pc:sldMk cId="0" sldId="260"/>
        </pc:sldMkLst>
        <pc:spChg chg="mod">
          <ac:chgData name="Chinomso Nwagboso" userId="S::c.nwagboso@uwtsd.ac.uk::bbd2a928-fa98-4c02-bd50-8ce51b56f131" providerId="AD" clId="Web-{F8FEB9BD-FCA7-D982-D355-90A0737FD274}" dt="2026-06-10T07:22:47.141" v="15"/>
          <ac:spMkLst>
            <pc:docMk/>
            <pc:sldMk cId="0" sldId="260"/>
            <ac:spMk id="5" creationId="{00000000-0000-0000-0000-000000000000}"/>
          </ac:spMkLst>
        </pc:spChg>
      </pc:sldChg>
    </pc:docChg>
  </pc:docChgLst>
  <pc:docChgLst>
    <pc:chgData name="Chinomso Nwagboso" userId="S::c.nwagboso@uwtsd.ac.uk::bbd2a928-fa98-4c02-bd50-8ce51b56f131" providerId="AD" clId="Web-{C6044B8A-61DC-5CC8-E5FB-47D8754A5998}"/>
    <pc:docChg chg="delSld modSld">
      <pc:chgData name="Chinomso Nwagboso" userId="S::c.nwagboso@uwtsd.ac.uk::bbd2a928-fa98-4c02-bd50-8ce51b56f131" providerId="AD" clId="Web-{C6044B8A-61DC-5CC8-E5FB-47D8754A5998}" dt="2026-06-07T08:21:44.947" v="17" actId="20577"/>
      <pc:docMkLst>
        <pc:docMk/>
      </pc:docMkLst>
      <pc:sldChg chg="modSp">
        <pc:chgData name="Chinomso Nwagboso" userId="S::c.nwagboso@uwtsd.ac.uk::bbd2a928-fa98-4c02-bd50-8ce51b56f131" providerId="AD" clId="Web-{C6044B8A-61DC-5CC8-E5FB-47D8754A5998}" dt="2026-06-07T08:21:01.102" v="5" actId="20577"/>
        <pc:sldMkLst>
          <pc:docMk/>
          <pc:sldMk cId="0" sldId="260"/>
        </pc:sldMkLst>
        <pc:spChg chg="mod">
          <ac:chgData name="Chinomso Nwagboso" userId="S::c.nwagboso@uwtsd.ac.uk::bbd2a928-fa98-4c02-bd50-8ce51b56f131" providerId="AD" clId="Web-{C6044B8A-61DC-5CC8-E5FB-47D8754A5998}" dt="2026-06-07T08:21:01.102" v="5" actId="20577"/>
          <ac:spMkLst>
            <pc:docMk/>
            <pc:sldMk cId="0" sldId="260"/>
            <ac:spMk id="7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C6044B8A-61DC-5CC8-E5FB-47D8754A5998}" dt="2026-06-07T08:21:30.244" v="9" actId="20577"/>
        <pc:sldMkLst>
          <pc:docMk/>
          <pc:sldMk cId="0" sldId="264"/>
        </pc:sldMkLst>
        <pc:spChg chg="mod">
          <ac:chgData name="Chinomso Nwagboso" userId="S::c.nwagboso@uwtsd.ac.uk::bbd2a928-fa98-4c02-bd50-8ce51b56f131" providerId="AD" clId="Web-{C6044B8A-61DC-5CC8-E5FB-47D8754A5998}" dt="2026-06-07T08:21:30.244" v="9" actId="20577"/>
          <ac:spMkLst>
            <pc:docMk/>
            <pc:sldMk cId="0" sldId="264"/>
            <ac:spMk id="6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C6044B8A-61DC-5CC8-E5FB-47D8754A5998}" dt="2026-06-07T08:21:44.947" v="17" actId="20577"/>
        <pc:sldMkLst>
          <pc:docMk/>
          <pc:sldMk cId="0" sldId="268"/>
        </pc:sldMkLst>
        <pc:spChg chg="mod">
          <ac:chgData name="Chinomso Nwagboso" userId="S::c.nwagboso@uwtsd.ac.uk::bbd2a928-fa98-4c02-bd50-8ce51b56f131" providerId="AD" clId="Web-{C6044B8A-61DC-5CC8-E5FB-47D8754A5998}" dt="2026-06-07T08:21:44.947" v="17" actId="20577"/>
          <ac:spMkLst>
            <pc:docMk/>
            <pc:sldMk cId="0" sldId="268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A251E2-A7CE-48BA-AC8F-F78C29B1EC9B}" type="datetimeFigureOut">
              <a:t>6/10/26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8E22F-9778-4F06-967B-9F51C8CF6D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18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40480" y="1417320"/>
            <a:ext cx="7863840" cy="640080"/>
          </a:xfrm>
          <a:prstGeom prst="roundRect">
            <a:avLst>
              <a:gd name="adj" fmla="val 11429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840480" y="1417320"/>
            <a:ext cx="7863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(Hons) Leadership and Management Skills for the Workplace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3840480" y="2331720"/>
            <a:ext cx="7863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 5004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3840480" y="2880360"/>
            <a:ext cx="7863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Business Information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3840480" y="3611880"/>
            <a:ext cx="7863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5: Information Security and Governance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3840480" y="4800600"/>
            <a:ext cx="7863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Oluwaseun (Olu) Adegbite   |   Dr Chinomso Nwagboso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3840480" y="5166360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Jan – Mar 2026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3 / 19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Opening Provocation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1828800"/>
            <a:ext cx="13716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0" b="1" dirty="0">
                <a:solidFill>
                  <a:srgbClr val="2E9CC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</a:t>
            </a:r>
            <a:endParaRPr lang="en-US" sz="12000" dirty="0"/>
          </a:p>
        </p:txBody>
      </p:sp>
      <p:sp>
        <p:nvSpPr>
          <p:cNvPr id="6" name="Text 4"/>
          <p:cNvSpPr/>
          <p:nvPr/>
        </p:nvSpPr>
        <p:spPr>
          <a:xfrm>
            <a:off x="2011680" y="2194560"/>
            <a:ext cx="9082735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6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"There are only two types of companies: those that have been hacked and those that don't know they have been hacked."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011680" y="4572000"/>
            <a:ext cx="90827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John Chambers, former CEO of Cisco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4 / 19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914400" y="2377440"/>
            <a:ext cx="164592" cy="182880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280160" y="2377440"/>
            <a:ext cx="963137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1F7A9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1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80160" y="2926080"/>
            <a:ext cx="9631375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3800" b="1" dirty="0">
                <a:solidFill>
                  <a:srgbClr val="1F3864"/>
                </a:solidFill>
                <a:latin typeface="Calibri"/>
                <a:ea typeface="Calibri"/>
                <a:cs typeface="Calibri"/>
              </a:rPr>
              <a:t>The </a:t>
            </a:r>
            <a:r>
              <a:rPr lang="en-US" sz="3800" b="1">
                <a:solidFill>
                  <a:srgbClr val="1F3864"/>
                </a:solidFill>
                <a:latin typeface="Calibri"/>
                <a:ea typeface="Calibri"/>
                <a:cs typeface="Calibri"/>
              </a:rPr>
              <a:t>Information Systems Security</a:t>
            </a:r>
            <a:r>
              <a:rPr lang="en-US" sz="3800" b="1" dirty="0">
                <a:solidFill>
                  <a:srgbClr val="1F3864"/>
                </a:solidFill>
                <a:latin typeface="Calibri"/>
                <a:ea typeface="Calibri"/>
                <a:cs typeface="Calibri"/>
              </a:rPr>
              <a:t> Landscape: Threats, Vulnerabilities and Controls</a:t>
            </a:r>
            <a:endParaRPr lang="en-US" sz="38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 4"/>
          <p:cNvSpPr/>
          <p:nvPr/>
        </p:nvSpPr>
        <p:spPr>
          <a:xfrm>
            <a:off x="1280160" y="4297680"/>
            <a:ext cx="963137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management for the modern manager.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Information Security Is a Management Issue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5 / 19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0726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>
                <a:solidFill>
                  <a:srgbClr val="1F3864"/>
                </a:solidFill>
              </a:rPr>
              <a:t>Information security is not a technical problem to be delegated to IT.</a:t>
            </a:r>
            <a:endParaRPr lang="en-US" sz="2400" dirty="0">
              <a:solidFill>
                <a:srgbClr val="000000"/>
              </a:solidFill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en-US" sz="2400" b="1">
                <a:solidFill>
                  <a:srgbClr val="1F3864"/>
                </a:solidFill>
              </a:rPr>
              <a:t>It is a governance and management </a:t>
            </a:r>
            <a:r>
              <a:rPr lang="en-US" sz="2400" b="1" dirty="0">
                <a:solidFill>
                  <a:srgbClr val="1F3864"/>
                </a:solidFill>
              </a:rPr>
              <a:t>responsibility.</a:t>
            </a:r>
            <a:endParaRPr lang="en-US" sz="2400">
              <a:ea typeface="Calibri"/>
              <a:cs typeface="Calibri"/>
            </a:endParaRPr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400" b="1" dirty="0">
                <a:solidFill>
                  <a:srgbClr val="1F3864"/>
                </a:solidFill>
              </a:rPr>
              <a:t>The numbers</a:t>
            </a:r>
            <a:endParaRPr lang="en-US" sz="24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2400" b="1" dirty="0">
                <a:solidFill>
                  <a:srgbClr val="C00000"/>
                </a:solidFill>
              </a:rPr>
              <a:t>ENISA (2023): ransomware attacks in the EU increased 150% between 2021 and 2023</a:t>
            </a:r>
            <a:endParaRPr lang="en-US" sz="24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2400" b="1" dirty="0">
                <a:solidFill>
                  <a:srgbClr val="C00000"/>
                </a:solidFill>
              </a:rPr>
              <a:t>IBM (2023): average global cost of a data breach = $4.45 million</a:t>
            </a:r>
            <a:endParaRPr lang="en-US" sz="24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2400" b="1" dirty="0">
                <a:solidFill>
                  <a:srgbClr val="C00000"/>
                </a:solidFill>
              </a:rPr>
              <a:t>UK GDPR fines can reach €20 million or 4% of global annual turnover</a:t>
            </a:r>
            <a:endParaRPr lang="en-US" sz="24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00" i="1">
                <a:solidFill>
                  <a:srgbClr val="0E2A4A"/>
                </a:solidFill>
                <a:latin typeface="Calibri"/>
                <a:ea typeface="Calibri"/>
                <a:cs typeface="Calibri"/>
              </a:rPr>
              <a:t>Moldova Ltd. is GDPR non-compliant with no secure access controls – this is both a legal and reputational risk.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Taxonomy  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6 / 19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960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2000" b="1" dirty="0">
                <a:solidFill>
                  <a:srgbClr val="C00000"/>
                </a:solidFill>
              </a:rPr>
              <a:t>External threats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Malware, ransomware, spyware – disrupt or exfiltrate data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Phishing – fraudulent emails/messages targeting credentials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SQL injection, denial of service, man-in-the-middle, supply-chain attacks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2000" b="1" dirty="0">
                <a:solidFill>
                  <a:srgbClr val="C00000"/>
                </a:solidFill>
              </a:rPr>
              <a:t>Internal threats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Insider misuse: deliberate data theft or sabotage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Accidental loss: human error, misconfiguration, lost devices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Privilege abuse: employees accessing data beyond authorised scope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2000" b="1" dirty="0">
                <a:solidFill>
                  <a:srgbClr val="C00000"/>
                </a:solidFill>
              </a:rPr>
              <a:t>Organisational vulnerabilities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Legacy systems with unpatched flaws | weak access controls (shared passwords, no MFA)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Inadequate staff training and security culture | no incident response plan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CIA Triad – Core Security Objectives</a:t>
            </a:r>
            <a:endParaRPr lang="en-US" sz="44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 sz="3200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7 / 19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640080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3200"/>
          </a:p>
        </p:txBody>
      </p:sp>
      <p:sp>
        <p:nvSpPr>
          <p:cNvPr id="6" name="Shape 4"/>
          <p:cNvSpPr/>
          <p:nvPr/>
        </p:nvSpPr>
        <p:spPr>
          <a:xfrm>
            <a:off x="640080" y="1554480"/>
            <a:ext cx="3484778" cy="50292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endParaRPr lang="en-GB" sz="3200"/>
          </a:p>
        </p:txBody>
      </p:sp>
      <p:sp>
        <p:nvSpPr>
          <p:cNvPr id="7" name="Text 5"/>
          <p:cNvSpPr/>
          <p:nvPr/>
        </p:nvSpPr>
        <p:spPr>
          <a:xfrm>
            <a:off x="777240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CONFIDENTIALITY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804672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1F1F"/>
                </a:solidFill>
              </a:rPr>
              <a:t>Information is accessible only to those authorised to access it.</a:t>
            </a:r>
            <a:endParaRPr lang="en-US" sz="20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2000" i="1" dirty="0">
                <a:solidFill>
                  <a:srgbClr val="1F1F1F"/>
                </a:solidFill>
              </a:rPr>
              <a:t>Controls: encryption, access controls, MFA, classification.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4353458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3200"/>
          </a:p>
        </p:txBody>
      </p:sp>
      <p:sp>
        <p:nvSpPr>
          <p:cNvPr id="10" name="Shape 8"/>
          <p:cNvSpPr/>
          <p:nvPr/>
        </p:nvSpPr>
        <p:spPr>
          <a:xfrm>
            <a:off x="4353458" y="1554480"/>
            <a:ext cx="3484778" cy="502920"/>
          </a:xfrm>
          <a:prstGeom prst="rect">
            <a:avLst/>
          </a:prstGeom>
          <a:solidFill>
            <a:srgbClr val="1F7A9C"/>
          </a:solidFill>
          <a:ln w="12700">
            <a:solidFill>
              <a:srgbClr val="1F7A9C"/>
            </a:solidFill>
            <a:prstDash val="solid"/>
          </a:ln>
        </p:spPr>
        <p:txBody>
          <a:bodyPr/>
          <a:lstStyle/>
          <a:p>
            <a:endParaRPr lang="en-GB" sz="3200"/>
          </a:p>
        </p:txBody>
      </p:sp>
      <p:sp>
        <p:nvSpPr>
          <p:cNvPr id="11" name="Text 9"/>
          <p:cNvSpPr/>
          <p:nvPr/>
        </p:nvSpPr>
        <p:spPr>
          <a:xfrm>
            <a:off x="4490618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INTEGRITY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4518050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1F1F"/>
                </a:solidFill>
              </a:rPr>
              <a:t>Information is accurate and has not been altered without authorisation.</a:t>
            </a:r>
            <a:endParaRPr lang="en-US" sz="20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2000" i="1" dirty="0">
                <a:solidFill>
                  <a:srgbClr val="1F1F1F"/>
                </a:solidFill>
              </a:rPr>
              <a:t>Controls: hashing, audit trails, version control.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8066837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3200"/>
          </a:p>
        </p:txBody>
      </p:sp>
      <p:sp>
        <p:nvSpPr>
          <p:cNvPr id="14" name="Shape 12"/>
          <p:cNvSpPr/>
          <p:nvPr/>
        </p:nvSpPr>
        <p:spPr>
          <a:xfrm>
            <a:off x="8066837" y="1554480"/>
            <a:ext cx="3484778" cy="5029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 sz="3200"/>
          </a:p>
        </p:txBody>
      </p:sp>
      <p:sp>
        <p:nvSpPr>
          <p:cNvPr id="15" name="Text 13"/>
          <p:cNvSpPr/>
          <p:nvPr/>
        </p:nvSpPr>
        <p:spPr>
          <a:xfrm>
            <a:off x="8203997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AVAILABILITY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8231429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1F1F"/>
                </a:solidFill>
              </a:rPr>
              <a:t>Information and systems are accessible to authorised users when needed.</a:t>
            </a:r>
            <a:endParaRPr lang="en-US" sz="20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2000" i="1" dirty="0">
                <a:solidFill>
                  <a:srgbClr val="1F1F1F"/>
                </a:solidFill>
              </a:rPr>
              <a:t>Controls: redundancy, DR planning, DDoS mitigation.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Controls and Countermeasures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8 / 19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640080" y="1463040"/>
            <a:ext cx="5318608" cy="45720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Text 4"/>
          <p:cNvSpPr/>
          <p:nvPr/>
        </p:nvSpPr>
        <p:spPr>
          <a:xfrm>
            <a:off x="640080" y="1463040"/>
            <a:ext cx="531860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controls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6233008" y="1463040"/>
            <a:ext cx="5318608" cy="45720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/>
        </p:nvSpPr>
        <p:spPr>
          <a:xfrm>
            <a:off x="6233008" y="1463040"/>
            <a:ext cx="531860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Administrative controls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640080" y="1920240"/>
            <a:ext cx="5318608" cy="3520440"/>
          </a:xfrm>
          <a:prstGeom prst="rect">
            <a:avLst/>
          </a:prstGeom>
          <a:solidFill>
            <a:srgbClr val="F2F8FB"/>
          </a:solidFill>
          <a:ln w="6350">
            <a:solidFill>
              <a:srgbClr val="BFBFBF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0" name="Text 8"/>
          <p:cNvSpPr/>
          <p:nvPr/>
        </p:nvSpPr>
        <p:spPr>
          <a:xfrm>
            <a:off x="804672" y="2029968"/>
            <a:ext cx="4989424" cy="29315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3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Network and data layer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Encryption: protects data in transit and at rest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Firewalls and intrusion detection systems (IDS)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Multi-factor authentication (MFA): reduces credential theft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Role-based access control (RBAC): least-privilege principle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Regular patching and updates: closes known vulnerabilities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6233008" y="1920240"/>
            <a:ext cx="5318608" cy="3520440"/>
          </a:xfrm>
          <a:prstGeom prst="rect">
            <a:avLst/>
          </a:prstGeom>
          <a:solidFill>
            <a:srgbClr val="F5F5F5"/>
          </a:solidFill>
          <a:ln w="6350">
            <a:solidFill>
              <a:srgbClr val="BFBFBF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6397600" y="2029968"/>
            <a:ext cx="4989424" cy="20697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3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People and process layer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Information security policies and procedures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Security awareness training for all staff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Incident response and business continuity plans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Regular security audits and penetration testing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dirty="0">
                <a:solidFill>
                  <a:srgbClr val="1F1F1F"/>
                </a:solidFill>
              </a:rPr>
              <a:t>Vendor and third-party risk assessments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9 / 19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solidFill>
            <a:srgbClr val="FDB813"/>
          </a:solidFill>
          <a:ln w="12700">
            <a:solidFill>
              <a:srgbClr val="FDB81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 •  Activity 1 – Threat Assessment for Kalori Ltd. (15 minutes)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457200" y="1280160"/>
            <a:ext cx="11277295" cy="4160520"/>
          </a:xfrm>
          <a:prstGeom prst="rect">
            <a:avLst/>
          </a:prstGeom>
          <a:solidFill>
            <a:srgbClr val="FFF7E6"/>
          </a:solidFill>
          <a:ln w="12700">
            <a:solidFill>
              <a:srgbClr val="FDB81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77240" y="1417320"/>
            <a:ext cx="10637215" cy="3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1900" b="1">
                <a:solidFill>
                  <a:srgbClr val="0E2A4A"/>
                </a:solidFill>
              </a:rPr>
              <a:t>Moldova Ltd.'s current security posture</a:t>
            </a:r>
            <a:endParaRPr lang="en-US" sz="190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No secure access controls on customer data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Data stored across multiple disconnected systems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Staff use shared spreadsheets to transfer data between departments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No formal data breach response procedure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30 physical stores + e-commerce platform all on the same network</a:t>
            </a:r>
            <a:endParaRPr lang="en-US" sz="1900" dirty="0"/>
          </a:p>
          <a:p>
            <a:pPr marL="0" indent="0">
              <a:spcBef>
                <a:spcPts val="800"/>
              </a:spcBef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In groups of 3-4, complete a threat assessment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Identify the THREE most significant threats </a:t>
            </a:r>
            <a:r>
              <a:rPr lang="en-US" sz="1700" dirty="0" err="1">
                <a:solidFill>
                  <a:srgbClr val="1F1F1F"/>
                </a:solidFill>
              </a:rPr>
              <a:t>Kalori</a:t>
            </a:r>
            <a:r>
              <a:rPr lang="en-US" sz="1700" dirty="0">
                <a:solidFill>
                  <a:srgbClr val="1F1F1F"/>
                </a:solidFill>
              </a:rPr>
              <a:t> currently faces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For each threat, assess: Likelihood (H/M/L) × Impact (H/M/L)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Recommend ONE control for each threat that could be implemented within 3 months</a:t>
            </a:r>
            <a:endParaRPr lang="en-US" sz="19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1500" i="1" dirty="0">
                <a:solidFill>
                  <a:srgbClr val="595959"/>
                </a:solidFill>
              </a:rPr>
              <a:t>Use the CIA Triad to frame your analysis.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10 / 19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1371600" y="1645920"/>
            <a:ext cx="9448495" cy="329184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371600" y="1828800"/>
            <a:ext cx="9448495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000" dirty="0">
                <a:solidFill>
                  <a:srgbClr val="FFFFFF"/>
                </a:solidFill>
              </a:rPr>
              <a:t>☕</a:t>
            </a:r>
            <a:endParaRPr lang="en-US" sz="6000" dirty="0"/>
          </a:p>
        </p:txBody>
      </p:sp>
      <p:sp>
        <p:nvSpPr>
          <p:cNvPr id="5" name="Text 3"/>
          <p:cNvSpPr/>
          <p:nvPr/>
        </p:nvSpPr>
        <p:spPr>
          <a:xfrm>
            <a:off x="1371600" y="2743200"/>
            <a:ext cx="944849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 Time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1371600" y="3520440"/>
            <a:ext cx="944849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Minutes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371600" y="4069080"/>
            <a:ext cx="944849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2: information governance, GDPR and compliance frameworks.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11 / 19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914400" y="2377440"/>
            <a:ext cx="164592" cy="182880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280160" y="2377440"/>
            <a:ext cx="963137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1F7A9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2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80160" y="2926080"/>
            <a:ext cx="9631375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Governance, GDPR and Compliance Frameworks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1280160" y="4297680"/>
            <a:ext cx="963137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principles to practical compliance.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Governance – What and Why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12 / 19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1906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400" b="1" dirty="0">
                <a:solidFill>
                  <a:srgbClr val="1F3864"/>
                </a:solidFill>
              </a:rPr>
              <a:t>Information Governance (IG) is the framework of policies, processes, roles and accountability that ensures information is managed consistently and in compliance with legal and ethical obligations.</a:t>
            </a:r>
            <a:endParaRPr lang="en-US" sz="24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2400" i="1" dirty="0">
                <a:solidFill>
                  <a:srgbClr val="595959"/>
                </a:solidFill>
              </a:rPr>
              <a:t>IG is broader than security – it covers the full information lifecycle:</a:t>
            </a:r>
            <a:endParaRPr lang="en-US" sz="24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2000" dirty="0">
                <a:solidFill>
                  <a:srgbClr val="595959"/>
                </a:solidFill>
              </a:rPr>
              <a:t>Creation → Collection → Storage → Use → Sharing → Retention → Deletion</a:t>
            </a:r>
            <a:endParaRPr lang="en-US" sz="24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800" b="1" dirty="0">
                <a:solidFill>
                  <a:srgbClr val="1F3864"/>
                </a:solidFill>
              </a:rPr>
              <a:t>Key IG principles (ARMA International)</a:t>
            </a:r>
            <a:endParaRPr lang="en-US" sz="24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2000" dirty="0">
                <a:solidFill>
                  <a:srgbClr val="595959"/>
                </a:solidFill>
              </a:rPr>
              <a:t>Accountability | Transparency | Integrity | Protection | Compliance | Availability | Retention | Disposition</a:t>
            </a:r>
            <a:endParaRPr lang="en-US" sz="24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IG, organisations cannot demonstrate compliance, respond to breaches or defend against regulatory action.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– The Manager's Guide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13 / 19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67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What is GDPR?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General Data Protection Regulation (EU, 2016 / UK version post-Brexit). Applies to any </a:t>
            </a:r>
            <a:r>
              <a:rPr lang="en-US" dirty="0" err="1">
                <a:solidFill>
                  <a:srgbClr val="595959"/>
                </a:solidFill>
              </a:rPr>
              <a:t>organisation</a:t>
            </a:r>
            <a:r>
              <a:rPr lang="en-US" dirty="0">
                <a:solidFill>
                  <a:srgbClr val="595959"/>
                </a:solidFill>
              </a:rPr>
              <a:t> processing personal data of EU/UK residents.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The seven Article 5 principles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Lawfulness, fairness, transparency | Purpose limitation | Data </a:t>
            </a:r>
            <a:r>
              <a:rPr lang="en-US" dirty="0" err="1">
                <a:solidFill>
                  <a:srgbClr val="595959"/>
                </a:solidFill>
              </a:rPr>
              <a:t>minimisation</a:t>
            </a:r>
            <a:r>
              <a:rPr lang="en-US" dirty="0">
                <a:solidFill>
                  <a:srgbClr val="595959"/>
                </a:solidFill>
              </a:rPr>
              <a:t> | Accuracy | Storage limitation | Integrity and confidentiality | Accountability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Individual rights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Access | Rectification | Erasure | Portability | Object to automated decision-making</a:t>
            </a:r>
            <a:endParaRPr lang="en-US" sz="2000" dirty="0"/>
          </a:p>
          <a:p>
            <a:pPr>
              <a:spcBef>
                <a:spcPts val="600"/>
              </a:spcBef>
              <a:spcAft>
                <a:spcPts val="800"/>
              </a:spcAft>
            </a:pPr>
            <a:r>
              <a:rPr lang="en-US" sz="2000" b="1" dirty="0">
                <a:solidFill>
                  <a:srgbClr val="C00000"/>
                </a:solidFill>
              </a:rPr>
              <a:t>Moldova Ltd. violations</a:t>
            </a:r>
            <a:endParaRPr lang="en-US" sz="20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dirty="0">
                <a:solidFill>
                  <a:srgbClr val="595959"/>
                </a:solidFill>
              </a:rPr>
              <a:t>No documented lawful basis | no secure access controls | cannot fulfil Subject Access Requests | no retention policy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15 / 19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solidFill>
            <a:srgbClr val="FDB813"/>
          </a:solidFill>
          <a:ln w="12700">
            <a:solidFill>
              <a:srgbClr val="FDB81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 •  Activity 2 – GDPR Compliance Audit (15 minutes)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457200" y="1280160"/>
            <a:ext cx="11277295" cy="4160520"/>
          </a:xfrm>
          <a:prstGeom prst="rect">
            <a:avLst/>
          </a:prstGeom>
          <a:solidFill>
            <a:srgbClr val="FFF7E6"/>
          </a:solidFill>
          <a:ln w="12700">
            <a:solidFill>
              <a:srgbClr val="FDB81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77240" y="1417320"/>
            <a:ext cx="10637215" cy="42473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700" dirty="0">
                <a:solidFill>
                  <a:srgbClr val="1F1F1F"/>
                </a:solidFill>
              </a:rPr>
              <a:t>Using the GDPR Article 5 principles as your audit framework, assess </a:t>
            </a:r>
            <a:r>
              <a:rPr lang="en-US" sz="1700" dirty="0" err="1">
                <a:solidFill>
                  <a:srgbClr val="1F1F1F"/>
                </a:solidFill>
              </a:rPr>
              <a:t>Maldova</a:t>
            </a:r>
            <a:r>
              <a:rPr lang="en-US" sz="1700" dirty="0">
                <a:solidFill>
                  <a:srgbClr val="1F1F1F"/>
                </a:solidFill>
              </a:rPr>
              <a:t> Ltd.</a:t>
            </a:r>
            <a:endParaRPr lang="en-US" sz="1900" dirty="0"/>
          </a:p>
          <a:p>
            <a:pPr marL="0" indent="0">
              <a:spcBef>
                <a:spcPts val="800"/>
              </a:spcBef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For each principle, determine</a:t>
            </a:r>
            <a:r>
              <a:rPr lang="en-US" sz="1900" b="1" dirty="0"/>
              <a:t> </a:t>
            </a:r>
            <a:r>
              <a:rPr lang="en-US" sz="1700" dirty="0">
                <a:solidFill>
                  <a:srgbClr val="1F1F1F"/>
                </a:solidFill>
              </a:rPr>
              <a:t>COMPLIANT | PARTIALLY COMPLIANT | NON-COMPLIANT</a:t>
            </a:r>
            <a:r>
              <a:rPr lang="en-US" sz="1900" dirty="0"/>
              <a:t>. </a:t>
            </a:r>
            <a:r>
              <a:rPr lang="en-US" sz="1700" dirty="0">
                <a:solidFill>
                  <a:srgbClr val="1F1F1F"/>
                </a:solidFill>
              </a:rPr>
              <a:t>Identify the specific evidence from the case that supports your judgement</a:t>
            </a:r>
            <a:endParaRPr lang="en-US" sz="1900" dirty="0"/>
          </a:p>
          <a:p>
            <a:pPr marL="0" indent="0">
              <a:spcBef>
                <a:spcPts val="800"/>
              </a:spcBef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The seven principles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Lawfulness, fairness and transparency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Purpose limitation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Data minimisation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Accuracy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Storage limitation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Integrity and confidentiality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Accountability</a:t>
            </a:r>
            <a:endParaRPr lang="en-US" sz="19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1500" i="1" dirty="0">
                <a:solidFill>
                  <a:srgbClr val="595959"/>
                </a:solidFill>
              </a:rPr>
              <a:t>Conclude: what are the top three GDPR risks for </a:t>
            </a:r>
            <a:r>
              <a:rPr lang="en-US" sz="1500" i="1" dirty="0" err="1">
                <a:solidFill>
                  <a:srgbClr val="595959"/>
                </a:solidFill>
              </a:rPr>
              <a:t>Maldova</a:t>
            </a:r>
            <a:r>
              <a:rPr lang="en-US" sz="1500" i="1" dirty="0">
                <a:solidFill>
                  <a:srgbClr val="595959"/>
                </a:solidFill>
              </a:rPr>
              <a:t> Ltd. and what IS changes would address them?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Summary – Key Takeaways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17 / 19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731520" y="1719072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31520" y="171907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463040" y="1600200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security is a management responsibility, not just an IT concern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731520" y="2459736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31520" y="245973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463040" y="2340864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 are diverse: external (malware, phishing) and internal (insider misuse, human error)</a:t>
            </a:r>
            <a:endParaRPr lang="en-US" sz="1700" dirty="0"/>
          </a:p>
        </p:txBody>
      </p:sp>
      <p:sp>
        <p:nvSpPr>
          <p:cNvPr id="11" name="Shape 9"/>
          <p:cNvSpPr/>
          <p:nvPr/>
        </p:nvSpPr>
        <p:spPr>
          <a:xfrm>
            <a:off x="731520" y="3200400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31520" y="320040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463040" y="3081528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CIA Triad – Confidentiality, Integrity, Availability – underpins all security objectives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731520" y="3941064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31520" y="3941064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1463040" y="3822192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is not optional: Kalori Ltd. is currently exposed to significant regulatory risk</a:t>
            </a:r>
            <a:endParaRPr lang="en-US" sz="1700" dirty="0"/>
          </a:p>
        </p:txBody>
      </p:sp>
      <p:sp>
        <p:nvSpPr>
          <p:cNvPr id="17" name="Shape 15"/>
          <p:cNvSpPr/>
          <p:nvPr/>
        </p:nvSpPr>
        <p:spPr>
          <a:xfrm>
            <a:off x="731520" y="4681728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31520" y="468172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1463040" y="4562856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governance frameworks (ISO 27001, NIST CSF) provide structured paths to compliance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Week – Week 6: Group Presentations (C1)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18 / 19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Week 6 is dedicated to C1 Group Presentations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10-15 minutes per group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Cover: IS types, comparative analysis of 3+ systems, ethics, real-world case studies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Minimum 8 Harvard-referenced sources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All slides submitted via Turnitin before presentation begins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After Week 6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Week 7 returns to taught content: Knowledge Management.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5  •  Slide 19 / 19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6304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ENISA (2023) ENISA Threat Landscape 2023. Available at: www.enisa.europa.eu.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IBM Security (2023) Cost of a Data Breach Report 2023. Available at: www.ibm.com.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ICO (2023) Guide to the UK GDPR. Available at: ico.org.uk.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ISO/IEC (2022) ISO/IEC 27001:2022 – Information Security Management Systems. Geneva: ISO.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Laudon, K.C. and Laudon, J.P. (2022) Management Information Systems. 17th edn. Harlow: Pearson.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1266</Words>
  <Application>Microsoft Macintosh PowerPoint</Application>
  <PresentationFormat>Widescreen</PresentationFormat>
  <Paragraphs>161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 5004 Week 5 – Information Security and Governance</dc:title>
  <dc:subject>PptxGenJS Presentation</dc:subject>
  <dc:creator>Dr Oluwaseun (Olu) Adegbite | Dr Chinomso Nwagboso</dc:creator>
  <cp:lastModifiedBy>CN</cp:lastModifiedBy>
  <cp:revision>15</cp:revision>
  <dcterms:created xsi:type="dcterms:W3CDTF">2026-05-09T16:02:08Z</dcterms:created>
  <dcterms:modified xsi:type="dcterms:W3CDTF">2026-06-10T07:29:45Z</dcterms:modified>
</cp:coreProperties>
</file>