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handoutMasterIdLst>
    <p:handoutMasterId r:id="rId15"/>
  </p:handoutMasterIdLst>
  <p:sldIdLst>
    <p:sldId id="256" r:id="rId5"/>
    <p:sldId id="451" r:id="rId6"/>
    <p:sldId id="483" r:id="rId7"/>
    <p:sldId id="484" r:id="rId8"/>
    <p:sldId id="485" r:id="rId9"/>
    <p:sldId id="486" r:id="rId10"/>
    <p:sldId id="487" r:id="rId11"/>
    <p:sldId id="488" r:id="rId12"/>
    <p:sldId id="489" r:id="rId1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3" d="100"/>
          <a:sy n="53" d="100"/>
        </p:scale>
        <p:origin x="1660"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11/09/2019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11/09/2019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11/09/2019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bg1"/>
                </a:solidFill>
              </a:rPr>
              <a:t>Theory, Methods and Practice:</a:t>
            </a:r>
            <a:br>
              <a:rPr lang="en-GB" b="1" dirty="0">
                <a:solidFill>
                  <a:schemeClr val="bg1"/>
                </a:solidFill>
              </a:rPr>
            </a:br>
            <a:r>
              <a:rPr lang="en-GB" b="1" dirty="0">
                <a:solidFill>
                  <a:schemeClr val="bg1"/>
                </a:solidFill>
              </a:rPr>
              <a:t>Critical Perspectives in Anthropology</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CE3F4-EEF9-4478-A41E-1304AF921223}"/>
              </a:ext>
            </a:extLst>
          </p:cNvPr>
          <p:cNvSpPr>
            <a:spLocks noGrp="1"/>
          </p:cNvSpPr>
          <p:nvPr>
            <p:ph type="title"/>
          </p:nvPr>
        </p:nvSpPr>
        <p:spPr/>
        <p:txBody>
          <a:bodyPr>
            <a:normAutofit/>
          </a:bodyPr>
          <a:lstStyle/>
          <a:p>
            <a:r>
              <a:rPr lang="en-GB" dirty="0"/>
              <a:t>Research Design </a:t>
            </a:r>
          </a:p>
        </p:txBody>
      </p:sp>
      <p:sp>
        <p:nvSpPr>
          <p:cNvPr id="3" name="Content Placeholder 2">
            <a:extLst>
              <a:ext uri="{FF2B5EF4-FFF2-40B4-BE49-F238E27FC236}">
                <a16:creationId xmlns:a16="http://schemas.microsoft.com/office/drawing/2014/main" id="{D1068D66-C2FE-4D36-968E-9399AA7008E6}"/>
              </a:ext>
            </a:extLst>
          </p:cNvPr>
          <p:cNvSpPr>
            <a:spLocks noGrp="1"/>
          </p:cNvSpPr>
          <p:nvPr>
            <p:ph idx="1"/>
          </p:nvPr>
        </p:nvSpPr>
        <p:spPr/>
        <p:txBody>
          <a:bodyPr>
            <a:normAutofit/>
          </a:bodyPr>
          <a:lstStyle/>
          <a:p>
            <a:r>
              <a:rPr lang="en-GB" b="1" dirty="0"/>
              <a:t>Reading</a:t>
            </a:r>
            <a:r>
              <a:rPr lang="en-GB" dirty="0"/>
              <a:t>:</a:t>
            </a:r>
          </a:p>
          <a:p>
            <a:r>
              <a:rPr lang="en-GB" dirty="0"/>
              <a:t>Hammersley, Martyn and Paul Atkinson, research Design: Problems, cases and samples. In: </a:t>
            </a:r>
            <a:r>
              <a:rPr lang="en-GB" i="1" dirty="0"/>
              <a:t>Ethnography: principles in practice, </a:t>
            </a:r>
            <a:r>
              <a:rPr lang="en-GB" dirty="0"/>
              <a:t>by Martyn Hammersley and Paul </a:t>
            </a:r>
            <a:r>
              <a:rPr lang="en-GB" dirty="0" err="1"/>
              <a:t>Atkinson.New</a:t>
            </a:r>
            <a:r>
              <a:rPr lang="en-GB" dirty="0"/>
              <a:t> York: Routledge, 2007, pp. 20-40. </a:t>
            </a:r>
          </a:p>
          <a:p>
            <a:endParaRPr lang="en-GB" dirty="0"/>
          </a:p>
        </p:txBody>
      </p:sp>
    </p:spTree>
    <p:extLst>
      <p:ext uri="{BB962C8B-B14F-4D97-AF65-F5344CB8AC3E}">
        <p14:creationId xmlns:p14="http://schemas.microsoft.com/office/powerpoint/2010/main" val="315864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A8F00-3DAD-4EBD-83A8-B1BCCD93CB3D}"/>
              </a:ext>
            </a:extLst>
          </p:cNvPr>
          <p:cNvSpPr>
            <a:spLocks noGrp="1"/>
          </p:cNvSpPr>
          <p:nvPr>
            <p:ph type="title"/>
          </p:nvPr>
        </p:nvSpPr>
        <p:spPr/>
        <p:txBody>
          <a:bodyPr/>
          <a:lstStyle/>
          <a:p>
            <a:r>
              <a:rPr lang="en-GB" dirty="0"/>
              <a:t>Starting point </a:t>
            </a:r>
          </a:p>
        </p:txBody>
      </p:sp>
      <p:sp>
        <p:nvSpPr>
          <p:cNvPr id="3" name="Content Placeholder 2">
            <a:extLst>
              <a:ext uri="{FF2B5EF4-FFF2-40B4-BE49-F238E27FC236}">
                <a16:creationId xmlns:a16="http://schemas.microsoft.com/office/drawing/2014/main" id="{CFF57DF3-ADBD-4113-B1D7-E9266E274006}"/>
              </a:ext>
            </a:extLst>
          </p:cNvPr>
          <p:cNvSpPr>
            <a:spLocks noGrp="1"/>
          </p:cNvSpPr>
          <p:nvPr>
            <p:ph idx="1"/>
          </p:nvPr>
        </p:nvSpPr>
        <p:spPr/>
        <p:txBody>
          <a:bodyPr>
            <a:normAutofit fontScale="92500" lnSpcReduction="10000"/>
          </a:bodyPr>
          <a:lstStyle/>
          <a:p>
            <a:r>
              <a:rPr lang="en-GB" dirty="0"/>
              <a:t>Ethnographic research is a practical activity and cannot be programmed, “its practice is replete with the unexpected”</a:t>
            </a:r>
          </a:p>
          <a:p>
            <a:r>
              <a:rPr lang="en-GB" dirty="0"/>
              <a:t>“…the course of ethnographic work  cannot be predetermined, all problems anticipated, and ready-made strategies made available for dealing with them” (p. 20)</a:t>
            </a:r>
          </a:p>
          <a:p>
            <a:r>
              <a:rPr lang="en-GB" dirty="0"/>
              <a:t> </a:t>
            </a:r>
          </a:p>
          <a:p>
            <a:endParaRPr lang="en-GB" dirty="0"/>
          </a:p>
        </p:txBody>
      </p:sp>
    </p:spTree>
    <p:extLst>
      <p:ext uri="{BB962C8B-B14F-4D97-AF65-F5344CB8AC3E}">
        <p14:creationId xmlns:p14="http://schemas.microsoft.com/office/powerpoint/2010/main" val="2887500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E0CA9-7983-4986-8C10-756405A277C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419741-FEE3-4785-9B0A-BB80AF0E70EE}"/>
              </a:ext>
            </a:extLst>
          </p:cNvPr>
          <p:cNvSpPr>
            <a:spLocks noGrp="1"/>
          </p:cNvSpPr>
          <p:nvPr>
            <p:ph idx="1"/>
          </p:nvPr>
        </p:nvSpPr>
        <p:spPr/>
        <p:txBody>
          <a:bodyPr>
            <a:normAutofit fontScale="92500" lnSpcReduction="10000"/>
          </a:bodyPr>
          <a:lstStyle/>
          <a:p>
            <a:r>
              <a:rPr lang="en-GB" dirty="0"/>
              <a:t>While research projects often start with a well-developed theory from which a set of hypotheses can be derived, this is not the case in ethnographic research  </a:t>
            </a:r>
          </a:p>
          <a:p>
            <a:r>
              <a:rPr lang="en-GB" dirty="0"/>
              <a:t>Ethnographic research has mainly been concerned with producing descriptions and explanations of particular phenomena or with developing theories rather than testing hypothesis (p. 21)  </a:t>
            </a:r>
          </a:p>
        </p:txBody>
      </p:sp>
    </p:spTree>
    <p:extLst>
      <p:ext uri="{BB962C8B-B14F-4D97-AF65-F5344CB8AC3E}">
        <p14:creationId xmlns:p14="http://schemas.microsoft.com/office/powerpoint/2010/main" val="3672592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A86C8-B7C7-4E72-BCA5-77297842C52E}"/>
              </a:ext>
            </a:extLst>
          </p:cNvPr>
          <p:cNvSpPr>
            <a:spLocks noGrp="1"/>
          </p:cNvSpPr>
          <p:nvPr>
            <p:ph type="title"/>
          </p:nvPr>
        </p:nvSpPr>
        <p:spPr/>
        <p:txBody>
          <a:bodyPr>
            <a:normAutofit fontScale="90000"/>
          </a:bodyPr>
          <a:lstStyle/>
          <a:p>
            <a:r>
              <a:rPr lang="en-GB" dirty="0"/>
              <a:t>Development of research problems </a:t>
            </a:r>
          </a:p>
        </p:txBody>
      </p:sp>
      <p:sp>
        <p:nvSpPr>
          <p:cNvPr id="3" name="Content Placeholder 2">
            <a:extLst>
              <a:ext uri="{FF2B5EF4-FFF2-40B4-BE49-F238E27FC236}">
                <a16:creationId xmlns:a16="http://schemas.microsoft.com/office/drawing/2014/main" id="{60CD0AB6-D254-496A-95B5-B8DC8D7E01F8}"/>
              </a:ext>
            </a:extLst>
          </p:cNvPr>
          <p:cNvSpPr>
            <a:spLocks noGrp="1"/>
          </p:cNvSpPr>
          <p:nvPr>
            <p:ph idx="1"/>
          </p:nvPr>
        </p:nvSpPr>
        <p:spPr/>
        <p:txBody>
          <a:bodyPr/>
          <a:lstStyle/>
          <a:p>
            <a:r>
              <a:rPr lang="en-GB" dirty="0"/>
              <a:t>Pre-fieldwork phase </a:t>
            </a:r>
          </a:p>
          <a:p>
            <a:r>
              <a:rPr lang="en-GB" dirty="0"/>
              <a:t>Interplay between the topical and the generic, the substantive and the formal</a:t>
            </a:r>
          </a:p>
          <a:p>
            <a:r>
              <a:rPr lang="en-GB" dirty="0"/>
              <a:t> </a:t>
            </a:r>
          </a:p>
        </p:txBody>
      </p:sp>
    </p:spTree>
    <p:extLst>
      <p:ext uri="{BB962C8B-B14F-4D97-AF65-F5344CB8AC3E}">
        <p14:creationId xmlns:p14="http://schemas.microsoft.com/office/powerpoint/2010/main" val="1003441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E1C3D-9B24-455C-B45A-94B212990347}"/>
              </a:ext>
            </a:extLst>
          </p:cNvPr>
          <p:cNvSpPr>
            <a:spLocks noGrp="1"/>
          </p:cNvSpPr>
          <p:nvPr>
            <p:ph type="title"/>
          </p:nvPr>
        </p:nvSpPr>
        <p:spPr/>
        <p:txBody>
          <a:bodyPr/>
          <a:lstStyle/>
          <a:p>
            <a:r>
              <a:rPr lang="en-GB" dirty="0"/>
              <a:t>Selecting settings and cases</a:t>
            </a:r>
          </a:p>
        </p:txBody>
      </p:sp>
      <p:sp>
        <p:nvSpPr>
          <p:cNvPr id="3" name="Content Placeholder 2">
            <a:extLst>
              <a:ext uri="{FF2B5EF4-FFF2-40B4-BE49-F238E27FC236}">
                <a16:creationId xmlns:a16="http://schemas.microsoft.com/office/drawing/2014/main" id="{9AF692D6-D8AB-48DA-95D4-56D3289E4A08}"/>
              </a:ext>
            </a:extLst>
          </p:cNvPr>
          <p:cNvSpPr>
            <a:spLocks noGrp="1"/>
          </p:cNvSpPr>
          <p:nvPr>
            <p:ph idx="1"/>
          </p:nvPr>
        </p:nvSpPr>
        <p:spPr/>
        <p:txBody>
          <a:bodyPr>
            <a:normAutofit fontScale="92500"/>
          </a:bodyPr>
          <a:lstStyle/>
          <a:p>
            <a:r>
              <a:rPr lang="en-GB" dirty="0"/>
              <a:t>Not too broad and not too small </a:t>
            </a:r>
          </a:p>
          <a:p>
            <a:r>
              <a:rPr lang="en-GB" dirty="0"/>
              <a:t>Keep in mind that “settings are not naturally occurring phenomena, they are constituted and maintained through culturally definition and social strategies. Their boundaries are not fixed but shift across occasions, to one degree or another, through processes of redefinition and negotiation.” (p. 32)</a:t>
            </a:r>
          </a:p>
        </p:txBody>
      </p:sp>
    </p:spTree>
    <p:extLst>
      <p:ext uri="{BB962C8B-B14F-4D97-AF65-F5344CB8AC3E}">
        <p14:creationId xmlns:p14="http://schemas.microsoft.com/office/powerpoint/2010/main" val="14420015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A95F6-D347-401D-97BE-858372C851FA}"/>
              </a:ext>
            </a:extLst>
          </p:cNvPr>
          <p:cNvSpPr>
            <a:spLocks noGrp="1"/>
          </p:cNvSpPr>
          <p:nvPr>
            <p:ph type="title"/>
          </p:nvPr>
        </p:nvSpPr>
        <p:spPr/>
        <p:txBody>
          <a:bodyPr/>
          <a:lstStyle/>
          <a:p>
            <a:r>
              <a:rPr lang="en-GB" dirty="0"/>
              <a:t>Sampling within the case</a:t>
            </a:r>
          </a:p>
        </p:txBody>
      </p:sp>
      <p:sp>
        <p:nvSpPr>
          <p:cNvPr id="3" name="Content Placeholder 2">
            <a:extLst>
              <a:ext uri="{FF2B5EF4-FFF2-40B4-BE49-F238E27FC236}">
                <a16:creationId xmlns:a16="http://schemas.microsoft.com/office/drawing/2014/main" id="{E4263BB0-9478-40A4-8E0A-7656A9D035B1}"/>
              </a:ext>
            </a:extLst>
          </p:cNvPr>
          <p:cNvSpPr>
            <a:spLocks noGrp="1"/>
          </p:cNvSpPr>
          <p:nvPr>
            <p:ph idx="1"/>
          </p:nvPr>
        </p:nvSpPr>
        <p:spPr>
          <a:xfrm>
            <a:off x="457200" y="1417638"/>
            <a:ext cx="8229600" cy="4099595"/>
          </a:xfrm>
        </p:spPr>
        <p:txBody>
          <a:bodyPr>
            <a:normAutofit fontScale="92500" lnSpcReduction="20000"/>
          </a:bodyPr>
          <a:lstStyle/>
          <a:p>
            <a:r>
              <a:rPr lang="en-GB" dirty="0"/>
              <a:t>Impossible to conduct research around the clock </a:t>
            </a:r>
          </a:p>
          <a:p>
            <a:pPr lvl="1"/>
            <a:r>
              <a:rPr lang="en-GB" dirty="0"/>
              <a:t>Sampling according to time </a:t>
            </a:r>
          </a:p>
          <a:p>
            <a:r>
              <a:rPr lang="en-GB" dirty="0"/>
              <a:t>Settings can also be too diverse </a:t>
            </a:r>
          </a:p>
          <a:p>
            <a:pPr lvl="1"/>
            <a:r>
              <a:rPr lang="en-GB" dirty="0"/>
              <a:t>Sampling according to persons by reference to categories of gender, race, ethnicity, age, occupation, educational qualifications and so on</a:t>
            </a:r>
          </a:p>
          <a:p>
            <a:r>
              <a:rPr lang="en-GB" dirty="0"/>
              <a:t>Variations in context that require different behaviours </a:t>
            </a:r>
          </a:p>
          <a:p>
            <a:pPr lvl="1"/>
            <a:r>
              <a:rPr lang="en-GB" dirty="0"/>
              <a:t>But don’t mistake places for contexts</a:t>
            </a:r>
          </a:p>
          <a:p>
            <a:pPr lvl="1"/>
            <a:endParaRPr lang="en-GB" dirty="0"/>
          </a:p>
          <a:p>
            <a:pPr lvl="1"/>
            <a:endParaRPr lang="en-GB" dirty="0"/>
          </a:p>
        </p:txBody>
      </p:sp>
    </p:spTree>
    <p:extLst>
      <p:ext uri="{BB962C8B-B14F-4D97-AF65-F5344CB8AC3E}">
        <p14:creationId xmlns:p14="http://schemas.microsoft.com/office/powerpoint/2010/main" val="2505768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85EF3-3B65-4B91-A03E-A348C2F96FB3}"/>
              </a:ext>
            </a:extLst>
          </p:cNvPr>
          <p:cNvSpPr>
            <a:spLocks noGrp="1"/>
          </p:cNvSpPr>
          <p:nvPr>
            <p:ph type="title"/>
          </p:nvPr>
        </p:nvSpPr>
        <p:spPr/>
        <p:txBody>
          <a:bodyPr/>
          <a:lstStyle/>
          <a:p>
            <a:r>
              <a:rPr lang="en-GB" dirty="0"/>
              <a:t>How to proceed? How to begin? </a:t>
            </a:r>
          </a:p>
        </p:txBody>
      </p:sp>
      <p:sp>
        <p:nvSpPr>
          <p:cNvPr id="3" name="Content Placeholder 2">
            <a:extLst>
              <a:ext uri="{FF2B5EF4-FFF2-40B4-BE49-F238E27FC236}">
                <a16:creationId xmlns:a16="http://schemas.microsoft.com/office/drawing/2014/main" id="{AAC54BD6-83CF-4B65-B9CF-220439C6BDA1}"/>
              </a:ext>
            </a:extLst>
          </p:cNvPr>
          <p:cNvSpPr>
            <a:spLocks noGrp="1"/>
          </p:cNvSpPr>
          <p:nvPr>
            <p:ph idx="1"/>
          </p:nvPr>
        </p:nvSpPr>
        <p:spPr/>
        <p:txBody>
          <a:bodyPr/>
          <a:lstStyle/>
          <a:p>
            <a:r>
              <a:rPr lang="en-GB" dirty="0"/>
              <a:t>Selection of location</a:t>
            </a:r>
          </a:p>
          <a:p>
            <a:r>
              <a:rPr lang="en-GB" dirty="0"/>
              <a:t>Selection of topic</a:t>
            </a:r>
          </a:p>
          <a:p>
            <a:r>
              <a:rPr lang="en-GB" dirty="0"/>
              <a:t>Selection of research question</a:t>
            </a:r>
          </a:p>
          <a:p>
            <a:r>
              <a:rPr lang="en-GB" dirty="0"/>
              <a:t>Selection of method</a:t>
            </a:r>
          </a:p>
          <a:p>
            <a:r>
              <a:rPr lang="en-GB" dirty="0"/>
              <a:t>Selection of group</a:t>
            </a:r>
          </a:p>
          <a:p>
            <a:endParaRPr lang="en-GB" dirty="0"/>
          </a:p>
        </p:txBody>
      </p:sp>
    </p:spTree>
    <p:extLst>
      <p:ext uri="{BB962C8B-B14F-4D97-AF65-F5344CB8AC3E}">
        <p14:creationId xmlns:p14="http://schemas.microsoft.com/office/powerpoint/2010/main" val="2531831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4FBBE-2F6C-455A-B65F-22597B961286}"/>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20F67693-02C0-45A4-89AC-327061E0AC94}"/>
              </a:ext>
            </a:extLst>
          </p:cNvPr>
          <p:cNvSpPr>
            <a:spLocks noGrp="1"/>
          </p:cNvSpPr>
          <p:nvPr>
            <p:ph idx="1"/>
          </p:nvPr>
        </p:nvSpPr>
        <p:spPr/>
        <p:txBody>
          <a:bodyPr>
            <a:normAutofit fontScale="92500" lnSpcReduction="10000"/>
          </a:bodyPr>
          <a:lstStyle/>
          <a:p>
            <a:r>
              <a:rPr lang="en-GB" dirty="0"/>
              <a:t>Aberaeron as location</a:t>
            </a:r>
          </a:p>
          <a:p>
            <a:r>
              <a:rPr lang="en-GB" dirty="0"/>
              <a:t>Topic such as social activities, economic activities, health activities, alternative activities etc.</a:t>
            </a:r>
          </a:p>
          <a:p>
            <a:r>
              <a:rPr lang="en-GB" dirty="0"/>
              <a:t>Research question could be: what do people do after work / after school? </a:t>
            </a:r>
          </a:p>
          <a:p>
            <a:r>
              <a:rPr lang="en-GB" dirty="0"/>
              <a:t>Method: semi-structured interview </a:t>
            </a:r>
          </a:p>
          <a:p>
            <a:r>
              <a:rPr lang="en-GB" dirty="0"/>
              <a:t>Group of people going to a </a:t>
            </a:r>
            <a:r>
              <a:rPr lang="en-GB"/>
              <a:t>yoga class </a:t>
            </a:r>
            <a:endParaRPr lang="en-GB" dirty="0"/>
          </a:p>
        </p:txBody>
      </p:sp>
    </p:spTree>
    <p:extLst>
      <p:ext uri="{BB962C8B-B14F-4D97-AF65-F5344CB8AC3E}">
        <p14:creationId xmlns:p14="http://schemas.microsoft.com/office/powerpoint/2010/main" val="26664144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903</TotalTime>
  <Words>376</Words>
  <Application>Microsoft Office PowerPoint</Application>
  <PresentationFormat>On-screen Show (4:3)</PresentationFormat>
  <Paragraphs>38</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Myriad Pro</vt:lpstr>
      <vt:lpstr>20140311PresentationUWTSDTemplate</vt:lpstr>
      <vt:lpstr>Theory, Methods and Practice: Critical Perspectives in Anthropology</vt:lpstr>
      <vt:lpstr>Research Design </vt:lpstr>
      <vt:lpstr>Starting point </vt:lpstr>
      <vt:lpstr>PowerPoint Presentation</vt:lpstr>
      <vt:lpstr>Development of research problems </vt:lpstr>
      <vt:lpstr>Selecting settings and cases</vt:lpstr>
      <vt:lpstr>Sampling within the case</vt:lpstr>
      <vt:lpstr>How to proceed? How to begin? </vt:lpstr>
      <vt:lpstr>Example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132</cp:revision>
  <cp:lastPrinted>2017-03-06T16:11:16Z</cp:lastPrinted>
  <dcterms:created xsi:type="dcterms:W3CDTF">2015-04-14T15:21:28Z</dcterms:created>
  <dcterms:modified xsi:type="dcterms:W3CDTF">2019-09-11T14:11:54Z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