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5"/>
  </p:notesMasterIdLst>
  <p:sldIdLst>
    <p:sldId id="256" r:id="rId2"/>
    <p:sldId id="274" r:id="rId3"/>
    <p:sldId id="321" r:id="rId4"/>
    <p:sldId id="285" r:id="rId5"/>
    <p:sldId id="288" r:id="rId6"/>
    <p:sldId id="260" r:id="rId7"/>
    <p:sldId id="258" r:id="rId8"/>
    <p:sldId id="259" r:id="rId9"/>
    <p:sldId id="317" r:id="rId10"/>
    <p:sldId id="318" r:id="rId11"/>
    <p:sldId id="278" r:id="rId12"/>
    <p:sldId id="277" r:id="rId13"/>
    <p:sldId id="263"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118" d="100"/>
          <a:sy n="118" d="100"/>
        </p:scale>
        <p:origin x="-568" y="9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notesMaster" Target="notesMasters/notesMaster1.xml"/><Relationship Id="rId16" Type="http://schemas.openxmlformats.org/officeDocument/2006/relationships/printerSettings" Target="printerSettings/printerSettings1.bin"/><Relationship Id="rId17" Type="http://schemas.openxmlformats.org/officeDocument/2006/relationships/presProps" Target="presProps.xml"/><Relationship Id="rId18" Type="http://schemas.openxmlformats.org/officeDocument/2006/relationships/viewProps" Target="viewProps.xml"/><Relationship Id="rId19" Type="http://schemas.openxmlformats.org/officeDocument/2006/relationships/theme" Target="theme/theme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9BA3746-1248-4680-BABA-0EF40A81E3E9}" type="datetimeFigureOut">
              <a:rPr lang="en-GB" smtClean="0"/>
              <a:pPr/>
              <a:t>02/05/2016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91C6EB7-3F3C-4006-B6C3-A24488547FF5}" type="slidenum">
              <a:rPr lang="en-GB" smtClean="0"/>
              <a:pPr/>
              <a:t>‹#›</a:t>
            </a:fld>
            <a:endParaRPr lang="en-GB"/>
          </a:p>
        </p:txBody>
      </p:sp>
    </p:spTree>
    <p:extLst>
      <p:ext uri="{BB962C8B-B14F-4D97-AF65-F5344CB8AC3E}">
        <p14:creationId xmlns:p14="http://schemas.microsoft.com/office/powerpoint/2010/main" val="9842097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C3BF898-2D8A-422A-A5C0-03A5AAF06916}" type="slidenum">
              <a:rPr lang="en-US"/>
              <a:pPr/>
              <a:t>6</a:t>
            </a:fld>
            <a:endParaRPr lang="en-US"/>
          </a:p>
        </p:txBody>
      </p:sp>
      <p:sp>
        <p:nvSpPr>
          <p:cNvPr id="124930" name="Rectangle 2"/>
          <p:cNvSpPr>
            <a:spLocks noGrp="1" noRot="1" noChangeAspect="1" noChangeArrowheads="1" noTextEdit="1"/>
          </p:cNvSpPr>
          <p:nvPr>
            <p:ph type="sldImg"/>
          </p:nvPr>
        </p:nvSpPr>
        <p:spPr>
          <a:xfrm>
            <a:off x="1152525" y="692150"/>
            <a:ext cx="4554538" cy="3416300"/>
          </a:xfrm>
          <a:ln/>
        </p:spPr>
      </p:sp>
      <p:sp>
        <p:nvSpPr>
          <p:cNvPr id="124931" name="Rectangle 3"/>
          <p:cNvSpPr>
            <a:spLocks noGrp="1" noChangeArrowheads="1"/>
          </p:cNvSpPr>
          <p:nvPr>
            <p:ph type="body" idx="1"/>
          </p:nvPr>
        </p:nvSpPr>
        <p:spPr>
          <a:xfrm>
            <a:off x="912813" y="4343400"/>
            <a:ext cx="5032375" cy="4114800"/>
          </a:xfrm>
        </p:spPr>
        <p:txBody>
          <a:bodyPr/>
          <a:lstStyle/>
          <a:p>
            <a:pPr defTabSz="762000"/>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06BE775-0748-451E-A3F7-42D95716704E}" type="slidenum">
              <a:rPr lang="en-US"/>
              <a:pPr/>
              <a:t>7</a:t>
            </a:fld>
            <a:endParaRPr lang="en-US"/>
          </a:p>
        </p:txBody>
      </p:sp>
      <p:sp>
        <p:nvSpPr>
          <p:cNvPr id="120834" name="Rectangle 2"/>
          <p:cNvSpPr>
            <a:spLocks noGrp="1" noRot="1" noChangeAspect="1" noChangeArrowheads="1" noTextEdit="1"/>
          </p:cNvSpPr>
          <p:nvPr>
            <p:ph type="sldImg"/>
          </p:nvPr>
        </p:nvSpPr>
        <p:spPr>
          <a:xfrm>
            <a:off x="1152525" y="692150"/>
            <a:ext cx="4554538" cy="3416300"/>
          </a:xfrm>
          <a:ln/>
        </p:spPr>
      </p:sp>
      <p:sp>
        <p:nvSpPr>
          <p:cNvPr id="120835" name="Rectangle 3"/>
          <p:cNvSpPr>
            <a:spLocks noGrp="1" noChangeArrowheads="1"/>
          </p:cNvSpPr>
          <p:nvPr>
            <p:ph type="body" idx="1"/>
          </p:nvPr>
        </p:nvSpPr>
        <p:spPr>
          <a:xfrm>
            <a:off x="912813" y="4343400"/>
            <a:ext cx="5032375" cy="4114800"/>
          </a:xfrm>
        </p:spPr>
        <p:txBody>
          <a:bodyPr/>
          <a:lstStyle/>
          <a:p>
            <a:pPr defTabSz="762000"/>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6DCB437-3630-4BF3-8720-1B3A22162185}" type="slidenum">
              <a:rPr lang="en-US"/>
              <a:pPr/>
              <a:t>8</a:t>
            </a:fld>
            <a:endParaRPr lang="en-US"/>
          </a:p>
        </p:txBody>
      </p:sp>
      <p:sp>
        <p:nvSpPr>
          <p:cNvPr id="122882" name="Rectangle 2"/>
          <p:cNvSpPr>
            <a:spLocks noGrp="1" noRot="1" noChangeAspect="1" noChangeArrowheads="1" noTextEdit="1"/>
          </p:cNvSpPr>
          <p:nvPr>
            <p:ph type="sldImg"/>
          </p:nvPr>
        </p:nvSpPr>
        <p:spPr>
          <a:xfrm>
            <a:off x="1152525" y="692150"/>
            <a:ext cx="4554538" cy="3416300"/>
          </a:xfrm>
          <a:ln/>
        </p:spPr>
      </p:sp>
      <p:sp>
        <p:nvSpPr>
          <p:cNvPr id="122883" name="Rectangle 3"/>
          <p:cNvSpPr>
            <a:spLocks noGrp="1" noChangeArrowheads="1"/>
          </p:cNvSpPr>
          <p:nvPr>
            <p:ph type="body" idx="1"/>
          </p:nvPr>
        </p:nvSpPr>
        <p:spPr>
          <a:xfrm>
            <a:off x="912813" y="4343400"/>
            <a:ext cx="5032375" cy="4114800"/>
          </a:xfrm>
        </p:spPr>
        <p:txBody>
          <a:bodyPr/>
          <a:lstStyle/>
          <a:p>
            <a:pPr defTabSz="762000"/>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F244072-CFD5-4FE9-A9B1-11EFABBD0B33}" type="slidenum">
              <a:rPr lang="en-US"/>
              <a:pPr/>
              <a:t>9</a:t>
            </a:fld>
            <a:endParaRPr lang="en-US"/>
          </a:p>
        </p:txBody>
      </p:sp>
      <p:sp>
        <p:nvSpPr>
          <p:cNvPr id="126978" name="Rectangle 2"/>
          <p:cNvSpPr>
            <a:spLocks noGrp="1" noRot="1" noChangeAspect="1" noChangeArrowheads="1" noTextEdit="1"/>
          </p:cNvSpPr>
          <p:nvPr>
            <p:ph type="sldImg"/>
          </p:nvPr>
        </p:nvSpPr>
        <p:spPr>
          <a:xfrm>
            <a:off x="1152525" y="692150"/>
            <a:ext cx="4554538" cy="3416300"/>
          </a:xfrm>
          <a:ln/>
        </p:spPr>
      </p:sp>
      <p:sp>
        <p:nvSpPr>
          <p:cNvPr id="126979" name="Rectangle 3"/>
          <p:cNvSpPr>
            <a:spLocks noGrp="1" noChangeArrowheads="1"/>
          </p:cNvSpPr>
          <p:nvPr>
            <p:ph type="body" idx="1"/>
          </p:nvPr>
        </p:nvSpPr>
        <p:spPr>
          <a:xfrm>
            <a:off x="912813" y="4343400"/>
            <a:ext cx="5032375" cy="4114800"/>
          </a:xfrm>
        </p:spPr>
        <p:txBody>
          <a:bodyPr/>
          <a:lstStyle/>
          <a:p>
            <a:pPr defTabSz="762000"/>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CAC9ED2-D757-4517-B42F-72D3694825F8}" type="slidenum">
              <a:rPr lang="en-US"/>
              <a:pPr/>
              <a:t>13</a:t>
            </a:fld>
            <a:endParaRPr lang="en-US"/>
          </a:p>
        </p:txBody>
      </p:sp>
      <p:sp>
        <p:nvSpPr>
          <p:cNvPr id="131074" name="Rectangle 2"/>
          <p:cNvSpPr>
            <a:spLocks noGrp="1" noRot="1" noChangeAspect="1" noChangeArrowheads="1" noTextEdit="1"/>
          </p:cNvSpPr>
          <p:nvPr>
            <p:ph type="sldImg"/>
          </p:nvPr>
        </p:nvSpPr>
        <p:spPr>
          <a:xfrm>
            <a:off x="1152525" y="692150"/>
            <a:ext cx="4554538" cy="3416300"/>
          </a:xfrm>
          <a:ln/>
        </p:spPr>
      </p:sp>
      <p:sp>
        <p:nvSpPr>
          <p:cNvPr id="131075" name="Rectangle 3"/>
          <p:cNvSpPr>
            <a:spLocks noGrp="1" noChangeArrowheads="1"/>
          </p:cNvSpPr>
          <p:nvPr>
            <p:ph type="body" idx="1"/>
          </p:nvPr>
        </p:nvSpPr>
        <p:spPr>
          <a:xfrm>
            <a:off x="912813" y="4343400"/>
            <a:ext cx="5032375" cy="4114800"/>
          </a:xfrm>
        </p:spPr>
        <p:txBody>
          <a:bodyPr/>
          <a:lstStyle/>
          <a:p>
            <a:pPr defTabSz="762000"/>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overOverlay.png"/>
          <p:cNvPicPr>
            <a:picLocks noChangeAspect="1"/>
          </p:cNvPicPr>
          <p:nvPr/>
        </p:nvPicPr>
        <p:blipFill>
          <a:blip r:embed="rId2" cstate="print"/>
          <a:stretch>
            <a:fillRect/>
          </a:stretch>
        </p:blipFill>
        <p:spPr>
          <a:xfrm>
            <a:off x="0" y="0"/>
            <a:ext cx="9144000" cy="6858000"/>
          </a:xfrm>
          <a:prstGeom prst="rect">
            <a:avLst/>
          </a:prstGeom>
        </p:spPr>
      </p:pic>
      <p:sp>
        <p:nvSpPr>
          <p:cNvPr id="4" name="Date Placeholder 3"/>
          <p:cNvSpPr>
            <a:spLocks noGrp="1"/>
          </p:cNvSpPr>
          <p:nvPr>
            <p:ph type="dt" sz="half" idx="10"/>
          </p:nvPr>
        </p:nvSpPr>
        <p:spPr/>
        <p:txBody>
          <a:bodyPr/>
          <a:lstStyle>
            <a:lvl1pPr>
              <a:defRPr>
                <a:solidFill>
                  <a:schemeClr val="tx2"/>
                </a:solidFill>
              </a:defRPr>
            </a:lvl1pPr>
          </a:lstStyle>
          <a:p>
            <a:fld id="{4D5B0A29-D743-4619-8EDD-C30BA1BC8BE3}" type="datetimeFigureOut">
              <a:rPr lang="en-GB" smtClean="0"/>
              <a:pPr/>
              <a:t>02/05/2016</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A7B478A4-D20D-46D7-B9EC-7F45588C29E7}" type="slidenum">
              <a:rPr lang="en-GB" smtClean="0"/>
              <a:pPr/>
              <a:t>‹#›</a:t>
            </a:fld>
            <a:endParaRPr lang="en-GB"/>
          </a:p>
        </p:txBody>
      </p:sp>
      <p:grpSp>
        <p:nvGrpSpPr>
          <p:cNvPr id="8" name="Group 7"/>
          <p:cNvGrpSpPr/>
          <p:nvPr/>
        </p:nvGrpSpPr>
        <p:grpSpPr>
          <a:xfrm>
            <a:off x="1194101" y="2887530"/>
            <a:ext cx="6779110" cy="923330"/>
            <a:chOff x="1172584" y="1381459"/>
            <a:chExt cx="6779110" cy="923330"/>
          </a:xfrm>
          <a:effectLst>
            <a:outerShdw blurRad="38100" dist="12700" dir="16200000" rotWithShape="0">
              <a:prstClr val="black">
                <a:alpha val="30000"/>
              </a:prstClr>
            </a:outerShdw>
          </a:effectLst>
        </p:grpSpPr>
        <p:sp>
          <p:nvSpPr>
            <p:cNvPr id="9" name="TextBox 8"/>
            <p:cNvSpPr txBox="1"/>
            <p:nvPr/>
          </p:nvSpPr>
          <p:spPr>
            <a:xfrm>
              <a:off x="4147073" y="1381459"/>
              <a:ext cx="877163" cy="923330"/>
            </a:xfrm>
            <a:prstGeom prst="rect">
              <a:avLst/>
            </a:prstGeom>
            <a:noFill/>
          </p:spPr>
          <p:txBody>
            <a:bodyPr wrap="none" rtlCol="0">
              <a:spAutoFit/>
            </a:bodyPr>
            <a:lstStyle/>
            <a:p>
              <a:r>
                <a:rPr lang="en-US" sz="5400" dirty="0" smtClean="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rPr>
                <a:t></a:t>
              </a:r>
              <a:endParaRPr lang="en-US" sz="5400" dirty="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endParaRPr>
            </a:p>
          </p:txBody>
        </p:sp>
        <p:cxnSp>
          <p:nvCxnSpPr>
            <p:cNvPr id="10" name="Straight Connector 9"/>
            <p:cNvCxnSpPr/>
            <p:nvPr/>
          </p:nvCxnSpPr>
          <p:spPr>
            <a:xfrm rot="10800000">
              <a:off x="1172584" y="192562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293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183341" y="1387737"/>
            <a:ext cx="6777318" cy="1731982"/>
          </a:xfrm>
        </p:spPr>
        <p:txBody>
          <a:bodyPr anchor="b"/>
          <a:lstStyle>
            <a:lvl1pPr>
              <a:defRPr>
                <a:ln w="3175">
                  <a:solidFill>
                    <a:schemeClr val="tx1">
                      <a:alpha val="65000"/>
                    </a:schemeClr>
                  </a:solidFill>
                </a:ln>
                <a:solidFill>
                  <a:schemeClr val="tx1"/>
                </a:solidFill>
                <a:effectLst>
                  <a:outerShdw blurRad="25400" dist="12700" dir="14220000" rotWithShape="0">
                    <a:prstClr val="black">
                      <a:alpha val="50000"/>
                    </a:prstClr>
                  </a:outerShdw>
                </a:effectLst>
              </a:defRPr>
            </a:lvl1pPr>
          </a:lstStyle>
          <a:p>
            <a:r>
              <a:rPr lang="en-GB" smtClean="0"/>
              <a:t>Click to edit Master title style</a:t>
            </a:r>
            <a:endParaRPr lang="en-US" dirty="0"/>
          </a:p>
        </p:txBody>
      </p:sp>
      <p:sp>
        <p:nvSpPr>
          <p:cNvPr id="3" name="Subtitle 2"/>
          <p:cNvSpPr>
            <a:spLocks noGrp="1"/>
          </p:cNvSpPr>
          <p:nvPr>
            <p:ph type="subTitle" idx="1"/>
          </p:nvPr>
        </p:nvSpPr>
        <p:spPr>
          <a:xfrm>
            <a:off x="1371600" y="3767862"/>
            <a:ext cx="6400800" cy="1752600"/>
          </a:xfrm>
        </p:spPr>
        <p:txBody>
          <a:bodyPr/>
          <a:lstStyle>
            <a:lvl1pPr marL="0" indent="0" algn="ctr">
              <a:buNone/>
              <a:defRPr>
                <a:solidFill>
                  <a:schemeClr val="tx1"/>
                </a:solidFill>
                <a:effectLst>
                  <a:outerShdw blurRad="34925" dist="12700" dir="14400000" rotWithShape="0">
                    <a:prstClr val="black">
                      <a:alpha val="21000"/>
                    </a:prst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4D5B0A29-D743-4619-8EDD-C30BA1BC8BE3}" type="datetimeFigureOut">
              <a:rPr lang="en-GB" smtClean="0"/>
              <a:pPr/>
              <a:t>02/05/2016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B478A4-D20D-46D7-B9EC-7F45588C29E7}" type="slidenum">
              <a:rPr lang="en-GB" smtClean="0"/>
              <a:pPr/>
              <a:t>‹#›</a:t>
            </a:fld>
            <a:endParaRPr lang="en-GB"/>
          </a:p>
        </p:txBody>
      </p:sp>
      <p:sp>
        <p:nvSpPr>
          <p:cNvPr id="11" name="Title 10"/>
          <p:cNvSpPr>
            <a:spLocks noGrp="1"/>
          </p:cNvSpPr>
          <p:nvPr>
            <p:ph type="title"/>
          </p:nvPr>
        </p:nvSpPr>
        <p:spPr/>
        <p:txBody>
          <a:bodyPr/>
          <a:lstStyle/>
          <a:p>
            <a:r>
              <a:rPr lang="en-GB" smtClean="0"/>
              <a:t>Click to edit Master title style</a:t>
            </a:r>
            <a:endParaRPr lang="en-US"/>
          </a:p>
        </p:txBody>
      </p:sp>
      <p:grpSp>
        <p:nvGrpSpPr>
          <p:cNvPr id="12" name="Group 11"/>
          <p:cNvGrpSpPr/>
          <p:nvPr/>
        </p:nvGrpSpPr>
        <p:grpSpPr>
          <a:xfrm>
            <a:off x="1172584" y="1392217"/>
            <a:ext cx="6779110" cy="923330"/>
            <a:chOff x="1172584" y="1381459"/>
            <a:chExt cx="6779110" cy="923330"/>
          </a:xfrm>
        </p:grpSpPr>
        <p:sp>
          <p:nvSpPr>
            <p:cNvPr id="13" name="TextBox 12"/>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4" name="Straight Connector 13"/>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pic>
        <p:nvPicPr>
          <p:cNvPr id="12" name="Picture 11" descr="CoverOverlay.png"/>
          <p:cNvPicPr>
            <a:picLocks noChangeAspect="1"/>
          </p:cNvPicPr>
          <p:nvPr/>
        </p:nvPicPr>
        <p:blipFill>
          <a:blip r:embed="rId2" cstate="print">
            <a:lum/>
          </a:blip>
          <a:stretch>
            <a:fillRect/>
          </a:stretch>
        </p:blipFill>
        <p:spPr>
          <a:xfrm>
            <a:off x="0" y="0"/>
            <a:ext cx="9144000" cy="6858000"/>
          </a:xfrm>
          <a:prstGeom prst="rect">
            <a:avLst/>
          </a:prstGeom>
        </p:spPr>
      </p:pic>
      <p:grpSp>
        <p:nvGrpSpPr>
          <p:cNvPr id="7" name="Group 7"/>
          <p:cNvGrpSpPr/>
          <p:nvPr/>
        </p:nvGrpSpPr>
        <p:grpSpPr>
          <a:xfrm>
            <a:off x="1172584" y="2887579"/>
            <a:ext cx="6779110" cy="923330"/>
            <a:chOff x="1172584" y="1381459"/>
            <a:chExt cx="6779110" cy="923330"/>
          </a:xfrm>
        </p:grpSpPr>
        <p:sp>
          <p:nvSpPr>
            <p:cNvPr id="9" name="TextBox 8"/>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0" name="Straight Connector 9"/>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7412"/>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690040" y="1204857"/>
            <a:ext cx="7754713" cy="1910716"/>
          </a:xfrm>
        </p:spPr>
        <p:txBody>
          <a:bodyPr anchor="b"/>
          <a:lstStyle>
            <a:lvl1pPr algn="ctr">
              <a:defRPr sz="5400" b="0" cap="none" baseline="0">
                <a:solidFill>
                  <a:schemeClr val="tx2"/>
                </a:solidFill>
              </a:defRPr>
            </a:lvl1pPr>
          </a:lstStyle>
          <a:p>
            <a:r>
              <a:rPr lang="en-GB" smtClean="0"/>
              <a:t>Click to edit Master title style</a:t>
            </a:r>
            <a:endParaRPr lang="en-US" dirty="0"/>
          </a:p>
        </p:txBody>
      </p:sp>
      <p:sp>
        <p:nvSpPr>
          <p:cNvPr id="3" name="Text Placeholder 2"/>
          <p:cNvSpPr>
            <a:spLocks noGrp="1"/>
          </p:cNvSpPr>
          <p:nvPr>
            <p:ph type="body" idx="1"/>
          </p:nvPr>
        </p:nvSpPr>
        <p:spPr>
          <a:xfrm>
            <a:off x="699248" y="3767316"/>
            <a:ext cx="7734747" cy="1500187"/>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D5B0A29-D743-4619-8EDD-C30BA1BC8BE3}" type="datetimeFigureOut">
              <a:rPr lang="en-GB" smtClean="0"/>
              <a:pPr/>
              <a:t>02/05/2016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B478A4-D20D-46D7-B9EC-7F45588C29E7}"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4D5B0A29-D743-4619-8EDD-C30BA1BC8BE3}" type="datetimeFigureOut">
              <a:rPr lang="en-GB" smtClean="0"/>
              <a:pPr/>
              <a:t>02/05/2016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B478A4-D20D-46D7-B9EC-7F45588C29E7}" type="slidenum">
              <a:rPr lang="en-GB" smtClean="0"/>
              <a:pPr/>
              <a:t>‹#›</a:t>
            </a:fld>
            <a:endParaRPr lang="en-GB"/>
          </a:p>
        </p:txBody>
      </p:sp>
      <p:sp>
        <p:nvSpPr>
          <p:cNvPr id="12" name="Title 11"/>
          <p:cNvSpPr>
            <a:spLocks noGrp="1"/>
          </p:cNvSpPr>
          <p:nvPr>
            <p:ph type="title"/>
          </p:nvPr>
        </p:nvSpPr>
        <p:spPr/>
        <p:txBody>
          <a:bodyPr/>
          <a:lstStyle>
            <a:lvl1pPr>
              <a:defRPr>
                <a:solidFill>
                  <a:schemeClr val="tx2"/>
                </a:solidFill>
              </a:defRPr>
            </a:lvl1pPr>
          </a:lstStyle>
          <a:p>
            <a:r>
              <a:rPr lang="en-GB" smtClean="0"/>
              <a:t>Click to edit Master title style</a:t>
            </a:r>
            <a:endParaRPr lang="en-US" dirty="0"/>
          </a:p>
        </p:txBody>
      </p:sp>
      <p:grpSp>
        <p:nvGrpSpPr>
          <p:cNvPr id="13" name="Group 12"/>
          <p:cNvGrpSpPr/>
          <p:nvPr/>
        </p:nvGrpSpPr>
        <p:grpSpPr>
          <a:xfrm>
            <a:off x="1172584" y="1392217"/>
            <a:ext cx="6779110" cy="923330"/>
            <a:chOff x="1172584" y="1381459"/>
            <a:chExt cx="6779110" cy="923330"/>
          </a:xfrm>
        </p:grpSpPr>
        <p:sp>
          <p:nvSpPr>
            <p:cNvPr id="14" name="TextBox 13"/>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8" name="Content Placeholder 7"/>
          <p:cNvSpPr>
            <a:spLocks noGrp="1"/>
          </p:cNvSpPr>
          <p:nvPr>
            <p:ph sz="quarter" idx="13"/>
          </p:nvPr>
        </p:nvSpPr>
        <p:spPr>
          <a:xfrm>
            <a:off x="685800" y="2240280"/>
            <a:ext cx="3803904" cy="3877056"/>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10" name="Content Placeholder 9"/>
          <p:cNvSpPr>
            <a:spLocks noGrp="1"/>
          </p:cNvSpPr>
          <p:nvPr>
            <p:ph sz="quarter" idx="14"/>
          </p:nvPr>
        </p:nvSpPr>
        <p:spPr>
          <a:xfrm>
            <a:off x="4645151" y="2240280"/>
            <a:ext cx="3803904" cy="3877056"/>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1051560" y="2240280"/>
            <a:ext cx="3442446"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88488" y="2947595"/>
            <a:ext cx="3803904"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5002306" y="2240280"/>
            <a:ext cx="3447288"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6" y="2944368"/>
            <a:ext cx="3799728"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4D5B0A29-D743-4619-8EDD-C30BA1BC8BE3}" type="datetimeFigureOut">
              <a:rPr lang="en-GB" smtClean="0"/>
              <a:pPr/>
              <a:t>02/05/2016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7B478A4-D20D-46D7-B9EC-7F45588C29E7}" type="slidenum">
              <a:rPr lang="en-GB" smtClean="0"/>
              <a:pPr/>
              <a:t>‹#›</a:t>
            </a:fld>
            <a:endParaRPr lang="en-GB"/>
          </a:p>
        </p:txBody>
      </p:sp>
      <p:grpSp>
        <p:nvGrpSpPr>
          <p:cNvPr id="14" name="Group 13"/>
          <p:cNvGrpSpPr/>
          <p:nvPr/>
        </p:nvGrpSpPr>
        <p:grpSpPr>
          <a:xfrm>
            <a:off x="1172584" y="1392217"/>
            <a:ext cx="6779110" cy="923330"/>
            <a:chOff x="1172584" y="1381459"/>
            <a:chExt cx="6779110" cy="923330"/>
          </a:xfrm>
        </p:grpSpPr>
        <p:sp>
          <p:nvSpPr>
            <p:cNvPr id="16" name="TextBox 15"/>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7" name="Straight Connector 16"/>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4D5B0A29-D743-4619-8EDD-C30BA1BC8BE3}" type="datetimeFigureOut">
              <a:rPr lang="en-GB" smtClean="0"/>
              <a:pPr/>
              <a:t>02/05/2016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7B478A4-D20D-46D7-B9EC-7F45588C29E7}" type="slidenum">
              <a:rPr lang="en-GB" smtClean="0"/>
              <a:pPr/>
              <a:t>‹#›</a:t>
            </a:fld>
            <a:endParaRPr lang="en-GB"/>
          </a:p>
        </p:txBody>
      </p:sp>
      <p:grpSp>
        <p:nvGrpSpPr>
          <p:cNvPr id="10" name="Group 9"/>
          <p:cNvGrpSpPr/>
          <p:nvPr/>
        </p:nvGrpSpPr>
        <p:grpSpPr>
          <a:xfrm>
            <a:off x="1172584" y="1392217"/>
            <a:ext cx="6779110" cy="923330"/>
            <a:chOff x="1172584" y="1381459"/>
            <a:chExt cx="6779110" cy="923330"/>
          </a:xfrm>
        </p:grpSpPr>
        <p:sp>
          <p:nvSpPr>
            <p:cNvPr id="14" name="TextBox 13"/>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D5B0A29-D743-4619-8EDD-C30BA1BC8BE3}" type="datetimeFigureOut">
              <a:rPr lang="en-GB" smtClean="0"/>
              <a:pPr/>
              <a:t>02/05/2016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7B478A4-D20D-46D7-B9EC-7F45588C29E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34579" y="1678195"/>
            <a:ext cx="3422483" cy="1886921"/>
          </a:xfrm>
        </p:spPr>
        <p:txBody>
          <a:bodyPr anchor="b"/>
          <a:lstStyle>
            <a:lvl1pPr algn="l">
              <a:defRPr sz="2800" b="0"/>
            </a:lvl1pPr>
          </a:lstStyle>
          <a:p>
            <a:r>
              <a:rPr lang="en-GB" smtClean="0"/>
              <a:t>Click to edit Master title style</a:t>
            </a:r>
            <a:endParaRPr lang="en-US"/>
          </a:p>
        </p:txBody>
      </p:sp>
      <p:sp>
        <p:nvSpPr>
          <p:cNvPr id="3" name="Content Placeholder 2"/>
          <p:cNvSpPr>
            <a:spLocks noGrp="1"/>
          </p:cNvSpPr>
          <p:nvPr>
            <p:ph idx="1"/>
          </p:nvPr>
        </p:nvSpPr>
        <p:spPr>
          <a:xfrm>
            <a:off x="692001" y="559398"/>
            <a:ext cx="4116667" cy="5566765"/>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5034579" y="3603812"/>
            <a:ext cx="3411725" cy="2517289"/>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D5B0A29-D743-4619-8EDD-C30BA1BC8BE3}" type="datetimeFigureOut">
              <a:rPr lang="en-GB" smtClean="0"/>
              <a:pPr/>
              <a:t>02/05/2016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B478A4-D20D-46D7-B9EC-7F45588C29E7}"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731" y="4668818"/>
            <a:ext cx="7767021" cy="644729"/>
          </a:xfrm>
        </p:spPr>
        <p:txBody>
          <a:bodyPr anchor="b"/>
          <a:lstStyle>
            <a:lvl1pPr algn="ctr">
              <a:defRPr sz="2800" b="0"/>
            </a:lvl1pPr>
          </a:lstStyle>
          <a:p>
            <a:r>
              <a:rPr lang="en-GB" smtClean="0"/>
              <a:t>Click to edit Master title style</a:t>
            </a:r>
            <a:endParaRPr lang="en-US"/>
          </a:p>
        </p:txBody>
      </p:sp>
      <p:sp>
        <p:nvSpPr>
          <p:cNvPr id="3" name="Picture Placeholder 2"/>
          <p:cNvSpPr>
            <a:spLocks noGrp="1"/>
          </p:cNvSpPr>
          <p:nvPr>
            <p:ph type="pic" idx="1"/>
          </p:nvPr>
        </p:nvSpPr>
        <p:spPr>
          <a:xfrm rot="240000">
            <a:off x="2183792" y="666965"/>
            <a:ext cx="4772156" cy="3598016"/>
          </a:xfrm>
          <a:solidFill>
            <a:srgbClr val="FFFFFF">
              <a:shade val="85000"/>
            </a:srgbClr>
          </a:solidFill>
          <a:ln w="190500" cap="sq">
            <a:solidFill>
              <a:srgbClr val="FFFFFF"/>
            </a:solidFill>
            <a:miter lim="800000"/>
          </a:ln>
          <a:effectLst>
            <a:outerShdw blurRad="65000" dist="50800" dir="12900000" kx="195000" ky="145000" algn="tl" rotWithShape="0">
              <a:srgbClr val="000000">
                <a:alpha val="24000"/>
              </a:srgbClr>
            </a:outerShdw>
          </a:effectLst>
          <a:scene3d>
            <a:camera prst="orthographicFront">
              <a:rot lat="0" lon="0" rev="360000"/>
            </a:camera>
            <a:lightRig rig="twoPt" dir="t">
              <a:rot lat="0" lon="0" rev="7200000"/>
            </a:lightRig>
          </a:scene3d>
          <a:sp3d contourW="12700">
            <a:bevelT w="25400" h="19050"/>
            <a:contourClr>
              <a:srgbClr val="969696"/>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688489" y="5324306"/>
            <a:ext cx="7756264" cy="804862"/>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D5B0A29-D743-4619-8EDD-C30BA1BC8BE3}" type="datetimeFigureOut">
              <a:rPr lang="en-GB" smtClean="0"/>
              <a:pPr/>
              <a:t>02/05/2016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B478A4-D20D-46D7-B9EC-7F45588C29E7}"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4D5B0A29-D743-4619-8EDD-C30BA1BC8BE3}" type="datetimeFigureOut">
              <a:rPr lang="en-GB" smtClean="0"/>
              <a:pPr/>
              <a:t>02/05/2016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B478A4-D20D-46D7-B9EC-7F45588C29E7}" type="slidenum">
              <a:rPr lang="en-GB" smtClean="0"/>
              <a:pPr/>
              <a:t>‹#›</a:t>
            </a:fld>
            <a:endParaRPr lang="en-GB"/>
          </a:p>
        </p:txBody>
      </p:sp>
      <p:grpSp>
        <p:nvGrpSpPr>
          <p:cNvPr id="11" name="Group 10"/>
          <p:cNvGrpSpPr/>
          <p:nvPr/>
        </p:nvGrpSpPr>
        <p:grpSpPr>
          <a:xfrm>
            <a:off x="1172584" y="1392217"/>
            <a:ext cx="6779110" cy="923330"/>
            <a:chOff x="1172584" y="1381459"/>
            <a:chExt cx="6779110" cy="923330"/>
          </a:xfrm>
        </p:grpSpPr>
        <p:sp>
          <p:nvSpPr>
            <p:cNvPr id="15" name="TextBox 14"/>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6" name="Straight Connector 15"/>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6560" y="559398"/>
            <a:ext cx="1678193" cy="5566765"/>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88488" y="849854"/>
            <a:ext cx="5507917" cy="5023821"/>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4D5B0A29-D743-4619-8EDD-C30BA1BC8BE3}" type="datetimeFigureOut">
              <a:rPr lang="en-GB" smtClean="0"/>
              <a:pPr/>
              <a:t>02/05/2016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B478A4-D20D-46D7-B9EC-7F45588C29E7}" type="slidenum">
              <a:rPr lang="en-GB" smtClean="0"/>
              <a:pPr/>
              <a:t>‹#›</a:t>
            </a:fld>
            <a:endParaRPr lang="en-GB"/>
          </a:p>
        </p:txBody>
      </p:sp>
      <p:grpSp>
        <p:nvGrpSpPr>
          <p:cNvPr id="11" name="Group 10"/>
          <p:cNvGrpSpPr/>
          <p:nvPr/>
        </p:nvGrpSpPr>
        <p:grpSpPr>
          <a:xfrm rot="5400000">
            <a:off x="3909050" y="2880823"/>
            <a:ext cx="5480154" cy="923330"/>
            <a:chOff x="1815339" y="1381459"/>
            <a:chExt cx="5480154" cy="923330"/>
          </a:xfrm>
        </p:grpSpPr>
        <p:sp>
          <p:nvSpPr>
            <p:cNvPr id="12" name="TextBox 11"/>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3" name="Straight Connector 12"/>
            <p:cNvCxnSpPr/>
            <p:nvPr/>
          </p:nvCxnSpPr>
          <p:spPr>
            <a:xfrm flipH="1" flipV="1">
              <a:off x="1815339" y="1924709"/>
              <a:ext cx="2468880" cy="2505"/>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4826613" y="1927417"/>
              <a:ext cx="2468880"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flip="none" rotWithShape="1">
            <a:gsLst>
              <a:gs pos="83000">
                <a:schemeClr val="bg1">
                  <a:alpha val="11000"/>
                </a:schemeClr>
              </a:gs>
              <a:gs pos="100000">
                <a:schemeClr val="bg2">
                  <a:lumMod val="75000"/>
                  <a:alpha val="23000"/>
                </a:schemeClr>
              </a:gs>
            </a:gsLst>
            <a:path path="rect">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88490" y="570156"/>
            <a:ext cx="7756263" cy="1054250"/>
          </a:xfrm>
          <a:prstGeom prst="rect">
            <a:avLst/>
          </a:prstGeom>
        </p:spPr>
        <p:txBody>
          <a:bodyPr vert="horz" lIns="91440" tIns="45720" rIns="91440" bIns="45720" rtlCol="0" anchor="ctr">
            <a:noAutofit/>
          </a:bodyPr>
          <a:lstStyle/>
          <a:p>
            <a:r>
              <a:rPr lang="en-GB" smtClean="0"/>
              <a:t>Click to edit Master title style</a:t>
            </a:r>
            <a:endParaRPr lang="en-US" dirty="0"/>
          </a:p>
        </p:txBody>
      </p:sp>
      <p:sp>
        <p:nvSpPr>
          <p:cNvPr id="3" name="Text Placeholder 2"/>
          <p:cNvSpPr>
            <a:spLocks noGrp="1"/>
          </p:cNvSpPr>
          <p:nvPr>
            <p:ph type="body" idx="1"/>
          </p:nvPr>
        </p:nvSpPr>
        <p:spPr>
          <a:xfrm>
            <a:off x="699247" y="2248347"/>
            <a:ext cx="7745505" cy="3877815"/>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360378" y="6161442"/>
            <a:ext cx="2133600" cy="365125"/>
          </a:xfrm>
          <a:prstGeom prst="rect">
            <a:avLst/>
          </a:prstGeom>
        </p:spPr>
        <p:txBody>
          <a:bodyPr vert="horz" lIns="91440" tIns="45720" rIns="91440" bIns="45720" rtlCol="0" anchor="ctr"/>
          <a:lstStyle>
            <a:lvl1pPr algn="l">
              <a:defRPr sz="1200">
                <a:solidFill>
                  <a:schemeClr val="tx2"/>
                </a:solidFill>
              </a:defRPr>
            </a:lvl1pPr>
          </a:lstStyle>
          <a:p>
            <a:fld id="{4D5B0A29-D743-4619-8EDD-C30BA1BC8BE3}" type="datetimeFigureOut">
              <a:rPr lang="en-GB" smtClean="0"/>
              <a:pPr/>
              <a:t>02/05/2016</a:t>
            </a:fld>
            <a:endParaRPr lang="en-GB"/>
          </a:p>
        </p:txBody>
      </p:sp>
      <p:sp>
        <p:nvSpPr>
          <p:cNvPr id="5" name="Footer Placeholder 4"/>
          <p:cNvSpPr>
            <a:spLocks noGrp="1"/>
          </p:cNvSpPr>
          <p:nvPr>
            <p:ph type="ftr" sz="quarter" idx="3"/>
          </p:nvPr>
        </p:nvSpPr>
        <p:spPr>
          <a:xfrm>
            <a:off x="3124200" y="6161442"/>
            <a:ext cx="2895600" cy="365125"/>
          </a:xfrm>
          <a:prstGeom prst="rect">
            <a:avLst/>
          </a:prstGeom>
        </p:spPr>
        <p:txBody>
          <a:bodyPr vert="horz" lIns="91440" tIns="45720" rIns="91440" bIns="45720" rtlCol="0" anchor="ctr"/>
          <a:lstStyle>
            <a:lvl1pPr algn="ctr">
              <a:defRPr sz="1200">
                <a:solidFill>
                  <a:schemeClr val="tx2"/>
                </a:solidFill>
              </a:defRPr>
            </a:lvl1pPr>
          </a:lstStyle>
          <a:p>
            <a:endParaRPr lang="en-GB"/>
          </a:p>
        </p:txBody>
      </p:sp>
      <p:sp>
        <p:nvSpPr>
          <p:cNvPr id="6" name="Slide Number Placeholder 5"/>
          <p:cNvSpPr>
            <a:spLocks noGrp="1"/>
          </p:cNvSpPr>
          <p:nvPr>
            <p:ph type="sldNum" sz="quarter" idx="4"/>
          </p:nvPr>
        </p:nvSpPr>
        <p:spPr>
          <a:xfrm>
            <a:off x="6639264" y="6161442"/>
            <a:ext cx="2133600" cy="365125"/>
          </a:xfrm>
          <a:prstGeom prst="rect">
            <a:avLst/>
          </a:prstGeom>
        </p:spPr>
        <p:txBody>
          <a:bodyPr vert="horz" lIns="91440" tIns="45720" rIns="91440" bIns="45720" rtlCol="0" anchor="ctr"/>
          <a:lstStyle>
            <a:lvl1pPr algn="r">
              <a:defRPr sz="1200">
                <a:solidFill>
                  <a:schemeClr val="tx2"/>
                </a:solidFill>
              </a:defRPr>
            </a:lvl1pPr>
          </a:lstStyle>
          <a:p>
            <a:fld id="{A7B478A4-D20D-46D7-B9EC-7F45588C29E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54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65760" indent="-365760" algn="l" defTabSz="914400" rtl="0" eaLnBrk="1" latinLnBrk="0" hangingPunct="1">
        <a:spcBef>
          <a:spcPct val="20000"/>
        </a:spcBef>
        <a:buClr>
          <a:schemeClr val="accent1"/>
        </a:buClr>
        <a:buFont typeface="Wingdings" pitchFamily="2" charset="2"/>
        <a:buChar char=""/>
        <a:defRPr sz="2400" kern="1200">
          <a:solidFill>
            <a:schemeClr val="tx1">
              <a:lumMod val="85000"/>
              <a:lumOff val="15000"/>
            </a:schemeClr>
          </a:solidFill>
          <a:latin typeface="+mn-lt"/>
          <a:ea typeface="+mn-ea"/>
          <a:cs typeface="+mn-cs"/>
        </a:defRPr>
      </a:lvl1pPr>
      <a:lvl2pPr marL="777240" indent="-365760" algn="l" defTabSz="914400" rtl="0" eaLnBrk="1" latinLnBrk="0" hangingPunct="1">
        <a:spcBef>
          <a:spcPct val="20000"/>
        </a:spcBef>
        <a:buClr>
          <a:schemeClr val="accent1"/>
        </a:buClr>
        <a:buFont typeface="Wingdings" pitchFamily="2" charset="2"/>
        <a:buChar char=""/>
        <a:defRPr sz="2200" kern="1200">
          <a:solidFill>
            <a:schemeClr val="tx1">
              <a:lumMod val="85000"/>
              <a:lumOff val="15000"/>
            </a:schemeClr>
          </a:solidFill>
          <a:latin typeface="+mn-lt"/>
          <a:ea typeface="+mn-ea"/>
          <a:cs typeface="+mn-cs"/>
        </a:defRPr>
      </a:lvl2pPr>
      <a:lvl3pPr marL="1143000" indent="-365760" algn="l" defTabSz="914400" rtl="0" eaLnBrk="1" latinLnBrk="0" hangingPunct="1">
        <a:spcBef>
          <a:spcPct val="20000"/>
        </a:spcBef>
        <a:buClr>
          <a:schemeClr val="accent1"/>
        </a:buClr>
        <a:buFont typeface="Wingdings" pitchFamily="2" charset="2"/>
        <a:buChar char=""/>
        <a:defRPr sz="2000" kern="1200">
          <a:solidFill>
            <a:schemeClr val="tx1">
              <a:lumMod val="85000"/>
              <a:lumOff val="15000"/>
            </a:schemeClr>
          </a:solidFill>
          <a:latin typeface="+mn-lt"/>
          <a:ea typeface="+mn-ea"/>
          <a:cs typeface="+mn-cs"/>
        </a:defRPr>
      </a:lvl3pPr>
      <a:lvl4pPr marL="1508760" indent="-320040" algn="l" defTabSz="914400" rtl="0" eaLnBrk="1" latinLnBrk="0" hangingPunct="1">
        <a:spcBef>
          <a:spcPct val="20000"/>
        </a:spcBef>
        <a:buClr>
          <a:schemeClr val="accent1"/>
        </a:buClr>
        <a:buFont typeface="Wingdings" pitchFamily="2" charset="2"/>
        <a:buChar char=""/>
        <a:defRPr sz="1800" kern="1200">
          <a:solidFill>
            <a:schemeClr val="tx1">
              <a:lumMod val="85000"/>
              <a:lumOff val="15000"/>
            </a:schemeClr>
          </a:solidFill>
          <a:latin typeface="+mn-lt"/>
          <a:ea typeface="+mn-ea"/>
          <a:cs typeface="+mn-cs"/>
        </a:defRPr>
      </a:lvl4pPr>
      <a:lvl5pPr marL="1828800" indent="-320040" algn="l" defTabSz="914400" rtl="0" eaLnBrk="1" latinLnBrk="0" hangingPunct="1">
        <a:spcBef>
          <a:spcPct val="20000"/>
        </a:spcBef>
        <a:buClr>
          <a:schemeClr val="accent1"/>
        </a:buClr>
        <a:buFont typeface="Wingdings" pitchFamily="2" charset="2"/>
        <a:buChar char=""/>
        <a:defRPr sz="1600" kern="1200">
          <a:solidFill>
            <a:schemeClr val="tx1">
              <a:lumMod val="85000"/>
              <a:lumOff val="15000"/>
            </a:schemeClr>
          </a:solidFill>
          <a:latin typeface="+mn-lt"/>
          <a:ea typeface="+mn-ea"/>
          <a:cs typeface="+mn-cs"/>
        </a:defRPr>
      </a:lvl5pPr>
      <a:lvl6pPr marL="214884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6pPr>
      <a:lvl7pPr marL="246888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7pPr>
      <a:lvl8pPr marL="278892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8pPr>
      <a:lvl9pPr marL="310896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Marginal Costing</a:t>
            </a:r>
            <a:endParaRPr lang="en-GB" dirty="0"/>
          </a:p>
        </p:txBody>
      </p:sp>
      <p:sp>
        <p:nvSpPr>
          <p:cNvPr id="3" name="Subtitle 2"/>
          <p:cNvSpPr>
            <a:spLocks noGrp="1"/>
          </p:cNvSpPr>
          <p:nvPr>
            <p:ph type="subTitle" idx="1"/>
          </p:nvPr>
        </p:nvSpPr>
        <p:spPr/>
        <p:txBody>
          <a:bodyPr/>
          <a:lstStyle/>
          <a:p>
            <a:r>
              <a:rPr lang="en-GB" dirty="0" smtClean="0"/>
              <a:t>Revision Session</a:t>
            </a:r>
            <a:endParaRPr lang="en-GB" dirty="0"/>
          </a:p>
        </p:txBody>
      </p:sp>
    </p:spTree>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a:buNone/>
            </a:pPr>
            <a:r>
              <a:rPr lang="en-GB" dirty="0" smtClean="0"/>
              <a:t>Remember,</a:t>
            </a:r>
          </a:p>
          <a:p>
            <a:pPr>
              <a:buNone/>
            </a:pPr>
            <a:r>
              <a:rPr lang="en-GB" b="1" dirty="0" smtClean="0"/>
              <a:t>Absorption costing</a:t>
            </a:r>
            <a:r>
              <a:rPr lang="en-US" altLang="zh-TW" dirty="0" smtClean="0">
                <a:ea typeface="新細明體" charset="-120"/>
              </a:rPr>
              <a:t> is a costing system which treats all manufacturing costs including </a:t>
            </a:r>
            <a:r>
              <a:rPr lang="en-US" altLang="zh-TW" dirty="0" smtClean="0">
                <a:solidFill>
                  <a:srgbClr val="E72915"/>
                </a:solidFill>
                <a:ea typeface="新細明體" charset="-120"/>
              </a:rPr>
              <a:t>both the</a:t>
            </a:r>
            <a:r>
              <a:rPr lang="en-US" altLang="zh-TW" dirty="0" smtClean="0">
                <a:ea typeface="新細明體" charset="-120"/>
              </a:rPr>
              <a:t> </a:t>
            </a:r>
            <a:r>
              <a:rPr lang="en-US" altLang="zh-TW" dirty="0" smtClean="0">
                <a:solidFill>
                  <a:srgbClr val="E72915"/>
                </a:solidFill>
                <a:ea typeface="新細明體" charset="-120"/>
              </a:rPr>
              <a:t>fixed and variable costs</a:t>
            </a:r>
            <a:r>
              <a:rPr lang="en-US" altLang="zh-TW" dirty="0" smtClean="0">
                <a:ea typeface="新細明體" charset="-120"/>
              </a:rPr>
              <a:t> as product costs.</a:t>
            </a:r>
          </a:p>
          <a:p>
            <a:pPr>
              <a:buNone/>
            </a:pPr>
            <a:endParaRPr lang="en-GB" dirty="0" smtClean="0"/>
          </a:p>
          <a:p>
            <a:pPr>
              <a:buNone/>
            </a:pPr>
            <a:r>
              <a:rPr lang="en-GB" dirty="0" smtClean="0"/>
              <a:t>But, </a:t>
            </a:r>
          </a:p>
          <a:p>
            <a:pPr>
              <a:buNone/>
            </a:pPr>
            <a:r>
              <a:rPr lang="en-GB" b="1" dirty="0" smtClean="0"/>
              <a:t>Marginal costing </a:t>
            </a:r>
            <a:r>
              <a:rPr lang="en-GB" dirty="0" smtClean="0"/>
              <a:t>is </a:t>
            </a:r>
            <a:r>
              <a:rPr lang="en-US" altLang="zh-TW" dirty="0" smtClean="0">
                <a:ea typeface="新細明體" charset="-120"/>
              </a:rPr>
              <a:t>a costing system which treats </a:t>
            </a:r>
            <a:r>
              <a:rPr lang="en-US" altLang="zh-TW" dirty="0" smtClean="0">
                <a:solidFill>
                  <a:srgbClr val="E72915"/>
                </a:solidFill>
                <a:ea typeface="新細明體" charset="-120"/>
              </a:rPr>
              <a:t>only the</a:t>
            </a:r>
            <a:r>
              <a:rPr lang="en-US" altLang="zh-TW" dirty="0" smtClean="0">
                <a:ea typeface="新細明體" charset="-120"/>
              </a:rPr>
              <a:t> </a:t>
            </a:r>
            <a:r>
              <a:rPr lang="en-US" altLang="zh-TW" dirty="0" smtClean="0">
                <a:solidFill>
                  <a:srgbClr val="E72915"/>
                </a:solidFill>
                <a:ea typeface="新細明體" charset="-120"/>
              </a:rPr>
              <a:t>variable manufacturing costs</a:t>
            </a:r>
            <a:r>
              <a:rPr lang="en-US" altLang="zh-TW" dirty="0" smtClean="0">
                <a:ea typeface="新細明體" charset="-120"/>
              </a:rPr>
              <a:t> as product costs. The fixed manufacturing overheads are regarded as period costs.</a:t>
            </a:r>
            <a:endParaRPr lang="en-GB" dirty="0"/>
          </a:p>
        </p:txBody>
      </p:sp>
      <p:sp>
        <p:nvSpPr>
          <p:cNvPr id="2" name="Title 1"/>
          <p:cNvSpPr>
            <a:spLocks noGrp="1"/>
          </p:cNvSpPr>
          <p:nvPr>
            <p:ph type="title"/>
          </p:nvPr>
        </p:nvSpPr>
        <p:spPr/>
        <p:txBody>
          <a:bodyPr>
            <a:normAutofit fontScale="90000"/>
          </a:bodyPr>
          <a:lstStyle/>
          <a:p>
            <a:r>
              <a:rPr lang="en-GB" dirty="0" smtClean="0"/>
              <a:t>Marginal and Absorption Costing</a:t>
            </a:r>
            <a:endParaRPr lang="en-GB" dirty="0"/>
          </a:p>
        </p:txBody>
      </p:sp>
    </p:spTree>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3000" y="1412776"/>
            <a:ext cx="7389440" cy="4248472"/>
          </a:xfrm>
          <a:prstGeom prst="rect">
            <a:avLst/>
          </a:prstGeom>
        </p:spPr>
        <p:txBody>
          <a:bodyPr>
            <a:normAutofit/>
          </a:bodyPr>
          <a:lstStyle/>
          <a:p>
            <a:endParaRPr lang="en-GB" sz="2400" b="1" dirty="0" smtClean="0"/>
          </a:p>
          <a:p>
            <a:endParaRPr lang="en-GB" b="1" dirty="0"/>
          </a:p>
          <a:p>
            <a:r>
              <a:rPr lang="en-GB" sz="2400" b="1" dirty="0" smtClean="0"/>
              <a:t>Product cost </a:t>
            </a:r>
            <a:r>
              <a:rPr lang="en-GB" sz="2400" dirty="0" smtClean="0"/>
              <a:t>= all the costs added together which make up the total cost of making the product</a:t>
            </a:r>
          </a:p>
          <a:p>
            <a:pPr marL="45720" indent="0">
              <a:buNone/>
            </a:pPr>
            <a:endParaRPr lang="en-GB" sz="2400" dirty="0"/>
          </a:p>
          <a:p>
            <a:pPr marL="45720" indent="0">
              <a:buNone/>
            </a:pPr>
            <a:endParaRPr lang="en-GB" sz="2400" dirty="0" smtClean="0"/>
          </a:p>
          <a:p>
            <a:r>
              <a:rPr lang="en-GB" sz="2400" b="1" dirty="0" smtClean="0"/>
              <a:t>Period Cost </a:t>
            </a:r>
            <a:r>
              <a:rPr lang="en-GB" sz="2400" dirty="0" smtClean="0"/>
              <a:t>= all the costs which relate to the period (time) in which the products are made and are written off as an expense in the income statement at the end of that time period</a:t>
            </a:r>
            <a:endParaRPr lang="en-GB" sz="2400" dirty="0"/>
          </a:p>
        </p:txBody>
      </p:sp>
      <p:sp>
        <p:nvSpPr>
          <p:cNvPr id="2" name="Title 1"/>
          <p:cNvSpPr>
            <a:spLocks noGrp="1"/>
          </p:cNvSpPr>
          <p:nvPr>
            <p:ph type="title"/>
          </p:nvPr>
        </p:nvSpPr>
        <p:spPr>
          <a:xfrm>
            <a:off x="539553" y="332656"/>
            <a:ext cx="7766248" cy="792088"/>
          </a:xfrm>
        </p:spPr>
        <p:txBody>
          <a:bodyPr/>
          <a:lstStyle/>
          <a:p>
            <a:pPr algn="l"/>
            <a:r>
              <a:rPr lang="en-GB" dirty="0" smtClean="0"/>
              <a:t>Remember</a:t>
            </a:r>
            <a:endParaRPr lang="en-GB" dirty="0"/>
          </a:p>
        </p:txBody>
      </p:sp>
    </p:spTree>
    <p:extLst>
      <p:ext uri="{BB962C8B-B14F-4D97-AF65-F5344CB8AC3E}">
        <p14:creationId xmlns:p14="http://schemas.microsoft.com/office/powerpoint/2010/main" val="4206660833"/>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 calcmode="lin" valueType="num">
                                      <p:cBhvr additive="base">
                                        <p:cTn id="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628800"/>
            <a:ext cx="8208912" cy="4320480"/>
          </a:xfrm>
          <a:prstGeom prst="rect">
            <a:avLst/>
          </a:prstGeom>
        </p:spPr>
        <p:txBody>
          <a:bodyPr>
            <a:normAutofit fontScale="92500"/>
          </a:bodyPr>
          <a:lstStyle/>
          <a:p>
            <a:endParaRPr lang="en-GB" dirty="0" smtClean="0"/>
          </a:p>
          <a:p>
            <a:endParaRPr lang="en-GB" dirty="0"/>
          </a:p>
          <a:p>
            <a:r>
              <a:rPr lang="en-GB" dirty="0" smtClean="0"/>
              <a:t>An approach to costing that splits costs between fixed costs and variable costs</a:t>
            </a:r>
          </a:p>
          <a:p>
            <a:r>
              <a:rPr lang="en-GB" dirty="0" smtClean="0"/>
              <a:t>Costs are accurate as only variable costs are included, because they can be identified and traced to the product (cost object)</a:t>
            </a:r>
          </a:p>
          <a:p>
            <a:r>
              <a:rPr lang="en-GB" dirty="0" smtClean="0"/>
              <a:t>It excludes fixed costs (overheads) and treats them as period costs which means they are written off in the period to which they relate</a:t>
            </a:r>
          </a:p>
          <a:p>
            <a:r>
              <a:rPr lang="en-GB" dirty="0" smtClean="0"/>
              <a:t>Thus provides a better, more reliable, base for decision making compared with other costing methods</a:t>
            </a:r>
            <a:endParaRPr lang="en-GB" dirty="0"/>
          </a:p>
        </p:txBody>
      </p:sp>
      <p:sp>
        <p:nvSpPr>
          <p:cNvPr id="2" name="Title 1"/>
          <p:cNvSpPr>
            <a:spLocks noGrp="1"/>
          </p:cNvSpPr>
          <p:nvPr>
            <p:ph type="title"/>
          </p:nvPr>
        </p:nvSpPr>
        <p:spPr>
          <a:xfrm>
            <a:off x="395537" y="404664"/>
            <a:ext cx="7910264" cy="1224136"/>
          </a:xfrm>
        </p:spPr>
        <p:txBody>
          <a:bodyPr/>
          <a:lstStyle/>
          <a:p>
            <a:pPr marL="0" indent="0" algn="l">
              <a:buNone/>
            </a:pPr>
            <a:r>
              <a:rPr lang="en-GB" dirty="0" smtClean="0"/>
              <a:t>Marginal Costing is...</a:t>
            </a:r>
            <a:endParaRPr lang="en-GB" dirty="0"/>
          </a:p>
        </p:txBody>
      </p:sp>
    </p:spTree>
    <p:extLst>
      <p:ext uri="{BB962C8B-B14F-4D97-AF65-F5344CB8AC3E}">
        <p14:creationId xmlns:p14="http://schemas.microsoft.com/office/powerpoint/2010/main" val="2389521093"/>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3568" y="1556792"/>
            <a:ext cx="7992888" cy="4896544"/>
          </a:xfrm>
          <a:prstGeom prst="rect">
            <a:avLst/>
          </a:prstGeom>
        </p:spPr>
        <p:txBody>
          <a:bodyPr>
            <a:normAutofit fontScale="92500" lnSpcReduction="10000"/>
          </a:bodyPr>
          <a:lstStyle/>
          <a:p>
            <a:endParaRPr lang="en-GB" sz="2400" i="1" dirty="0" smtClean="0"/>
          </a:p>
          <a:p>
            <a:endParaRPr lang="en-GB" i="1" dirty="0"/>
          </a:p>
          <a:p>
            <a:r>
              <a:rPr lang="en-GB" sz="2400" i="1" dirty="0" smtClean="0"/>
              <a:t>Inventories </a:t>
            </a:r>
            <a:r>
              <a:rPr lang="en-GB" sz="2400" i="1" dirty="0"/>
              <a:t>(opening and closing) </a:t>
            </a:r>
            <a:r>
              <a:rPr lang="en-GB" sz="2400" i="1" dirty="0" smtClean="0"/>
              <a:t>and the number of units sold are </a:t>
            </a:r>
            <a:r>
              <a:rPr lang="en-GB" sz="2400" i="1" dirty="0"/>
              <a:t>valued at </a:t>
            </a:r>
            <a:r>
              <a:rPr lang="en-GB" sz="2400" i="1" dirty="0" smtClean="0"/>
              <a:t>their variable cost </a:t>
            </a:r>
            <a:r>
              <a:rPr lang="en-GB" sz="2400" i="1" dirty="0"/>
              <a:t>of </a:t>
            </a:r>
            <a:r>
              <a:rPr lang="en-GB" sz="2400" i="1" dirty="0" smtClean="0"/>
              <a:t>production</a:t>
            </a:r>
          </a:p>
          <a:p>
            <a:pPr marL="45720" indent="0">
              <a:buNone/>
            </a:pPr>
            <a:endParaRPr lang="en-GB" sz="2400" dirty="0" smtClean="0"/>
          </a:p>
          <a:p>
            <a:r>
              <a:rPr lang="en-GB" sz="2400" dirty="0" smtClean="0"/>
              <a:t>Period Costs (fixed costs) are the same for any volume of sales and production (to a point) and are charged in full to the income statement for the period in which they are incurred</a:t>
            </a:r>
          </a:p>
          <a:p>
            <a:pPr marL="45720" indent="0">
              <a:buNone/>
            </a:pPr>
            <a:endParaRPr lang="en-GB" sz="2400" dirty="0" smtClean="0"/>
          </a:p>
          <a:p>
            <a:r>
              <a:rPr lang="en-GB" sz="2400" dirty="0" smtClean="0"/>
              <a:t>The selling of ONE extra product increases revenue by the sales value of that product and the costs increase by the variable cost per unit and profit increase by the contribution per unit earned of that product</a:t>
            </a:r>
          </a:p>
          <a:p>
            <a:endParaRPr lang="en-GB" dirty="0"/>
          </a:p>
        </p:txBody>
      </p:sp>
      <p:sp>
        <p:nvSpPr>
          <p:cNvPr id="2" name="Title 1"/>
          <p:cNvSpPr>
            <a:spLocks noGrp="1"/>
          </p:cNvSpPr>
          <p:nvPr>
            <p:ph type="title"/>
          </p:nvPr>
        </p:nvSpPr>
        <p:spPr>
          <a:xfrm>
            <a:off x="323529" y="260648"/>
            <a:ext cx="7982272" cy="792088"/>
          </a:xfrm>
        </p:spPr>
        <p:txBody>
          <a:bodyPr/>
          <a:lstStyle/>
          <a:p>
            <a:pPr marL="0" indent="0" algn="l">
              <a:buNone/>
            </a:pPr>
            <a:r>
              <a:rPr lang="en-GB" dirty="0" smtClean="0"/>
              <a:t>With Marginal Costing</a:t>
            </a:r>
            <a:endParaRPr lang="en-GB" dirty="0"/>
          </a:p>
        </p:txBody>
      </p:sp>
    </p:spTree>
    <p:extLst>
      <p:ext uri="{BB962C8B-B14F-4D97-AF65-F5344CB8AC3E}">
        <p14:creationId xmlns:p14="http://schemas.microsoft.com/office/powerpoint/2010/main" val="577785061"/>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anim calcmode="lin" valueType="num">
                                      <p:cBhvr additive="base">
                                        <p:cTn id="1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7" name="Rectangle 3"/>
          <p:cNvSpPr>
            <a:spLocks noGrp="1" noChangeArrowheads="1"/>
          </p:cNvSpPr>
          <p:nvPr>
            <p:ph idx="1"/>
          </p:nvPr>
        </p:nvSpPr>
        <p:spPr>
          <a:xfrm>
            <a:off x="1038225" y="1252538"/>
            <a:ext cx="7734300" cy="5200798"/>
          </a:xfrm>
        </p:spPr>
        <p:txBody>
          <a:bodyPr>
            <a:normAutofit fontScale="92500" lnSpcReduction="10000"/>
          </a:bodyPr>
          <a:lstStyle/>
          <a:p>
            <a:pPr marL="577850" indent="-577850" defTabSz="762000">
              <a:lnSpc>
                <a:spcPct val="90000"/>
              </a:lnSpc>
              <a:buFontTx/>
              <a:buNone/>
            </a:pPr>
            <a:r>
              <a:rPr lang="en-US" dirty="0"/>
              <a:t>      </a:t>
            </a:r>
            <a:endParaRPr lang="en-US" dirty="0" smtClean="0"/>
          </a:p>
          <a:p>
            <a:pPr marL="577850" indent="-577850" defTabSz="762000">
              <a:lnSpc>
                <a:spcPct val="90000"/>
              </a:lnSpc>
              <a:buFontTx/>
              <a:buNone/>
            </a:pPr>
            <a:endParaRPr lang="en-US" sz="3600" b="1" dirty="0"/>
          </a:p>
          <a:p>
            <a:pPr marL="577850" indent="-577850" defTabSz="762000">
              <a:lnSpc>
                <a:spcPct val="90000"/>
              </a:lnSpc>
              <a:buFontTx/>
              <a:buNone/>
            </a:pPr>
            <a:r>
              <a:rPr lang="en-US" sz="3600" b="1" dirty="0" smtClean="0"/>
              <a:t>Contribution</a:t>
            </a:r>
          </a:p>
          <a:p>
            <a:pPr marL="577850" indent="-577850" defTabSz="762000">
              <a:lnSpc>
                <a:spcPct val="90000"/>
              </a:lnSpc>
              <a:buFontTx/>
              <a:buNone/>
            </a:pPr>
            <a:endParaRPr lang="en-US" sz="3600" b="1" dirty="0"/>
          </a:p>
          <a:p>
            <a:pPr marL="577850" indent="-577850" defTabSz="762000">
              <a:lnSpc>
                <a:spcPct val="90000"/>
              </a:lnSpc>
            </a:pPr>
            <a:r>
              <a:rPr lang="en-US" sz="2400" dirty="0" smtClean="0"/>
              <a:t>Contribution </a:t>
            </a:r>
            <a:r>
              <a:rPr lang="en-US" sz="2400" dirty="0"/>
              <a:t>is a key concept in marginal costing.  It is calculated as:</a:t>
            </a:r>
          </a:p>
          <a:p>
            <a:pPr marL="577850" indent="-577850" defTabSz="762000">
              <a:lnSpc>
                <a:spcPct val="90000"/>
              </a:lnSpc>
              <a:buNone/>
            </a:pPr>
            <a:endParaRPr lang="en-US" sz="2400" dirty="0"/>
          </a:p>
          <a:p>
            <a:pPr marL="577850" indent="-577850" defTabSz="762000">
              <a:lnSpc>
                <a:spcPct val="90000"/>
              </a:lnSpc>
              <a:buNone/>
            </a:pPr>
            <a:r>
              <a:rPr lang="en-US" sz="2400" dirty="0" smtClean="0"/>
              <a:t>     Unit </a:t>
            </a:r>
            <a:r>
              <a:rPr lang="en-US" sz="2400" dirty="0"/>
              <a:t>selling price – unit variable cost = unit </a:t>
            </a:r>
            <a:r>
              <a:rPr lang="en-US" sz="2400" dirty="0" smtClean="0"/>
              <a:t>contribution</a:t>
            </a:r>
            <a:endParaRPr lang="en-US" sz="2400" dirty="0"/>
          </a:p>
          <a:p>
            <a:pPr marL="577850" indent="-577850" defTabSz="762000">
              <a:lnSpc>
                <a:spcPct val="90000"/>
              </a:lnSpc>
            </a:pPr>
            <a:endParaRPr lang="en-US" sz="2400" dirty="0"/>
          </a:p>
          <a:p>
            <a:pPr marL="577850" indent="-577850" defTabSz="762000">
              <a:lnSpc>
                <a:spcPct val="90000"/>
              </a:lnSpc>
            </a:pPr>
            <a:r>
              <a:rPr lang="en-US" sz="2400" dirty="0" smtClean="0"/>
              <a:t>Contribution </a:t>
            </a:r>
            <a:r>
              <a:rPr lang="en-US" sz="2400" dirty="0"/>
              <a:t>is the part of sales revenue that can be used to </a:t>
            </a:r>
            <a:r>
              <a:rPr lang="en-US" sz="2400" dirty="0" smtClean="0"/>
              <a:t>contribute to (help pay towards) fixed </a:t>
            </a:r>
            <a:r>
              <a:rPr lang="en-US" sz="2400" dirty="0"/>
              <a:t>costs (and ultimately profit) </a:t>
            </a:r>
            <a:r>
              <a:rPr lang="en-US" sz="2400" i="1" dirty="0"/>
              <a:t>once variable costs have been accounted for.</a:t>
            </a:r>
            <a:endParaRPr lang="en-US" sz="2000" i="1" dirty="0"/>
          </a:p>
          <a:p>
            <a:pPr marL="577850" indent="-577850" defTabSz="762000">
              <a:lnSpc>
                <a:spcPct val="90000"/>
              </a:lnSpc>
              <a:buFontTx/>
              <a:buNone/>
            </a:pPr>
            <a:r>
              <a:rPr lang="en-US" sz="2000" dirty="0"/>
              <a:t>		</a:t>
            </a:r>
          </a:p>
        </p:txBody>
      </p:sp>
      <p:sp>
        <p:nvSpPr>
          <p:cNvPr id="123906" name="Rectangle 2"/>
          <p:cNvSpPr>
            <a:spLocks noGrp="1" noChangeArrowheads="1"/>
          </p:cNvSpPr>
          <p:nvPr>
            <p:ph type="title"/>
          </p:nvPr>
        </p:nvSpPr>
        <p:spPr/>
        <p:txBody>
          <a:bodyPr/>
          <a:lstStyle/>
          <a:p>
            <a:r>
              <a:rPr lang="en-GB" dirty="0"/>
              <a:t>Marginal </a:t>
            </a:r>
            <a:r>
              <a:rPr lang="en-GB" dirty="0" smtClean="0"/>
              <a:t>Costing</a:t>
            </a:r>
            <a:endParaRPr lang="en-GB" dirty="0"/>
          </a:p>
        </p:txBody>
      </p:sp>
    </p:spTree>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1" name="Rectangle 3"/>
          <p:cNvSpPr>
            <a:spLocks noGrp="1" noChangeArrowheads="1"/>
          </p:cNvSpPr>
          <p:nvPr>
            <p:ph idx="1"/>
          </p:nvPr>
        </p:nvSpPr>
        <p:spPr>
          <a:xfrm>
            <a:off x="1038225" y="1252538"/>
            <a:ext cx="7734300" cy="5488830"/>
          </a:xfrm>
        </p:spPr>
        <p:txBody>
          <a:bodyPr>
            <a:normAutofit lnSpcReduction="10000"/>
          </a:bodyPr>
          <a:lstStyle/>
          <a:p>
            <a:pPr marL="577850" indent="-577850" defTabSz="762000">
              <a:lnSpc>
                <a:spcPct val="90000"/>
              </a:lnSpc>
              <a:buFontTx/>
              <a:buNone/>
            </a:pPr>
            <a:r>
              <a:rPr lang="en-US" dirty="0"/>
              <a:t>      </a:t>
            </a:r>
            <a:endParaRPr lang="en-US" sz="2400" b="1" dirty="0"/>
          </a:p>
          <a:p>
            <a:pPr marL="577850" indent="-577850" defTabSz="762000">
              <a:lnSpc>
                <a:spcPct val="90000"/>
              </a:lnSpc>
              <a:buFontTx/>
              <a:buNone/>
            </a:pPr>
            <a:r>
              <a:rPr lang="en-US" sz="2000" b="1" dirty="0"/>
              <a:t>	</a:t>
            </a:r>
            <a:endParaRPr lang="en-US" sz="2000" b="1" dirty="0" smtClean="0"/>
          </a:p>
          <a:p>
            <a:pPr marL="577850" indent="-577850" defTabSz="762000">
              <a:lnSpc>
                <a:spcPct val="90000"/>
              </a:lnSpc>
              <a:buFontTx/>
              <a:buNone/>
            </a:pPr>
            <a:endParaRPr lang="en-US" sz="2000" b="1" dirty="0"/>
          </a:p>
          <a:p>
            <a:pPr marL="577850" indent="-577850" algn="ctr" defTabSz="762000">
              <a:lnSpc>
                <a:spcPct val="90000"/>
              </a:lnSpc>
              <a:buFontTx/>
              <a:buNone/>
            </a:pPr>
            <a:r>
              <a:rPr lang="en-US" sz="2400" dirty="0" smtClean="0"/>
              <a:t>Absorption Costing focuses on calculating </a:t>
            </a:r>
            <a:r>
              <a:rPr lang="en-US" sz="2400" dirty="0" smtClean="0">
                <a:solidFill>
                  <a:srgbClr val="FF0000"/>
                </a:solidFill>
              </a:rPr>
              <a:t>the total production cost </a:t>
            </a:r>
            <a:r>
              <a:rPr lang="en-US" sz="2400" dirty="0" smtClean="0"/>
              <a:t>of a unit.</a:t>
            </a:r>
            <a:endParaRPr lang="en-US" sz="2000" dirty="0" smtClean="0"/>
          </a:p>
          <a:p>
            <a:pPr marL="577850" indent="-577850" defTabSz="762000">
              <a:lnSpc>
                <a:spcPct val="90000"/>
              </a:lnSpc>
              <a:buFontTx/>
              <a:buNone/>
            </a:pPr>
            <a:endParaRPr lang="en-US" sz="2000" dirty="0" smtClean="0"/>
          </a:p>
          <a:p>
            <a:pPr marL="1492250" lvl="2" indent="-577850" defTabSz="762000">
              <a:lnSpc>
                <a:spcPct val="90000"/>
              </a:lnSpc>
              <a:buFontTx/>
              <a:buNone/>
            </a:pPr>
            <a:r>
              <a:rPr lang="en-US" sz="2000" b="1" dirty="0" smtClean="0"/>
              <a:t>	Unit Cost Card </a:t>
            </a:r>
          </a:p>
          <a:p>
            <a:pPr marL="1492250" lvl="2" indent="-577850" defTabSz="762000">
              <a:lnSpc>
                <a:spcPct val="90000"/>
              </a:lnSpc>
              <a:buFontTx/>
              <a:buNone/>
            </a:pPr>
            <a:r>
              <a:rPr lang="en-US" sz="2000" b="1" dirty="0" smtClean="0"/>
              <a:t>		</a:t>
            </a:r>
            <a:r>
              <a:rPr lang="en-US" sz="2000" dirty="0" smtClean="0"/>
              <a:t>Direct Materials				x</a:t>
            </a:r>
          </a:p>
          <a:p>
            <a:pPr marL="1492250" lvl="2" indent="-577850" defTabSz="762000">
              <a:lnSpc>
                <a:spcPct val="90000"/>
              </a:lnSpc>
              <a:buFontTx/>
              <a:buNone/>
            </a:pPr>
            <a:r>
              <a:rPr lang="en-US" sz="2000" dirty="0" smtClean="0"/>
              <a:t>		Direct </a:t>
            </a:r>
            <a:r>
              <a:rPr lang="en-US" sz="2000" dirty="0" err="1" smtClean="0"/>
              <a:t>Labour</a:t>
            </a:r>
            <a:r>
              <a:rPr lang="en-US" sz="2000" dirty="0" smtClean="0"/>
              <a:t>					x</a:t>
            </a:r>
          </a:p>
          <a:p>
            <a:pPr marL="1492250" lvl="2" indent="-577850" defTabSz="762000">
              <a:lnSpc>
                <a:spcPct val="90000"/>
              </a:lnSpc>
              <a:buFontTx/>
              <a:buNone/>
            </a:pPr>
            <a:r>
              <a:rPr lang="en-US" sz="2000" dirty="0" smtClean="0"/>
              <a:t>		Direct Expenses				</a:t>
            </a:r>
            <a:r>
              <a:rPr lang="en-US" sz="2000" u="sng" dirty="0" smtClean="0"/>
              <a:t>x</a:t>
            </a:r>
          </a:p>
          <a:p>
            <a:pPr marL="1492250" lvl="2" indent="-577850" defTabSz="762000">
              <a:lnSpc>
                <a:spcPct val="90000"/>
              </a:lnSpc>
              <a:buFontTx/>
              <a:buNone/>
            </a:pPr>
            <a:r>
              <a:rPr lang="en-US" sz="2000" dirty="0" smtClean="0"/>
              <a:t>		</a:t>
            </a:r>
            <a:r>
              <a:rPr lang="en-US" sz="2000" b="1" dirty="0" smtClean="0"/>
              <a:t>Prime Cost</a:t>
            </a:r>
            <a:r>
              <a:rPr lang="en-US" sz="2000" dirty="0" smtClean="0"/>
              <a:t>					xx</a:t>
            </a:r>
          </a:p>
          <a:p>
            <a:pPr marL="1492250" lvl="2" indent="-577850" defTabSz="762000">
              <a:lnSpc>
                <a:spcPct val="90000"/>
              </a:lnSpc>
              <a:buFontTx/>
              <a:buNone/>
            </a:pPr>
            <a:r>
              <a:rPr lang="en-US" sz="2000" dirty="0" smtClean="0"/>
              <a:t>		Variable Production Overheads		</a:t>
            </a:r>
            <a:r>
              <a:rPr lang="en-US" sz="2000" u="sng" dirty="0" smtClean="0"/>
              <a:t>x</a:t>
            </a:r>
          </a:p>
          <a:p>
            <a:pPr marL="1492250" lvl="2" indent="-577850" defTabSz="762000">
              <a:lnSpc>
                <a:spcPct val="90000"/>
              </a:lnSpc>
              <a:buFontTx/>
              <a:buNone/>
            </a:pPr>
            <a:r>
              <a:rPr lang="en-US" sz="2000" dirty="0" smtClean="0"/>
              <a:t>		</a:t>
            </a:r>
            <a:r>
              <a:rPr lang="en-US" sz="2000" b="1" dirty="0" smtClean="0"/>
              <a:t>Marginal Production Cost</a:t>
            </a:r>
            <a:r>
              <a:rPr lang="en-US" sz="2000" dirty="0" smtClean="0"/>
              <a:t>			xxx</a:t>
            </a:r>
          </a:p>
          <a:p>
            <a:pPr marL="1492250" lvl="2" indent="-577850" defTabSz="762000">
              <a:lnSpc>
                <a:spcPct val="90000"/>
              </a:lnSpc>
              <a:buFontTx/>
              <a:buNone/>
            </a:pPr>
            <a:r>
              <a:rPr lang="en-US" sz="2000" dirty="0" smtClean="0"/>
              <a:t>		Fixed (absorbed) production overheads	</a:t>
            </a:r>
            <a:r>
              <a:rPr lang="en-US" sz="2000" u="sng" dirty="0" smtClean="0"/>
              <a:t>x</a:t>
            </a:r>
          </a:p>
          <a:p>
            <a:pPr marL="1492250" lvl="2" indent="-577850" defTabSz="762000">
              <a:lnSpc>
                <a:spcPct val="90000"/>
              </a:lnSpc>
              <a:buFontTx/>
              <a:buNone/>
            </a:pPr>
            <a:r>
              <a:rPr lang="en-US" sz="2000" dirty="0" smtClean="0"/>
              <a:t>		</a:t>
            </a:r>
            <a:r>
              <a:rPr lang="en-US" sz="2000" b="1" dirty="0" smtClean="0">
                <a:solidFill>
                  <a:srgbClr val="FF0000"/>
                </a:solidFill>
              </a:rPr>
              <a:t>Total production cost</a:t>
            </a:r>
            <a:r>
              <a:rPr lang="en-US" sz="2000" dirty="0" smtClean="0">
                <a:solidFill>
                  <a:srgbClr val="FF0000"/>
                </a:solidFill>
              </a:rPr>
              <a:t>				</a:t>
            </a:r>
            <a:r>
              <a:rPr lang="en-US" sz="2000" dirty="0" err="1" smtClean="0">
                <a:solidFill>
                  <a:srgbClr val="FF0000"/>
                </a:solidFill>
              </a:rPr>
              <a:t>xxxx</a:t>
            </a:r>
            <a:endParaRPr lang="en-US" sz="2000" dirty="0" smtClean="0">
              <a:solidFill>
                <a:srgbClr val="FF0000"/>
              </a:solidFill>
            </a:endParaRPr>
          </a:p>
          <a:p>
            <a:pPr marL="1492250" lvl="2" indent="-577850" defTabSz="762000">
              <a:lnSpc>
                <a:spcPct val="90000"/>
              </a:lnSpc>
              <a:buFontTx/>
              <a:buNone/>
            </a:pPr>
            <a:r>
              <a:rPr lang="en-US" dirty="0" smtClean="0"/>
              <a:t>	</a:t>
            </a:r>
            <a:endParaRPr lang="en-US" sz="2000" dirty="0"/>
          </a:p>
        </p:txBody>
      </p:sp>
      <p:sp>
        <p:nvSpPr>
          <p:cNvPr id="119810" name="Rectangle 2"/>
          <p:cNvSpPr>
            <a:spLocks noGrp="1" noChangeArrowheads="1"/>
          </p:cNvSpPr>
          <p:nvPr>
            <p:ph type="title"/>
          </p:nvPr>
        </p:nvSpPr>
        <p:spPr/>
        <p:txBody>
          <a:bodyPr>
            <a:normAutofit fontScale="90000"/>
          </a:bodyPr>
          <a:lstStyle/>
          <a:p>
            <a:r>
              <a:rPr lang="en-GB" dirty="0"/>
              <a:t>Marginal and Absorption Costing</a:t>
            </a:r>
          </a:p>
        </p:txBody>
      </p:sp>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19811">
                                            <p:txEl>
                                              <p:charRg st="0" end="36"/>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9811">
                                            <p:txEl>
                                              <p:charRg st="36" end="6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9811">
                                            <p:txEl>
                                              <p:charRg st="65" end="10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9811">
                                            <p:txEl>
                                              <p:charRg st="100" end="10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19811">
                                            <p:txEl>
                                              <p:charRg st="100" end="10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9" name="Rectangle 3"/>
          <p:cNvSpPr>
            <a:spLocks noGrp="1" noChangeArrowheads="1"/>
          </p:cNvSpPr>
          <p:nvPr>
            <p:ph idx="1"/>
          </p:nvPr>
        </p:nvSpPr>
        <p:spPr>
          <a:xfrm>
            <a:off x="1038225" y="2132856"/>
            <a:ext cx="7734300" cy="4464496"/>
          </a:xfrm>
        </p:spPr>
        <p:txBody>
          <a:bodyPr>
            <a:normAutofit fontScale="92500" lnSpcReduction="10000"/>
          </a:bodyPr>
          <a:lstStyle/>
          <a:p>
            <a:pPr marL="577850" indent="-577850" defTabSz="762000">
              <a:lnSpc>
                <a:spcPct val="90000"/>
              </a:lnSpc>
              <a:buFontTx/>
              <a:buNone/>
            </a:pPr>
            <a:r>
              <a:rPr lang="en-US" dirty="0"/>
              <a:t>      </a:t>
            </a:r>
            <a:r>
              <a:rPr lang="en-US" sz="2400" b="1" dirty="0" smtClean="0"/>
              <a:t>Marginal </a:t>
            </a:r>
            <a:r>
              <a:rPr lang="en-US" sz="2400" b="1" dirty="0"/>
              <a:t>Costing</a:t>
            </a:r>
          </a:p>
          <a:p>
            <a:pPr marL="577850" indent="-577850" defTabSz="762000">
              <a:lnSpc>
                <a:spcPct val="90000"/>
              </a:lnSpc>
              <a:buFontTx/>
              <a:buNone/>
            </a:pPr>
            <a:r>
              <a:rPr lang="en-US" sz="2000" b="1" dirty="0"/>
              <a:t>	</a:t>
            </a:r>
            <a:r>
              <a:rPr lang="en-US" sz="2400" dirty="0"/>
              <a:t>Marginal Costing focuses on calculating </a:t>
            </a:r>
            <a:r>
              <a:rPr lang="en-US" sz="2400" i="1" dirty="0">
                <a:solidFill>
                  <a:srgbClr val="FF0000"/>
                </a:solidFill>
              </a:rPr>
              <a:t>the extra cost of making a unit </a:t>
            </a:r>
            <a:r>
              <a:rPr lang="en-US" sz="2400" dirty="0"/>
              <a:t>and units are </a:t>
            </a:r>
            <a:r>
              <a:rPr lang="en-US" sz="2400" dirty="0" err="1"/>
              <a:t>costed</a:t>
            </a:r>
            <a:r>
              <a:rPr lang="en-US" sz="2400" dirty="0"/>
              <a:t> using their </a:t>
            </a:r>
            <a:r>
              <a:rPr lang="en-US" sz="2400" u="sng" dirty="0"/>
              <a:t>variable production cost.</a:t>
            </a:r>
          </a:p>
          <a:p>
            <a:pPr marL="577850" indent="-577850" defTabSz="762000">
              <a:lnSpc>
                <a:spcPct val="90000"/>
              </a:lnSpc>
              <a:buFontTx/>
              <a:buNone/>
            </a:pPr>
            <a:endParaRPr lang="en-US" sz="2400" b="1" dirty="0" smtClean="0"/>
          </a:p>
          <a:p>
            <a:pPr marL="577850" indent="-577850" defTabSz="762000">
              <a:lnSpc>
                <a:spcPct val="90000"/>
              </a:lnSpc>
              <a:buFontTx/>
              <a:buNone/>
            </a:pPr>
            <a:endParaRPr lang="en-US" sz="2400" b="1" dirty="0"/>
          </a:p>
          <a:p>
            <a:pPr marL="577850" indent="-577850" defTabSz="762000">
              <a:lnSpc>
                <a:spcPct val="90000"/>
              </a:lnSpc>
              <a:buFontTx/>
              <a:buNone/>
            </a:pPr>
            <a:r>
              <a:rPr lang="en-US" sz="2000" b="1" dirty="0"/>
              <a:t>		Unit Cost Card </a:t>
            </a:r>
          </a:p>
          <a:p>
            <a:pPr marL="577850" indent="-577850" defTabSz="762000">
              <a:lnSpc>
                <a:spcPct val="90000"/>
              </a:lnSpc>
              <a:buFontTx/>
              <a:buNone/>
            </a:pPr>
            <a:r>
              <a:rPr lang="en-US" sz="2000" b="1" dirty="0"/>
              <a:t>		</a:t>
            </a:r>
            <a:r>
              <a:rPr lang="en-US" sz="2000" dirty="0"/>
              <a:t>Direct Materials				</a:t>
            </a:r>
            <a:r>
              <a:rPr lang="en-US" sz="2000" dirty="0" smtClean="0"/>
              <a:t>x</a:t>
            </a:r>
            <a:endParaRPr lang="en-US" sz="2000" dirty="0"/>
          </a:p>
          <a:p>
            <a:pPr marL="577850" indent="-577850" defTabSz="762000">
              <a:lnSpc>
                <a:spcPct val="90000"/>
              </a:lnSpc>
              <a:buFontTx/>
              <a:buNone/>
            </a:pPr>
            <a:r>
              <a:rPr lang="en-US" sz="2000" dirty="0"/>
              <a:t>		Direct </a:t>
            </a:r>
            <a:r>
              <a:rPr lang="en-US" sz="2000" dirty="0" err="1"/>
              <a:t>Labour</a:t>
            </a:r>
            <a:r>
              <a:rPr lang="en-US" sz="2000" dirty="0"/>
              <a:t>					x</a:t>
            </a:r>
          </a:p>
          <a:p>
            <a:pPr marL="577850" indent="-577850" defTabSz="762000">
              <a:lnSpc>
                <a:spcPct val="90000"/>
              </a:lnSpc>
              <a:buFontTx/>
              <a:buNone/>
            </a:pPr>
            <a:r>
              <a:rPr lang="en-US" sz="2000" dirty="0"/>
              <a:t>		Direct Expenses				</a:t>
            </a:r>
            <a:r>
              <a:rPr lang="en-US" sz="2000" u="sng" dirty="0" smtClean="0"/>
              <a:t>x</a:t>
            </a:r>
            <a:endParaRPr lang="en-US" sz="2000" u="sng" dirty="0"/>
          </a:p>
          <a:p>
            <a:pPr marL="577850" indent="-577850" defTabSz="762000">
              <a:lnSpc>
                <a:spcPct val="90000"/>
              </a:lnSpc>
              <a:buFontTx/>
              <a:buNone/>
            </a:pPr>
            <a:r>
              <a:rPr lang="en-US" sz="2000" dirty="0"/>
              <a:t>		</a:t>
            </a:r>
            <a:r>
              <a:rPr lang="en-US" sz="2000" b="1" dirty="0"/>
              <a:t>Prime Cost</a:t>
            </a:r>
            <a:r>
              <a:rPr lang="en-US" sz="2000" dirty="0"/>
              <a:t>					</a:t>
            </a:r>
            <a:r>
              <a:rPr lang="en-US" sz="2000" dirty="0" smtClean="0"/>
              <a:t>xx</a:t>
            </a:r>
            <a:endParaRPr lang="en-US" sz="2000" dirty="0"/>
          </a:p>
          <a:p>
            <a:pPr marL="577850" indent="-577850" defTabSz="762000">
              <a:lnSpc>
                <a:spcPct val="90000"/>
              </a:lnSpc>
              <a:buFontTx/>
              <a:buNone/>
            </a:pPr>
            <a:r>
              <a:rPr lang="en-US" sz="2000" dirty="0"/>
              <a:t>		Variable Production Overheads			</a:t>
            </a:r>
            <a:r>
              <a:rPr lang="en-US" sz="2000" u="sng" dirty="0"/>
              <a:t>x</a:t>
            </a:r>
          </a:p>
          <a:p>
            <a:pPr marL="577850" indent="-577850" defTabSz="762000">
              <a:lnSpc>
                <a:spcPct val="90000"/>
              </a:lnSpc>
              <a:buFontTx/>
              <a:buNone/>
            </a:pPr>
            <a:r>
              <a:rPr lang="en-US" sz="2000" dirty="0"/>
              <a:t>		</a:t>
            </a:r>
            <a:r>
              <a:rPr lang="en-US" sz="2000" b="1" dirty="0"/>
              <a:t>Marginal Production Cost</a:t>
            </a:r>
            <a:r>
              <a:rPr lang="en-US" sz="2000" dirty="0"/>
              <a:t>			</a:t>
            </a:r>
            <a:r>
              <a:rPr lang="en-US" sz="2000" dirty="0" smtClean="0"/>
              <a:t>xxx</a:t>
            </a:r>
            <a:endParaRPr lang="en-US" sz="2000" dirty="0"/>
          </a:p>
          <a:p>
            <a:pPr marL="577850" indent="-577850" defTabSz="762000">
              <a:lnSpc>
                <a:spcPct val="90000"/>
              </a:lnSpc>
              <a:buFontTx/>
              <a:buNone/>
            </a:pPr>
            <a:r>
              <a:rPr lang="en-US" sz="2000" dirty="0"/>
              <a:t>		</a:t>
            </a:r>
          </a:p>
        </p:txBody>
      </p:sp>
      <p:sp>
        <p:nvSpPr>
          <p:cNvPr id="121858" name="Rectangle 2"/>
          <p:cNvSpPr>
            <a:spLocks noGrp="1" noChangeArrowheads="1"/>
          </p:cNvSpPr>
          <p:nvPr>
            <p:ph type="title"/>
          </p:nvPr>
        </p:nvSpPr>
        <p:spPr>
          <a:xfrm>
            <a:off x="688490" y="260648"/>
            <a:ext cx="7756263" cy="1008112"/>
          </a:xfrm>
        </p:spPr>
        <p:txBody>
          <a:bodyPr>
            <a:noAutofit/>
          </a:bodyPr>
          <a:lstStyle/>
          <a:p>
            <a:r>
              <a:rPr lang="en-GB" sz="4000" dirty="0"/>
              <a:t>Marginal and Absorption Costing</a:t>
            </a:r>
          </a:p>
        </p:txBody>
      </p:sp>
    </p:spTree>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5" name="Rectangle 3"/>
          <p:cNvSpPr>
            <a:spLocks noGrp="1" noChangeArrowheads="1"/>
          </p:cNvSpPr>
          <p:nvPr>
            <p:ph idx="1"/>
          </p:nvPr>
        </p:nvSpPr>
        <p:spPr>
          <a:xfrm>
            <a:off x="1038225" y="1252538"/>
            <a:ext cx="7734300" cy="3929062"/>
          </a:xfrm>
        </p:spPr>
        <p:txBody>
          <a:bodyPr>
            <a:normAutofit fontScale="85000" lnSpcReduction="20000"/>
          </a:bodyPr>
          <a:lstStyle/>
          <a:p>
            <a:pPr marL="577850" indent="-577850" defTabSz="762000">
              <a:lnSpc>
                <a:spcPct val="90000"/>
              </a:lnSpc>
              <a:buFontTx/>
              <a:buNone/>
            </a:pPr>
            <a:r>
              <a:rPr lang="en-US" dirty="0"/>
              <a:t>      </a:t>
            </a:r>
            <a:endParaRPr lang="en-US" dirty="0" smtClean="0"/>
          </a:p>
          <a:p>
            <a:pPr marL="577850" indent="-577850" defTabSz="762000">
              <a:lnSpc>
                <a:spcPct val="90000"/>
              </a:lnSpc>
              <a:buFontTx/>
              <a:buNone/>
            </a:pPr>
            <a:endParaRPr lang="en-US" sz="3300" b="1" dirty="0"/>
          </a:p>
          <a:p>
            <a:pPr marL="577850" indent="-577850" defTabSz="762000">
              <a:lnSpc>
                <a:spcPct val="90000"/>
              </a:lnSpc>
              <a:buFontTx/>
              <a:buNone/>
            </a:pPr>
            <a:r>
              <a:rPr lang="en-US" sz="3300" b="1" dirty="0" smtClean="0"/>
              <a:t>Profit </a:t>
            </a:r>
            <a:r>
              <a:rPr lang="en-US" sz="3300" b="1" dirty="0"/>
              <a:t>Calculation</a:t>
            </a:r>
          </a:p>
          <a:p>
            <a:pPr marL="577850" indent="-577850" defTabSz="762000">
              <a:lnSpc>
                <a:spcPct val="90000"/>
              </a:lnSpc>
              <a:buFontTx/>
              <a:buNone/>
            </a:pPr>
            <a:r>
              <a:rPr lang="en-US" sz="3300" dirty="0"/>
              <a:t>	Profits calculated using marginal and absorption costing can often vary.</a:t>
            </a:r>
          </a:p>
          <a:p>
            <a:pPr marL="577850" indent="-577850" defTabSz="762000">
              <a:lnSpc>
                <a:spcPct val="90000"/>
              </a:lnSpc>
              <a:buFontTx/>
              <a:buNone/>
            </a:pPr>
            <a:endParaRPr lang="en-US" sz="3300" dirty="0"/>
          </a:p>
          <a:p>
            <a:pPr marL="577850" indent="-577850" defTabSz="762000">
              <a:lnSpc>
                <a:spcPct val="90000"/>
              </a:lnSpc>
              <a:buFontTx/>
              <a:buNone/>
            </a:pPr>
            <a:r>
              <a:rPr lang="en-US" sz="3300" dirty="0"/>
              <a:t>	</a:t>
            </a:r>
            <a:r>
              <a:rPr lang="en-US" sz="3300" b="1" dirty="0"/>
              <a:t>Why?</a:t>
            </a:r>
          </a:p>
          <a:p>
            <a:pPr marL="577850" indent="-577850" defTabSz="762000">
              <a:lnSpc>
                <a:spcPct val="90000"/>
              </a:lnSpc>
              <a:buFontTx/>
              <a:buNone/>
            </a:pPr>
            <a:r>
              <a:rPr lang="en-US" sz="3300" dirty="0"/>
              <a:t>	Simply put the reason lies with the way that </a:t>
            </a:r>
            <a:r>
              <a:rPr lang="en-US" sz="3300" b="1" dirty="0">
                <a:solidFill>
                  <a:srgbClr val="FF0000"/>
                </a:solidFill>
              </a:rPr>
              <a:t>stocks of finished goods are valued </a:t>
            </a:r>
            <a:r>
              <a:rPr lang="en-US" sz="3300" dirty="0"/>
              <a:t>under each costing method</a:t>
            </a:r>
            <a:r>
              <a:rPr lang="en-US" sz="3300" dirty="0" smtClean="0"/>
              <a:t>.</a:t>
            </a:r>
            <a:r>
              <a:rPr lang="en-US" sz="2000" dirty="0"/>
              <a:t>	</a:t>
            </a:r>
          </a:p>
          <a:p>
            <a:pPr marL="577850" indent="-577850" defTabSz="762000">
              <a:lnSpc>
                <a:spcPct val="90000"/>
              </a:lnSpc>
              <a:buFontTx/>
              <a:buNone/>
            </a:pPr>
            <a:r>
              <a:rPr lang="en-US" sz="2000" dirty="0"/>
              <a:t>		</a:t>
            </a:r>
          </a:p>
        </p:txBody>
      </p:sp>
      <p:sp>
        <p:nvSpPr>
          <p:cNvPr id="125954" name="Rectangle 2"/>
          <p:cNvSpPr>
            <a:spLocks noGrp="1" noChangeArrowheads="1"/>
          </p:cNvSpPr>
          <p:nvPr>
            <p:ph type="title"/>
          </p:nvPr>
        </p:nvSpPr>
        <p:spPr/>
        <p:txBody>
          <a:bodyPr>
            <a:normAutofit fontScale="90000"/>
          </a:bodyPr>
          <a:lstStyle/>
          <a:p>
            <a:r>
              <a:rPr lang="en-GB" dirty="0"/>
              <a:t>Marginal and Absorption Costing</a:t>
            </a:r>
          </a:p>
        </p:txBody>
      </p:sp>
    </p:spTree>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577850" indent="-577850" defTabSz="762000">
              <a:lnSpc>
                <a:spcPct val="90000"/>
              </a:lnSpc>
            </a:pPr>
            <a:r>
              <a:rPr lang="en-US" dirty="0" smtClean="0"/>
              <a:t>Under </a:t>
            </a:r>
            <a:r>
              <a:rPr lang="en-US" u="sng" dirty="0" smtClean="0"/>
              <a:t>absorption costing</a:t>
            </a:r>
            <a:r>
              <a:rPr lang="en-US" dirty="0" smtClean="0"/>
              <a:t>, units of finished stock are valued at their </a:t>
            </a:r>
            <a:r>
              <a:rPr lang="en-US" b="1" dirty="0" smtClean="0"/>
              <a:t>total production</a:t>
            </a:r>
            <a:r>
              <a:rPr lang="en-US" dirty="0" smtClean="0"/>
              <a:t> cost.</a:t>
            </a:r>
          </a:p>
          <a:p>
            <a:pPr marL="577850" indent="-577850" defTabSz="762000">
              <a:lnSpc>
                <a:spcPct val="90000"/>
              </a:lnSpc>
              <a:buNone/>
            </a:pPr>
            <a:endParaRPr lang="en-US" dirty="0" smtClean="0"/>
          </a:p>
          <a:p>
            <a:pPr marL="577850" indent="-577850" defTabSz="762000">
              <a:lnSpc>
                <a:spcPct val="90000"/>
              </a:lnSpc>
            </a:pPr>
            <a:r>
              <a:rPr lang="en-US" dirty="0" smtClean="0"/>
              <a:t>Under </a:t>
            </a:r>
            <a:r>
              <a:rPr lang="en-US" dirty="0" smtClean="0">
                <a:solidFill>
                  <a:srgbClr val="FF0000"/>
                </a:solidFill>
              </a:rPr>
              <a:t>marginal costing</a:t>
            </a:r>
            <a:r>
              <a:rPr lang="en-US" dirty="0" smtClean="0"/>
              <a:t>, units of finished stock are valued at their </a:t>
            </a:r>
            <a:r>
              <a:rPr lang="en-US" b="1" dirty="0" smtClean="0"/>
              <a:t>marginal</a:t>
            </a:r>
            <a:r>
              <a:rPr lang="en-US" dirty="0" smtClean="0"/>
              <a:t> cost of production.</a:t>
            </a:r>
          </a:p>
          <a:p>
            <a:endParaRPr lang="en-GB" dirty="0"/>
          </a:p>
        </p:txBody>
      </p:sp>
      <p:sp>
        <p:nvSpPr>
          <p:cNvPr id="2" name="Title 1"/>
          <p:cNvSpPr>
            <a:spLocks noGrp="1"/>
          </p:cNvSpPr>
          <p:nvPr>
            <p:ph type="title"/>
          </p:nvPr>
        </p:nvSpPr>
        <p:spPr/>
        <p:txBody>
          <a:bodyPr>
            <a:normAutofit fontScale="90000"/>
          </a:bodyPr>
          <a:lstStyle/>
          <a:p>
            <a:r>
              <a:rPr lang="en-US" b="1" dirty="0" smtClean="0"/>
              <a:t>Valuation of stocks of finished goods</a:t>
            </a:r>
            <a:endParaRPr lang="en-GB" dirty="0"/>
          </a:p>
        </p:txBody>
      </p:sp>
    </p:spTree>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None/>
            </a:pPr>
            <a:r>
              <a:rPr lang="en-GB" dirty="0" smtClean="0"/>
              <a:t>    Under </a:t>
            </a:r>
            <a:r>
              <a:rPr lang="en-GB" b="1" dirty="0" smtClean="0"/>
              <a:t>absorption costing </a:t>
            </a:r>
            <a:r>
              <a:rPr lang="en-GB" dirty="0" smtClean="0"/>
              <a:t>we include the amount of fixed production overhead absorbed for example:</a:t>
            </a:r>
          </a:p>
          <a:p>
            <a:pPr lvl="0"/>
            <a:r>
              <a:rPr lang="en-GB" b="1" dirty="0" smtClean="0"/>
              <a:t>Direct materials</a:t>
            </a:r>
            <a:endParaRPr lang="en-GB" dirty="0" smtClean="0"/>
          </a:p>
          <a:p>
            <a:pPr lvl="0"/>
            <a:r>
              <a:rPr lang="en-GB" b="1" dirty="0" smtClean="0"/>
              <a:t>Direct labour</a:t>
            </a:r>
            <a:endParaRPr lang="en-GB" dirty="0" smtClean="0"/>
          </a:p>
          <a:p>
            <a:pPr lvl="0"/>
            <a:r>
              <a:rPr lang="en-GB" b="1" dirty="0" smtClean="0"/>
              <a:t>Direct expenses</a:t>
            </a:r>
            <a:endParaRPr lang="en-GB" dirty="0" smtClean="0"/>
          </a:p>
          <a:p>
            <a:pPr lvl="0"/>
            <a:r>
              <a:rPr lang="en-GB" b="1" dirty="0" smtClean="0"/>
              <a:t>Variable production overhead</a:t>
            </a:r>
            <a:endParaRPr lang="en-GB" dirty="0" smtClean="0"/>
          </a:p>
          <a:p>
            <a:pPr lvl="0"/>
            <a:r>
              <a:rPr lang="en-GB" b="1" dirty="0" smtClean="0"/>
              <a:t>Fixed production overhead.</a:t>
            </a:r>
            <a:endParaRPr lang="en-GB" dirty="0" smtClean="0"/>
          </a:p>
          <a:p>
            <a:endParaRPr lang="en-GB" dirty="0"/>
          </a:p>
        </p:txBody>
      </p:sp>
      <p:sp>
        <p:nvSpPr>
          <p:cNvPr id="2" name="Title 1"/>
          <p:cNvSpPr>
            <a:spLocks noGrp="1"/>
          </p:cNvSpPr>
          <p:nvPr>
            <p:ph type="title"/>
          </p:nvPr>
        </p:nvSpPr>
        <p:spPr/>
        <p:txBody>
          <a:bodyPr>
            <a:normAutofit/>
          </a:bodyPr>
          <a:lstStyle/>
          <a:p>
            <a:r>
              <a:rPr lang="en-GB" b="1" dirty="0" smtClean="0"/>
              <a:t>Cost of sales</a:t>
            </a:r>
            <a:endParaRPr lang="en-GB" dirty="0"/>
          </a:p>
        </p:txBody>
      </p:sp>
    </p:spTree>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But, under </a:t>
            </a:r>
            <a:r>
              <a:rPr lang="en-GB" b="1" dirty="0" smtClean="0"/>
              <a:t>marginal costing, </a:t>
            </a:r>
            <a:r>
              <a:rPr lang="en-GB" dirty="0" smtClean="0"/>
              <a:t>this is the production cost of </a:t>
            </a:r>
            <a:r>
              <a:rPr lang="en-GB" i="1" u="sng" dirty="0" smtClean="0"/>
              <a:t>one more unit </a:t>
            </a:r>
            <a:r>
              <a:rPr lang="en-GB" dirty="0" smtClean="0"/>
              <a:t>i.e.:</a:t>
            </a:r>
          </a:p>
          <a:p>
            <a:pPr lvl="0"/>
            <a:r>
              <a:rPr lang="en-GB" b="1" dirty="0" smtClean="0"/>
              <a:t>Direct materials</a:t>
            </a:r>
            <a:endParaRPr lang="en-GB" dirty="0" smtClean="0"/>
          </a:p>
          <a:p>
            <a:pPr lvl="0"/>
            <a:r>
              <a:rPr lang="en-GB" b="1" dirty="0" smtClean="0"/>
              <a:t>Direct labour</a:t>
            </a:r>
            <a:endParaRPr lang="en-GB" dirty="0" smtClean="0"/>
          </a:p>
          <a:p>
            <a:pPr lvl="0"/>
            <a:r>
              <a:rPr lang="en-GB" b="1" dirty="0" smtClean="0"/>
              <a:t>Direct expenses</a:t>
            </a:r>
            <a:endParaRPr lang="en-GB" dirty="0" smtClean="0"/>
          </a:p>
          <a:p>
            <a:pPr lvl="0"/>
            <a:r>
              <a:rPr lang="en-GB" b="1" dirty="0" smtClean="0"/>
              <a:t>Variable production overhead.</a:t>
            </a:r>
            <a:endParaRPr lang="en-GB" dirty="0" smtClean="0"/>
          </a:p>
          <a:p>
            <a:endParaRPr lang="en-GB" dirty="0"/>
          </a:p>
        </p:txBody>
      </p:sp>
      <p:sp>
        <p:nvSpPr>
          <p:cNvPr id="2" name="Title 1"/>
          <p:cNvSpPr>
            <a:spLocks noGrp="1"/>
          </p:cNvSpPr>
          <p:nvPr>
            <p:ph type="title"/>
          </p:nvPr>
        </p:nvSpPr>
        <p:spPr/>
        <p:txBody>
          <a:bodyPr>
            <a:normAutofit/>
          </a:bodyPr>
          <a:lstStyle/>
          <a:p>
            <a:r>
              <a:rPr lang="en-GB" b="1" dirty="0" smtClean="0"/>
              <a:t>Cost of sales</a:t>
            </a:r>
            <a:endParaRPr lang="en-GB" dirty="0"/>
          </a:p>
        </p:txBody>
      </p:sp>
    </p:spTree>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0051" name="Rectangle 3"/>
          <p:cNvSpPr>
            <a:spLocks noGrp="1" noChangeArrowheads="1"/>
          </p:cNvSpPr>
          <p:nvPr>
            <p:ph idx="1"/>
          </p:nvPr>
        </p:nvSpPr>
        <p:spPr>
          <a:xfrm>
            <a:off x="1038225" y="1252538"/>
            <a:ext cx="7734300" cy="5272806"/>
          </a:xfrm>
        </p:spPr>
        <p:txBody>
          <a:bodyPr>
            <a:normAutofit fontScale="92500" lnSpcReduction="20000"/>
          </a:bodyPr>
          <a:lstStyle/>
          <a:p>
            <a:pPr marL="577850" indent="-577850" defTabSz="762000">
              <a:lnSpc>
                <a:spcPct val="90000"/>
              </a:lnSpc>
              <a:buFontTx/>
              <a:buNone/>
            </a:pPr>
            <a:r>
              <a:rPr lang="en-US" dirty="0"/>
              <a:t>      </a:t>
            </a:r>
            <a:endParaRPr lang="en-US" dirty="0" smtClean="0"/>
          </a:p>
          <a:p>
            <a:pPr marL="577850" indent="-577850" defTabSz="762000">
              <a:lnSpc>
                <a:spcPct val="90000"/>
              </a:lnSpc>
              <a:buFontTx/>
              <a:buNone/>
            </a:pPr>
            <a:endParaRPr lang="en-US" sz="2400" b="1" dirty="0"/>
          </a:p>
          <a:p>
            <a:pPr marL="577850" indent="-577850" defTabSz="762000">
              <a:lnSpc>
                <a:spcPct val="90000"/>
              </a:lnSpc>
              <a:buFontTx/>
              <a:buNone/>
            </a:pPr>
            <a:endParaRPr lang="en-US" b="1" dirty="0" smtClean="0"/>
          </a:p>
          <a:p>
            <a:pPr marL="577850" indent="-577850" defTabSz="762000">
              <a:lnSpc>
                <a:spcPct val="90000"/>
              </a:lnSpc>
              <a:buFontTx/>
              <a:buNone/>
            </a:pPr>
            <a:r>
              <a:rPr lang="en-US" sz="2400" b="1" dirty="0" smtClean="0"/>
              <a:t>So </a:t>
            </a:r>
            <a:r>
              <a:rPr lang="en-US" sz="2400" b="1" dirty="0"/>
              <a:t>which profit is higher?</a:t>
            </a:r>
          </a:p>
          <a:p>
            <a:pPr marL="577850" indent="-577850" defTabSz="762000">
              <a:lnSpc>
                <a:spcPct val="90000"/>
              </a:lnSpc>
              <a:buFontTx/>
              <a:buNone/>
            </a:pPr>
            <a:r>
              <a:rPr lang="en-US" sz="2400" dirty="0"/>
              <a:t>	Which profit is higher depends on the change in the stock level of finished goods during the accounting period.</a:t>
            </a:r>
          </a:p>
          <a:p>
            <a:pPr marL="577850" indent="-577850" defTabSz="762000">
              <a:lnSpc>
                <a:spcPct val="90000"/>
              </a:lnSpc>
              <a:buFontTx/>
              <a:buNone/>
            </a:pPr>
            <a:endParaRPr lang="en-US" sz="2400" dirty="0"/>
          </a:p>
          <a:p>
            <a:pPr marL="577850" indent="-577850" defTabSz="762000">
              <a:lnSpc>
                <a:spcPct val="90000"/>
              </a:lnSpc>
            </a:pPr>
            <a:r>
              <a:rPr lang="en-US" sz="2400" dirty="0" smtClean="0"/>
              <a:t>If </a:t>
            </a:r>
            <a:r>
              <a:rPr lang="en-US" sz="2400" dirty="0"/>
              <a:t>stocks of finished goods </a:t>
            </a:r>
            <a:r>
              <a:rPr lang="en-US" sz="2400" b="1" dirty="0"/>
              <a:t>increase</a:t>
            </a:r>
            <a:r>
              <a:rPr lang="en-US" sz="2400" dirty="0"/>
              <a:t> during a period, </a:t>
            </a:r>
            <a:r>
              <a:rPr lang="en-US" sz="2400" i="1" dirty="0"/>
              <a:t>absorption costing will give the higher profit</a:t>
            </a:r>
            <a:r>
              <a:rPr lang="en-US" sz="2400" i="1" dirty="0" smtClean="0"/>
              <a:t>.</a:t>
            </a:r>
          </a:p>
          <a:p>
            <a:pPr marL="577850" indent="-577850" defTabSz="762000">
              <a:lnSpc>
                <a:spcPct val="90000"/>
              </a:lnSpc>
            </a:pPr>
            <a:endParaRPr lang="en-US" sz="2400" dirty="0"/>
          </a:p>
          <a:p>
            <a:pPr marL="577850" indent="-577850" defTabSz="762000">
              <a:lnSpc>
                <a:spcPct val="90000"/>
              </a:lnSpc>
            </a:pPr>
            <a:r>
              <a:rPr lang="en-US" sz="2400" dirty="0" smtClean="0"/>
              <a:t>If </a:t>
            </a:r>
            <a:r>
              <a:rPr lang="en-US" sz="2400" dirty="0"/>
              <a:t>stocks of finished goods </a:t>
            </a:r>
            <a:r>
              <a:rPr lang="en-US" sz="2400" b="1" dirty="0"/>
              <a:t>decrease</a:t>
            </a:r>
            <a:r>
              <a:rPr lang="en-US" sz="2400" dirty="0"/>
              <a:t> during a period, </a:t>
            </a:r>
            <a:r>
              <a:rPr lang="en-US" sz="2400" i="1" dirty="0"/>
              <a:t>marginal costing will give the higher profit</a:t>
            </a:r>
            <a:r>
              <a:rPr lang="en-US" sz="2400" i="1" dirty="0" smtClean="0"/>
              <a:t>.</a:t>
            </a:r>
          </a:p>
          <a:p>
            <a:pPr marL="577850" indent="-577850" defTabSz="762000">
              <a:lnSpc>
                <a:spcPct val="90000"/>
              </a:lnSpc>
              <a:buNone/>
            </a:pPr>
            <a:endParaRPr lang="en-US" sz="2400" dirty="0"/>
          </a:p>
          <a:p>
            <a:pPr marL="577850" indent="-577850" defTabSz="762000">
              <a:lnSpc>
                <a:spcPct val="90000"/>
              </a:lnSpc>
            </a:pPr>
            <a:r>
              <a:rPr lang="en-US" sz="2400" dirty="0" smtClean="0"/>
              <a:t>If </a:t>
            </a:r>
            <a:r>
              <a:rPr lang="en-US" sz="2400" dirty="0"/>
              <a:t>stocks of finished goods </a:t>
            </a:r>
            <a:r>
              <a:rPr lang="en-US" sz="2400" b="1" dirty="0"/>
              <a:t>remain</a:t>
            </a:r>
            <a:r>
              <a:rPr lang="en-US" sz="2400" dirty="0"/>
              <a:t> the same, profits are </a:t>
            </a:r>
            <a:r>
              <a:rPr lang="en-US" sz="2400" u="sng" dirty="0"/>
              <a:t>the same </a:t>
            </a:r>
            <a:r>
              <a:rPr lang="en-US" sz="2400" dirty="0"/>
              <a:t>for both methods.</a:t>
            </a:r>
          </a:p>
          <a:p>
            <a:pPr marL="577850" indent="-577850" defTabSz="762000">
              <a:lnSpc>
                <a:spcPct val="90000"/>
              </a:lnSpc>
              <a:buFontTx/>
              <a:buNone/>
            </a:pPr>
            <a:r>
              <a:rPr lang="en-US" sz="2400" dirty="0"/>
              <a:t>	</a:t>
            </a:r>
            <a:r>
              <a:rPr lang="en-US" sz="2000" dirty="0"/>
              <a:t>	</a:t>
            </a:r>
          </a:p>
          <a:p>
            <a:pPr marL="577850" indent="-577850" defTabSz="762000">
              <a:lnSpc>
                <a:spcPct val="90000"/>
              </a:lnSpc>
              <a:buFontTx/>
              <a:buNone/>
            </a:pPr>
            <a:r>
              <a:rPr lang="en-US" sz="2000" dirty="0"/>
              <a:t>		</a:t>
            </a:r>
          </a:p>
        </p:txBody>
      </p:sp>
      <p:sp>
        <p:nvSpPr>
          <p:cNvPr id="130050" name="Rectangle 2"/>
          <p:cNvSpPr>
            <a:spLocks noGrp="1" noChangeArrowheads="1"/>
          </p:cNvSpPr>
          <p:nvPr>
            <p:ph type="title"/>
          </p:nvPr>
        </p:nvSpPr>
        <p:spPr/>
        <p:txBody>
          <a:bodyPr/>
          <a:lstStyle/>
          <a:p>
            <a:r>
              <a:rPr lang="en-GB" dirty="0"/>
              <a:t>Marginal and Absorption Costing</a:t>
            </a:r>
          </a:p>
        </p:txBody>
      </p:sp>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childTnLst>
                                    <p:set>
                                      <p:cBhvr>
                                        <p:cTn id="6" dur="1" fill="hold">
                                          <p:stCondLst>
                                            <p:cond delay="499"/>
                                          </p:stCondLst>
                                        </p:cTn>
                                        <p:tgtEl>
                                          <p:spTgt spid="13005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051" grpId="0" autoUpdateAnimBg="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Hardcover">
  <a:themeElements>
    <a:clrScheme name="Hardcover">
      <a:dk1>
        <a:sysClr val="windowText" lastClr="000000"/>
      </a:dk1>
      <a:lt1>
        <a:sysClr val="window" lastClr="FFFFFF"/>
      </a:lt1>
      <a:dk2>
        <a:srgbClr val="895D1D"/>
      </a:dk2>
      <a:lt2>
        <a:srgbClr val="ECE9C6"/>
      </a:lt2>
      <a:accent1>
        <a:srgbClr val="873624"/>
      </a:accent1>
      <a:accent2>
        <a:srgbClr val="D6862D"/>
      </a:accent2>
      <a:accent3>
        <a:srgbClr val="D0BE40"/>
      </a:accent3>
      <a:accent4>
        <a:srgbClr val="877F6C"/>
      </a:accent4>
      <a:accent5>
        <a:srgbClr val="972109"/>
      </a:accent5>
      <a:accent6>
        <a:srgbClr val="AEB795"/>
      </a:accent6>
      <a:hlink>
        <a:srgbClr val="CC9900"/>
      </a:hlink>
      <a:folHlink>
        <a:srgbClr val="B2B2B2"/>
      </a:folHlink>
    </a:clrScheme>
    <a:fontScheme name="Hardcover">
      <a:majorFont>
        <a:latin typeface="Book Antiqua"/>
        <a:ea typeface=""/>
        <a:cs typeface=""/>
        <a:font script="Grek" typeface="Times New Roman"/>
        <a:font script="Cyrl" typeface="Times New Roman"/>
        <a:font script="Jpan" typeface="HGS明朝E"/>
        <a:font script="Hang" typeface="궁서"/>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Book Antiqua"/>
        <a:ea typeface=""/>
        <a:cs typeface=""/>
        <a:font script="Grek" typeface="Times New Roman"/>
        <a:font script="Cyrl" typeface="Times New Roman"/>
        <a:font script="Jpan" typeface="HGS明朝E"/>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Hardcover">
      <a:fillStyleLst>
        <a:solidFill>
          <a:schemeClr val="phClr"/>
        </a:solidFill>
        <a:solidFill>
          <a:schemeClr val="phClr">
            <a:tint val="68000"/>
            <a:shade val="94000"/>
            <a:satMod val="300000"/>
            <a:lumMod val="110000"/>
          </a:schemeClr>
        </a:solidFill>
        <a:gradFill rotWithShape="1">
          <a:gsLst>
            <a:gs pos="0">
              <a:schemeClr val="phClr">
                <a:tint val="94000"/>
                <a:satMod val="180000"/>
                <a:lumMod val="98000"/>
              </a:schemeClr>
            </a:gs>
            <a:gs pos="100000">
              <a:schemeClr val="phClr">
                <a:satMod val="130000"/>
              </a:schemeClr>
            </a:gs>
          </a:gsLst>
          <a:lin ang="5160000" scaled="0"/>
        </a:gradFill>
      </a:fillStyleLst>
      <a:lnStyleLst>
        <a:ln w="12700" cap="flat" cmpd="sng" algn="ctr">
          <a:solidFill>
            <a:schemeClr val="phClr">
              <a:shade val="90000"/>
              <a:lumMod val="90000"/>
            </a:schemeClr>
          </a:solidFill>
          <a:prstDash val="solid"/>
        </a:ln>
        <a:ln w="19050" cap="flat" cmpd="sng" algn="ctr">
          <a:solidFill>
            <a:schemeClr val="phClr">
              <a:shade val="75000"/>
              <a:lumMod val="90000"/>
            </a:schemeClr>
          </a:solidFill>
          <a:prstDash val="solid"/>
        </a:ln>
        <a:ln w="25400" cap="flat" cmpd="sng" algn="ctr">
          <a:solidFill>
            <a:schemeClr val="phClr"/>
          </a:solidFill>
          <a:prstDash val="solid"/>
        </a:ln>
      </a:lnStyleLst>
      <a:effectStyleLst>
        <a:effectStyle>
          <a:effectLst>
            <a:outerShdw blurRad="38100" dist="12700" dir="5400000" rotWithShape="0">
              <a:srgbClr val="000000">
                <a:alpha val="15000"/>
              </a:srgbClr>
            </a:outerShdw>
          </a:effectLst>
        </a:effectStyle>
        <a:effectStyle>
          <a:effectLst>
            <a:outerShdw blurRad="50800" dist="25400" dir="5400000" rotWithShape="0">
              <a:srgbClr val="000000">
                <a:alpha val="46000"/>
              </a:srgbClr>
            </a:outerShdw>
          </a:effectLst>
        </a:effectStyle>
        <a:effectStyle>
          <a:effectLst>
            <a:outerShdw blurRad="50800" dist="25400" dir="5400000" rotWithShape="0">
              <a:srgbClr val="000000">
                <a:alpha val="48000"/>
              </a:srgbClr>
            </a:outerShdw>
          </a:effectLst>
          <a:scene3d>
            <a:camera prst="orthographicFront">
              <a:rot lat="0" lon="0" rev="0"/>
            </a:camera>
            <a:lightRig rig="threePt" dir="tl">
              <a:rot lat="0" lon="0" rev="2400000"/>
            </a:lightRig>
          </a:scene3d>
          <a:sp3d>
            <a:bevelT w="25400" h="25400"/>
          </a:sp3d>
        </a:effectStyle>
      </a:effectStyleLst>
      <a:bgFillStyleLst>
        <a:solidFill>
          <a:schemeClr val="phClr">
            <a:tint val="96000"/>
            <a:lumMod val="110000"/>
          </a:schemeClr>
        </a:solidFill>
        <a:blipFill rotWithShape="1">
          <a:blip xmlns:r="http://schemas.openxmlformats.org/officeDocument/2006/relationships" r:embed="rId1">
            <a:duotone>
              <a:schemeClr val="phClr">
                <a:tint val="93000"/>
                <a:shade val="20000"/>
              </a:schemeClr>
              <a:schemeClr val="phClr">
                <a:tint val="90000"/>
                <a:shade val="85000"/>
                <a:satMod val="115000"/>
              </a:schemeClr>
            </a:duotone>
          </a:blip>
          <a:tile tx="0" ty="0" sx="60000" sy="60000" flip="none" algn="tl"/>
        </a:blipFill>
        <a:blipFill rotWithShape="1">
          <a:blip xmlns:r="http://schemas.openxmlformats.org/officeDocument/2006/relationships" r:embed="rId2">
            <a:duotone>
              <a:schemeClr val="phClr">
                <a:shade val="50000"/>
                <a:satMod val="340000"/>
                <a:lumMod val="40000"/>
              </a:schemeClr>
              <a:schemeClr val="phClr">
                <a:tint val="92000"/>
                <a:shade val="94000"/>
                <a:hueMod val="110000"/>
                <a:satMod val="236000"/>
                <a:lumMod val="1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Hardcover.thmx</Template>
  <TotalTime>392</TotalTime>
  <Words>502</Words>
  <Application>Microsoft Macintosh PowerPoint</Application>
  <PresentationFormat>On-screen Show (4:3)</PresentationFormat>
  <Paragraphs>115</Paragraphs>
  <Slides>13</Slides>
  <Notes>5</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Hardcover</vt:lpstr>
      <vt:lpstr>Marginal Costing</vt:lpstr>
      <vt:lpstr>Marginal and Absorption Costing</vt:lpstr>
      <vt:lpstr>Remember</vt:lpstr>
      <vt:lpstr>Marginal Costing is...</vt:lpstr>
      <vt:lpstr>With Marginal Costing</vt:lpstr>
      <vt:lpstr>Marginal Costing</vt:lpstr>
      <vt:lpstr>Marginal and Absorption Costing</vt:lpstr>
      <vt:lpstr>Marginal and Absorption Costing</vt:lpstr>
      <vt:lpstr>Marginal and Absorption Costing</vt:lpstr>
      <vt:lpstr>Valuation of stocks of finished goods</vt:lpstr>
      <vt:lpstr>Cost of sales</vt:lpstr>
      <vt:lpstr>Cost of sales</vt:lpstr>
      <vt:lpstr>Marginal and Absorption Costing</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Marginal Costing</dc:title>
  <dc:creator>Administrator</dc:creator>
  <cp:lastModifiedBy>S P</cp:lastModifiedBy>
  <cp:revision>35</cp:revision>
  <dcterms:created xsi:type="dcterms:W3CDTF">2012-03-13T12:00:35Z</dcterms:created>
  <dcterms:modified xsi:type="dcterms:W3CDTF">2016-05-02T16:53:37Z</dcterms:modified>
</cp:coreProperties>
</file>