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9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BFB217-C427-4266-BFF7-0A879F7816F6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F08129-CF05-4512-A168-FCF622AAF8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6061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Bef>
                <a:spcPts val="0"/>
              </a:spcBef>
              <a:spcAft>
                <a:spcPts val="0"/>
              </a:spcAft>
            </a:pPr>
            <a:r>
              <a:rPr lang="en-US" sz="18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 </a:t>
            </a:r>
            <a:endParaRPr lang="en-US" b="0" dirty="0">
              <a:effectLst/>
            </a:endParaRPr>
          </a:p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F08129-CF05-4512-A168-FCF622AAF88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68956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F08129-CF05-4512-A168-FCF622AAF88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83609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F08129-CF05-4512-A168-FCF622AAF88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2645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F08129-CF05-4512-A168-FCF622AAF889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25344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F08129-CF05-4512-A168-FCF622AAF88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1152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F08129-CF05-4512-A168-FCF622AAF88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6624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F08129-CF05-4512-A168-FCF622AAF88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41413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F08129-CF05-4512-A168-FCF622AAF88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1208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F08129-CF05-4512-A168-FCF622AAF889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08126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F08129-CF05-4512-A168-FCF622AAF889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98519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F08129-CF05-4512-A168-FCF622AAF889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3590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Bef>
                <a:spcPts val="0"/>
              </a:spcBef>
              <a:spcAft>
                <a:spcPts val="0"/>
              </a:spcAft>
            </a:pPr>
            <a:r>
              <a:rPr lang="en-US" sz="18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company wants to develop their outlets through the different regions of the UK within One year. </a:t>
            </a:r>
            <a:endParaRPr lang="en-US" b="0" dirty="0">
              <a:effectLst/>
            </a:endParaRPr>
          </a:p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F08129-CF05-4512-A168-FCF622AAF889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9140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Bef>
                <a:spcPts val="0"/>
              </a:spcBef>
              <a:spcAft>
                <a:spcPts val="0"/>
              </a:spcAft>
            </a:pPr>
            <a:r>
              <a:rPr lang="en-US" sz="18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Exit of the partnership, decision making can be developed that helps in developing the business. </a:t>
            </a:r>
            <a:endParaRPr lang="en-US" b="0" dirty="0">
              <a:effectLst/>
            </a:endParaRPr>
          </a:p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F08129-CF05-4512-A168-FCF622AAF889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724172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Laura </a:t>
            </a:r>
            <a:r>
              <a:rPr lang="en-GB" dirty="0" err="1"/>
              <a:t>Ene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F08129-CF05-4512-A168-FCF622AAF889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044995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F08129-CF05-4512-A168-FCF622AAF889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00388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BB30-90E7-4609-BE82-4A262CDEF478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4BF2-E184-4565-B1AF-17AC323E86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6345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BB30-90E7-4609-BE82-4A262CDEF478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69E04BF2-E184-4565-B1AF-17AC323E86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184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BB30-90E7-4609-BE82-4A262CDEF478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4BF2-E184-4565-B1AF-17AC323E86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77921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BB30-90E7-4609-BE82-4A262CDEF478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4BF2-E184-4565-B1AF-17AC323E86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1213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BB30-90E7-4609-BE82-4A262CDEF478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4BF2-E184-4565-B1AF-17AC323E86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175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BB30-90E7-4609-BE82-4A262CDEF478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4BF2-E184-4565-B1AF-17AC323E86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8923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BB30-90E7-4609-BE82-4A262CDEF478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4BF2-E184-4565-B1AF-17AC323E86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2075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BB30-90E7-4609-BE82-4A262CDEF478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4BF2-E184-4565-B1AF-17AC323E86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9530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BB30-90E7-4609-BE82-4A262CDEF478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4BF2-E184-4565-B1AF-17AC323E86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2442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BB30-90E7-4609-BE82-4A262CDEF478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4BF2-E184-4565-B1AF-17AC323E86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3211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BB30-90E7-4609-BE82-4A262CDEF478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4BF2-E184-4565-B1AF-17AC323E86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0871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BB30-90E7-4609-BE82-4A262CDEF478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4BF2-E184-4565-B1AF-17AC323E86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27725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BB30-90E7-4609-BE82-4A262CDEF478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4BF2-E184-4565-B1AF-17AC323E86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15980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BB30-90E7-4609-BE82-4A262CDEF478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4BF2-E184-4565-B1AF-17AC323E86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59255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BB30-90E7-4609-BE82-4A262CDEF478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4BF2-E184-4565-B1AF-17AC323E86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52621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BB30-90E7-4609-BE82-4A262CDEF478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4BF2-E184-4565-B1AF-17AC323E86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33442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BB30-90E7-4609-BE82-4A262CDEF478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4BF2-E184-4565-B1AF-17AC323E86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29991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A16BB30-90E7-4609-BE82-4A262CDEF478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9E04BF2-E184-4565-B1AF-17AC323E86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874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  <p:sldLayoutId id="2147483741" r:id="rId12"/>
    <p:sldLayoutId id="2147483742" r:id="rId13"/>
    <p:sldLayoutId id="2147483743" r:id="rId14"/>
    <p:sldLayoutId id="2147483744" r:id="rId15"/>
    <p:sldLayoutId id="2147483745" r:id="rId16"/>
    <p:sldLayoutId id="2147483746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052CFBF-7EA2-AAD0-3B01-3C95D601FD4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35000"/>
          </a:blip>
          <a:srcRect l="297" r="1081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60E893-D0BD-667E-7821-8186D1939B3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Managing Enterprise In the 21</a:t>
            </a:r>
            <a:r>
              <a:rPr lang="en-US" baseline="30000" dirty="0"/>
              <a:t>st</a:t>
            </a:r>
            <a:r>
              <a:rPr lang="en-US" dirty="0"/>
              <a:t> Century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535768-923F-FEBE-31E6-D2D84525643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US" sz="2000" dirty="0">
                <a:solidFill>
                  <a:srgbClr val="0070C0"/>
                </a:solidFill>
              </a:rPr>
              <a:t>Stefanel Lazar 2132344</a:t>
            </a:r>
          </a:p>
          <a:p>
            <a:r>
              <a:rPr lang="en-US" sz="2000" dirty="0">
                <a:solidFill>
                  <a:srgbClr val="0070C0"/>
                </a:solidFill>
              </a:rPr>
              <a:t>Nicoleta Carp 2125547</a:t>
            </a:r>
          </a:p>
          <a:p>
            <a:r>
              <a:rPr lang="en-US" sz="2000" dirty="0">
                <a:solidFill>
                  <a:srgbClr val="0070C0"/>
                </a:solidFill>
              </a:rPr>
              <a:t>Bianca Nicoleta </a:t>
            </a:r>
            <a:r>
              <a:rPr lang="en-US" sz="2000" dirty="0" err="1">
                <a:solidFill>
                  <a:srgbClr val="0070C0"/>
                </a:solidFill>
              </a:rPr>
              <a:t>Meresca</a:t>
            </a:r>
            <a:r>
              <a:rPr lang="en-US" sz="2000" dirty="0">
                <a:solidFill>
                  <a:srgbClr val="0070C0"/>
                </a:solidFill>
              </a:rPr>
              <a:t> 2129387</a:t>
            </a:r>
          </a:p>
          <a:p>
            <a:r>
              <a:rPr lang="en-US" sz="2000" dirty="0">
                <a:solidFill>
                  <a:srgbClr val="0070C0"/>
                </a:solidFill>
              </a:rPr>
              <a:t>Roxana-Ionela Severin 2129386</a:t>
            </a:r>
          </a:p>
          <a:p>
            <a:r>
              <a:rPr lang="en-US" sz="2000" dirty="0">
                <a:solidFill>
                  <a:srgbClr val="0070C0"/>
                </a:solidFill>
              </a:rPr>
              <a:t>Laura </a:t>
            </a:r>
            <a:r>
              <a:rPr lang="en-US" sz="2000" dirty="0" err="1">
                <a:solidFill>
                  <a:srgbClr val="0070C0"/>
                </a:solidFill>
              </a:rPr>
              <a:t>Ene</a:t>
            </a:r>
            <a:r>
              <a:rPr lang="en-US" sz="2000" dirty="0">
                <a:solidFill>
                  <a:srgbClr val="0070C0"/>
                </a:solidFill>
              </a:rPr>
              <a:t> 2129390 </a:t>
            </a:r>
          </a:p>
        </p:txBody>
      </p:sp>
    </p:spTree>
    <p:extLst>
      <p:ext uri="{BB962C8B-B14F-4D97-AF65-F5344CB8AC3E}">
        <p14:creationId xmlns:p14="http://schemas.microsoft.com/office/powerpoint/2010/main" val="29423005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44" name="Group 1030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32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033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34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035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036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037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052" name="Rectangle 1038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53" name="Group 1040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1042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3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043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3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045" name="Group 1044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1046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047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48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049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050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051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538ABAC-E184-1BE9-DA66-92537E1DDD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399" y="685800"/>
            <a:ext cx="7345891" cy="141393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i="0" u="none" strike="noStrike"/>
              <a:t>Introduction </a:t>
            </a:r>
            <a:endParaRPr lang="en-US"/>
          </a:p>
        </p:txBody>
      </p:sp>
      <p:pic>
        <p:nvPicPr>
          <p:cNvPr id="1026" name="Picture 2" descr="10 Food Business Ideas In India (From Low-Cost To Big-Budget)">
            <a:extLst>
              <a:ext uri="{FF2B5EF4-FFF2-40B4-BE49-F238E27FC236}">
                <a16:creationId xmlns:a16="http://schemas.microsoft.com/office/drawing/2014/main" id="{4AAC8E48-C347-A10B-9DED-CD86272AF10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896" r="36435" b="-1"/>
          <a:stretch/>
        </p:blipFill>
        <p:spPr bwMode="auto"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noFill/>
          <a:ln w="38100"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FFA673B-8449-C439-54D2-10EB00A1288B}"/>
              </a:ext>
            </a:extLst>
          </p:cNvPr>
          <p:cNvSpPr txBox="1"/>
          <p:nvPr/>
        </p:nvSpPr>
        <p:spPr>
          <a:xfrm>
            <a:off x="3732212" y="1584426"/>
            <a:ext cx="7659156" cy="44306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 fontAlgn="base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b="0" i="0" u="none" strike="noStrike" dirty="0"/>
              <a:t>A food business will be developed in the market that will provide both online and takeaway service for the consumers.</a:t>
            </a:r>
          </a:p>
          <a:p>
            <a:pPr marL="285750" indent="-285750" fontAlgn="base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b="0" i="0" u="none" strike="noStrike" dirty="0"/>
              <a:t>Eating Bites is the name of the company.</a:t>
            </a:r>
          </a:p>
          <a:p>
            <a:pPr marL="285750" indent="-285750" fontAlgn="base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b="0" i="0" u="none" strike="noStrike" dirty="0"/>
              <a:t>There is the major importance of the market analysis that helps in building the proper strategies for the development of the marketing of the service within the </a:t>
            </a:r>
            <a:r>
              <a:rPr lang="en-US" b="0" i="0" u="none" strike="noStrike" dirty="0" err="1"/>
              <a:t>organisation</a:t>
            </a:r>
            <a:r>
              <a:rPr lang="en-US" b="0" i="0" u="none" strike="noStrike" dirty="0"/>
              <a:t>. </a:t>
            </a:r>
          </a:p>
          <a:p>
            <a:pPr marL="285750" indent="-285750" fontAlgn="base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b="0" i="0" u="none" strike="noStrike" dirty="0"/>
              <a:t>There will be the effectiveness of the social responsibility that can make the sustainable development of the </a:t>
            </a:r>
            <a:r>
              <a:rPr lang="en-US" b="0" i="0" u="none" strike="noStrike" dirty="0" err="1"/>
              <a:t>organisation</a:t>
            </a:r>
            <a:r>
              <a:rPr lang="en-US" b="0" i="0" u="none" strike="noStrike" dirty="0"/>
              <a:t>.   </a:t>
            </a:r>
            <a:endParaRPr lang="en-US" b="0" i="0" u="none" strike="noStrike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0BB38F-B000-3D45-3795-76AEDFDDCA30}"/>
              </a:ext>
            </a:extLst>
          </p:cNvPr>
          <p:cNvSpPr txBox="1"/>
          <p:nvPr/>
        </p:nvSpPr>
        <p:spPr>
          <a:xfrm>
            <a:off x="9704860" y="5802868"/>
            <a:ext cx="166444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u="none" strike="noStrike" dirty="0">
                <a:solidFill>
                  <a:schemeClr val="accent6">
                    <a:lumMod val="50000"/>
                  </a:schemeClr>
                </a:solidFill>
              </a:rPr>
              <a:t>Stefanel Lazar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73121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Greater Manchester | region, England, United Kingdom | Britannica">
            <a:extLst>
              <a:ext uri="{FF2B5EF4-FFF2-40B4-BE49-F238E27FC236}">
                <a16:creationId xmlns:a16="http://schemas.microsoft.com/office/drawing/2014/main" id="{845BF0C0-EED3-FE8C-E643-A5AA442B43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73"/>
          <a:stretch/>
        </p:blipFill>
        <p:spPr bwMode="auto">
          <a:xfrm>
            <a:off x="-687877" y="-452995"/>
            <a:ext cx="12466020" cy="5889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530786-0ED5-FDF9-C811-3FB603B648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870" y="702156"/>
            <a:ext cx="10144260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0"/>
              </a:spcAft>
            </a:pPr>
            <a:r>
              <a:rPr lang="en-US" i="0" u="none" strike="noStrike">
                <a:solidFill>
                  <a:schemeClr val="tx1"/>
                </a:solidFill>
                <a:effectLst/>
              </a:rPr>
              <a:t>Business description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34F6C8-BE96-5BDC-AD34-FABD14033075}"/>
              </a:ext>
            </a:extLst>
          </p:cNvPr>
          <p:cNvSpPr txBox="1"/>
          <p:nvPr/>
        </p:nvSpPr>
        <p:spPr>
          <a:xfrm>
            <a:off x="965199" y="2180496"/>
            <a:ext cx="10261602" cy="36783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 fontAlgn="base">
              <a:spcBef>
                <a:spcPct val="20000"/>
              </a:spcBef>
              <a:spcAft>
                <a:spcPts val="600"/>
              </a:spcAft>
              <a:buClr>
                <a:srgbClr val="22AED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0" i="0" u="none" strike="noStrike" dirty="0">
                <a:solidFill>
                  <a:schemeClr val="tx2"/>
                </a:solidFill>
                <a:effectLst/>
              </a:rPr>
              <a:t>Manchester in the UK will be the headquarter and the company has the aim to expand itself in different regions of the UK.</a:t>
            </a:r>
          </a:p>
          <a:p>
            <a:pPr marL="285750" indent="-285750" fontAlgn="base">
              <a:spcBef>
                <a:spcPct val="20000"/>
              </a:spcBef>
              <a:spcAft>
                <a:spcPts val="600"/>
              </a:spcAft>
              <a:buClr>
                <a:srgbClr val="22AED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0" i="0" u="none" strike="noStrike" dirty="0">
                <a:solidFill>
                  <a:schemeClr val="tx2"/>
                </a:solidFill>
                <a:effectLst/>
              </a:rPr>
              <a:t>Office going people will be the main target for the company. </a:t>
            </a:r>
          </a:p>
          <a:p>
            <a:pPr marL="285750" indent="-285750" fontAlgn="base">
              <a:spcBef>
                <a:spcPct val="20000"/>
              </a:spcBef>
              <a:spcAft>
                <a:spcPts val="600"/>
              </a:spcAft>
              <a:buClr>
                <a:srgbClr val="22AED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0" i="0" u="none" strike="noStrike" dirty="0">
                <a:solidFill>
                  <a:schemeClr val="tx2"/>
                </a:solidFill>
                <a:effectLst/>
              </a:rPr>
              <a:t>Middle class to higher class groups will be attracted to the service. </a:t>
            </a:r>
          </a:p>
          <a:p>
            <a:pPr marL="285750" indent="-285750" fontAlgn="base">
              <a:spcBef>
                <a:spcPct val="20000"/>
              </a:spcBef>
              <a:spcAft>
                <a:spcPts val="600"/>
              </a:spcAft>
              <a:buClr>
                <a:srgbClr val="22AED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0" i="0" u="none" strike="noStrike" dirty="0">
                <a:solidFill>
                  <a:schemeClr val="tx2"/>
                </a:solidFill>
                <a:effectLst/>
              </a:rPr>
              <a:t>Eating bites will follow the  competitive pricing strategy for the consumers.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CA1C00-C7DC-929B-8E5B-7D8989609CC9}"/>
              </a:ext>
            </a:extLst>
          </p:cNvPr>
          <p:cNvSpPr txBox="1"/>
          <p:nvPr/>
        </p:nvSpPr>
        <p:spPr>
          <a:xfrm>
            <a:off x="8917498" y="5873764"/>
            <a:ext cx="18427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accent6">
                    <a:lumMod val="75000"/>
                  </a:schemeClr>
                </a:solidFill>
              </a:rPr>
              <a:t>Stefanel </a:t>
            </a:r>
            <a:r>
              <a:rPr lang="en-US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Lazar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17013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0F88C-EAA6-088F-4016-D7672D6A1F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0"/>
              </a:spcAft>
            </a:pPr>
            <a:r>
              <a:rPr lang="en-US" i="0" u="none" strike="noStrike">
                <a:effectLst/>
              </a:rPr>
              <a:t>History of the business</a:t>
            </a:r>
            <a:endParaRPr lang="en-US"/>
          </a:p>
        </p:txBody>
      </p:sp>
      <p:pic>
        <p:nvPicPr>
          <p:cNvPr id="3074" name="Picture 2" descr="Covid-19 Impact on Online Food Delivery Services - Capgemini UK">
            <a:extLst>
              <a:ext uri="{FF2B5EF4-FFF2-40B4-BE49-F238E27FC236}">
                <a16:creationId xmlns:a16="http://schemas.microsoft.com/office/drawing/2014/main" id="{75143538-A114-125C-CA37-879EF529CE9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187" b="-1"/>
          <a:stretch/>
        </p:blipFill>
        <p:spPr bwMode="auto">
          <a:xfrm>
            <a:off x="657225" y="2361056"/>
            <a:ext cx="4962525" cy="3649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DE490CE-BE91-ECEB-7D73-FDA6C05178F6}"/>
              </a:ext>
            </a:extLst>
          </p:cNvPr>
          <p:cNvSpPr/>
          <p:nvPr/>
        </p:nvSpPr>
        <p:spPr>
          <a:xfrm>
            <a:off x="6335805" y="2180496"/>
            <a:ext cx="5275001" cy="4045683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285750" indent="-285750"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0" i="0" u="none" strike="noStrike" dirty="0">
                <a:solidFill>
                  <a:schemeClr val="tx2"/>
                </a:solidFill>
                <a:effectLst/>
              </a:rPr>
              <a:t>After the pandemic, the people are like to eat healthy food and through this the company can attract huge consumers in the market. </a:t>
            </a:r>
          </a:p>
          <a:p>
            <a:pPr marL="285750" indent="-285750"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0" i="0" u="none" strike="noStrike" dirty="0">
                <a:solidFill>
                  <a:schemeClr val="tx2"/>
                </a:solidFill>
                <a:effectLst/>
              </a:rPr>
              <a:t>COVID-19 helps the online business to grow in the market and this also impacts on the food selling business. </a:t>
            </a:r>
          </a:p>
          <a:p>
            <a:pPr marL="285750" indent="-285750"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0" i="0" u="none" strike="noStrike" dirty="0">
                <a:solidFill>
                  <a:schemeClr val="tx2"/>
                </a:solidFill>
                <a:effectLst/>
              </a:rPr>
              <a:t>20-30% of the sales are increased by the online selling of the food items (</a:t>
            </a:r>
            <a:r>
              <a:rPr lang="en-US" b="0" i="0" u="none" strike="noStrike" dirty="0" err="1">
                <a:solidFill>
                  <a:schemeClr val="tx2"/>
                </a:solidFill>
                <a:effectLst/>
              </a:rPr>
              <a:t>Verdictfoodservice</a:t>
            </a:r>
            <a:r>
              <a:rPr lang="en-US" b="0" i="0" u="none" strike="noStrike" dirty="0">
                <a:solidFill>
                  <a:schemeClr val="tx2"/>
                </a:solidFill>
                <a:effectLst/>
              </a:rPr>
              <a:t>, 2022).</a:t>
            </a:r>
          </a:p>
          <a:p>
            <a:pPr marL="285750" indent="-285750"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0" i="0" u="none" strike="noStrike" dirty="0">
                <a:solidFill>
                  <a:schemeClr val="tx2"/>
                </a:solidFill>
                <a:effectLst/>
              </a:rPr>
              <a:t>Competitors numbers have increased in the industry and Deliveroo is the strong company in this area (Mintel, 2022). </a:t>
            </a:r>
            <a:endParaRPr lang="en-US" b="0" i="0" u="none" strike="noStrike" dirty="0">
              <a:solidFill>
                <a:schemeClr val="accent6">
                  <a:lumMod val="75000"/>
                </a:schemeClr>
              </a:solidFill>
              <a:effectLst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3742FD-40F2-B086-1D5F-956D1B1D7A88}"/>
              </a:ext>
            </a:extLst>
          </p:cNvPr>
          <p:cNvSpPr txBox="1"/>
          <p:nvPr/>
        </p:nvSpPr>
        <p:spPr>
          <a:xfrm>
            <a:off x="8290420" y="6321387"/>
            <a:ext cx="18183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Stefanel Lazar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07281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5096D-0E36-AC2A-50EB-5228BA9901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5"/>
            <a:ext cx="3568661" cy="126971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i="0" u="none" strike="noStrike">
                <a:solidFill>
                  <a:schemeClr val="tx2"/>
                </a:solidFill>
                <a:effectLst/>
              </a:rPr>
              <a:t>Business Structure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33161C-5855-166E-EC27-602F80F8E8C5}"/>
              </a:ext>
            </a:extLst>
          </p:cNvPr>
          <p:cNvSpPr txBox="1"/>
          <p:nvPr/>
        </p:nvSpPr>
        <p:spPr>
          <a:xfrm>
            <a:off x="609906" y="2340864"/>
            <a:ext cx="3568661" cy="36344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500" b="0" i="0" u="none" strike="noStrike" dirty="0">
                <a:solidFill>
                  <a:schemeClr val="tx2"/>
                </a:solidFill>
                <a:effectLst/>
              </a:rPr>
              <a:t>Hierarchical structure will be helpful for the development of the innovative workforce. </a:t>
            </a:r>
          </a:p>
          <a:p>
            <a:pPr marL="285750" indent="-285750"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500" b="0" i="0" u="none" strike="noStrike" dirty="0">
                <a:solidFill>
                  <a:schemeClr val="tx2"/>
                </a:solidFill>
                <a:effectLst/>
              </a:rPr>
              <a:t>Hierarchical structure will be helpful for Eating Bites to make the proper communication (BBC bitesize, 2022). </a:t>
            </a:r>
          </a:p>
          <a:p>
            <a:pPr marL="285750" indent="-285750"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500" b="0" i="0" u="none" strike="noStrike" dirty="0">
                <a:solidFill>
                  <a:schemeClr val="tx2"/>
                </a:solidFill>
                <a:effectLst/>
              </a:rPr>
              <a:t>This helps in developing the modern management that makes a profitable situation for Eating Bites. </a:t>
            </a:r>
          </a:p>
          <a:p>
            <a:pPr marL="285750" indent="-285750"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500" b="0" i="0" u="none" strike="noStrike" dirty="0">
                <a:solidFill>
                  <a:schemeClr val="tx2"/>
                </a:solidFill>
                <a:effectLst/>
              </a:rPr>
              <a:t>Development of the partnership business will be helpful to reach different types of the consumers in the market.  </a:t>
            </a:r>
            <a:endParaRPr lang="en-US" sz="1500" b="0" i="0" u="none" strike="noStrike" dirty="0">
              <a:solidFill>
                <a:srgbClr val="FFFF00"/>
              </a:solidFill>
              <a:effectLst/>
            </a:endParaRP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F98711A3-3665-92E1-253A-85A9CF5FB3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54296" y="1284495"/>
            <a:ext cx="6735272" cy="4108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431E275-EEF6-DE1F-5D58-7F36F23F807F}"/>
              </a:ext>
            </a:extLst>
          </p:cNvPr>
          <p:cNvSpPr txBox="1"/>
          <p:nvPr/>
        </p:nvSpPr>
        <p:spPr>
          <a:xfrm>
            <a:off x="8021932" y="5975350"/>
            <a:ext cx="19777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0" i="0" u="none" strike="noStrike" dirty="0">
                <a:solidFill>
                  <a:srgbClr val="FFFF00"/>
                </a:solidFill>
                <a:effectLst/>
              </a:rPr>
              <a:t>Nicoleta Carp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9202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C0D9B3-DE18-9CE2-26D7-3F67C23963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110" y="826346"/>
            <a:ext cx="3171905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200" i="0" u="none" strike="noStrike">
                <a:solidFill>
                  <a:srgbClr val="FFFFFF"/>
                </a:solidFill>
                <a:effectLst/>
              </a:rPr>
              <a:t>Product and Service description</a:t>
            </a:r>
            <a:endParaRPr lang="en-US" sz="220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3C0D3D-72AE-2DF7-7CBF-48E48F0F522C}"/>
              </a:ext>
            </a:extLst>
          </p:cNvPr>
          <p:cNvSpPr txBox="1"/>
          <p:nvPr/>
        </p:nvSpPr>
        <p:spPr>
          <a:xfrm>
            <a:off x="764110" y="2052084"/>
            <a:ext cx="3033249" cy="3856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 fontAlgn="base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500" b="0" i="0" u="none" strike="noStrike" dirty="0">
                <a:solidFill>
                  <a:srgbClr val="FFFFFF"/>
                </a:solidFill>
                <a:effectLst/>
              </a:rPr>
              <a:t>First 50 consumers will get 30% discounts and there will also be availability of the combo offers. </a:t>
            </a:r>
          </a:p>
          <a:p>
            <a:pPr marL="285750" indent="-285750" fontAlgn="base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500" b="0" i="0" u="none" strike="noStrike" dirty="0">
                <a:solidFill>
                  <a:srgbClr val="FFFFFF"/>
                </a:solidFill>
                <a:effectLst/>
              </a:rPr>
              <a:t>Both the veg and non-veg dishes will be available there. </a:t>
            </a:r>
          </a:p>
          <a:p>
            <a:pPr marL="285750" indent="-285750" fontAlgn="base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500" b="0" i="0" u="none" strike="noStrike" dirty="0">
                <a:solidFill>
                  <a:srgbClr val="FFFFFF"/>
                </a:solidFill>
                <a:effectLst/>
              </a:rPr>
              <a:t>Environmental friendly packaging will be maintained. </a:t>
            </a:r>
          </a:p>
          <a:p>
            <a:pPr marL="285750" indent="-285750" fontAlgn="base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500" b="0" i="0" u="none" strike="noStrike" dirty="0">
                <a:solidFill>
                  <a:srgbClr val="FFFFFF"/>
                </a:solidFill>
                <a:effectLst/>
              </a:rPr>
              <a:t>All of the ingredients will be mentioned on the packaging of the dishes. </a:t>
            </a:r>
          </a:p>
          <a:p>
            <a:pPr marL="285750" indent="-285750" fontAlgn="base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500" b="0" i="0" u="none" strike="noStrike" dirty="0">
                <a:solidFill>
                  <a:srgbClr val="FFFFFF"/>
                </a:solidFill>
                <a:effectLst/>
              </a:rPr>
              <a:t>There will be a system of six months and one year subscription that can attract the consumers to the business.  </a:t>
            </a:r>
            <a:endParaRPr lang="en-US" sz="1500" b="0" i="0" u="none" strike="noStrike" dirty="0">
              <a:solidFill>
                <a:srgbClr val="FFFF00"/>
              </a:solidFill>
              <a:effectLst/>
            </a:endParaRPr>
          </a:p>
        </p:txBody>
      </p:sp>
      <p:pic>
        <p:nvPicPr>
          <p:cNvPr id="5122" name="Picture 2" descr="Food Deliveries Offer Eco-Friendly Packaging To Give Restaurant Style  Dining Experience">
            <a:extLst>
              <a:ext uri="{FF2B5EF4-FFF2-40B4-BE49-F238E27FC236}">
                <a16:creationId xmlns:a16="http://schemas.microsoft.com/office/drawing/2014/main" id="{7686B574-6DFF-F36D-3852-6DDCF161B1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95453" y="948413"/>
            <a:ext cx="6613200" cy="495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7F53F22-CB42-96F8-9920-4871748A3A8F}"/>
              </a:ext>
            </a:extLst>
          </p:cNvPr>
          <p:cNvSpPr txBox="1"/>
          <p:nvPr/>
        </p:nvSpPr>
        <p:spPr>
          <a:xfrm>
            <a:off x="8340754" y="6207745"/>
            <a:ext cx="17092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0" i="0" u="none" strike="noStrike" dirty="0">
                <a:solidFill>
                  <a:srgbClr val="FFFF00"/>
                </a:solidFill>
                <a:effectLst/>
              </a:rPr>
              <a:t>Nicoleta Carp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62982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FEC5D-223F-5D89-B633-9C13F3DC3A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110" y="826346"/>
            <a:ext cx="3171905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0"/>
              </a:spcAft>
            </a:pPr>
            <a:r>
              <a:rPr lang="en-US" sz="2400" i="0" u="none" strike="noStrike">
                <a:solidFill>
                  <a:srgbClr val="FFFFFF"/>
                </a:solidFill>
                <a:effectLst/>
              </a:rPr>
              <a:t>Market Trends and Analysis</a:t>
            </a:r>
            <a:endParaRPr lang="en-US" sz="240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019A62-AD88-17D4-66D1-29A301C5537F}"/>
              </a:ext>
            </a:extLst>
          </p:cNvPr>
          <p:cNvSpPr txBox="1"/>
          <p:nvPr/>
        </p:nvSpPr>
        <p:spPr>
          <a:xfrm>
            <a:off x="764110" y="2052084"/>
            <a:ext cx="3033249" cy="3856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500" b="0" i="0" u="none" strike="noStrike" dirty="0">
                <a:solidFill>
                  <a:srgbClr val="FFFFFF"/>
                </a:solidFill>
                <a:effectLst/>
              </a:rPr>
              <a:t>Brexit is impacted on the pound value that will make the concern of the business development. </a:t>
            </a:r>
          </a:p>
          <a:p>
            <a:pPr marL="285750" indent="-285750"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500" b="0" i="0" u="none" strike="noStrike" dirty="0">
                <a:solidFill>
                  <a:srgbClr val="FFFFFF"/>
                </a:solidFill>
                <a:effectLst/>
              </a:rPr>
              <a:t>COVID-19 put pressure on the UK economy as the price of the materials increased (</a:t>
            </a:r>
            <a:r>
              <a:rPr lang="en-US" sz="1500" b="0" i="0" u="none" strike="noStrike" dirty="0" err="1">
                <a:solidFill>
                  <a:srgbClr val="FFFFFF"/>
                </a:solidFill>
                <a:effectLst/>
              </a:rPr>
              <a:t>Su</a:t>
            </a:r>
            <a:r>
              <a:rPr lang="en-US" sz="1500" b="0" i="1" u="none" strike="noStrike" dirty="0">
                <a:solidFill>
                  <a:srgbClr val="FFFFFF"/>
                </a:solidFill>
                <a:effectLst/>
              </a:rPr>
              <a:t> et al., </a:t>
            </a:r>
            <a:r>
              <a:rPr lang="en-US" sz="1500" b="0" i="0" u="none" strike="noStrike" dirty="0">
                <a:solidFill>
                  <a:srgbClr val="FFFFFF"/>
                </a:solidFill>
                <a:effectLst/>
              </a:rPr>
              <a:t>2022).</a:t>
            </a:r>
          </a:p>
          <a:p>
            <a:pPr marL="285750" indent="-285750"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500" b="0" i="0" u="none" strike="noStrike" dirty="0">
                <a:solidFill>
                  <a:srgbClr val="FFFFFF"/>
                </a:solidFill>
                <a:effectLst/>
              </a:rPr>
              <a:t>Changing food habits can create opportunities for the </a:t>
            </a:r>
            <a:r>
              <a:rPr lang="en-US" sz="1500" b="0" i="0" u="none" strike="noStrike" dirty="0" err="1">
                <a:solidFill>
                  <a:srgbClr val="FFFFFF"/>
                </a:solidFill>
                <a:effectLst/>
              </a:rPr>
              <a:t>organisation</a:t>
            </a:r>
            <a:r>
              <a:rPr lang="en-US" sz="1500" b="0" i="0" u="none" strike="noStrike" dirty="0">
                <a:solidFill>
                  <a:srgbClr val="FFFFFF"/>
                </a:solidFill>
                <a:effectLst/>
              </a:rPr>
              <a:t> as Eating Bites will provide healthy food. </a:t>
            </a:r>
          </a:p>
          <a:p>
            <a:pPr marL="285750" indent="-285750"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500" b="0" i="0" u="none" strike="noStrike" dirty="0">
                <a:solidFill>
                  <a:srgbClr val="FFFFFF"/>
                </a:solidFill>
                <a:effectLst/>
              </a:rPr>
              <a:t>There will be challenges related to climate change in the UK that can make the major issues in business operations.  </a:t>
            </a:r>
          </a:p>
        </p:txBody>
      </p:sp>
      <p:pic>
        <p:nvPicPr>
          <p:cNvPr id="6146" name="Picture 2" descr="PESTEL Analysis: Factors of PESTEL Analysis, Examples and Videos">
            <a:extLst>
              <a:ext uri="{FF2B5EF4-FFF2-40B4-BE49-F238E27FC236}">
                <a16:creationId xmlns:a16="http://schemas.microsoft.com/office/drawing/2014/main" id="{30E4C97C-1D86-BA80-5B06-0410EAE4DD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68800" y="1497158"/>
            <a:ext cx="6866506" cy="3862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3EE9A14-4A90-EA0E-DF1E-7204D49CF41E}"/>
              </a:ext>
            </a:extLst>
          </p:cNvPr>
          <p:cNvSpPr txBox="1"/>
          <p:nvPr/>
        </p:nvSpPr>
        <p:spPr>
          <a:xfrm>
            <a:off x="7594134" y="5989631"/>
            <a:ext cx="15214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0" i="0" u="none" strike="noStrike" dirty="0">
                <a:solidFill>
                  <a:srgbClr val="FFFF00"/>
                </a:solidFill>
                <a:effectLst/>
              </a:rPr>
              <a:t>Nicoleta Carp</a:t>
            </a:r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72096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FEC5D-223F-5D89-B633-9C13F3DC3A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4721" y="960723"/>
            <a:ext cx="4968489" cy="101380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spcAft>
                <a:spcPts val="0"/>
              </a:spcAft>
            </a:pPr>
            <a:r>
              <a:rPr lang="en-US" i="0" u="none" strike="noStrike">
                <a:solidFill>
                  <a:schemeClr val="tx2"/>
                </a:solidFill>
                <a:effectLst/>
              </a:rPr>
              <a:t>Market Trends and Analysis</a:t>
            </a:r>
            <a:endParaRPr lang="en-US">
              <a:solidFill>
                <a:schemeClr val="tx2"/>
              </a:solidFill>
            </a:endParaRPr>
          </a:p>
        </p:txBody>
      </p:sp>
      <p:pic>
        <p:nvPicPr>
          <p:cNvPr id="7170" name="Picture 2" descr="Porter's Five Forces - Definition, Explained, Example, Model">
            <a:extLst>
              <a:ext uri="{FF2B5EF4-FFF2-40B4-BE49-F238E27FC236}">
                <a16:creationId xmlns:a16="http://schemas.microsoft.com/office/drawing/2014/main" id="{22390987-53C0-52D3-E145-D6CC0CAD658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17" r="19622" b="2"/>
          <a:stretch/>
        </p:blipFill>
        <p:spPr bwMode="auto">
          <a:xfrm>
            <a:off x="910114" y="1148159"/>
            <a:ext cx="4674492" cy="4544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D48D740-5AED-EA05-3AC8-20DE957BFE1E}"/>
              </a:ext>
            </a:extLst>
          </p:cNvPr>
          <p:cNvSpPr txBox="1"/>
          <p:nvPr/>
        </p:nvSpPr>
        <p:spPr>
          <a:xfrm>
            <a:off x="6515987" y="2254102"/>
            <a:ext cx="4947221" cy="3650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285750" indent="-285750" fontAlgn="base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0" i="0" u="none" strike="noStrike" dirty="0">
                <a:solidFill>
                  <a:schemeClr val="tx2"/>
                </a:solidFill>
                <a:effectLst/>
              </a:rPr>
              <a:t>There is the high power from the competitors as there are various types of the company within the organization. </a:t>
            </a:r>
          </a:p>
          <a:p>
            <a:pPr marL="285750" indent="-285750" fontAlgn="base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0" i="0" u="none" strike="noStrike" dirty="0">
                <a:solidFill>
                  <a:schemeClr val="tx2"/>
                </a:solidFill>
                <a:effectLst/>
              </a:rPr>
              <a:t>The consumer's power is also high for this industry as they can get different types of the options. </a:t>
            </a:r>
          </a:p>
          <a:p>
            <a:pPr marL="285750" indent="-285750" fontAlgn="base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0" i="0" u="none" strike="noStrike" dirty="0">
                <a:solidFill>
                  <a:schemeClr val="tx2"/>
                </a:solidFill>
                <a:effectLst/>
              </a:rPr>
              <a:t>Substitute powers are moderate in this industry.</a:t>
            </a:r>
          </a:p>
          <a:p>
            <a:pPr marL="285750" indent="-285750" fontAlgn="base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0" i="0" u="none" strike="noStrike" dirty="0">
                <a:solidFill>
                  <a:schemeClr val="tx2"/>
                </a:solidFill>
                <a:effectLst/>
              </a:rPr>
              <a:t>Supplier power will also be high.</a:t>
            </a:r>
          </a:p>
          <a:p>
            <a:pPr marL="285750" indent="-285750" fontAlgn="base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0" i="0" u="none" strike="noStrike" dirty="0">
                <a:solidFill>
                  <a:schemeClr val="tx2"/>
                </a:solidFill>
                <a:effectLst/>
              </a:rPr>
              <a:t>Threat of the new entry can be high as COVID-19 makes this business trendy (Brewer and </a:t>
            </a:r>
            <a:r>
              <a:rPr lang="en-US" b="0" i="0" u="none" strike="noStrike" dirty="0" err="1">
                <a:solidFill>
                  <a:schemeClr val="tx2"/>
                </a:solidFill>
                <a:effectLst/>
              </a:rPr>
              <a:t>Sebby</a:t>
            </a:r>
            <a:r>
              <a:rPr lang="en-US" b="0" i="0" u="none" strike="noStrike" dirty="0">
                <a:solidFill>
                  <a:schemeClr val="tx2"/>
                </a:solidFill>
                <a:effectLst/>
              </a:rPr>
              <a:t>, 2021). </a:t>
            </a:r>
            <a:endParaRPr lang="en-US" b="0" i="0" u="none" strike="noStrike" dirty="0">
              <a:solidFill>
                <a:srgbClr val="FF0000"/>
              </a:solidFill>
              <a:effectLst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F3D8F0-7C92-A6ED-9926-BD081DF8C8A7}"/>
              </a:ext>
            </a:extLst>
          </p:cNvPr>
          <p:cNvSpPr txBox="1"/>
          <p:nvPr/>
        </p:nvSpPr>
        <p:spPr>
          <a:xfrm>
            <a:off x="7870971" y="6090299"/>
            <a:ext cx="253730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u="none" strike="noStrike" dirty="0">
                <a:solidFill>
                  <a:srgbClr val="FF0000"/>
                </a:solidFill>
                <a:effectLst/>
              </a:rPr>
              <a:t>Bianca Nicoleta </a:t>
            </a:r>
            <a:r>
              <a:rPr lang="en-US" b="0" i="0" u="none" strike="noStrike" dirty="0" err="1">
                <a:solidFill>
                  <a:srgbClr val="FF0000"/>
                </a:solidFill>
                <a:effectLst/>
              </a:rPr>
              <a:t>Meresca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554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 descr="How to Create a Realistic Budget For Your Restaurant - EagleOwl - Restaurant  Management and Analytics Software">
            <a:extLst>
              <a:ext uri="{FF2B5EF4-FFF2-40B4-BE49-F238E27FC236}">
                <a16:creationId xmlns:a16="http://schemas.microsoft.com/office/drawing/2014/main" id="{39C73DBE-88B8-3297-6473-13A7D2BDFED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" r="13713" b="-1"/>
          <a:stretch/>
        </p:blipFill>
        <p:spPr bwMode="auto">
          <a:xfrm>
            <a:off x="20" y="10"/>
            <a:ext cx="12191980" cy="6073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B8045E-5DFB-CBEE-CD34-8B6CDAB194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870" y="702156"/>
            <a:ext cx="10144260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i="0" u="none" strike="noStrike">
                <a:solidFill>
                  <a:schemeClr val="tx1"/>
                </a:solidFill>
                <a:effectLst/>
              </a:rPr>
              <a:t>Operations 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D03DA8D-9C84-F561-04A4-A391A5E167AF}"/>
              </a:ext>
            </a:extLst>
          </p:cNvPr>
          <p:cNvSpPr/>
          <p:nvPr/>
        </p:nvSpPr>
        <p:spPr>
          <a:xfrm>
            <a:off x="965199" y="2180496"/>
            <a:ext cx="10261602" cy="3678303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285750" indent="-285750" fontAlgn="base">
              <a:spcBef>
                <a:spcPct val="20000"/>
              </a:spcBef>
              <a:spcAft>
                <a:spcPts val="600"/>
              </a:spcAft>
              <a:buClr>
                <a:srgbClr val="D07660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0" i="0" u="none" strike="noStrike" dirty="0">
                <a:solidFill>
                  <a:schemeClr val="tx2"/>
                </a:solidFill>
                <a:effectLst/>
              </a:rPr>
              <a:t>Different types of the rich materials including the fresh vegetables will be imported for the development of the dishes related to the organization. </a:t>
            </a:r>
          </a:p>
          <a:p>
            <a:pPr marL="285750" indent="-285750" fontAlgn="base">
              <a:spcBef>
                <a:spcPct val="20000"/>
              </a:spcBef>
              <a:spcAft>
                <a:spcPts val="600"/>
              </a:spcAft>
              <a:buClr>
                <a:srgbClr val="D07660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0" i="0" u="none" strike="noStrike" dirty="0">
                <a:solidFill>
                  <a:schemeClr val="tx2"/>
                </a:solidFill>
                <a:effectLst/>
              </a:rPr>
              <a:t>There will be the importance of the </a:t>
            </a:r>
            <a:r>
              <a:rPr lang="en-US" b="0" i="0" u="none" strike="noStrike" dirty="0" err="1">
                <a:solidFill>
                  <a:schemeClr val="tx2"/>
                </a:solidFill>
                <a:effectLst/>
              </a:rPr>
              <a:t>Zoho</a:t>
            </a:r>
            <a:r>
              <a:rPr lang="en-US" b="0" i="0" u="none" strike="noStrike" dirty="0">
                <a:solidFill>
                  <a:schemeClr val="tx2"/>
                </a:solidFill>
                <a:effectLst/>
              </a:rPr>
              <a:t> Inventory Software that will be helpful for tracking the consumers orders. </a:t>
            </a:r>
          </a:p>
          <a:p>
            <a:pPr marL="285750" indent="-285750" fontAlgn="base">
              <a:spcBef>
                <a:spcPct val="20000"/>
              </a:spcBef>
              <a:spcAft>
                <a:spcPts val="600"/>
              </a:spcAft>
              <a:buClr>
                <a:srgbClr val="D07660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0" i="0" u="none" strike="noStrike" dirty="0">
                <a:solidFill>
                  <a:schemeClr val="tx2"/>
                </a:solidFill>
                <a:effectLst/>
              </a:rPr>
              <a:t>There will be the consideration of the proper allocation of the budget that helps the marketing team to manage different areas of the performance in the organization.  </a:t>
            </a:r>
            <a:endParaRPr lang="en-US" b="0" i="0" u="none" strike="noStrike" dirty="0">
              <a:solidFill>
                <a:srgbClr val="FF0000"/>
              </a:solidFill>
              <a:effectLst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6451CB-46AE-3A83-0344-E2DB2CFE4B41}"/>
              </a:ext>
            </a:extLst>
          </p:cNvPr>
          <p:cNvSpPr txBox="1"/>
          <p:nvPr/>
        </p:nvSpPr>
        <p:spPr>
          <a:xfrm>
            <a:off x="7006905" y="6168837"/>
            <a:ext cx="26991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u="none" strike="noStrike" dirty="0">
                <a:solidFill>
                  <a:srgbClr val="FF0000"/>
                </a:solidFill>
                <a:effectLst/>
              </a:rPr>
              <a:t>Bianca Nicoleta </a:t>
            </a:r>
            <a:r>
              <a:rPr lang="en-US" b="0" i="0" u="none" strike="noStrike" dirty="0" err="1">
                <a:solidFill>
                  <a:srgbClr val="FF0000"/>
                </a:solidFill>
                <a:effectLst/>
              </a:rPr>
              <a:t>Meresca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03705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20 Instagram ideas for restaurants | Restaurant Marketing Agency">
            <a:extLst>
              <a:ext uri="{FF2B5EF4-FFF2-40B4-BE49-F238E27FC236}">
                <a16:creationId xmlns:a16="http://schemas.microsoft.com/office/drawing/2014/main" id="{84863418-5319-8CC6-8572-9BEA3CF73F9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851" r="9091" b="2974"/>
          <a:stretch/>
        </p:blipFill>
        <p:spPr bwMode="auto">
          <a:xfrm>
            <a:off x="20" y="10"/>
            <a:ext cx="12191980" cy="600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E2283E-B806-D47B-CF9F-17C594323F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006956"/>
            <a:ext cx="3412067" cy="137217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i="0" u="none" strike="noStrike">
                <a:solidFill>
                  <a:srgbClr val="FFFFFF"/>
                </a:solidFill>
                <a:effectLst/>
              </a:rPr>
              <a:t>Technology Plan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91F940-92D5-798D-0123-C1C90A1E91C9}"/>
              </a:ext>
            </a:extLst>
          </p:cNvPr>
          <p:cNvSpPr txBox="1"/>
          <p:nvPr/>
        </p:nvSpPr>
        <p:spPr>
          <a:xfrm>
            <a:off x="581193" y="2438399"/>
            <a:ext cx="3415074" cy="35644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500" b="0" i="0" u="none" strike="noStrike" dirty="0">
                <a:solidFill>
                  <a:srgbClr val="FFFFFF"/>
                </a:solidFill>
                <a:effectLst/>
                <a:highlight>
                  <a:srgbClr val="FF00FF"/>
                </a:highlight>
              </a:rPr>
              <a:t>Social media platforms like Facebook, Instagram will be used for the promotion of the services.</a:t>
            </a:r>
          </a:p>
          <a:p>
            <a:pPr marL="285750" indent="-285750"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500" b="0" i="0" u="none" strike="noStrike" dirty="0">
                <a:solidFill>
                  <a:srgbClr val="FFFFFF"/>
                </a:solidFill>
                <a:effectLst/>
                <a:highlight>
                  <a:srgbClr val="FF00FF"/>
                </a:highlight>
              </a:rPr>
              <a:t>There will be the installation of the consumer data software. </a:t>
            </a:r>
          </a:p>
          <a:p>
            <a:pPr marL="285750" indent="-285750"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500" b="0" i="0" u="none" strike="noStrike" dirty="0">
                <a:solidFill>
                  <a:srgbClr val="FFFFFF"/>
                </a:solidFill>
                <a:effectLst/>
                <a:highlight>
                  <a:srgbClr val="FF00FF"/>
                </a:highlight>
              </a:rPr>
              <a:t>The websites and the company’s app will be used by the consumers to connect with the company and give order of the dishes.  </a:t>
            </a:r>
          </a:p>
          <a:p>
            <a:pPr marL="285750" indent="-285750"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500" b="0" i="0" u="none" strike="noStrike" dirty="0">
                <a:solidFill>
                  <a:srgbClr val="FFFFFF"/>
                </a:solidFill>
                <a:effectLst/>
                <a:highlight>
                  <a:srgbClr val="FF00FF"/>
                </a:highlight>
              </a:rPr>
              <a:t>Different types of the dish makers will be used for the development of the dishes. </a:t>
            </a:r>
            <a:endParaRPr lang="en-US" sz="1500" b="0" i="0" u="none" strike="noStrike" dirty="0">
              <a:solidFill>
                <a:srgbClr val="FF0000"/>
              </a:solidFill>
              <a:effectLst/>
              <a:highlight>
                <a:srgbClr val="FF00FF"/>
              </a:highligh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3EA90D-6986-E425-44C3-DF4FC035D96F}"/>
              </a:ext>
            </a:extLst>
          </p:cNvPr>
          <p:cNvSpPr txBox="1"/>
          <p:nvPr/>
        </p:nvSpPr>
        <p:spPr>
          <a:xfrm>
            <a:off x="7443132" y="6182578"/>
            <a:ext cx="27327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0" i="0" u="none" strike="noStrike" dirty="0">
                <a:solidFill>
                  <a:srgbClr val="FF0000"/>
                </a:solidFill>
                <a:effectLst/>
              </a:rPr>
              <a:t>Bianca Nicoleta 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</a:rPr>
              <a:t>Meresca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22228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Democratic Leadership: Effective Strategies, Pros &amp; Cons &amp; Characteristics">
            <a:extLst>
              <a:ext uri="{FF2B5EF4-FFF2-40B4-BE49-F238E27FC236}">
                <a16:creationId xmlns:a16="http://schemas.microsoft.com/office/drawing/2014/main" id="{298DF3ED-3B22-0D9D-AF15-C66C4CB8AB7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0" r="24851"/>
          <a:stretch/>
        </p:blipFill>
        <p:spPr bwMode="auto">
          <a:xfrm>
            <a:off x="20" y="10"/>
            <a:ext cx="12191980" cy="6308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CBEE01E-8AEC-F31C-FE3F-E09214BA8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006956"/>
            <a:ext cx="3412067" cy="1372177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i="0" u="none" strike="noStrike">
                <a:solidFill>
                  <a:srgbClr val="FFFFFF"/>
                </a:solidFill>
                <a:effectLst/>
              </a:rPr>
              <a:t>Management and Organization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2BF790-A329-44CE-03BA-EDC0850F588B}"/>
              </a:ext>
            </a:extLst>
          </p:cNvPr>
          <p:cNvSpPr txBox="1"/>
          <p:nvPr/>
        </p:nvSpPr>
        <p:spPr>
          <a:xfrm>
            <a:off x="581193" y="2438399"/>
            <a:ext cx="3415074" cy="35644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500" b="0" i="0" u="none" strike="noStrike" dirty="0">
                <a:solidFill>
                  <a:srgbClr val="FFFFFF"/>
                </a:solidFill>
                <a:effectLst/>
                <a:highlight>
                  <a:srgbClr val="FF00FF"/>
                </a:highlight>
              </a:rPr>
              <a:t>Democratic leadership will be applied within the </a:t>
            </a:r>
            <a:r>
              <a:rPr lang="en-US" sz="1500" b="0" i="0" u="none" strike="noStrike" dirty="0" err="1">
                <a:solidFill>
                  <a:srgbClr val="FFFFFF"/>
                </a:solidFill>
                <a:effectLst/>
                <a:highlight>
                  <a:srgbClr val="FF00FF"/>
                </a:highlight>
              </a:rPr>
              <a:t>organisation</a:t>
            </a:r>
            <a:r>
              <a:rPr lang="en-US" sz="1500" b="0" i="0" u="none" strike="noStrike" dirty="0">
                <a:solidFill>
                  <a:srgbClr val="FFFFFF"/>
                </a:solidFill>
                <a:effectLst/>
                <a:highlight>
                  <a:srgbClr val="FF00FF"/>
                </a:highlight>
              </a:rPr>
              <a:t>.</a:t>
            </a:r>
          </a:p>
          <a:p>
            <a:pPr marL="285750" indent="-285750"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500" b="0" i="0" u="none" strike="noStrike" dirty="0">
                <a:solidFill>
                  <a:srgbClr val="FFFFFF"/>
                </a:solidFill>
                <a:effectLst/>
                <a:highlight>
                  <a:srgbClr val="FF00FF"/>
                </a:highlight>
              </a:rPr>
              <a:t>All of the roles of the company are included with logistics manager, kitchen manager, food delivery partners, security manager and chef.</a:t>
            </a:r>
          </a:p>
          <a:p>
            <a:pPr marL="285750" indent="-285750"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500" b="0" i="0" u="none" strike="noStrike" dirty="0">
                <a:solidFill>
                  <a:srgbClr val="FFFFFF"/>
                </a:solidFill>
                <a:effectLst/>
                <a:highlight>
                  <a:srgbClr val="FF00FF"/>
                </a:highlight>
              </a:rPr>
              <a:t>Proper transparency will be maintained within the management to motivate the staff.</a:t>
            </a:r>
          </a:p>
          <a:p>
            <a:pPr marL="285750" indent="-285750"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500" b="0" i="0" u="none" strike="noStrike" dirty="0">
                <a:solidFill>
                  <a:srgbClr val="FFFFFF"/>
                </a:solidFill>
                <a:effectLst/>
                <a:highlight>
                  <a:srgbClr val="FF00FF"/>
                </a:highlight>
              </a:rPr>
              <a:t>A meeting will be arranged every week to </a:t>
            </a:r>
            <a:r>
              <a:rPr lang="en-US" sz="1500" b="0" i="0" u="none" strike="noStrike" dirty="0" err="1">
                <a:solidFill>
                  <a:srgbClr val="FFFFFF"/>
                </a:solidFill>
                <a:effectLst/>
                <a:highlight>
                  <a:srgbClr val="FF00FF"/>
                </a:highlight>
              </a:rPr>
              <a:t>analyse</a:t>
            </a:r>
            <a:r>
              <a:rPr lang="en-US" sz="1500" b="0" i="0" u="none" strike="noStrike" dirty="0">
                <a:solidFill>
                  <a:srgbClr val="FFFFFF"/>
                </a:solidFill>
                <a:effectLst/>
                <a:highlight>
                  <a:srgbClr val="FF00FF"/>
                </a:highlight>
              </a:rPr>
              <a:t> different types of the activities of the </a:t>
            </a:r>
            <a:r>
              <a:rPr lang="en-US" sz="1500" b="0" i="0" u="none" strike="noStrike" dirty="0" err="1">
                <a:solidFill>
                  <a:srgbClr val="FFFFFF"/>
                </a:solidFill>
                <a:effectLst/>
                <a:highlight>
                  <a:srgbClr val="FF00FF"/>
                </a:highlight>
              </a:rPr>
              <a:t>organisation</a:t>
            </a:r>
            <a:r>
              <a:rPr lang="en-US" sz="1500" b="0" i="0" u="none" strike="noStrike" dirty="0">
                <a:solidFill>
                  <a:srgbClr val="FFFFFF"/>
                </a:solidFill>
                <a:effectLst/>
                <a:highlight>
                  <a:srgbClr val="FF00FF"/>
                </a:highlight>
              </a:rPr>
              <a:t>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5A3224-53E8-5EC3-846F-D93894C94B61}"/>
              </a:ext>
            </a:extLst>
          </p:cNvPr>
          <p:cNvSpPr txBox="1"/>
          <p:nvPr/>
        </p:nvSpPr>
        <p:spPr>
          <a:xfrm>
            <a:off x="7971638" y="6463927"/>
            <a:ext cx="2808215" cy="341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800" dirty="0">
                <a:solidFill>
                  <a:srgbClr val="FFFFFF"/>
                </a:solidFill>
                <a:highlight>
                  <a:srgbClr val="FF00FF"/>
                </a:highlight>
              </a:rPr>
              <a:t>Roxana-Ionela Severin</a:t>
            </a:r>
            <a:endParaRPr lang="en-US" sz="1800" b="0" i="0" u="none" strike="noStrike" dirty="0">
              <a:solidFill>
                <a:srgbClr val="FFFFFF"/>
              </a:solidFill>
              <a:effectLst/>
              <a:highlight>
                <a:srgbClr val="FF00FF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4860922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E10BF-FF64-1579-A452-7A1A1443F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110" y="826346"/>
            <a:ext cx="3171905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 i="0" u="none" strike="noStrike">
                <a:solidFill>
                  <a:srgbClr val="FFFFFF"/>
                </a:solidFill>
                <a:effectLst/>
              </a:rPr>
              <a:t>Social responsibility and sustainability </a:t>
            </a:r>
            <a:endParaRPr lang="en-US" sz="220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5E146F-9687-83F1-13C3-99A59F7632EE}"/>
              </a:ext>
            </a:extLst>
          </p:cNvPr>
          <p:cNvSpPr txBox="1"/>
          <p:nvPr/>
        </p:nvSpPr>
        <p:spPr>
          <a:xfrm>
            <a:off x="764110" y="2052084"/>
            <a:ext cx="3033249" cy="3856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200" b="0" i="0" u="none" strike="noStrike" dirty="0">
                <a:solidFill>
                  <a:srgbClr val="FFFFFF"/>
                </a:solidFill>
                <a:effectLst/>
              </a:rPr>
              <a:t>As per the </a:t>
            </a:r>
            <a:r>
              <a:rPr lang="en-US" sz="1200" b="0" i="0" u="none" strike="noStrike" dirty="0" err="1">
                <a:solidFill>
                  <a:srgbClr val="FFFFFF"/>
                </a:solidFill>
                <a:effectLst/>
              </a:rPr>
              <a:t>Carolls</a:t>
            </a:r>
            <a:r>
              <a:rPr lang="en-US" sz="1200" b="0" i="0" u="none" strike="noStrike" dirty="0">
                <a:solidFill>
                  <a:srgbClr val="FFFFFF"/>
                </a:solidFill>
                <a:effectLst/>
              </a:rPr>
              <a:t>’ pyramid, the business will follow three stages of the responsibility within the </a:t>
            </a:r>
            <a:r>
              <a:rPr lang="en-US" sz="1200" b="0" i="0" u="none" strike="noStrike" dirty="0" err="1">
                <a:solidFill>
                  <a:srgbClr val="FFFFFF"/>
                </a:solidFill>
                <a:effectLst/>
              </a:rPr>
              <a:t>organisation</a:t>
            </a:r>
            <a:r>
              <a:rPr lang="en-US" sz="1200" b="0" i="0" u="none" strike="noStrike" dirty="0">
                <a:solidFill>
                  <a:srgbClr val="FFFFFF"/>
                </a:solidFill>
                <a:effectLst/>
              </a:rPr>
              <a:t>. </a:t>
            </a:r>
            <a:endParaRPr lang="en-US" sz="1200" b="0" dirty="0">
              <a:solidFill>
                <a:srgbClr val="FFFFFF"/>
              </a:solidFill>
              <a:effectLst/>
            </a:endParaRP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200" b="1" i="0" u="none" strike="noStrike" dirty="0">
                <a:solidFill>
                  <a:srgbClr val="FFFFFF"/>
                </a:solidFill>
                <a:effectLst/>
              </a:rPr>
              <a:t>Legal - </a:t>
            </a:r>
            <a:r>
              <a:rPr lang="en-US" sz="1200" b="0" i="0" u="none" strike="noStrike" dirty="0">
                <a:solidFill>
                  <a:srgbClr val="FFFFFF"/>
                </a:solidFill>
                <a:effectLst/>
              </a:rPr>
              <a:t>There will be a focus of the company to maintain the data protection act of the consumers that helps in managing the consumers satisfaction. </a:t>
            </a:r>
            <a:endParaRPr lang="en-US" sz="1200" b="0" dirty="0">
              <a:solidFill>
                <a:srgbClr val="FFFFFF"/>
              </a:solidFill>
              <a:effectLst/>
            </a:endParaRP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200" b="1" i="0" u="none" strike="noStrike" dirty="0">
                <a:solidFill>
                  <a:srgbClr val="FFFFFF"/>
                </a:solidFill>
                <a:effectLst/>
              </a:rPr>
              <a:t>Ethical - </a:t>
            </a:r>
            <a:r>
              <a:rPr lang="en-US" sz="1200" b="0" i="0" u="none" strike="noStrike" dirty="0">
                <a:solidFill>
                  <a:srgbClr val="FFFFFF"/>
                </a:solidFill>
                <a:effectLst/>
              </a:rPr>
              <a:t>The company will maintain the loyal business and proper integrity will be maintained by the company.</a:t>
            </a:r>
            <a:endParaRPr lang="en-US" sz="1200" b="0" dirty="0">
              <a:solidFill>
                <a:srgbClr val="FFFFFF"/>
              </a:solidFill>
              <a:effectLst/>
            </a:endParaRP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200" b="1" i="0" u="none" strike="noStrike" dirty="0">
                <a:solidFill>
                  <a:srgbClr val="FFFFFF"/>
                </a:solidFill>
                <a:effectLst/>
              </a:rPr>
              <a:t>Philanthropic - </a:t>
            </a:r>
            <a:r>
              <a:rPr lang="en-US" sz="1200" b="0" i="0" u="none" strike="noStrike" dirty="0">
                <a:solidFill>
                  <a:srgbClr val="FFFFFF"/>
                </a:solidFill>
                <a:effectLst/>
              </a:rPr>
              <a:t>The company has the approach to provide the food to the poor people that is leading to the proper support to the community. 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200" b="1" dirty="0">
                <a:solidFill>
                  <a:srgbClr val="FFFFFF"/>
                </a:solidFill>
              </a:rPr>
              <a:t>Economic – </a:t>
            </a:r>
            <a:r>
              <a:rPr lang="en-US" sz="1200" dirty="0">
                <a:solidFill>
                  <a:srgbClr val="FFFFFF"/>
                </a:solidFill>
              </a:rPr>
              <a:t>Competitive pricing for the consumers will be followed by the company.  </a:t>
            </a:r>
            <a:endParaRPr lang="en-US" sz="1200" dirty="0">
              <a:solidFill>
                <a:srgbClr val="FFFFFF"/>
              </a:solidFill>
              <a:highlight>
                <a:srgbClr val="FF00FF"/>
              </a:highlight>
            </a:endParaRPr>
          </a:p>
        </p:txBody>
      </p:sp>
      <p:pic>
        <p:nvPicPr>
          <p:cNvPr id="4098" name="Picture 2" descr="Understanding &amp; Applying Carroll's CSR Pyramid - Submittable Blog">
            <a:extLst>
              <a:ext uri="{FF2B5EF4-FFF2-40B4-BE49-F238E27FC236}">
                <a16:creationId xmlns:a16="http://schemas.microsoft.com/office/drawing/2014/main" id="{E3DEFFC3-9D19-B0D2-9704-DE32962C592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866"/>
          <a:stretch/>
        </p:blipFill>
        <p:spPr bwMode="auto">
          <a:xfrm>
            <a:off x="4733328" y="948413"/>
            <a:ext cx="6537450" cy="495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C0CB28D-13E2-7048-881A-BFB0FB9B71B6}"/>
              </a:ext>
            </a:extLst>
          </p:cNvPr>
          <p:cNvSpPr txBox="1"/>
          <p:nvPr/>
        </p:nvSpPr>
        <p:spPr>
          <a:xfrm>
            <a:off x="7166296" y="6081910"/>
            <a:ext cx="248943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solidFill>
                  <a:srgbClr val="FFFFFF"/>
                </a:solidFill>
                <a:highlight>
                  <a:srgbClr val="FF00FF"/>
                </a:highlight>
              </a:rPr>
              <a:t>Roxana-Ionela Severin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97914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56F4B-7C2F-2FE9-93E1-C26FD8FD48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110" y="826346"/>
            <a:ext cx="3171905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 i="0" u="none" strike="noStrike">
                <a:solidFill>
                  <a:srgbClr val="FFFFFF"/>
                </a:solidFill>
                <a:effectLst/>
              </a:rPr>
              <a:t>Development, milestones</a:t>
            </a:r>
            <a:endParaRPr lang="en-US" sz="240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241BEE-94E3-A29F-EB90-0E0675FEE40C}"/>
              </a:ext>
            </a:extLst>
          </p:cNvPr>
          <p:cNvSpPr txBox="1"/>
          <p:nvPr/>
        </p:nvSpPr>
        <p:spPr>
          <a:xfrm>
            <a:off x="764110" y="2052084"/>
            <a:ext cx="3033249" cy="3856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 fontAlgn="base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600" b="0" i="0" u="none" strike="noStrike" dirty="0">
                <a:solidFill>
                  <a:srgbClr val="FFFFFF"/>
                </a:solidFill>
                <a:effectLst/>
              </a:rPr>
              <a:t>The headquarters of the company will be completely done within two and half months and the business will be developed completely within three months. </a:t>
            </a:r>
          </a:p>
          <a:p>
            <a:pPr marL="285750" indent="-285750" fontAlgn="base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600" b="0" i="0" u="none" strike="noStrike" dirty="0">
                <a:solidFill>
                  <a:srgbClr val="FFFFFF"/>
                </a:solidFill>
                <a:effectLst/>
              </a:rPr>
              <a:t>The company has the target to get at least 250 online orders within the company.</a:t>
            </a:r>
          </a:p>
          <a:p>
            <a:pPr marL="285750" indent="-285750" fontAlgn="base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600" b="0" i="0" u="none" strike="noStrike" dirty="0">
                <a:solidFill>
                  <a:srgbClr val="FFFFFF"/>
                </a:solidFill>
                <a:effectLst/>
              </a:rPr>
              <a:t>The business wants to attract 30 office going people through its takeaway service within the first two days. </a:t>
            </a:r>
            <a:endParaRPr lang="en-US" sz="1600" b="0" i="0" u="none" strike="noStrike" dirty="0">
              <a:solidFill>
                <a:srgbClr val="FFFFFF"/>
              </a:solidFill>
              <a:effectLst/>
              <a:highlight>
                <a:srgbClr val="FF00FF"/>
              </a:highlight>
            </a:endParaRPr>
          </a:p>
        </p:txBody>
      </p:sp>
      <p:pic>
        <p:nvPicPr>
          <p:cNvPr id="3074" name="Picture 2" descr="How to Develop a Business Plan?">
            <a:extLst>
              <a:ext uri="{FF2B5EF4-FFF2-40B4-BE49-F238E27FC236}">
                <a16:creationId xmlns:a16="http://schemas.microsoft.com/office/drawing/2014/main" id="{FFCDB284-F5B1-5B1C-39D4-D0B6CA51FB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68800" y="1497158"/>
            <a:ext cx="6866506" cy="3862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4187C02-7C4C-8728-E688-52DA26E3E92D}"/>
              </a:ext>
            </a:extLst>
          </p:cNvPr>
          <p:cNvSpPr txBox="1"/>
          <p:nvPr/>
        </p:nvSpPr>
        <p:spPr>
          <a:xfrm>
            <a:off x="7829026" y="5908313"/>
            <a:ext cx="247265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0" i="0" u="none" strike="noStrike" dirty="0">
                <a:solidFill>
                  <a:srgbClr val="FFFFFF"/>
                </a:solidFill>
                <a:effectLst/>
                <a:highlight>
                  <a:srgbClr val="FF00FF"/>
                </a:highlight>
              </a:rPr>
              <a:t>Roxana-Ionela Severin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56842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1D014-2703-6D38-2FF2-3AFC34862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110" y="826346"/>
            <a:ext cx="3171905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 i="0" u="none" strike="noStrike">
                <a:solidFill>
                  <a:srgbClr val="FFFFFF"/>
                </a:solidFill>
                <a:effectLst/>
              </a:rPr>
              <a:t>Exit plan </a:t>
            </a:r>
            <a:endParaRPr lang="en-US" sz="240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75545D-2990-83C1-E96F-C228CAC11A1E}"/>
              </a:ext>
            </a:extLst>
          </p:cNvPr>
          <p:cNvSpPr txBox="1"/>
          <p:nvPr/>
        </p:nvSpPr>
        <p:spPr>
          <a:xfrm>
            <a:off x="764110" y="2052084"/>
            <a:ext cx="3033249" cy="3856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 fontAlgn="base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600" b="0" i="0" u="none" strike="noStrike" dirty="0">
                <a:solidFill>
                  <a:srgbClr val="FFFFFF"/>
                </a:solidFill>
                <a:effectLst/>
              </a:rPr>
              <a:t>Partnership will be considered as the exit plan for the eating bites.</a:t>
            </a:r>
          </a:p>
          <a:p>
            <a:pPr marL="285750" indent="-285750" fontAlgn="base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600" b="0" i="0" u="none" strike="noStrike" dirty="0">
                <a:solidFill>
                  <a:srgbClr val="FFFFFF"/>
                </a:solidFill>
                <a:effectLst/>
              </a:rPr>
              <a:t>Through the partnership different types of the sources can be allocated successfully that can make effective performance management.</a:t>
            </a:r>
          </a:p>
          <a:p>
            <a:pPr marL="285750" indent="-285750" fontAlgn="base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600" b="0" i="0" u="none" strike="noStrike" dirty="0">
                <a:solidFill>
                  <a:srgbClr val="FFFFFF"/>
                </a:solidFill>
                <a:effectLst/>
              </a:rPr>
              <a:t>Partnership can make peace in the mind as they can work together that can reflect on the development of better decisions. </a:t>
            </a:r>
            <a:endParaRPr lang="en-US" sz="1600" b="0" i="0" u="none" strike="noStrike" dirty="0">
              <a:solidFill>
                <a:srgbClr val="FFFFFF"/>
              </a:solidFill>
              <a:effectLst/>
              <a:highlight>
                <a:srgbClr val="800000"/>
              </a:highlight>
            </a:endParaRPr>
          </a:p>
        </p:txBody>
      </p:sp>
      <p:pic>
        <p:nvPicPr>
          <p:cNvPr id="2050" name="Picture 2" descr="Exit Strategies">
            <a:extLst>
              <a:ext uri="{FF2B5EF4-FFF2-40B4-BE49-F238E27FC236}">
                <a16:creationId xmlns:a16="http://schemas.microsoft.com/office/drawing/2014/main" id="{4857294C-CB3A-9D5D-7CBC-F92855F508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68800" y="1334079"/>
            <a:ext cx="6866506" cy="4188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F61AAA0-ED9E-C05C-CA5B-C9147793ABE1}"/>
              </a:ext>
            </a:extLst>
          </p:cNvPr>
          <p:cNvSpPr txBox="1"/>
          <p:nvPr/>
        </p:nvSpPr>
        <p:spPr>
          <a:xfrm>
            <a:off x="9011874" y="6098688"/>
            <a:ext cx="120591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0" i="0" u="none" strike="noStrike" dirty="0">
                <a:solidFill>
                  <a:srgbClr val="FFFFFF"/>
                </a:solidFill>
                <a:effectLst/>
                <a:highlight>
                  <a:srgbClr val="800000"/>
                </a:highlight>
              </a:rPr>
              <a:t>Laura </a:t>
            </a:r>
            <a:r>
              <a:rPr lang="en-US" sz="1800" b="0" i="0" u="none" strike="noStrike" dirty="0" err="1">
                <a:solidFill>
                  <a:srgbClr val="FFFFFF"/>
                </a:solidFill>
                <a:effectLst/>
                <a:highlight>
                  <a:srgbClr val="800000"/>
                </a:highlight>
              </a:rPr>
              <a:t>Ene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09128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8C586-782E-5FC0-77A2-86D97FF087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i="0" u="none" strike="noStrike">
                <a:effectLst/>
                <a:latin typeface="Arial" panose="020B0604020202020204" pitchFamily="34" charset="0"/>
              </a:rPr>
              <a:t>Financial data</a:t>
            </a:r>
            <a:endParaRPr lang="en-US" sz="4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8BC01B-9D72-13E6-321F-A07B1E9D54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1365" y="2030727"/>
            <a:ext cx="3776864" cy="433116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53BC573-DE16-68B4-1032-516253AEBA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2672574"/>
            <a:ext cx="4700968" cy="29740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FC54015-F448-4AEA-69D8-5DCCE25AE445}"/>
              </a:ext>
            </a:extLst>
          </p:cNvPr>
          <p:cNvSpPr txBox="1"/>
          <p:nvPr/>
        </p:nvSpPr>
        <p:spPr>
          <a:xfrm>
            <a:off x="8530373" y="6124906"/>
            <a:ext cx="19357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  <a:highlight>
                  <a:srgbClr val="800000"/>
                </a:highlight>
              </a:rPr>
              <a:t>Laura </a:t>
            </a:r>
            <a:r>
              <a:rPr lang="en-GB" dirty="0" err="1">
                <a:solidFill>
                  <a:schemeClr val="bg1">
                    <a:lumMod val="95000"/>
                  </a:schemeClr>
                </a:solidFill>
                <a:highlight>
                  <a:srgbClr val="800000"/>
                </a:highlight>
              </a:rPr>
              <a:t>Ene</a:t>
            </a:r>
            <a:endParaRPr lang="en-US" dirty="0">
              <a:solidFill>
                <a:schemeClr val="bg1">
                  <a:lumMod val="95000"/>
                </a:schemeClr>
              </a:solidFill>
              <a:highlight>
                <a:srgbClr val="8000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0752480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84 Food Business Ideas to Consider For your Next Venture">
            <a:extLst>
              <a:ext uri="{FF2B5EF4-FFF2-40B4-BE49-F238E27FC236}">
                <a16:creationId xmlns:a16="http://schemas.microsoft.com/office/drawing/2014/main" id="{B266DB1F-7B3F-7915-623A-EFB589F022C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1" r="9496" b="1"/>
          <a:stretch/>
        </p:blipFill>
        <p:spPr bwMode="auto">
          <a:xfrm>
            <a:off x="20" y="-520107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7992AEC-A9DF-E38B-8C17-958E815BF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006956"/>
            <a:ext cx="3412067" cy="137217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5F9F35-2E64-BD31-6336-FF6F41E3FFD5}"/>
              </a:ext>
            </a:extLst>
          </p:cNvPr>
          <p:cNvSpPr txBox="1"/>
          <p:nvPr/>
        </p:nvSpPr>
        <p:spPr>
          <a:xfrm>
            <a:off x="581193" y="2438399"/>
            <a:ext cx="3415074" cy="35644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500" b="0" i="0" u="none" strike="noStrike" dirty="0">
                <a:solidFill>
                  <a:srgbClr val="FFFFFF"/>
                </a:solidFill>
                <a:effectLst/>
                <a:highlight>
                  <a:srgbClr val="000080"/>
                </a:highlight>
              </a:rPr>
              <a:t>Online food business is getting popular after the outbreak of COVID-19.</a:t>
            </a:r>
          </a:p>
          <a:p>
            <a:pPr marL="285750" indent="-285750"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500" b="0" i="0" u="none" strike="noStrike" dirty="0">
                <a:solidFill>
                  <a:srgbClr val="FFFFFF"/>
                </a:solidFill>
                <a:effectLst/>
                <a:highlight>
                  <a:srgbClr val="000080"/>
                </a:highlight>
              </a:rPr>
              <a:t>There are different types of competitors in the market that can make a threatful situation for Eating Bites. </a:t>
            </a:r>
          </a:p>
          <a:p>
            <a:pPr marL="285750" indent="-285750"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500" b="0" i="0" u="none" strike="noStrike" dirty="0">
                <a:solidFill>
                  <a:srgbClr val="FFFFFF"/>
                </a:solidFill>
                <a:effectLst/>
                <a:highlight>
                  <a:srgbClr val="000080"/>
                </a:highlight>
              </a:rPr>
              <a:t>Social media promotions is the important area that helps the company to reach the market properly. </a:t>
            </a:r>
          </a:p>
          <a:p>
            <a:pPr marL="285750" indent="-285750"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500" b="0" i="0" u="none" strike="noStrike" dirty="0">
                <a:solidFill>
                  <a:srgbClr val="FFFFFF"/>
                </a:solidFill>
                <a:effectLst/>
                <a:highlight>
                  <a:srgbClr val="000080"/>
                </a:highlight>
              </a:rPr>
              <a:t>The business will be successfully introduced to the market within three months.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E5D6EE-D6A5-054D-A474-B7C233A44A86}"/>
              </a:ext>
            </a:extLst>
          </p:cNvPr>
          <p:cNvSpPr txBox="1"/>
          <p:nvPr/>
        </p:nvSpPr>
        <p:spPr>
          <a:xfrm>
            <a:off x="8240087" y="6488668"/>
            <a:ext cx="12143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0" i="0" u="none" strike="noStrike" dirty="0">
                <a:solidFill>
                  <a:srgbClr val="FFFFFF"/>
                </a:solidFill>
                <a:effectLst/>
                <a:highlight>
                  <a:srgbClr val="800000"/>
                </a:highlight>
              </a:rPr>
              <a:t>Laura </a:t>
            </a:r>
            <a:r>
              <a:rPr lang="en-US" sz="1800" b="0" i="0" u="none" strike="noStrike" dirty="0" err="1">
                <a:solidFill>
                  <a:srgbClr val="FFFFFF"/>
                </a:solidFill>
                <a:effectLst/>
                <a:highlight>
                  <a:srgbClr val="800000"/>
                </a:highlight>
              </a:rPr>
              <a:t>Ene</a:t>
            </a:r>
            <a:endParaRPr lang="en-GB" dirty="0">
              <a:highlight>
                <a:srgbClr val="8000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3457620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0A66134-633E-CAD9-577E-A8C01E5743F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2877" b="1212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DF877E1-5C6C-8D8F-DF7A-EDE36F182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870" y="702156"/>
            <a:ext cx="10144260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REFERENCES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5E24AE-765A-8B2C-1F64-AAA86068FE95}"/>
              </a:ext>
            </a:extLst>
          </p:cNvPr>
          <p:cNvSpPr txBox="1"/>
          <p:nvPr/>
        </p:nvSpPr>
        <p:spPr>
          <a:xfrm>
            <a:off x="965199" y="2180496"/>
            <a:ext cx="10261602" cy="36783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73FFD3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300" b="0" i="0" u="none" strike="noStrike">
                <a:solidFill>
                  <a:schemeClr val="tx2"/>
                </a:solidFill>
                <a:effectLst/>
              </a:rPr>
              <a:t>Brewer, P. and Sebby, A.G., (2021). The effect of online restaurant menus on consumers’ purchase intentions during the COVID-19 pandemic. </a:t>
            </a:r>
            <a:r>
              <a:rPr lang="en-US" sz="1300" b="0" i="1" u="none" strike="noStrike">
                <a:solidFill>
                  <a:schemeClr val="tx2"/>
                </a:solidFill>
                <a:effectLst/>
              </a:rPr>
              <a:t>International Journal of Hospitality Management</a:t>
            </a:r>
            <a:r>
              <a:rPr lang="en-US" sz="1300" b="0" i="0" u="none" strike="noStrike">
                <a:solidFill>
                  <a:schemeClr val="tx2"/>
                </a:solidFill>
                <a:effectLst/>
              </a:rPr>
              <a:t>, </a:t>
            </a:r>
            <a:r>
              <a:rPr lang="en-US" sz="1300" b="0" i="1" u="none" strike="noStrike">
                <a:solidFill>
                  <a:schemeClr val="tx2"/>
                </a:solidFill>
                <a:effectLst/>
              </a:rPr>
              <a:t>94</a:t>
            </a:r>
            <a:r>
              <a:rPr lang="en-US" sz="1300" b="0" i="0" u="none" strike="noStrike">
                <a:solidFill>
                  <a:schemeClr val="tx2"/>
                </a:solidFill>
                <a:effectLst/>
              </a:rPr>
              <a:t>, p.102777.</a:t>
            </a:r>
            <a:endParaRPr lang="en-US" sz="1300" b="0">
              <a:solidFill>
                <a:schemeClr val="tx2"/>
              </a:solidFill>
              <a:effectLst/>
            </a:endParaRP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73FFD3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300" b="0" i="0" u="none" strike="noStrike">
                <a:solidFill>
                  <a:schemeClr val="tx2"/>
                </a:solidFill>
                <a:effectLst/>
              </a:rPr>
              <a:t>Bruijl, D. and Gerard, H.T., (2018). The relevance of Porter's five forces in today's innovative and changing business environment. </a:t>
            </a:r>
            <a:r>
              <a:rPr lang="en-US" sz="1300" b="0" i="1" u="none" strike="noStrike">
                <a:solidFill>
                  <a:schemeClr val="tx2"/>
                </a:solidFill>
                <a:effectLst/>
              </a:rPr>
              <a:t>Available at SSRN 3192207</a:t>
            </a:r>
            <a:r>
              <a:rPr lang="en-US" sz="1300" b="0" i="0" u="none" strike="noStrike">
                <a:solidFill>
                  <a:schemeClr val="tx2"/>
                </a:solidFill>
                <a:effectLst/>
              </a:rPr>
              <a:t>. </a:t>
            </a:r>
            <a:endParaRPr lang="en-US" sz="1300" b="0">
              <a:solidFill>
                <a:schemeClr val="tx2"/>
              </a:solidFill>
              <a:effectLst/>
            </a:endParaRP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73FFD3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300" b="0" i="0" u="none" strike="noStrike">
                <a:solidFill>
                  <a:schemeClr val="tx2"/>
                </a:solidFill>
                <a:effectLst/>
              </a:rPr>
              <a:t>Shtal, T.V., Buriak, M., Ukubassova, G., Amirbekuly, Y., Toiboldinova, Z. and Tlegen, T., (2018). Methods of analysis of the external environment of business activities.</a:t>
            </a:r>
            <a:endParaRPr lang="en-US" sz="1300" b="0">
              <a:solidFill>
                <a:schemeClr val="tx2"/>
              </a:solidFill>
              <a:effectLst/>
            </a:endParaRP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73FFD3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300" b="0" i="0" u="none" strike="noStrike">
                <a:solidFill>
                  <a:schemeClr val="tx2"/>
                </a:solidFill>
                <a:effectLst/>
              </a:rPr>
              <a:t>Su, C.W., Dai, K., Ullah, S. and Andlib, Z., (2022). COVID-19 pandemic and unemployment dynamics in European economies. Economic Research-Ekonomska Istraživanja, 35(1), pp.1752-1764.</a:t>
            </a:r>
            <a:endParaRPr lang="en-US" sz="1300" b="0">
              <a:solidFill>
                <a:schemeClr val="tx2"/>
              </a:solidFill>
              <a:effectLst/>
            </a:endParaRP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73FFD3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300" b="0" i="1" u="none" strike="noStrike">
                <a:solidFill>
                  <a:schemeClr val="tx2"/>
                </a:solidFill>
                <a:effectLst/>
              </a:rPr>
              <a:t>Horizontal (flat) structures and hierarchical (tall) structures - organisational structures - eduqas - GCSE business revision - eduqas - BBC bitesize</a:t>
            </a:r>
            <a:r>
              <a:rPr lang="en-US" sz="1300" b="0" i="0" u="none" strike="noStrike">
                <a:solidFill>
                  <a:schemeClr val="tx2"/>
                </a:solidFill>
                <a:effectLst/>
              </a:rPr>
              <a:t> (2022) </a:t>
            </a:r>
            <a:r>
              <a:rPr lang="en-US" sz="1300" b="0" i="1" u="none" strike="noStrike">
                <a:solidFill>
                  <a:schemeClr val="tx2"/>
                </a:solidFill>
                <a:effectLst/>
              </a:rPr>
              <a:t>BBC News</a:t>
            </a:r>
            <a:r>
              <a:rPr lang="en-US" sz="1300" b="0" i="0" u="none" strike="noStrike">
                <a:solidFill>
                  <a:schemeClr val="tx2"/>
                </a:solidFill>
                <a:effectLst/>
              </a:rPr>
              <a:t>. BBC. Available at: https://www.bbc.co.uk/bitesize/guides/zb2vvk7/revision/2 (Accessed: December 6, 2022). </a:t>
            </a:r>
            <a:endParaRPr lang="en-US" sz="1300" b="0">
              <a:solidFill>
                <a:schemeClr val="tx2"/>
              </a:solidFill>
              <a:effectLst/>
            </a:endParaRP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73FFD3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300" b="0" i="0" u="none" strike="noStrike">
                <a:solidFill>
                  <a:schemeClr val="tx2"/>
                </a:solidFill>
                <a:effectLst/>
              </a:rPr>
              <a:t>Verdictfoodservice. </a:t>
            </a:r>
            <a:r>
              <a:rPr lang="en-US" sz="1300" b="0" i="1" u="none" strike="noStrike">
                <a:solidFill>
                  <a:schemeClr val="tx2"/>
                </a:solidFill>
                <a:effectLst/>
              </a:rPr>
              <a:t>Online food delivery - timeline</a:t>
            </a:r>
            <a:r>
              <a:rPr lang="en-US" sz="1300" b="0" i="0" u="none" strike="noStrike">
                <a:solidFill>
                  <a:schemeClr val="tx2"/>
                </a:solidFill>
                <a:effectLst/>
              </a:rPr>
              <a:t> (2022) </a:t>
            </a:r>
            <a:r>
              <a:rPr lang="en-US" sz="1300" b="0" i="1" u="none" strike="noStrike">
                <a:solidFill>
                  <a:schemeClr val="tx2"/>
                </a:solidFill>
                <a:effectLst/>
              </a:rPr>
              <a:t>Verdict Food Service</a:t>
            </a:r>
            <a:r>
              <a:rPr lang="en-US" sz="1300" b="0" i="0" u="none" strike="noStrike">
                <a:solidFill>
                  <a:schemeClr val="tx2"/>
                </a:solidFill>
                <a:effectLst/>
              </a:rPr>
              <a:t>. Available at: https://www.verdictfoodservice.com/comment/online-food-delivery-timeline/ (Accessed: December 6, 2022). </a:t>
            </a:r>
            <a:endParaRPr lang="en-US" sz="1300" b="0">
              <a:solidFill>
                <a:schemeClr val="tx2"/>
              </a:solidFill>
              <a:effectLst/>
            </a:endParaRP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73FFD3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1300" b="0" i="0" u="none" strike="noStrike">
                <a:solidFill>
                  <a:schemeClr val="tx2"/>
                </a:solidFill>
                <a:effectLst/>
              </a:rPr>
              <a:t>Mintel. </a:t>
            </a:r>
            <a:r>
              <a:rPr lang="en-US" sz="1300" b="0" i="1" u="none" strike="noStrike">
                <a:solidFill>
                  <a:schemeClr val="tx2"/>
                </a:solidFill>
                <a:effectLst/>
              </a:rPr>
              <a:t>UK attitudes towards Healthy Eating Market Report 2022: Mintel.com</a:t>
            </a:r>
            <a:r>
              <a:rPr lang="en-US" sz="1300" b="0" i="0" u="none" strike="noStrike">
                <a:solidFill>
                  <a:schemeClr val="tx2"/>
                </a:solidFill>
                <a:effectLst/>
              </a:rPr>
              <a:t> (2022) </a:t>
            </a:r>
            <a:r>
              <a:rPr lang="en-US" sz="1300" b="0" i="1" u="none" strike="noStrike">
                <a:solidFill>
                  <a:schemeClr val="tx2"/>
                </a:solidFill>
                <a:effectLst/>
              </a:rPr>
              <a:t>Mintel Store</a:t>
            </a:r>
            <a:r>
              <a:rPr lang="en-US" sz="1300" b="0" i="0" u="none" strike="noStrike">
                <a:solidFill>
                  <a:schemeClr val="tx2"/>
                </a:solidFill>
                <a:effectLst/>
              </a:rPr>
              <a:t>. Available at: https://store.mintel.com/report/uk-attitudes-towards-healthy-eating-market-report (Accessed: December 6, 2022). </a:t>
            </a:r>
            <a:br>
              <a:rPr lang="en-US" sz="1300">
                <a:solidFill>
                  <a:schemeClr val="tx2"/>
                </a:solidFill>
              </a:rPr>
            </a:br>
            <a:endParaRPr lang="en-US" sz="13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40616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164</TotalTime>
  <Words>1454</Words>
  <Application>Microsoft Office PowerPoint</Application>
  <PresentationFormat>Widescreen</PresentationFormat>
  <Paragraphs>125</Paragraphs>
  <Slides>17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Corbel</vt:lpstr>
      <vt:lpstr>Wingdings 2</vt:lpstr>
      <vt:lpstr>Parallax</vt:lpstr>
      <vt:lpstr>Managing Enterprise In the 21st Century </vt:lpstr>
      <vt:lpstr>Introduction </vt:lpstr>
      <vt:lpstr>Business description</vt:lpstr>
      <vt:lpstr>History of the business</vt:lpstr>
      <vt:lpstr>Business Structure</vt:lpstr>
      <vt:lpstr>Product and Service description</vt:lpstr>
      <vt:lpstr>Market Trends and Analysis</vt:lpstr>
      <vt:lpstr>Market Trends and Analysis</vt:lpstr>
      <vt:lpstr>Operations </vt:lpstr>
      <vt:lpstr>Technology Plan</vt:lpstr>
      <vt:lpstr>Management and Organization</vt:lpstr>
      <vt:lpstr>Social responsibility and sustainability </vt:lpstr>
      <vt:lpstr>Development, milestones</vt:lpstr>
      <vt:lpstr>Exit plan </vt:lpstr>
      <vt:lpstr>Financial data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BMSW4006</dc:title>
  <dc:creator>LENOVO</dc:creator>
  <cp:lastModifiedBy>stefanel lazar</cp:lastModifiedBy>
  <cp:revision>8</cp:revision>
  <dcterms:created xsi:type="dcterms:W3CDTF">2022-12-07T12:20:00Z</dcterms:created>
  <dcterms:modified xsi:type="dcterms:W3CDTF">2022-12-16T20:06:53Z</dcterms:modified>
</cp:coreProperties>
</file>