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6" r:id="rId4"/>
    <p:sldId id="258" r:id="rId5"/>
    <p:sldId id="260" r:id="rId6"/>
    <p:sldId id="261" r:id="rId7"/>
    <p:sldId id="263" r:id="rId8"/>
    <p:sldId id="267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271"/>
    <p:restoredTop sz="94633"/>
  </p:normalViewPr>
  <p:slideViewPr>
    <p:cSldViewPr snapToGrid="0">
      <p:cViewPr varScale="1">
        <p:scale>
          <a:sx n="87" d="100"/>
          <a:sy n="87" d="100"/>
        </p:scale>
        <p:origin x="224" y="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172D4C-BBA1-4814-98E4-94E862737D81}" type="doc">
      <dgm:prSet loTypeId="urn:microsoft.com/office/officeart/2005/8/layout/default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DC951182-FAB7-41D5-81B7-6144DBCC9677}">
      <dgm:prSet/>
      <dgm:spPr/>
      <dgm:t>
        <a:bodyPr/>
        <a:lstStyle/>
        <a:p>
          <a:r>
            <a:rPr lang="en-US" dirty="0"/>
            <a:t>Lockdown legislation caused reduced sales as people did not go to office(working from home) no need of formal shirts.</a:t>
          </a:r>
        </a:p>
        <a:p>
          <a:r>
            <a:rPr lang="en-US" dirty="0"/>
            <a:t> Closing shops prevented customers from purchase, reducing Political- sale</a:t>
          </a:r>
        </a:p>
      </dgm:t>
    </dgm:pt>
    <dgm:pt modelId="{735F078D-9A17-4594-AD50-974DE34791E0}" type="parTrans" cxnId="{BFEB4855-9590-41EB-A81C-3A699F6280A2}">
      <dgm:prSet/>
      <dgm:spPr/>
      <dgm:t>
        <a:bodyPr/>
        <a:lstStyle/>
        <a:p>
          <a:endParaRPr lang="en-US"/>
        </a:p>
      </dgm:t>
    </dgm:pt>
    <dgm:pt modelId="{E1DE0845-605F-42C6-864D-9DB63590D515}" type="sibTrans" cxnId="{BFEB4855-9590-41EB-A81C-3A699F6280A2}">
      <dgm:prSet/>
      <dgm:spPr/>
      <dgm:t>
        <a:bodyPr/>
        <a:lstStyle/>
        <a:p>
          <a:endParaRPr lang="en-US"/>
        </a:p>
      </dgm:t>
    </dgm:pt>
    <dgm:pt modelId="{9CB4C520-8474-48F5-934B-07910AA8E333}">
      <dgm:prSet/>
      <dgm:spPr/>
      <dgm:t>
        <a:bodyPr/>
        <a:lstStyle/>
        <a:p>
          <a:r>
            <a:rPr lang="en-US" dirty="0"/>
            <a:t>Economic –Sales rates continue to decline and comes to reduction in profit for the company</a:t>
          </a:r>
        </a:p>
      </dgm:t>
    </dgm:pt>
    <dgm:pt modelId="{7E3BBDA4-8B6E-492C-9C75-162C5F4E19A6}" type="parTrans" cxnId="{51AFC4AC-DC93-4805-8236-33969ECD8570}">
      <dgm:prSet/>
      <dgm:spPr/>
      <dgm:t>
        <a:bodyPr/>
        <a:lstStyle/>
        <a:p>
          <a:endParaRPr lang="en-US"/>
        </a:p>
      </dgm:t>
    </dgm:pt>
    <dgm:pt modelId="{006C0D65-624B-425F-B68A-8F3C86290D86}" type="sibTrans" cxnId="{51AFC4AC-DC93-4805-8236-33969ECD8570}">
      <dgm:prSet/>
      <dgm:spPr/>
      <dgm:t>
        <a:bodyPr/>
        <a:lstStyle/>
        <a:p>
          <a:endParaRPr lang="en-US"/>
        </a:p>
      </dgm:t>
    </dgm:pt>
    <dgm:pt modelId="{036077FE-CF0C-4F78-878C-46977B0FFE5E}">
      <dgm:prSet/>
      <dgm:spPr/>
      <dgm:t>
        <a:bodyPr/>
        <a:lstStyle/>
        <a:p>
          <a:r>
            <a:rPr lang="en-GB" dirty="0"/>
            <a:t>Social-Rising inflation is a continued concern for both consumers and retailers. </a:t>
          </a:r>
        </a:p>
        <a:p>
          <a:r>
            <a:rPr lang="en-GB" dirty="0"/>
            <a:t>Consumers delaying purchase of item such as formal workwear</a:t>
          </a:r>
          <a:endParaRPr lang="en-US" dirty="0"/>
        </a:p>
      </dgm:t>
    </dgm:pt>
    <dgm:pt modelId="{3DAB0D82-8F84-4296-95C0-45BA1E185BE2}" type="parTrans" cxnId="{348A0DB5-EB0F-47EA-92EF-15C1E877EBF5}">
      <dgm:prSet/>
      <dgm:spPr/>
      <dgm:t>
        <a:bodyPr/>
        <a:lstStyle/>
        <a:p>
          <a:endParaRPr lang="en-US"/>
        </a:p>
      </dgm:t>
    </dgm:pt>
    <dgm:pt modelId="{C34AC1A0-11EF-46B6-9756-43EB192E23E2}" type="sibTrans" cxnId="{348A0DB5-EB0F-47EA-92EF-15C1E877EBF5}">
      <dgm:prSet/>
      <dgm:spPr/>
      <dgm:t>
        <a:bodyPr/>
        <a:lstStyle/>
        <a:p>
          <a:endParaRPr lang="en-US"/>
        </a:p>
      </dgm:t>
    </dgm:pt>
    <dgm:pt modelId="{D24CFDFC-0DD5-479B-9C20-AC42900E6654}">
      <dgm:prSet/>
      <dgm:spPr/>
      <dgm:t>
        <a:bodyPr/>
        <a:lstStyle/>
        <a:p>
          <a:r>
            <a:rPr lang="en-GB" dirty="0"/>
            <a:t>Technology-Meanwhile the inflation grows also  increases the price for  transport, energy, and commodity .</a:t>
          </a:r>
        </a:p>
        <a:p>
          <a:endParaRPr lang="en-GB" dirty="0"/>
        </a:p>
        <a:p>
          <a:r>
            <a:rPr lang="en-GB" dirty="0"/>
            <a:t>This increases costs for TM Lewin, making their products less affordable</a:t>
          </a:r>
          <a:endParaRPr lang="en-US" dirty="0"/>
        </a:p>
      </dgm:t>
    </dgm:pt>
    <dgm:pt modelId="{FE46BDE8-1021-4EBC-B4E6-D7E30D6211FA}" type="parTrans" cxnId="{1E2FAEDF-8120-4BC2-9E04-CBFD67DA05A7}">
      <dgm:prSet/>
      <dgm:spPr/>
      <dgm:t>
        <a:bodyPr/>
        <a:lstStyle/>
        <a:p>
          <a:endParaRPr lang="en-US"/>
        </a:p>
      </dgm:t>
    </dgm:pt>
    <dgm:pt modelId="{8462B5B9-1ECB-477F-8AA4-966FCDDD0DBB}" type="sibTrans" cxnId="{1E2FAEDF-8120-4BC2-9E04-CBFD67DA05A7}">
      <dgm:prSet/>
      <dgm:spPr/>
      <dgm:t>
        <a:bodyPr/>
        <a:lstStyle/>
        <a:p>
          <a:endParaRPr lang="en-US"/>
        </a:p>
      </dgm:t>
    </dgm:pt>
    <dgm:pt modelId="{52883E3C-9D97-774C-A904-5D10F318F46E}" type="pres">
      <dgm:prSet presAssocID="{12172D4C-BBA1-4814-98E4-94E862737D81}" presName="diagram" presStyleCnt="0">
        <dgm:presLayoutVars>
          <dgm:dir/>
          <dgm:resizeHandles val="exact"/>
        </dgm:presLayoutVars>
      </dgm:prSet>
      <dgm:spPr/>
    </dgm:pt>
    <dgm:pt modelId="{3FF5935E-26DA-7545-8C1A-543974947001}" type="pres">
      <dgm:prSet presAssocID="{DC951182-FAB7-41D5-81B7-6144DBCC9677}" presName="node" presStyleLbl="node1" presStyleIdx="0" presStyleCnt="4">
        <dgm:presLayoutVars>
          <dgm:bulletEnabled val="1"/>
        </dgm:presLayoutVars>
      </dgm:prSet>
      <dgm:spPr/>
    </dgm:pt>
    <dgm:pt modelId="{1BDA22CC-CB45-FF4E-A5CD-B8454E174DE2}" type="pres">
      <dgm:prSet presAssocID="{E1DE0845-605F-42C6-864D-9DB63590D515}" presName="sibTrans" presStyleCnt="0"/>
      <dgm:spPr/>
    </dgm:pt>
    <dgm:pt modelId="{44555A52-5F65-AE44-97F1-E32BF175587A}" type="pres">
      <dgm:prSet presAssocID="{9CB4C520-8474-48F5-934B-07910AA8E333}" presName="node" presStyleLbl="node1" presStyleIdx="1" presStyleCnt="4">
        <dgm:presLayoutVars>
          <dgm:bulletEnabled val="1"/>
        </dgm:presLayoutVars>
      </dgm:prSet>
      <dgm:spPr/>
    </dgm:pt>
    <dgm:pt modelId="{2C5004F1-2F93-054D-B248-73942CFBE22A}" type="pres">
      <dgm:prSet presAssocID="{006C0D65-624B-425F-B68A-8F3C86290D86}" presName="sibTrans" presStyleCnt="0"/>
      <dgm:spPr/>
    </dgm:pt>
    <dgm:pt modelId="{D2D2DADE-34DC-3C4D-833A-12A216A2A931}" type="pres">
      <dgm:prSet presAssocID="{036077FE-CF0C-4F78-878C-46977B0FFE5E}" presName="node" presStyleLbl="node1" presStyleIdx="2" presStyleCnt="4">
        <dgm:presLayoutVars>
          <dgm:bulletEnabled val="1"/>
        </dgm:presLayoutVars>
      </dgm:prSet>
      <dgm:spPr/>
    </dgm:pt>
    <dgm:pt modelId="{6F04B905-BA6B-A64D-9A21-715094D97F0B}" type="pres">
      <dgm:prSet presAssocID="{C34AC1A0-11EF-46B6-9756-43EB192E23E2}" presName="sibTrans" presStyleCnt="0"/>
      <dgm:spPr/>
    </dgm:pt>
    <dgm:pt modelId="{38F8987A-A983-A142-83AC-CBFC9B34EF50}" type="pres">
      <dgm:prSet presAssocID="{D24CFDFC-0DD5-479B-9C20-AC42900E6654}" presName="node" presStyleLbl="node1" presStyleIdx="3" presStyleCnt="4">
        <dgm:presLayoutVars>
          <dgm:bulletEnabled val="1"/>
        </dgm:presLayoutVars>
      </dgm:prSet>
      <dgm:spPr/>
    </dgm:pt>
  </dgm:ptLst>
  <dgm:cxnLst>
    <dgm:cxn modelId="{86CC3E07-BFF7-0447-AB18-C5B0AC878FFD}" type="presOf" srcId="{036077FE-CF0C-4F78-878C-46977B0FFE5E}" destId="{D2D2DADE-34DC-3C4D-833A-12A216A2A931}" srcOrd="0" destOrd="0" presId="urn:microsoft.com/office/officeart/2005/8/layout/default"/>
    <dgm:cxn modelId="{17DA5E1F-EA2D-6644-B429-E1C30CFDCF65}" type="presOf" srcId="{D24CFDFC-0DD5-479B-9C20-AC42900E6654}" destId="{38F8987A-A983-A142-83AC-CBFC9B34EF50}" srcOrd="0" destOrd="0" presId="urn:microsoft.com/office/officeart/2005/8/layout/default"/>
    <dgm:cxn modelId="{AC1CA82A-DD51-954F-AAE2-89C0D705CD44}" type="presOf" srcId="{9CB4C520-8474-48F5-934B-07910AA8E333}" destId="{44555A52-5F65-AE44-97F1-E32BF175587A}" srcOrd="0" destOrd="0" presId="urn:microsoft.com/office/officeart/2005/8/layout/default"/>
    <dgm:cxn modelId="{BFEB4855-9590-41EB-A81C-3A699F6280A2}" srcId="{12172D4C-BBA1-4814-98E4-94E862737D81}" destId="{DC951182-FAB7-41D5-81B7-6144DBCC9677}" srcOrd="0" destOrd="0" parTransId="{735F078D-9A17-4594-AD50-974DE34791E0}" sibTransId="{E1DE0845-605F-42C6-864D-9DB63590D515}"/>
    <dgm:cxn modelId="{8A94ED74-A8E8-B448-AD3A-677F01CCDDEF}" type="presOf" srcId="{12172D4C-BBA1-4814-98E4-94E862737D81}" destId="{52883E3C-9D97-774C-A904-5D10F318F46E}" srcOrd="0" destOrd="0" presId="urn:microsoft.com/office/officeart/2005/8/layout/default"/>
    <dgm:cxn modelId="{A1286776-2A1B-F14A-B1D3-79910496509F}" type="presOf" srcId="{DC951182-FAB7-41D5-81B7-6144DBCC9677}" destId="{3FF5935E-26DA-7545-8C1A-543974947001}" srcOrd="0" destOrd="0" presId="urn:microsoft.com/office/officeart/2005/8/layout/default"/>
    <dgm:cxn modelId="{51AFC4AC-DC93-4805-8236-33969ECD8570}" srcId="{12172D4C-BBA1-4814-98E4-94E862737D81}" destId="{9CB4C520-8474-48F5-934B-07910AA8E333}" srcOrd="1" destOrd="0" parTransId="{7E3BBDA4-8B6E-492C-9C75-162C5F4E19A6}" sibTransId="{006C0D65-624B-425F-B68A-8F3C86290D86}"/>
    <dgm:cxn modelId="{348A0DB5-EB0F-47EA-92EF-15C1E877EBF5}" srcId="{12172D4C-BBA1-4814-98E4-94E862737D81}" destId="{036077FE-CF0C-4F78-878C-46977B0FFE5E}" srcOrd="2" destOrd="0" parTransId="{3DAB0D82-8F84-4296-95C0-45BA1E185BE2}" sibTransId="{C34AC1A0-11EF-46B6-9756-43EB192E23E2}"/>
    <dgm:cxn modelId="{1E2FAEDF-8120-4BC2-9E04-CBFD67DA05A7}" srcId="{12172D4C-BBA1-4814-98E4-94E862737D81}" destId="{D24CFDFC-0DD5-479B-9C20-AC42900E6654}" srcOrd="3" destOrd="0" parTransId="{FE46BDE8-1021-4EBC-B4E6-D7E30D6211FA}" sibTransId="{8462B5B9-1ECB-477F-8AA4-966FCDDD0DBB}"/>
    <dgm:cxn modelId="{F4EA28ED-8CC6-6648-8347-818FC2C7E245}" type="presParOf" srcId="{52883E3C-9D97-774C-A904-5D10F318F46E}" destId="{3FF5935E-26DA-7545-8C1A-543974947001}" srcOrd="0" destOrd="0" presId="urn:microsoft.com/office/officeart/2005/8/layout/default"/>
    <dgm:cxn modelId="{F2AB247E-6E91-2A46-8961-8501ABE00969}" type="presParOf" srcId="{52883E3C-9D97-774C-A904-5D10F318F46E}" destId="{1BDA22CC-CB45-FF4E-A5CD-B8454E174DE2}" srcOrd="1" destOrd="0" presId="urn:microsoft.com/office/officeart/2005/8/layout/default"/>
    <dgm:cxn modelId="{0486AC1B-9948-454E-90B6-92115B2ED634}" type="presParOf" srcId="{52883E3C-9D97-774C-A904-5D10F318F46E}" destId="{44555A52-5F65-AE44-97F1-E32BF175587A}" srcOrd="2" destOrd="0" presId="urn:microsoft.com/office/officeart/2005/8/layout/default"/>
    <dgm:cxn modelId="{6D4EFC79-948E-9949-B9EC-4280E91EEA98}" type="presParOf" srcId="{52883E3C-9D97-774C-A904-5D10F318F46E}" destId="{2C5004F1-2F93-054D-B248-73942CFBE22A}" srcOrd="3" destOrd="0" presId="urn:microsoft.com/office/officeart/2005/8/layout/default"/>
    <dgm:cxn modelId="{543B37C3-4462-FF40-9C0D-88CF662FC5A0}" type="presParOf" srcId="{52883E3C-9D97-774C-A904-5D10F318F46E}" destId="{D2D2DADE-34DC-3C4D-833A-12A216A2A931}" srcOrd="4" destOrd="0" presId="urn:microsoft.com/office/officeart/2005/8/layout/default"/>
    <dgm:cxn modelId="{D10F4DA1-68F5-464A-B592-55C078CEA00A}" type="presParOf" srcId="{52883E3C-9D97-774C-A904-5D10F318F46E}" destId="{6F04B905-BA6B-A64D-9A21-715094D97F0B}" srcOrd="5" destOrd="0" presId="urn:microsoft.com/office/officeart/2005/8/layout/default"/>
    <dgm:cxn modelId="{E8044AA0-24B5-A341-9169-F291C1D06C64}" type="presParOf" srcId="{52883E3C-9D97-774C-A904-5D10F318F46E}" destId="{38F8987A-A983-A142-83AC-CBFC9B34EF50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F23859-81BC-45D4-9FF4-AFD4F008CFB8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B53EEAD-7353-4836-ADF7-DFFBB439C154}">
      <dgm:prSet/>
      <dgm:spPr/>
      <dgm:t>
        <a:bodyPr/>
        <a:lstStyle/>
        <a:p>
          <a:r>
            <a:rPr lang="en-US" dirty="0" err="1">
              <a:solidFill>
                <a:schemeClr val="tx1"/>
              </a:solidFill>
            </a:rPr>
            <a:t>Suply</a:t>
          </a:r>
          <a:r>
            <a:rPr lang="en-US" dirty="0">
              <a:solidFill>
                <a:schemeClr val="tx1"/>
              </a:solidFill>
            </a:rPr>
            <a:t> chain and transport issue that leads to low variety stock.</a:t>
          </a:r>
        </a:p>
      </dgm:t>
    </dgm:pt>
    <dgm:pt modelId="{EACC0A9F-F53C-4271-8642-04F2CA05996A}" type="parTrans" cxnId="{0A999C9B-A005-49D6-80E3-E7CDC35A572F}">
      <dgm:prSet/>
      <dgm:spPr/>
      <dgm:t>
        <a:bodyPr/>
        <a:lstStyle/>
        <a:p>
          <a:endParaRPr lang="en-US"/>
        </a:p>
      </dgm:t>
    </dgm:pt>
    <dgm:pt modelId="{29C9E6FF-2E10-4202-A854-65CC44AE92E6}" type="sibTrans" cxnId="{0A999C9B-A005-49D6-80E3-E7CDC35A572F}">
      <dgm:prSet/>
      <dgm:spPr/>
      <dgm:t>
        <a:bodyPr/>
        <a:lstStyle/>
        <a:p>
          <a:endParaRPr lang="en-US"/>
        </a:p>
      </dgm:t>
    </dgm:pt>
    <dgm:pt modelId="{A319660F-71E5-4695-B080-FA3CDFAA5514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Lockdown ,as people stay home they don’t need official clothes for workplace (low demand)</a:t>
          </a:r>
        </a:p>
      </dgm:t>
    </dgm:pt>
    <dgm:pt modelId="{F7C08A33-62B5-4972-8823-39958EDBF46C}" type="parTrans" cxnId="{F9E75C51-9B68-4874-80C4-62B7A5D510EF}">
      <dgm:prSet/>
      <dgm:spPr/>
      <dgm:t>
        <a:bodyPr/>
        <a:lstStyle/>
        <a:p>
          <a:endParaRPr lang="en-US"/>
        </a:p>
      </dgm:t>
    </dgm:pt>
    <dgm:pt modelId="{980F1967-AFE6-43EE-8257-2E495B33AF92}" type="sibTrans" cxnId="{F9E75C51-9B68-4874-80C4-62B7A5D510EF}">
      <dgm:prSet/>
      <dgm:spPr/>
      <dgm:t>
        <a:bodyPr/>
        <a:lstStyle/>
        <a:p>
          <a:endParaRPr lang="en-US"/>
        </a:p>
      </dgm:t>
    </dgm:pt>
    <dgm:pt modelId="{E12C169D-6C42-4184-A8C3-CC7D48523E3E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Rising inflation- all costs (energy, </a:t>
          </a:r>
          <a:r>
            <a:rPr lang="en-US" dirty="0" err="1">
              <a:solidFill>
                <a:schemeClr val="tx1"/>
              </a:solidFill>
            </a:rPr>
            <a:t>transport,etc</a:t>
          </a:r>
          <a:r>
            <a:rPr lang="en-US" dirty="0">
              <a:solidFill>
                <a:schemeClr val="tx1"/>
              </a:solidFill>
            </a:rPr>
            <a:t>.) are not covered by the profit ,this leads to profit decline</a:t>
          </a:r>
          <a:r>
            <a:rPr lang="en-US" dirty="0"/>
            <a:t>.</a:t>
          </a:r>
        </a:p>
      </dgm:t>
    </dgm:pt>
    <dgm:pt modelId="{BECD8B45-19F3-437F-9E29-06483CE82266}" type="parTrans" cxnId="{426DAE6F-8789-4E20-9308-A20978A726BA}">
      <dgm:prSet/>
      <dgm:spPr/>
      <dgm:t>
        <a:bodyPr/>
        <a:lstStyle/>
        <a:p>
          <a:endParaRPr lang="en-US"/>
        </a:p>
      </dgm:t>
    </dgm:pt>
    <dgm:pt modelId="{D3661034-2E12-4CA4-AD9F-A9B1EC778F15}" type="sibTrans" cxnId="{426DAE6F-8789-4E20-9308-A20978A726BA}">
      <dgm:prSet/>
      <dgm:spPr/>
      <dgm:t>
        <a:bodyPr/>
        <a:lstStyle/>
        <a:p>
          <a:endParaRPr lang="en-US"/>
        </a:p>
      </dgm:t>
    </dgm:pt>
    <dgm:pt modelId="{26298394-8ED4-334D-8FAD-E2915524BCEF}" type="pres">
      <dgm:prSet presAssocID="{ECF23859-81BC-45D4-9FF4-AFD4F008CFB8}" presName="outerComposite" presStyleCnt="0">
        <dgm:presLayoutVars>
          <dgm:chMax val="5"/>
          <dgm:dir/>
          <dgm:resizeHandles val="exact"/>
        </dgm:presLayoutVars>
      </dgm:prSet>
      <dgm:spPr/>
    </dgm:pt>
    <dgm:pt modelId="{E921BDFA-AEE9-EF48-AD57-E9FAADB7B8BC}" type="pres">
      <dgm:prSet presAssocID="{ECF23859-81BC-45D4-9FF4-AFD4F008CFB8}" presName="dummyMaxCanvas" presStyleCnt="0">
        <dgm:presLayoutVars/>
      </dgm:prSet>
      <dgm:spPr/>
    </dgm:pt>
    <dgm:pt modelId="{4B64049A-9DB1-AE49-A855-C0CD18485E63}" type="pres">
      <dgm:prSet presAssocID="{ECF23859-81BC-45D4-9FF4-AFD4F008CFB8}" presName="ThreeNodes_1" presStyleLbl="node1" presStyleIdx="0" presStyleCnt="3">
        <dgm:presLayoutVars>
          <dgm:bulletEnabled val="1"/>
        </dgm:presLayoutVars>
      </dgm:prSet>
      <dgm:spPr/>
    </dgm:pt>
    <dgm:pt modelId="{1E4DB5E1-08FB-964C-A60E-4851B4B2FA14}" type="pres">
      <dgm:prSet presAssocID="{ECF23859-81BC-45D4-9FF4-AFD4F008CFB8}" presName="ThreeNodes_2" presStyleLbl="node1" presStyleIdx="1" presStyleCnt="3">
        <dgm:presLayoutVars>
          <dgm:bulletEnabled val="1"/>
        </dgm:presLayoutVars>
      </dgm:prSet>
      <dgm:spPr/>
    </dgm:pt>
    <dgm:pt modelId="{62553CD5-8BF5-6640-A3F3-508AD49EFA7B}" type="pres">
      <dgm:prSet presAssocID="{ECF23859-81BC-45D4-9FF4-AFD4F008CFB8}" presName="ThreeNodes_3" presStyleLbl="node1" presStyleIdx="2" presStyleCnt="3" custLinFactNeighborX="-6912" custLinFactNeighborY="-1893">
        <dgm:presLayoutVars>
          <dgm:bulletEnabled val="1"/>
        </dgm:presLayoutVars>
      </dgm:prSet>
      <dgm:spPr/>
    </dgm:pt>
    <dgm:pt modelId="{A754FE47-1EAF-344E-9CD2-A7F2073BD271}" type="pres">
      <dgm:prSet presAssocID="{ECF23859-81BC-45D4-9FF4-AFD4F008CFB8}" presName="ThreeConn_1-2" presStyleLbl="fgAccFollowNode1" presStyleIdx="0" presStyleCnt="2">
        <dgm:presLayoutVars>
          <dgm:bulletEnabled val="1"/>
        </dgm:presLayoutVars>
      </dgm:prSet>
      <dgm:spPr/>
    </dgm:pt>
    <dgm:pt modelId="{3E8AD43A-8454-B245-BF6B-6101BDF8451D}" type="pres">
      <dgm:prSet presAssocID="{ECF23859-81BC-45D4-9FF4-AFD4F008CFB8}" presName="ThreeConn_2-3" presStyleLbl="fgAccFollowNode1" presStyleIdx="1" presStyleCnt="2">
        <dgm:presLayoutVars>
          <dgm:bulletEnabled val="1"/>
        </dgm:presLayoutVars>
      </dgm:prSet>
      <dgm:spPr/>
    </dgm:pt>
    <dgm:pt modelId="{B542F658-4EF2-DB40-92AE-489E8EAB41FB}" type="pres">
      <dgm:prSet presAssocID="{ECF23859-81BC-45D4-9FF4-AFD4F008CFB8}" presName="ThreeNodes_1_text" presStyleLbl="node1" presStyleIdx="2" presStyleCnt="3">
        <dgm:presLayoutVars>
          <dgm:bulletEnabled val="1"/>
        </dgm:presLayoutVars>
      </dgm:prSet>
      <dgm:spPr/>
    </dgm:pt>
    <dgm:pt modelId="{4757807E-D6E7-3141-A31C-7BC45195E6BD}" type="pres">
      <dgm:prSet presAssocID="{ECF23859-81BC-45D4-9FF4-AFD4F008CFB8}" presName="ThreeNodes_2_text" presStyleLbl="node1" presStyleIdx="2" presStyleCnt="3">
        <dgm:presLayoutVars>
          <dgm:bulletEnabled val="1"/>
        </dgm:presLayoutVars>
      </dgm:prSet>
      <dgm:spPr/>
    </dgm:pt>
    <dgm:pt modelId="{F8CAF830-32C3-814D-9196-270B4D573AB5}" type="pres">
      <dgm:prSet presAssocID="{ECF23859-81BC-45D4-9FF4-AFD4F008CFB8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57941F23-DC66-ED43-9CAF-AAEEBB204F50}" type="presOf" srcId="{980F1967-AFE6-43EE-8257-2E495B33AF92}" destId="{3E8AD43A-8454-B245-BF6B-6101BDF8451D}" srcOrd="0" destOrd="0" presId="urn:microsoft.com/office/officeart/2005/8/layout/vProcess5"/>
    <dgm:cxn modelId="{A3A90224-4A53-1046-9E34-E14F041DF558}" type="presOf" srcId="{29C9E6FF-2E10-4202-A854-65CC44AE92E6}" destId="{A754FE47-1EAF-344E-9CD2-A7F2073BD271}" srcOrd="0" destOrd="0" presId="urn:microsoft.com/office/officeart/2005/8/layout/vProcess5"/>
    <dgm:cxn modelId="{742A0437-F1C6-DB4C-957E-95D1BEADDE4F}" type="presOf" srcId="{4B53EEAD-7353-4836-ADF7-DFFBB439C154}" destId="{B542F658-4EF2-DB40-92AE-489E8EAB41FB}" srcOrd="1" destOrd="0" presId="urn:microsoft.com/office/officeart/2005/8/layout/vProcess5"/>
    <dgm:cxn modelId="{7D4DE93A-8589-3340-A63E-CF072A6E7266}" type="presOf" srcId="{E12C169D-6C42-4184-A8C3-CC7D48523E3E}" destId="{62553CD5-8BF5-6640-A3F3-508AD49EFA7B}" srcOrd="0" destOrd="0" presId="urn:microsoft.com/office/officeart/2005/8/layout/vProcess5"/>
    <dgm:cxn modelId="{F9E75C51-9B68-4874-80C4-62B7A5D510EF}" srcId="{ECF23859-81BC-45D4-9FF4-AFD4F008CFB8}" destId="{A319660F-71E5-4695-B080-FA3CDFAA5514}" srcOrd="1" destOrd="0" parTransId="{F7C08A33-62B5-4972-8823-39958EDBF46C}" sibTransId="{980F1967-AFE6-43EE-8257-2E495B33AF92}"/>
    <dgm:cxn modelId="{426DAE6F-8789-4E20-9308-A20978A726BA}" srcId="{ECF23859-81BC-45D4-9FF4-AFD4F008CFB8}" destId="{E12C169D-6C42-4184-A8C3-CC7D48523E3E}" srcOrd="2" destOrd="0" parTransId="{BECD8B45-19F3-437F-9E29-06483CE82266}" sibTransId="{D3661034-2E12-4CA4-AD9F-A9B1EC778F15}"/>
    <dgm:cxn modelId="{BAA40587-4F80-7D4F-9614-7274FE539CF8}" type="presOf" srcId="{A319660F-71E5-4695-B080-FA3CDFAA5514}" destId="{1E4DB5E1-08FB-964C-A60E-4851B4B2FA14}" srcOrd="0" destOrd="0" presId="urn:microsoft.com/office/officeart/2005/8/layout/vProcess5"/>
    <dgm:cxn modelId="{0A999C9B-A005-49D6-80E3-E7CDC35A572F}" srcId="{ECF23859-81BC-45D4-9FF4-AFD4F008CFB8}" destId="{4B53EEAD-7353-4836-ADF7-DFFBB439C154}" srcOrd="0" destOrd="0" parTransId="{EACC0A9F-F53C-4271-8642-04F2CA05996A}" sibTransId="{29C9E6FF-2E10-4202-A854-65CC44AE92E6}"/>
    <dgm:cxn modelId="{839F90AD-CADE-4147-A1BB-62EBB926363B}" type="presOf" srcId="{4B53EEAD-7353-4836-ADF7-DFFBB439C154}" destId="{4B64049A-9DB1-AE49-A855-C0CD18485E63}" srcOrd="0" destOrd="0" presId="urn:microsoft.com/office/officeart/2005/8/layout/vProcess5"/>
    <dgm:cxn modelId="{8DC952B4-ECFC-A54D-A7C3-D65AF89A4BAD}" type="presOf" srcId="{E12C169D-6C42-4184-A8C3-CC7D48523E3E}" destId="{F8CAF830-32C3-814D-9196-270B4D573AB5}" srcOrd="1" destOrd="0" presId="urn:microsoft.com/office/officeart/2005/8/layout/vProcess5"/>
    <dgm:cxn modelId="{68A287B6-E9D5-5743-A361-F877D3C2813B}" type="presOf" srcId="{ECF23859-81BC-45D4-9FF4-AFD4F008CFB8}" destId="{26298394-8ED4-334D-8FAD-E2915524BCEF}" srcOrd="0" destOrd="0" presId="urn:microsoft.com/office/officeart/2005/8/layout/vProcess5"/>
    <dgm:cxn modelId="{2500B6BA-3C7B-9D46-B137-C217C2A5C8A3}" type="presOf" srcId="{A319660F-71E5-4695-B080-FA3CDFAA5514}" destId="{4757807E-D6E7-3141-A31C-7BC45195E6BD}" srcOrd="1" destOrd="0" presId="urn:microsoft.com/office/officeart/2005/8/layout/vProcess5"/>
    <dgm:cxn modelId="{A4A60FD7-C30B-1245-91D1-33D448F0427B}" type="presParOf" srcId="{26298394-8ED4-334D-8FAD-E2915524BCEF}" destId="{E921BDFA-AEE9-EF48-AD57-E9FAADB7B8BC}" srcOrd="0" destOrd="0" presId="urn:microsoft.com/office/officeart/2005/8/layout/vProcess5"/>
    <dgm:cxn modelId="{DC3455F6-3F80-3F46-BED1-243E81415CAD}" type="presParOf" srcId="{26298394-8ED4-334D-8FAD-E2915524BCEF}" destId="{4B64049A-9DB1-AE49-A855-C0CD18485E63}" srcOrd="1" destOrd="0" presId="urn:microsoft.com/office/officeart/2005/8/layout/vProcess5"/>
    <dgm:cxn modelId="{E70FD654-BAC8-9F40-8013-94AD0F01D6DF}" type="presParOf" srcId="{26298394-8ED4-334D-8FAD-E2915524BCEF}" destId="{1E4DB5E1-08FB-964C-A60E-4851B4B2FA14}" srcOrd="2" destOrd="0" presId="urn:microsoft.com/office/officeart/2005/8/layout/vProcess5"/>
    <dgm:cxn modelId="{37A35006-F204-4A4C-95A1-23BF20EB5C01}" type="presParOf" srcId="{26298394-8ED4-334D-8FAD-E2915524BCEF}" destId="{62553CD5-8BF5-6640-A3F3-508AD49EFA7B}" srcOrd="3" destOrd="0" presId="urn:microsoft.com/office/officeart/2005/8/layout/vProcess5"/>
    <dgm:cxn modelId="{7A8ED2E8-29D0-5F47-A593-E6C5C3138575}" type="presParOf" srcId="{26298394-8ED4-334D-8FAD-E2915524BCEF}" destId="{A754FE47-1EAF-344E-9CD2-A7F2073BD271}" srcOrd="4" destOrd="0" presId="urn:microsoft.com/office/officeart/2005/8/layout/vProcess5"/>
    <dgm:cxn modelId="{65141C3A-43AE-0A43-8E66-5C2EB7BA65A7}" type="presParOf" srcId="{26298394-8ED4-334D-8FAD-E2915524BCEF}" destId="{3E8AD43A-8454-B245-BF6B-6101BDF8451D}" srcOrd="5" destOrd="0" presId="urn:microsoft.com/office/officeart/2005/8/layout/vProcess5"/>
    <dgm:cxn modelId="{94BE7044-5B3B-BA49-A5EC-9F3E429BA44C}" type="presParOf" srcId="{26298394-8ED4-334D-8FAD-E2915524BCEF}" destId="{B542F658-4EF2-DB40-92AE-489E8EAB41FB}" srcOrd="6" destOrd="0" presId="urn:microsoft.com/office/officeart/2005/8/layout/vProcess5"/>
    <dgm:cxn modelId="{4AE08BF9-4473-0548-BF6C-34F8AA9FA4FE}" type="presParOf" srcId="{26298394-8ED4-334D-8FAD-E2915524BCEF}" destId="{4757807E-D6E7-3141-A31C-7BC45195E6BD}" srcOrd="7" destOrd="0" presId="urn:microsoft.com/office/officeart/2005/8/layout/vProcess5"/>
    <dgm:cxn modelId="{1D112A4A-9610-AE40-BA52-CC39416C147F}" type="presParOf" srcId="{26298394-8ED4-334D-8FAD-E2915524BCEF}" destId="{F8CAF830-32C3-814D-9196-270B4D573AB5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2E3BBD2-4A4E-4BD0-A927-4F69600F49D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0B4B4EB-EA0C-45D6-A482-72F35A49146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After </a:t>
          </a:r>
          <a:r>
            <a:rPr lang="en-US" dirty="0" err="1"/>
            <a:t>analysing</a:t>
          </a:r>
          <a:r>
            <a:rPr lang="en-US" dirty="0"/>
            <a:t> the results from the PMI ,the best solution idea for TM Lewis is to create an online market  (</a:t>
          </a:r>
          <a:r>
            <a:rPr lang="en-US" dirty="0">
              <a:solidFill>
                <a:srgbClr val="FF0000"/>
              </a:solidFill>
            </a:rPr>
            <a:t>Solution A</a:t>
          </a:r>
          <a:r>
            <a:rPr lang="en-US" dirty="0"/>
            <a:t>) that is available 24/7 and costumers may check the stock availability itself </a:t>
          </a:r>
        </a:p>
      </dgm:t>
    </dgm:pt>
    <dgm:pt modelId="{C24E0DA4-39F8-4F13-B449-637598CD10ED}" type="parTrans" cxnId="{347D9BF5-6E33-407C-AFDD-F5809ECAD579}">
      <dgm:prSet/>
      <dgm:spPr/>
      <dgm:t>
        <a:bodyPr/>
        <a:lstStyle/>
        <a:p>
          <a:endParaRPr lang="en-US"/>
        </a:p>
      </dgm:t>
    </dgm:pt>
    <dgm:pt modelId="{EE930A9B-1F1B-4B33-90FA-F53E542D4FD6}" type="sibTrans" cxnId="{347D9BF5-6E33-407C-AFDD-F5809ECAD579}">
      <dgm:prSet/>
      <dgm:spPr/>
      <dgm:t>
        <a:bodyPr/>
        <a:lstStyle/>
        <a:p>
          <a:endParaRPr lang="en-US"/>
        </a:p>
      </dgm:t>
    </dgm:pt>
    <dgm:pt modelId="{357BC923-8BA0-4A3B-8594-7D3B9A31B5E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Lockdown proves TM Lewis have to be independent towards their stores and be flexible for the customers either in shops or online.</a:t>
          </a:r>
        </a:p>
      </dgm:t>
    </dgm:pt>
    <dgm:pt modelId="{3E844236-A86D-4EE8-9C87-F06538A28479}" type="parTrans" cxnId="{9ACA4C26-7D48-40D6-8EE2-DEF766AA7E4F}">
      <dgm:prSet/>
      <dgm:spPr/>
      <dgm:t>
        <a:bodyPr/>
        <a:lstStyle/>
        <a:p>
          <a:endParaRPr lang="en-US"/>
        </a:p>
      </dgm:t>
    </dgm:pt>
    <dgm:pt modelId="{640F8DA3-C3B2-4CD9-961B-81847490388E}" type="sibTrans" cxnId="{9ACA4C26-7D48-40D6-8EE2-DEF766AA7E4F}">
      <dgm:prSet/>
      <dgm:spPr/>
      <dgm:t>
        <a:bodyPr/>
        <a:lstStyle/>
        <a:p>
          <a:endParaRPr lang="en-US"/>
        </a:p>
      </dgm:t>
    </dgm:pt>
    <dgm:pt modelId="{D3D95FB4-A88B-4FAC-AD19-BEE0A36A520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Getting online is a mandatory step in  the progress of a big company because of  market competition (as other big Clothes Shops Company where already online) increase  the importance of online shop for TM Lewis </a:t>
          </a:r>
        </a:p>
      </dgm:t>
    </dgm:pt>
    <dgm:pt modelId="{971B26CE-ECC0-4670-88F7-CC035346BC00}" type="parTrans" cxnId="{28B5ECB9-4095-455E-8897-FED9F12A8973}">
      <dgm:prSet/>
      <dgm:spPr/>
      <dgm:t>
        <a:bodyPr/>
        <a:lstStyle/>
        <a:p>
          <a:endParaRPr lang="en-US"/>
        </a:p>
      </dgm:t>
    </dgm:pt>
    <dgm:pt modelId="{C603AC7D-1616-4DBC-8D25-B6B06EE74AB0}" type="sibTrans" cxnId="{28B5ECB9-4095-455E-8897-FED9F12A8973}">
      <dgm:prSet/>
      <dgm:spPr/>
      <dgm:t>
        <a:bodyPr/>
        <a:lstStyle/>
        <a:p>
          <a:endParaRPr lang="en-US"/>
        </a:p>
      </dgm:t>
    </dgm:pt>
    <dgm:pt modelId="{54738ABB-6280-42E9-8522-8DA871C19195}" type="pres">
      <dgm:prSet presAssocID="{82E3BBD2-4A4E-4BD0-A927-4F69600F49D3}" presName="root" presStyleCnt="0">
        <dgm:presLayoutVars>
          <dgm:dir/>
          <dgm:resizeHandles val="exact"/>
        </dgm:presLayoutVars>
      </dgm:prSet>
      <dgm:spPr/>
    </dgm:pt>
    <dgm:pt modelId="{091135DA-5CAE-4E1F-8759-40B80D13D808}" type="pres">
      <dgm:prSet presAssocID="{A0B4B4EB-EA0C-45D6-A482-72F35A49146A}" presName="compNode" presStyleCnt="0"/>
      <dgm:spPr/>
    </dgm:pt>
    <dgm:pt modelId="{42ED0B60-1FCA-4EA5-9159-4B60A3569DAE}" type="pres">
      <dgm:prSet presAssocID="{A0B4B4EB-EA0C-45D6-A482-72F35A49146A}" presName="bgRect" presStyleLbl="bgShp" presStyleIdx="0" presStyleCnt="3" custLinFactY="-46923" custLinFactNeighborX="19271" custLinFactNeighborY="-100000"/>
      <dgm:spPr/>
    </dgm:pt>
    <dgm:pt modelId="{3FDFDD27-EC5A-4BF4-AC3A-4C036E123360}" type="pres">
      <dgm:prSet presAssocID="{A0B4B4EB-EA0C-45D6-A482-72F35A49146A}" presName="iconRect" presStyleLbl="node1" presStyleIdx="0" presStyleCnt="3" custLinFactNeighborX="-5423" custLinFactNeighborY="-903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F86CD44E-B252-4535-87EC-AC0A4AA51ACB}" type="pres">
      <dgm:prSet presAssocID="{A0B4B4EB-EA0C-45D6-A482-72F35A49146A}" presName="spaceRect" presStyleCnt="0"/>
      <dgm:spPr/>
    </dgm:pt>
    <dgm:pt modelId="{F218421B-A405-487D-8FB3-F0F2B7BFE0C2}" type="pres">
      <dgm:prSet presAssocID="{A0B4B4EB-EA0C-45D6-A482-72F35A49146A}" presName="parTx" presStyleLbl="revTx" presStyleIdx="0" presStyleCnt="3">
        <dgm:presLayoutVars>
          <dgm:chMax val="0"/>
          <dgm:chPref val="0"/>
        </dgm:presLayoutVars>
      </dgm:prSet>
      <dgm:spPr/>
    </dgm:pt>
    <dgm:pt modelId="{1C574FCB-703B-4B53-80AC-DF9261752A8D}" type="pres">
      <dgm:prSet presAssocID="{EE930A9B-1F1B-4B33-90FA-F53E542D4FD6}" presName="sibTrans" presStyleCnt="0"/>
      <dgm:spPr/>
    </dgm:pt>
    <dgm:pt modelId="{4B1742F5-5860-4EB2-93E5-8D53D1EE017E}" type="pres">
      <dgm:prSet presAssocID="{357BC923-8BA0-4A3B-8594-7D3B9A31B5ED}" presName="compNode" presStyleCnt="0"/>
      <dgm:spPr/>
    </dgm:pt>
    <dgm:pt modelId="{82692E20-303B-4D23-9F6F-D228FA256FF5}" type="pres">
      <dgm:prSet presAssocID="{357BC923-8BA0-4A3B-8594-7D3B9A31B5ED}" presName="bgRect" presStyleLbl="bgShp" presStyleIdx="1" presStyleCnt="3"/>
      <dgm:spPr/>
    </dgm:pt>
    <dgm:pt modelId="{9CE61620-D982-4813-AB13-9E750B0E6ED8}" type="pres">
      <dgm:prSet presAssocID="{357BC923-8BA0-4A3B-8594-7D3B9A31B5E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923BFAC4-3804-42C4-B334-0B0EF02810BB}" type="pres">
      <dgm:prSet presAssocID="{357BC923-8BA0-4A3B-8594-7D3B9A31B5ED}" presName="spaceRect" presStyleCnt="0"/>
      <dgm:spPr/>
    </dgm:pt>
    <dgm:pt modelId="{5FA1DAAE-690E-4CC7-94F3-D75658701C8D}" type="pres">
      <dgm:prSet presAssocID="{357BC923-8BA0-4A3B-8594-7D3B9A31B5ED}" presName="parTx" presStyleLbl="revTx" presStyleIdx="1" presStyleCnt="3">
        <dgm:presLayoutVars>
          <dgm:chMax val="0"/>
          <dgm:chPref val="0"/>
        </dgm:presLayoutVars>
      </dgm:prSet>
      <dgm:spPr/>
    </dgm:pt>
    <dgm:pt modelId="{13C5110A-AFD9-48B5-AF16-B64A00057A86}" type="pres">
      <dgm:prSet presAssocID="{640F8DA3-C3B2-4CD9-961B-81847490388E}" presName="sibTrans" presStyleCnt="0"/>
      <dgm:spPr/>
    </dgm:pt>
    <dgm:pt modelId="{7DE63734-F4AA-4710-93E1-B85EEA085C63}" type="pres">
      <dgm:prSet presAssocID="{D3D95FB4-A88B-4FAC-AD19-BEE0A36A5202}" presName="compNode" presStyleCnt="0"/>
      <dgm:spPr/>
    </dgm:pt>
    <dgm:pt modelId="{5A499505-655A-4EAC-86E1-0517D63CCA75}" type="pres">
      <dgm:prSet presAssocID="{D3D95FB4-A88B-4FAC-AD19-BEE0A36A5202}" presName="bgRect" presStyleLbl="bgShp" presStyleIdx="2" presStyleCnt="3"/>
      <dgm:spPr/>
    </dgm:pt>
    <dgm:pt modelId="{E768F116-05C6-4CC8-AD2B-A5896F06B2E9}" type="pres">
      <dgm:prSet presAssocID="{D3D95FB4-A88B-4FAC-AD19-BEE0A36A520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FBF122A3-4629-4769-8605-0F4B648B49E1}" type="pres">
      <dgm:prSet presAssocID="{D3D95FB4-A88B-4FAC-AD19-BEE0A36A5202}" presName="spaceRect" presStyleCnt="0"/>
      <dgm:spPr/>
    </dgm:pt>
    <dgm:pt modelId="{35988318-C89E-456A-B440-7346F15C0624}" type="pres">
      <dgm:prSet presAssocID="{D3D95FB4-A88B-4FAC-AD19-BEE0A36A520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ACA4C26-7D48-40D6-8EE2-DEF766AA7E4F}" srcId="{82E3BBD2-4A4E-4BD0-A927-4F69600F49D3}" destId="{357BC923-8BA0-4A3B-8594-7D3B9A31B5ED}" srcOrd="1" destOrd="0" parTransId="{3E844236-A86D-4EE8-9C87-F06538A28479}" sibTransId="{640F8DA3-C3B2-4CD9-961B-81847490388E}"/>
    <dgm:cxn modelId="{F4A7543F-7BC9-064D-9E0F-0A861A36AC5F}" type="presOf" srcId="{A0B4B4EB-EA0C-45D6-A482-72F35A49146A}" destId="{F218421B-A405-487D-8FB3-F0F2B7BFE0C2}" srcOrd="0" destOrd="0" presId="urn:microsoft.com/office/officeart/2018/2/layout/IconVerticalSolidList"/>
    <dgm:cxn modelId="{E5150E7B-27BC-4A49-948A-612F6A052A0C}" type="presOf" srcId="{357BC923-8BA0-4A3B-8594-7D3B9A31B5ED}" destId="{5FA1DAAE-690E-4CC7-94F3-D75658701C8D}" srcOrd="0" destOrd="0" presId="urn:microsoft.com/office/officeart/2018/2/layout/IconVerticalSolidList"/>
    <dgm:cxn modelId="{9AE628B2-FACF-9445-A40B-4F89CE9FDE54}" type="presOf" srcId="{D3D95FB4-A88B-4FAC-AD19-BEE0A36A5202}" destId="{35988318-C89E-456A-B440-7346F15C0624}" srcOrd="0" destOrd="0" presId="urn:microsoft.com/office/officeart/2018/2/layout/IconVerticalSolidList"/>
    <dgm:cxn modelId="{28B5ECB9-4095-455E-8897-FED9F12A8973}" srcId="{82E3BBD2-4A4E-4BD0-A927-4F69600F49D3}" destId="{D3D95FB4-A88B-4FAC-AD19-BEE0A36A5202}" srcOrd="2" destOrd="0" parTransId="{971B26CE-ECC0-4670-88F7-CC035346BC00}" sibTransId="{C603AC7D-1616-4DBC-8D25-B6B06EE74AB0}"/>
    <dgm:cxn modelId="{B8AE18EC-B904-F54E-A12F-D847E9EE2E28}" type="presOf" srcId="{82E3BBD2-4A4E-4BD0-A927-4F69600F49D3}" destId="{54738ABB-6280-42E9-8522-8DA871C19195}" srcOrd="0" destOrd="0" presId="urn:microsoft.com/office/officeart/2018/2/layout/IconVerticalSolidList"/>
    <dgm:cxn modelId="{347D9BF5-6E33-407C-AFDD-F5809ECAD579}" srcId="{82E3BBD2-4A4E-4BD0-A927-4F69600F49D3}" destId="{A0B4B4EB-EA0C-45D6-A482-72F35A49146A}" srcOrd="0" destOrd="0" parTransId="{C24E0DA4-39F8-4F13-B449-637598CD10ED}" sibTransId="{EE930A9B-1F1B-4B33-90FA-F53E542D4FD6}"/>
    <dgm:cxn modelId="{FAF9CEB3-2ABC-2543-9C20-B3BC36D63BC9}" type="presParOf" srcId="{54738ABB-6280-42E9-8522-8DA871C19195}" destId="{091135DA-5CAE-4E1F-8759-40B80D13D808}" srcOrd="0" destOrd="0" presId="urn:microsoft.com/office/officeart/2018/2/layout/IconVerticalSolidList"/>
    <dgm:cxn modelId="{E2B07F12-2834-044C-9522-829B9B10E294}" type="presParOf" srcId="{091135DA-5CAE-4E1F-8759-40B80D13D808}" destId="{42ED0B60-1FCA-4EA5-9159-4B60A3569DAE}" srcOrd="0" destOrd="0" presId="urn:microsoft.com/office/officeart/2018/2/layout/IconVerticalSolidList"/>
    <dgm:cxn modelId="{6CC2B66D-0B96-CE4C-8742-59510FE230CA}" type="presParOf" srcId="{091135DA-5CAE-4E1F-8759-40B80D13D808}" destId="{3FDFDD27-EC5A-4BF4-AC3A-4C036E123360}" srcOrd="1" destOrd="0" presId="urn:microsoft.com/office/officeart/2018/2/layout/IconVerticalSolidList"/>
    <dgm:cxn modelId="{DE330A3C-A269-3F47-97BD-2686248234D0}" type="presParOf" srcId="{091135DA-5CAE-4E1F-8759-40B80D13D808}" destId="{F86CD44E-B252-4535-87EC-AC0A4AA51ACB}" srcOrd="2" destOrd="0" presId="urn:microsoft.com/office/officeart/2018/2/layout/IconVerticalSolidList"/>
    <dgm:cxn modelId="{8472F4E3-96BC-C94D-A6ED-567084F53236}" type="presParOf" srcId="{091135DA-5CAE-4E1F-8759-40B80D13D808}" destId="{F218421B-A405-487D-8FB3-F0F2B7BFE0C2}" srcOrd="3" destOrd="0" presId="urn:microsoft.com/office/officeart/2018/2/layout/IconVerticalSolidList"/>
    <dgm:cxn modelId="{FDC0151A-C37F-304A-8F69-3A6D02287871}" type="presParOf" srcId="{54738ABB-6280-42E9-8522-8DA871C19195}" destId="{1C574FCB-703B-4B53-80AC-DF9261752A8D}" srcOrd="1" destOrd="0" presId="urn:microsoft.com/office/officeart/2018/2/layout/IconVerticalSolidList"/>
    <dgm:cxn modelId="{2545EF79-249E-CD43-A59C-CFE3100B011C}" type="presParOf" srcId="{54738ABB-6280-42E9-8522-8DA871C19195}" destId="{4B1742F5-5860-4EB2-93E5-8D53D1EE017E}" srcOrd="2" destOrd="0" presId="urn:microsoft.com/office/officeart/2018/2/layout/IconVerticalSolidList"/>
    <dgm:cxn modelId="{B5F74210-2B7D-A344-92CD-8172B6446AB6}" type="presParOf" srcId="{4B1742F5-5860-4EB2-93E5-8D53D1EE017E}" destId="{82692E20-303B-4D23-9F6F-D228FA256FF5}" srcOrd="0" destOrd="0" presId="urn:microsoft.com/office/officeart/2018/2/layout/IconVerticalSolidList"/>
    <dgm:cxn modelId="{CD87F6A0-BE9E-6342-B39D-3F736A658C59}" type="presParOf" srcId="{4B1742F5-5860-4EB2-93E5-8D53D1EE017E}" destId="{9CE61620-D982-4813-AB13-9E750B0E6ED8}" srcOrd="1" destOrd="0" presId="urn:microsoft.com/office/officeart/2018/2/layout/IconVerticalSolidList"/>
    <dgm:cxn modelId="{2A704A6A-D754-9F4D-87D7-C9409B46AC2B}" type="presParOf" srcId="{4B1742F5-5860-4EB2-93E5-8D53D1EE017E}" destId="{923BFAC4-3804-42C4-B334-0B0EF02810BB}" srcOrd="2" destOrd="0" presId="urn:microsoft.com/office/officeart/2018/2/layout/IconVerticalSolidList"/>
    <dgm:cxn modelId="{B5650255-C732-764B-BB80-CA873798B302}" type="presParOf" srcId="{4B1742F5-5860-4EB2-93E5-8D53D1EE017E}" destId="{5FA1DAAE-690E-4CC7-94F3-D75658701C8D}" srcOrd="3" destOrd="0" presId="urn:microsoft.com/office/officeart/2018/2/layout/IconVerticalSolidList"/>
    <dgm:cxn modelId="{81537656-743E-364B-A600-14752E51B7C7}" type="presParOf" srcId="{54738ABB-6280-42E9-8522-8DA871C19195}" destId="{13C5110A-AFD9-48B5-AF16-B64A00057A86}" srcOrd="3" destOrd="0" presId="urn:microsoft.com/office/officeart/2018/2/layout/IconVerticalSolidList"/>
    <dgm:cxn modelId="{39E8698F-EF74-8B4F-A99F-130B5B24C69E}" type="presParOf" srcId="{54738ABB-6280-42E9-8522-8DA871C19195}" destId="{7DE63734-F4AA-4710-93E1-B85EEA085C63}" srcOrd="4" destOrd="0" presId="urn:microsoft.com/office/officeart/2018/2/layout/IconVerticalSolidList"/>
    <dgm:cxn modelId="{0FA15BEC-575B-E749-B5BB-4151D378AFE2}" type="presParOf" srcId="{7DE63734-F4AA-4710-93E1-B85EEA085C63}" destId="{5A499505-655A-4EAC-86E1-0517D63CCA75}" srcOrd="0" destOrd="0" presId="urn:microsoft.com/office/officeart/2018/2/layout/IconVerticalSolidList"/>
    <dgm:cxn modelId="{FBFFE27C-6858-9D41-9E61-6B7B01769E30}" type="presParOf" srcId="{7DE63734-F4AA-4710-93E1-B85EEA085C63}" destId="{E768F116-05C6-4CC8-AD2B-A5896F06B2E9}" srcOrd="1" destOrd="0" presId="urn:microsoft.com/office/officeart/2018/2/layout/IconVerticalSolidList"/>
    <dgm:cxn modelId="{512ECBA3-0DE1-EE42-A03F-5EEC938D0D95}" type="presParOf" srcId="{7DE63734-F4AA-4710-93E1-B85EEA085C63}" destId="{FBF122A3-4629-4769-8605-0F4B648B49E1}" srcOrd="2" destOrd="0" presId="urn:microsoft.com/office/officeart/2018/2/layout/IconVerticalSolidList"/>
    <dgm:cxn modelId="{92E9247D-B519-A247-9778-87B7095CFE8B}" type="presParOf" srcId="{7DE63734-F4AA-4710-93E1-B85EEA085C63}" destId="{35988318-C89E-456A-B440-7346F15C062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F5935E-26DA-7545-8C1A-543974947001}">
      <dsp:nvSpPr>
        <dsp:cNvPr id="0" name=""/>
        <dsp:cNvSpPr/>
      </dsp:nvSpPr>
      <dsp:spPr>
        <a:xfrm>
          <a:off x="755" y="446935"/>
          <a:ext cx="2948003" cy="176880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Lockdown legislation caused reduced sales as people did not go to office(working from home) no need of formal shirts.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 Closing shops prevented customers from purchase, reducing Political- sale</a:t>
          </a:r>
        </a:p>
      </dsp:txBody>
      <dsp:txXfrm>
        <a:off x="755" y="446935"/>
        <a:ext cx="2948003" cy="1768802"/>
      </dsp:txXfrm>
    </dsp:sp>
    <dsp:sp modelId="{44555A52-5F65-AE44-97F1-E32BF175587A}">
      <dsp:nvSpPr>
        <dsp:cNvPr id="0" name=""/>
        <dsp:cNvSpPr/>
      </dsp:nvSpPr>
      <dsp:spPr>
        <a:xfrm>
          <a:off x="3243559" y="446935"/>
          <a:ext cx="2948003" cy="176880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Economic –Sales rates continue to decline and comes to reduction in profit for the company</a:t>
          </a:r>
        </a:p>
      </dsp:txBody>
      <dsp:txXfrm>
        <a:off x="3243559" y="446935"/>
        <a:ext cx="2948003" cy="1768802"/>
      </dsp:txXfrm>
    </dsp:sp>
    <dsp:sp modelId="{D2D2DADE-34DC-3C4D-833A-12A216A2A931}">
      <dsp:nvSpPr>
        <dsp:cNvPr id="0" name=""/>
        <dsp:cNvSpPr/>
      </dsp:nvSpPr>
      <dsp:spPr>
        <a:xfrm>
          <a:off x="755" y="2510538"/>
          <a:ext cx="2948003" cy="176880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Social-Rising inflation is a continued concern for both consumers and retailers. 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Consumers delaying purchase of item such as formal workwear</a:t>
          </a:r>
          <a:endParaRPr lang="en-US" sz="1500" kern="1200" dirty="0"/>
        </a:p>
      </dsp:txBody>
      <dsp:txXfrm>
        <a:off x="755" y="2510538"/>
        <a:ext cx="2948003" cy="1768802"/>
      </dsp:txXfrm>
    </dsp:sp>
    <dsp:sp modelId="{38F8987A-A983-A142-83AC-CBFC9B34EF50}">
      <dsp:nvSpPr>
        <dsp:cNvPr id="0" name=""/>
        <dsp:cNvSpPr/>
      </dsp:nvSpPr>
      <dsp:spPr>
        <a:xfrm>
          <a:off x="3243559" y="2510538"/>
          <a:ext cx="2948003" cy="176880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Technology-Meanwhile the inflation grows also  increases the price for  transport, energy, and commodity .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 dirty="0"/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This increases costs for TM Lewin, making their products less affordable</a:t>
          </a:r>
          <a:endParaRPr lang="en-US" sz="1500" kern="1200" dirty="0"/>
        </a:p>
      </dsp:txBody>
      <dsp:txXfrm>
        <a:off x="3243559" y="2510538"/>
        <a:ext cx="2948003" cy="17688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64049A-9DB1-AE49-A855-C0CD18485E63}">
      <dsp:nvSpPr>
        <dsp:cNvPr id="0" name=""/>
        <dsp:cNvSpPr/>
      </dsp:nvSpPr>
      <dsp:spPr>
        <a:xfrm>
          <a:off x="0" y="0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 err="1">
              <a:solidFill>
                <a:schemeClr val="tx1"/>
              </a:solidFill>
            </a:rPr>
            <a:t>Suply</a:t>
          </a:r>
          <a:r>
            <a:rPr lang="en-US" sz="2500" kern="1200" dirty="0">
              <a:solidFill>
                <a:schemeClr val="tx1"/>
              </a:solidFill>
            </a:rPr>
            <a:t> chain and transport issue that leads to low variety stock.</a:t>
          </a:r>
        </a:p>
      </dsp:txBody>
      <dsp:txXfrm>
        <a:off x="38234" y="38234"/>
        <a:ext cx="7529629" cy="1228933"/>
      </dsp:txXfrm>
    </dsp:sp>
    <dsp:sp modelId="{1E4DB5E1-08FB-964C-A60E-4851B4B2FA14}">
      <dsp:nvSpPr>
        <dsp:cNvPr id="0" name=""/>
        <dsp:cNvSpPr/>
      </dsp:nvSpPr>
      <dsp:spPr>
        <a:xfrm>
          <a:off x="788669" y="1522968"/>
          <a:ext cx="8938260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solidFill>
                <a:schemeClr val="tx1"/>
              </a:solidFill>
            </a:rPr>
            <a:t>Lockdown ,as people stay home they don’t need official clothes for workplace (low demand)</a:t>
          </a:r>
        </a:p>
      </dsp:txBody>
      <dsp:txXfrm>
        <a:off x="826903" y="1561202"/>
        <a:ext cx="7224611" cy="1228933"/>
      </dsp:txXfrm>
    </dsp:sp>
    <dsp:sp modelId="{62553CD5-8BF5-6640-A3F3-508AD49EFA7B}">
      <dsp:nvSpPr>
        <dsp:cNvPr id="0" name=""/>
        <dsp:cNvSpPr/>
      </dsp:nvSpPr>
      <dsp:spPr>
        <a:xfrm>
          <a:off x="959527" y="3021225"/>
          <a:ext cx="8938260" cy="13054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solidFill>
                <a:schemeClr val="tx1"/>
              </a:solidFill>
            </a:rPr>
            <a:t>Rising inflation- all costs (energy, </a:t>
          </a:r>
          <a:r>
            <a:rPr lang="en-US" sz="2500" kern="1200" dirty="0" err="1">
              <a:solidFill>
                <a:schemeClr val="tx1"/>
              </a:solidFill>
            </a:rPr>
            <a:t>transport,etc</a:t>
          </a:r>
          <a:r>
            <a:rPr lang="en-US" sz="2500" kern="1200" dirty="0">
              <a:solidFill>
                <a:schemeClr val="tx1"/>
              </a:solidFill>
            </a:rPr>
            <a:t>.) are not covered by the profit ,this leads to profit decline</a:t>
          </a:r>
          <a:r>
            <a:rPr lang="en-US" sz="2500" kern="1200" dirty="0"/>
            <a:t>.</a:t>
          </a:r>
        </a:p>
      </dsp:txBody>
      <dsp:txXfrm>
        <a:off x="997761" y="3059459"/>
        <a:ext cx="7224611" cy="1228933"/>
      </dsp:txXfrm>
    </dsp:sp>
    <dsp:sp modelId="{A754FE47-1EAF-344E-9CD2-A7F2073BD271}">
      <dsp:nvSpPr>
        <dsp:cNvPr id="0" name=""/>
        <dsp:cNvSpPr/>
      </dsp:nvSpPr>
      <dsp:spPr>
        <a:xfrm>
          <a:off x="8089749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80664" y="989929"/>
        <a:ext cx="466680" cy="638504"/>
      </dsp:txXfrm>
    </dsp:sp>
    <dsp:sp modelId="{3E8AD43A-8454-B245-BF6B-6101BDF8451D}">
      <dsp:nvSpPr>
        <dsp:cNvPr id="0" name=""/>
        <dsp:cNvSpPr/>
      </dsp:nvSpPr>
      <dsp:spPr>
        <a:xfrm>
          <a:off x="8878419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069334" y="2504195"/>
        <a:ext cx="466680" cy="6385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ED0B60-1FCA-4EA5-9159-4B60A3569DAE}">
      <dsp:nvSpPr>
        <dsp:cNvPr id="0" name=""/>
        <dsp:cNvSpPr/>
      </dsp:nvSpPr>
      <dsp:spPr>
        <a:xfrm>
          <a:off x="0" y="0"/>
          <a:ext cx="105156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DFDD27-EC5A-4BF4-AC3A-4C036E123360}">
      <dsp:nvSpPr>
        <dsp:cNvPr id="0" name=""/>
        <dsp:cNvSpPr/>
      </dsp:nvSpPr>
      <dsp:spPr>
        <a:xfrm>
          <a:off x="338915" y="218406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18421B-A405-487D-8FB3-F0F2B7BFE0C2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After </a:t>
          </a:r>
          <a:r>
            <a:rPr lang="en-US" sz="2100" kern="1200" dirty="0" err="1"/>
            <a:t>analysing</a:t>
          </a:r>
          <a:r>
            <a:rPr lang="en-US" sz="2100" kern="1200" dirty="0"/>
            <a:t> the results from the PMI ,the best solution idea for TM Lewis is to create an online market  (</a:t>
          </a:r>
          <a:r>
            <a:rPr lang="en-US" sz="2100" kern="1200" dirty="0">
              <a:solidFill>
                <a:srgbClr val="FF0000"/>
              </a:solidFill>
            </a:rPr>
            <a:t>Solution A</a:t>
          </a:r>
          <a:r>
            <a:rPr lang="en-US" sz="2100" kern="1200" dirty="0"/>
            <a:t>) that is available 24/7 and costumers may check the stock availability itself </a:t>
          </a:r>
        </a:p>
      </dsp:txBody>
      <dsp:txXfrm>
        <a:off x="1435590" y="531"/>
        <a:ext cx="9080009" cy="1242935"/>
      </dsp:txXfrm>
    </dsp:sp>
    <dsp:sp modelId="{82692E20-303B-4D23-9F6F-D228FA256FF5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E61620-D982-4813-AB13-9E750B0E6ED8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A1DAAE-690E-4CC7-94F3-D75658701C8D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Lockdown proves TM Lewis have to be independent towards their stores and be flexible for the customers either in shops or online.</a:t>
          </a:r>
        </a:p>
      </dsp:txBody>
      <dsp:txXfrm>
        <a:off x="1435590" y="1554201"/>
        <a:ext cx="9080009" cy="1242935"/>
      </dsp:txXfrm>
    </dsp:sp>
    <dsp:sp modelId="{5A499505-655A-4EAC-86E1-0517D63CCA75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68F116-05C6-4CC8-AD2B-A5896F06B2E9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988318-C89E-456A-B440-7346F15C0624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Getting online is a mandatory step in  the progress of a big company because of  market competition (as other big Clothes Shops Company where already online) increase  the importance of online shop for TM Lewis </a:t>
          </a:r>
        </a:p>
      </dsp:txBody>
      <dsp:txXfrm>
        <a:off x="1435590" y="3107870"/>
        <a:ext cx="9080009" cy="1242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18A10-03CF-AC15-D27B-47E0685DA9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97183E-C4B1-B855-3D89-390948DC8A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1C846-E8FA-247E-2172-5F61DAF25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55E8C-6A2B-1844-956C-B2970DA6B15F}" type="datetimeFigureOut">
              <a:rPr lang="en-US" smtClean="0"/>
              <a:t>10/30/22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759FBB-E2F8-8E3F-F172-AA8B8F11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3EE746-F044-6E3D-8DB9-89B026520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A0642-1192-FA4F-88BE-D021CD13A4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1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74235-3650-0E8D-5282-2351B7160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AFB11-7BBA-EF83-11D3-A3701CDB12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18585B-B4FE-77A0-53D3-1B1BCDBA6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55E8C-6A2B-1844-956C-B2970DA6B15F}" type="datetimeFigureOut">
              <a:rPr lang="en-US" smtClean="0"/>
              <a:t>10/30/22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DF9231-5D9A-29E0-9110-8A1063E9D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A48AB1-E646-E01C-E77B-97EF546983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A0642-1192-FA4F-88BE-D021CD13A4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4975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6981A-5BE4-DA7F-F41A-FEB14F6E5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9D9CC2-2838-8EDD-2821-D6FC9E4D5F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6506BC-415D-6C97-3C29-E6AC55F3A0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55E8C-6A2B-1844-956C-B2970DA6B15F}" type="datetimeFigureOut">
              <a:rPr lang="en-US" smtClean="0"/>
              <a:t>10/30/22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CF2756-A683-9B44-7E4D-852958690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D0C7B4-A1B9-869A-F35C-C7A00AC820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A0642-1192-FA4F-88BE-D021CD13A4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3490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5F610-5792-B43E-3099-528BF18E8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0A5A3-C3CA-BBA9-FC39-57373F6CA5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DD536E-F9A8-414B-1278-7A214E7039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0D5A17-E583-C91E-B528-A9B8FC8604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55E8C-6A2B-1844-956C-B2970DA6B15F}" type="datetimeFigureOut">
              <a:rPr lang="en-US" smtClean="0"/>
              <a:t>10/30/22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7E55E4-5108-DFB0-B6A4-D849D5F3A8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A84B7-77DC-44AC-8803-7914E43D7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A0642-1192-FA4F-88BE-D021CD13A4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022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E8385-7BEB-1C92-6520-21D55049F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A89791-2D04-5CD9-6859-39A4B23E75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6E902-B6ED-035E-EFBA-A922F654B8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D08561-3881-0B69-CA75-AC6ADF7B31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14E62B-609A-8FFC-4F9D-99FB793D8F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886703-2077-C3CB-CC33-578F850E6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55E8C-6A2B-1844-956C-B2970DA6B15F}" type="datetimeFigureOut">
              <a:rPr lang="en-US" smtClean="0"/>
              <a:t>10/30/22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0F6BE5-153A-BD14-FFD3-8885EF4C8A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EEA944-B5EB-80DB-EC1D-7F3866177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A0642-1192-FA4F-88BE-D021CD13A4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78491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6C4DF-70DF-C63B-DC4D-D12B13DFE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D20507-EECE-73FC-3D06-7B43BDF146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55E8C-6A2B-1844-956C-B2970DA6B15F}" type="datetimeFigureOut">
              <a:rPr lang="en-US" smtClean="0"/>
              <a:t>10/30/22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2699FA-2F67-20F8-2496-503901C370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2709DF-CAA8-5757-4B6A-50E85CB24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A0642-1192-FA4F-88BE-D021CD13A4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4908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8422162-66B5-F83C-AAC2-C100CEE12C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55E8C-6A2B-1844-956C-B2970DA6B15F}" type="datetimeFigureOut">
              <a:rPr lang="en-US" smtClean="0"/>
              <a:t>10/30/22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EEF53E-B209-C076-53F0-AED13072B3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776CCA-274A-7285-0182-4D1AD59019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A0642-1192-FA4F-88BE-D021CD13A4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8274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A1560-4F44-598C-96CF-AFD40168A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B32B3-3BDC-1C00-80AF-7B1A3B8DC9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D45A30-2313-2720-7632-02A8906127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D1D96F-C7B0-712F-9A2E-11837EBEDF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55E8C-6A2B-1844-956C-B2970DA6B15F}" type="datetimeFigureOut">
              <a:rPr lang="en-US" smtClean="0"/>
              <a:t>10/30/22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46A357-5D40-482C-B473-5409E3BC8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563F1D-8C55-D626-B0F3-C4B0397F9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A0642-1192-FA4F-88BE-D021CD13A4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950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47374-8009-C950-786B-3ED8B898B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D6A0CE-B535-C68B-B2B8-B22B0CCBD5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72C210-05F6-1345-FC62-02990F8AAC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6B899B-F529-65C1-B2C7-807271B70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55E8C-6A2B-1844-956C-B2970DA6B15F}" type="datetimeFigureOut">
              <a:rPr lang="en-US" smtClean="0"/>
              <a:t>10/30/22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D11525-EC13-E2DE-E47D-BC023B5BFA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E0E841-1EE3-17EF-EC07-5237161FE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A0642-1192-FA4F-88BE-D021CD13A4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2846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5FDA2-62F9-9539-F12F-762EAC7C6B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BC2053-147D-2C72-AB65-B04D7CE8FC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3C3696-0E8C-2CB4-B12B-80FF146EA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55E8C-6A2B-1844-956C-B2970DA6B15F}" type="datetimeFigureOut">
              <a:rPr lang="en-US" smtClean="0"/>
              <a:t>10/30/22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D22-5F09-61DD-4C95-A1BEB2ABE6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D406CD-648E-8018-2CEE-C252D661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A0642-1192-FA4F-88BE-D021CD13A4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2997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3DFE70-DE56-2C76-9AF6-37C0DADAEF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74275-6D82-9CA2-70B9-8339C719A1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7792AA-63DD-A33B-56EC-A07C91FCB3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55E8C-6A2B-1844-956C-B2970DA6B15F}" type="datetimeFigureOut">
              <a:rPr lang="en-US" smtClean="0"/>
              <a:t>10/30/22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72A16E-AA41-4E8D-8847-72A3CF023A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05441F-1833-03FB-13F8-821C148F7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A0642-1192-FA4F-88BE-D021CD13A4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88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7280B09-5A48-A45D-3206-BD3A10699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2980AD-2DB1-F1D9-FCE4-5052F3709B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DB8A55-508F-0417-BB1D-C9DBE69AFE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455E8C-6A2B-1844-956C-B2970DA6B15F}" type="datetimeFigureOut">
              <a:rPr lang="en-US" smtClean="0"/>
              <a:t>10/30/22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BC8AB5-A768-C124-FA90-04F12B37A7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3B518D-D85D-239A-3B1C-E313A485E7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CA0642-1192-FA4F-88BE-D021CD13A4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1897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Bar Graph with Downward Trend">
            <a:extLst>
              <a:ext uri="{FF2B5EF4-FFF2-40B4-BE49-F238E27FC236}">
                <a16:creationId xmlns:a16="http://schemas.microsoft.com/office/drawing/2014/main" id="{D6E10F9B-0C82-93CF-0DD3-AEB4D47C74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603914-5EE5-44E5-AB45-F3F2FC5AE2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22061" y="762538"/>
            <a:ext cx="5649349" cy="3199862"/>
          </a:xfrm>
        </p:spPr>
        <p:txBody>
          <a:bodyPr anchor="b">
            <a:normAutofit/>
          </a:bodyPr>
          <a:lstStyle/>
          <a:p>
            <a:pPr algn="l"/>
            <a:r>
              <a:rPr lang="en-US" sz="5600" dirty="0"/>
              <a:t>Solving the problem of Profit Decline in TM Lewin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0ABD97-6E8F-CE9F-7092-E02C42E426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22061" y="4312561"/>
            <a:ext cx="5649349" cy="1687815"/>
          </a:xfrm>
        </p:spPr>
        <p:txBody>
          <a:bodyPr anchor="t">
            <a:normAutofit/>
          </a:bodyPr>
          <a:lstStyle/>
          <a:p>
            <a:pPr algn="l"/>
            <a:r>
              <a:rPr lang="en-US" sz="2200" dirty="0" err="1"/>
              <a:t>Doina</a:t>
            </a:r>
            <a:r>
              <a:rPr lang="en-US" sz="2200" dirty="0"/>
              <a:t> </a:t>
            </a:r>
            <a:r>
              <a:rPr lang="en-US" sz="2200" dirty="0" err="1"/>
              <a:t>Istrati</a:t>
            </a:r>
            <a:endParaRPr lang="en-US" sz="2200" dirty="0"/>
          </a:p>
          <a:p>
            <a:pPr algn="l"/>
            <a:r>
              <a:rPr lang="en-US" sz="2200" dirty="0" err="1"/>
              <a:t>Module:Problem</a:t>
            </a:r>
            <a:r>
              <a:rPr lang="en-US" sz="2200" dirty="0"/>
              <a:t> Solving and decision Making</a:t>
            </a:r>
          </a:p>
          <a:p>
            <a:pPr algn="l"/>
            <a:r>
              <a:rPr lang="en-US" sz="2200" dirty="0"/>
              <a:t>Module Code:BMSW4004</a:t>
            </a:r>
          </a:p>
          <a:p>
            <a:pPr algn="l"/>
            <a:r>
              <a:rPr lang="en-US" sz="2200" dirty="0"/>
              <a:t>Lecturer: Chi Uba</a:t>
            </a:r>
          </a:p>
        </p:txBody>
      </p:sp>
      <p:sp>
        <p:nvSpPr>
          <p:cNvPr id="26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18288"/>
          </a:xfrm>
          <a:custGeom>
            <a:avLst/>
            <a:gdLst>
              <a:gd name="connsiteX0" fmla="*/ 0 w 5303520"/>
              <a:gd name="connsiteY0" fmla="*/ 0 h 18288"/>
              <a:gd name="connsiteX1" fmla="*/ 556870 w 5303520"/>
              <a:gd name="connsiteY1" fmla="*/ 0 h 18288"/>
              <a:gd name="connsiteX2" fmla="*/ 1272845 w 5303520"/>
              <a:gd name="connsiteY2" fmla="*/ 0 h 18288"/>
              <a:gd name="connsiteX3" fmla="*/ 1882750 w 5303520"/>
              <a:gd name="connsiteY3" fmla="*/ 0 h 18288"/>
              <a:gd name="connsiteX4" fmla="*/ 2439619 w 5303520"/>
              <a:gd name="connsiteY4" fmla="*/ 0 h 18288"/>
              <a:gd name="connsiteX5" fmla="*/ 3155594 w 5303520"/>
              <a:gd name="connsiteY5" fmla="*/ 0 h 18288"/>
              <a:gd name="connsiteX6" fmla="*/ 3818534 w 5303520"/>
              <a:gd name="connsiteY6" fmla="*/ 0 h 18288"/>
              <a:gd name="connsiteX7" fmla="*/ 4481474 w 5303520"/>
              <a:gd name="connsiteY7" fmla="*/ 0 h 18288"/>
              <a:gd name="connsiteX8" fmla="*/ 5303520 w 5303520"/>
              <a:gd name="connsiteY8" fmla="*/ 0 h 18288"/>
              <a:gd name="connsiteX9" fmla="*/ 5303520 w 5303520"/>
              <a:gd name="connsiteY9" fmla="*/ 18288 h 18288"/>
              <a:gd name="connsiteX10" fmla="*/ 4746650 w 5303520"/>
              <a:gd name="connsiteY10" fmla="*/ 18288 h 18288"/>
              <a:gd name="connsiteX11" fmla="*/ 4242816 w 5303520"/>
              <a:gd name="connsiteY11" fmla="*/ 18288 h 18288"/>
              <a:gd name="connsiteX12" fmla="*/ 3526841 w 5303520"/>
              <a:gd name="connsiteY12" fmla="*/ 18288 h 18288"/>
              <a:gd name="connsiteX13" fmla="*/ 2969971 w 5303520"/>
              <a:gd name="connsiteY13" fmla="*/ 18288 h 18288"/>
              <a:gd name="connsiteX14" fmla="*/ 2253996 w 5303520"/>
              <a:gd name="connsiteY14" fmla="*/ 18288 h 18288"/>
              <a:gd name="connsiteX15" fmla="*/ 1484986 w 5303520"/>
              <a:gd name="connsiteY15" fmla="*/ 18288 h 18288"/>
              <a:gd name="connsiteX16" fmla="*/ 875081 w 5303520"/>
              <a:gd name="connsiteY16" fmla="*/ 18288 h 18288"/>
              <a:gd name="connsiteX17" fmla="*/ 0 w 5303520"/>
              <a:gd name="connsiteY17" fmla="*/ 18288 h 18288"/>
              <a:gd name="connsiteX18" fmla="*/ 0 w 530352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303520" h="18288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4050" y="6954"/>
                  <a:pt x="5304254" y="12839"/>
                  <a:pt x="5303520" y="18288"/>
                </a:cubicBezTo>
                <a:cubicBezTo>
                  <a:pt x="5132450" y="501"/>
                  <a:pt x="4953391" y="18714"/>
                  <a:pt x="4746650" y="18288"/>
                </a:cubicBezTo>
                <a:cubicBezTo>
                  <a:pt x="4539909" y="17863"/>
                  <a:pt x="4361261" y="7168"/>
                  <a:pt x="4242816" y="18288"/>
                </a:cubicBezTo>
                <a:cubicBezTo>
                  <a:pt x="4124371" y="29408"/>
                  <a:pt x="3754907" y="21026"/>
                  <a:pt x="3526841" y="18288"/>
                </a:cubicBezTo>
                <a:cubicBezTo>
                  <a:pt x="3298775" y="15550"/>
                  <a:pt x="3164473" y="3913"/>
                  <a:pt x="2969971" y="18288"/>
                </a:cubicBezTo>
                <a:cubicBezTo>
                  <a:pt x="2775469" y="32664"/>
                  <a:pt x="2608536" y="2050"/>
                  <a:pt x="2253996" y="18288"/>
                </a:cubicBezTo>
                <a:cubicBezTo>
                  <a:pt x="1899456" y="34526"/>
                  <a:pt x="1752044" y="28789"/>
                  <a:pt x="1484986" y="18288"/>
                </a:cubicBezTo>
                <a:cubicBezTo>
                  <a:pt x="1217928" y="7788"/>
                  <a:pt x="1060609" y="-4784"/>
                  <a:pt x="875081" y="18288"/>
                </a:cubicBezTo>
                <a:cubicBezTo>
                  <a:pt x="689553" y="41360"/>
                  <a:pt x="188846" y="2522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303520" h="18288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2837" y="5414"/>
                  <a:pt x="5302800" y="12510"/>
                  <a:pt x="5303520" y="18288"/>
                </a:cubicBezTo>
                <a:cubicBezTo>
                  <a:pt x="5082751" y="18456"/>
                  <a:pt x="4993374" y="24100"/>
                  <a:pt x="4746650" y="18288"/>
                </a:cubicBezTo>
                <a:cubicBezTo>
                  <a:pt x="4499926" y="12477"/>
                  <a:pt x="4368648" y="-7187"/>
                  <a:pt x="4083710" y="18288"/>
                </a:cubicBezTo>
                <a:cubicBezTo>
                  <a:pt x="3798772" y="43763"/>
                  <a:pt x="3729434" y="5501"/>
                  <a:pt x="3473806" y="18288"/>
                </a:cubicBezTo>
                <a:cubicBezTo>
                  <a:pt x="3218178" y="31075"/>
                  <a:pt x="3056855" y="30003"/>
                  <a:pt x="2704795" y="18288"/>
                </a:cubicBezTo>
                <a:cubicBezTo>
                  <a:pt x="2352735" y="6573"/>
                  <a:pt x="2319447" y="29257"/>
                  <a:pt x="1935785" y="18288"/>
                </a:cubicBezTo>
                <a:cubicBezTo>
                  <a:pt x="1552123" y="7320"/>
                  <a:pt x="1532619" y="-467"/>
                  <a:pt x="1378915" y="18288"/>
                </a:cubicBezTo>
                <a:cubicBezTo>
                  <a:pt x="1225211" y="37043"/>
                  <a:pt x="1038692" y="34308"/>
                  <a:pt x="715975" y="18288"/>
                </a:cubicBezTo>
                <a:cubicBezTo>
                  <a:pt x="393258" y="2268"/>
                  <a:pt x="303768" y="26944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0342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5707F3-1CFB-0ABD-62E2-BAFABB6FD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2"/>
                </a:solidFill>
              </a:rPr>
              <a:t>Underline the nature and the impact of the  Profit Decline in TM Lewin 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1B95B18B-C372-E61D-1EF4-98EA26D6DD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Nature of the profit Decline</a:t>
            </a:r>
          </a:p>
          <a:p>
            <a:pPr marL="0" indent="0">
              <a:buNone/>
            </a:pPr>
            <a:endParaRPr lang="en-US" sz="20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14350" indent="-514350">
              <a:buFont typeface="+mj-lt"/>
              <a:buAutoNum type="alphaLcPeriod"/>
            </a:pPr>
            <a:r>
              <a:rPr lang="en-US" sz="2000" dirty="0"/>
              <a:t>Profit decline is a strategic level problem</a:t>
            </a:r>
          </a:p>
          <a:p>
            <a:pPr marL="514350" indent="-514350">
              <a:buFont typeface="+mj-lt"/>
              <a:buAutoNum type="alphaLcPeriod"/>
            </a:pPr>
            <a:r>
              <a:rPr lang="en-US" sz="2000" dirty="0"/>
              <a:t>Affects the entire company</a:t>
            </a:r>
          </a:p>
          <a:p>
            <a:pPr marL="514350" indent="-514350">
              <a:buFont typeface="+mj-lt"/>
              <a:buAutoNum type="alphaLcPeriod"/>
            </a:pPr>
            <a:r>
              <a:rPr lang="en-US" sz="2000" dirty="0"/>
              <a:t>Caused by different complex factors (e.g., inflation, cost increase etc.)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Impact of profit decline on TM Lewin</a:t>
            </a:r>
          </a:p>
          <a:p>
            <a:pPr marL="0" indent="0">
              <a:buNone/>
            </a:pPr>
            <a:endParaRPr lang="en-US" sz="20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14350" indent="-514350">
              <a:buFont typeface="+mj-lt"/>
              <a:buAutoNum type="alphaLcPeriod"/>
            </a:pPr>
            <a:r>
              <a:rPr lang="en-US" sz="2000" dirty="0"/>
              <a:t>Low demand and sales rates decline</a:t>
            </a:r>
          </a:p>
          <a:p>
            <a:pPr marL="514350" indent="-514350">
              <a:buFont typeface="+mj-lt"/>
              <a:buAutoNum type="alphaLcPeriod"/>
            </a:pPr>
            <a:r>
              <a:rPr lang="en-US" sz="2000" dirty="0"/>
              <a:t>Closing shops </a:t>
            </a:r>
          </a:p>
          <a:p>
            <a:pPr marL="514350" indent="-514350">
              <a:buFont typeface="+mj-lt"/>
              <a:buAutoNum type="alphaLcPeriod"/>
            </a:pPr>
            <a:r>
              <a:rPr lang="en-US" sz="2000" dirty="0"/>
              <a:t>Twice entering administration, and potentially collapse if the problem is nit addressed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Impact of profit decline on TM Lewin employee</a:t>
            </a:r>
          </a:p>
          <a:p>
            <a:pPr marL="0" indent="0">
              <a:buNone/>
            </a:pPr>
            <a:endParaRPr lang="en-US" sz="20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342900" indent="-342900">
              <a:buFont typeface="+mj-lt"/>
              <a:buAutoNum type="alphaLcPeriod"/>
            </a:pPr>
            <a:r>
              <a:rPr lang="en-US" sz="2000" dirty="0"/>
              <a:t>Staff reduction</a:t>
            </a:r>
          </a:p>
          <a:p>
            <a:pPr marL="342900" indent="-342900">
              <a:buFont typeface="+mj-lt"/>
              <a:buAutoNum type="alphaLcPeriod"/>
            </a:pPr>
            <a:r>
              <a:rPr lang="en-US" sz="2000" dirty="0"/>
              <a:t>Salary decrease, adding more pressure in addition to cost of living crisis and inflation</a:t>
            </a:r>
          </a:p>
          <a:p>
            <a:pPr marL="0" indent="0">
              <a:buNone/>
            </a:pPr>
            <a:endParaRPr lang="en-US" sz="2000" dirty="0"/>
          </a:p>
          <a:p>
            <a:pPr marL="342900" indent="-342900">
              <a:buFont typeface="+mj-lt"/>
              <a:buAutoNum type="alphaLcPeriod"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342900" indent="-342900">
              <a:buFont typeface="+mj-lt"/>
              <a:buAutoNum type="alphaLcPeriod"/>
            </a:pPr>
            <a:endParaRPr lang="en-US" sz="2000" dirty="0"/>
          </a:p>
          <a:p>
            <a:pPr marL="342900" indent="-342900">
              <a:buFont typeface="+mj-lt"/>
              <a:buAutoNum type="alphaLcPeriod"/>
            </a:pPr>
            <a:endParaRPr lang="en-US" sz="2000" dirty="0"/>
          </a:p>
          <a:p>
            <a:pPr marL="342900" indent="-342900">
              <a:buFont typeface="+mj-lt"/>
              <a:buAutoNum type="alphaLcPeriod"/>
            </a:pPr>
            <a:endParaRPr lang="en-US" sz="2000" dirty="0"/>
          </a:p>
          <a:p>
            <a:endParaRPr lang="en-US" sz="2000" dirty="0"/>
          </a:p>
          <a:p>
            <a:endParaRPr lang="en-US" sz="2000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71457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1CA87-B160-C370-59F3-AC6D50C65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dirty="0"/>
              <a:t>Identifying the causes of the Problem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20980-49E9-71A2-8397-8F9CF7C45C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US" sz="2200" dirty="0"/>
              <a:t>The cause of any problem must be identified, if the problem must be solved</a:t>
            </a:r>
          </a:p>
          <a:p>
            <a:endParaRPr lang="en-US" sz="2200" dirty="0"/>
          </a:p>
          <a:p>
            <a:r>
              <a:rPr lang="en-US" sz="2200" dirty="0"/>
              <a:t>To identify the causes of Profit Decline for TM Lewin, PESTLE analysis and Fishbone diagram have been used</a:t>
            </a:r>
          </a:p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39403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9FF2523B-8C0E-5E63-4375-D62D36BBF6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prstClr val="white"/>
            </a:duotone>
            <a:alphaModFix amt="35000"/>
          </a:blip>
          <a:srcRect t="15730"/>
          <a:stretch/>
        </p:blipFill>
        <p:spPr>
          <a:xfrm>
            <a:off x="-255482" y="-320030"/>
            <a:ext cx="12191980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FCEC2294-5A7B-45E5-9251-C1AA89F4A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2">
              <a:alpha val="6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15DEFF-A522-8EDE-0CBE-02EC4F25A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US" sz="3200" b="1" dirty="0">
                <a:solidFill>
                  <a:schemeClr val="accent1">
                    <a:lumMod val="50000"/>
                  </a:schemeClr>
                </a:solidFill>
              </a:rPr>
              <a:t>PESTEL Analysis to identify external environmental causes of Profit Decline at TM Lewin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Content Placeholder 6">
            <a:extLst>
              <a:ext uri="{FF2B5EF4-FFF2-40B4-BE49-F238E27FC236}">
                <a16:creationId xmlns:a16="http://schemas.microsoft.com/office/drawing/2014/main" id="{9E9633A6-310B-FC19-8A8C-1D4A047804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1221913"/>
              </p:ext>
            </p:extLst>
          </p:nvPr>
        </p:nvGraphicFramePr>
        <p:xfrm>
          <a:off x="5155379" y="1065862"/>
          <a:ext cx="6192319" cy="472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583896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2DFC6-5EE4-6BF0-86AD-071DCE19B4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accent1">
                    <a:lumMod val="50000"/>
                  </a:schemeClr>
                </a:solidFill>
              </a:rPr>
              <a:t>Cause and Effect of profit Decline in TM Lewis profit decline using Fishbone 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1AFF2-3492-FA11-A9F3-9F804C7525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2700" y="2889250"/>
            <a:ext cx="10515600" cy="4351338"/>
          </a:xfrm>
        </p:spPr>
        <p:txBody>
          <a:bodyPr/>
          <a:lstStyle/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33" name="Line 230">
            <a:extLst>
              <a:ext uri="{FF2B5EF4-FFF2-40B4-BE49-F238E27FC236}">
                <a16:creationId xmlns:a16="http://schemas.microsoft.com/office/drawing/2014/main" id="{106F4933-096D-30E9-9635-3DE7D15A025C}"/>
              </a:ext>
            </a:extLst>
          </p:cNvPr>
          <p:cNvSpPr>
            <a:spLocks noChangeShapeType="1"/>
          </p:cNvSpPr>
          <p:nvPr/>
        </p:nvSpPr>
        <p:spPr bwMode="auto">
          <a:xfrm>
            <a:off x="2292350" y="259873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4" name="Text Box 229">
            <a:extLst>
              <a:ext uri="{FF2B5EF4-FFF2-40B4-BE49-F238E27FC236}">
                <a16:creationId xmlns:a16="http://schemas.microsoft.com/office/drawing/2014/main" id="{B494AFE3-12EE-B286-DFEC-842C527BB0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19200" y="240347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Work from home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5" name="Line 228">
            <a:extLst>
              <a:ext uri="{FF2B5EF4-FFF2-40B4-BE49-F238E27FC236}">
                <a16:creationId xmlns:a16="http://schemas.microsoft.com/office/drawing/2014/main" id="{DA511EE3-212A-20A8-1C28-A2CBD11A133E}"/>
              </a:ext>
            </a:extLst>
          </p:cNvPr>
          <p:cNvSpPr>
            <a:spLocks noChangeShapeType="1"/>
          </p:cNvSpPr>
          <p:nvPr/>
        </p:nvSpPr>
        <p:spPr bwMode="auto">
          <a:xfrm>
            <a:off x="2894013" y="320040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6" name="Text Box 227">
            <a:extLst>
              <a:ext uri="{FF2B5EF4-FFF2-40B4-BE49-F238E27FC236}">
                <a16:creationId xmlns:a16="http://schemas.microsoft.com/office/drawing/2014/main" id="{F4FE5869-1861-2844-83CD-82B951D8C2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38287" y="3000375"/>
            <a:ext cx="1339851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Restricted events </a:t>
            </a:r>
            <a:endParaRPr kumimoji="0" lang="en-US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Supply chain issues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7" name="Line 226">
            <a:extLst>
              <a:ext uri="{FF2B5EF4-FFF2-40B4-BE49-F238E27FC236}">
                <a16:creationId xmlns:a16="http://schemas.microsoft.com/office/drawing/2014/main" id="{A400DD99-512E-D7B0-1051-7D408F58CAA7}"/>
              </a:ext>
            </a:extLst>
          </p:cNvPr>
          <p:cNvSpPr>
            <a:spLocks noChangeShapeType="1"/>
          </p:cNvSpPr>
          <p:nvPr/>
        </p:nvSpPr>
        <p:spPr bwMode="auto">
          <a:xfrm>
            <a:off x="3446463" y="375285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8" name="Text Box 225">
            <a:extLst>
              <a:ext uri="{FF2B5EF4-FFF2-40B4-BE49-F238E27FC236}">
                <a16:creationId xmlns:a16="http://schemas.microsoft.com/office/drawing/2014/main" id="{B7A58E23-D384-2C52-B11D-2CE5B154C5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71725" y="355600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Closing stores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9" name="Line 224">
            <a:extLst>
              <a:ext uri="{FF2B5EF4-FFF2-40B4-BE49-F238E27FC236}">
                <a16:creationId xmlns:a16="http://schemas.microsoft.com/office/drawing/2014/main" id="{7FEB6203-1379-BDE5-2E39-CAF7F6F54432}"/>
              </a:ext>
            </a:extLst>
          </p:cNvPr>
          <p:cNvSpPr>
            <a:spLocks noChangeShapeType="1"/>
          </p:cNvSpPr>
          <p:nvPr/>
        </p:nvSpPr>
        <p:spPr bwMode="auto">
          <a:xfrm>
            <a:off x="4654550" y="257016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0" name="Text Box 223">
            <a:extLst>
              <a:ext uri="{FF2B5EF4-FFF2-40B4-BE49-F238E27FC236}">
                <a16:creationId xmlns:a16="http://schemas.microsoft.com/office/drawing/2014/main" id="{8DFAD5D8-BFDC-8BA6-34E5-6BDB566B1E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62350" y="240347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commodity prices and wages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1" name="Line 222">
            <a:extLst>
              <a:ext uri="{FF2B5EF4-FFF2-40B4-BE49-F238E27FC236}">
                <a16:creationId xmlns:a16="http://schemas.microsoft.com/office/drawing/2014/main" id="{59061CFD-9CFC-DD31-7FC9-B502134EB413}"/>
              </a:ext>
            </a:extLst>
          </p:cNvPr>
          <p:cNvSpPr>
            <a:spLocks noChangeShapeType="1"/>
          </p:cNvSpPr>
          <p:nvPr/>
        </p:nvSpPr>
        <p:spPr bwMode="auto">
          <a:xfrm>
            <a:off x="5180013" y="320675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2" name="Text Box 221">
            <a:extLst>
              <a:ext uri="{FF2B5EF4-FFF2-40B4-BE49-F238E27FC236}">
                <a16:creationId xmlns:a16="http://schemas.microsoft.com/office/drawing/2014/main" id="{74719831-B363-B1F1-72F9-052D6B20E0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05275" y="300355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Increase in transport,energy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3" name="Line 220">
            <a:extLst>
              <a:ext uri="{FF2B5EF4-FFF2-40B4-BE49-F238E27FC236}">
                <a16:creationId xmlns:a16="http://schemas.microsoft.com/office/drawing/2014/main" id="{E77B298B-07AC-32FE-3F75-FE547D6157FA}"/>
              </a:ext>
            </a:extLst>
          </p:cNvPr>
          <p:cNvSpPr>
            <a:spLocks noChangeShapeType="1"/>
          </p:cNvSpPr>
          <p:nvPr/>
        </p:nvSpPr>
        <p:spPr bwMode="auto">
          <a:xfrm>
            <a:off x="5732463" y="375920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4" name="Text Box 219">
            <a:extLst>
              <a:ext uri="{FF2B5EF4-FFF2-40B4-BE49-F238E27FC236}">
                <a16:creationId xmlns:a16="http://schemas.microsoft.com/office/drawing/2014/main" id="{7F932898-67A2-65BE-1BFC-2C0B04FC03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57725" y="355600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Cost of living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5" name="Line 218">
            <a:extLst>
              <a:ext uri="{FF2B5EF4-FFF2-40B4-BE49-F238E27FC236}">
                <a16:creationId xmlns:a16="http://schemas.microsoft.com/office/drawing/2014/main" id="{B23F1377-3DE0-C106-5FA9-F6DF0693F43F}"/>
              </a:ext>
            </a:extLst>
          </p:cNvPr>
          <p:cNvSpPr>
            <a:spLocks noChangeShapeType="1"/>
          </p:cNvSpPr>
          <p:nvPr/>
        </p:nvSpPr>
        <p:spPr bwMode="auto">
          <a:xfrm>
            <a:off x="6843713" y="2590800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6" name="Text Box 217">
            <a:extLst>
              <a:ext uri="{FF2B5EF4-FFF2-40B4-BE49-F238E27FC236}">
                <a16:creationId xmlns:a16="http://schemas.microsoft.com/office/drawing/2014/main" id="{A1C1D5FC-1CA1-21D5-DD1E-6213BBB952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68975" y="240347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Transport issue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7" name="Line 216">
            <a:extLst>
              <a:ext uri="{FF2B5EF4-FFF2-40B4-BE49-F238E27FC236}">
                <a16:creationId xmlns:a16="http://schemas.microsoft.com/office/drawing/2014/main" id="{318B6879-EA45-2BC0-7FC8-0F4172755A72}"/>
              </a:ext>
            </a:extLst>
          </p:cNvPr>
          <p:cNvSpPr>
            <a:spLocks noChangeShapeType="1"/>
          </p:cNvSpPr>
          <p:nvPr/>
        </p:nvSpPr>
        <p:spPr bwMode="auto">
          <a:xfrm>
            <a:off x="7445375" y="3192463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8" name="Text Box 215">
            <a:extLst>
              <a:ext uri="{FF2B5EF4-FFF2-40B4-BE49-F238E27FC236}">
                <a16:creationId xmlns:a16="http://schemas.microsoft.com/office/drawing/2014/main" id="{8A0C0DB0-7A12-655F-1EF4-8E5E8F54DD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70638" y="300355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shops closed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9" name="Line 214">
            <a:extLst>
              <a:ext uri="{FF2B5EF4-FFF2-40B4-BE49-F238E27FC236}">
                <a16:creationId xmlns:a16="http://schemas.microsoft.com/office/drawing/2014/main" id="{728BCDB9-9DFA-D535-DABA-DF1A9C6D4ADD}"/>
              </a:ext>
            </a:extLst>
          </p:cNvPr>
          <p:cNvSpPr>
            <a:spLocks noChangeShapeType="1"/>
          </p:cNvSpPr>
          <p:nvPr/>
        </p:nvSpPr>
        <p:spPr bwMode="auto">
          <a:xfrm>
            <a:off x="7997825" y="3744913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0" name="Text Box 213">
            <a:extLst>
              <a:ext uri="{FF2B5EF4-FFF2-40B4-BE49-F238E27FC236}">
                <a16:creationId xmlns:a16="http://schemas.microsoft.com/office/drawing/2014/main" id="{5EFA0CD6-0127-4990-3149-C96D248D1F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23088" y="355600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Lack of variety and products</a:t>
            </a:r>
            <a:endParaRPr kumimoji="0" lang="en-US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1" name="Line 212">
            <a:extLst>
              <a:ext uri="{FF2B5EF4-FFF2-40B4-BE49-F238E27FC236}">
                <a16:creationId xmlns:a16="http://schemas.microsoft.com/office/drawing/2014/main" id="{A0040450-D94E-9C8E-AD9E-4AD7448168C9}"/>
              </a:ext>
            </a:extLst>
          </p:cNvPr>
          <p:cNvSpPr>
            <a:spLocks noChangeShapeType="1"/>
          </p:cNvSpPr>
          <p:nvPr/>
        </p:nvSpPr>
        <p:spPr bwMode="auto">
          <a:xfrm>
            <a:off x="7032625" y="4537075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2" name="Text Box 211">
            <a:extLst>
              <a:ext uri="{FF2B5EF4-FFF2-40B4-BE49-F238E27FC236}">
                <a16:creationId xmlns:a16="http://schemas.microsoft.com/office/drawing/2014/main" id="{5612B988-AAC2-8446-429D-C640827C48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57888" y="432117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Shortage staff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3" name="Line 210">
            <a:extLst>
              <a:ext uri="{FF2B5EF4-FFF2-40B4-BE49-F238E27FC236}">
                <a16:creationId xmlns:a16="http://schemas.microsoft.com/office/drawing/2014/main" id="{516CCA8A-553D-28F0-ED97-612FD24C5E8B}"/>
              </a:ext>
            </a:extLst>
          </p:cNvPr>
          <p:cNvSpPr>
            <a:spLocks noChangeShapeType="1"/>
          </p:cNvSpPr>
          <p:nvPr/>
        </p:nvSpPr>
        <p:spPr bwMode="auto">
          <a:xfrm>
            <a:off x="6508750" y="509428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4" name="Text Box 209">
            <a:extLst>
              <a:ext uri="{FF2B5EF4-FFF2-40B4-BE49-F238E27FC236}">
                <a16:creationId xmlns:a16="http://schemas.microsoft.com/office/drawing/2014/main" id="{1F6A18B2-4E7E-1F61-EF48-28283DA8F8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80013" y="4902200"/>
            <a:ext cx="1309687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Financial problems of costumers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5" name="Line 208">
            <a:extLst>
              <a:ext uri="{FF2B5EF4-FFF2-40B4-BE49-F238E27FC236}">
                <a16:creationId xmlns:a16="http://schemas.microsoft.com/office/drawing/2014/main" id="{D9DA0674-7127-FEFD-E61E-582AB04F97AF}"/>
              </a:ext>
            </a:extLst>
          </p:cNvPr>
          <p:cNvSpPr>
            <a:spLocks noChangeShapeType="1"/>
          </p:cNvSpPr>
          <p:nvPr/>
        </p:nvSpPr>
        <p:spPr bwMode="auto">
          <a:xfrm>
            <a:off x="6010275" y="5646738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6" name="Text Box 207">
            <a:extLst>
              <a:ext uri="{FF2B5EF4-FFF2-40B4-BE49-F238E27FC236}">
                <a16:creationId xmlns:a16="http://schemas.microsoft.com/office/drawing/2014/main" id="{05DF3528-E96E-409C-DE36-0C6624053E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79963" y="5321300"/>
            <a:ext cx="1212850" cy="49688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Low demand,people don’t need to dress up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2" name="Rectangle 201">
            <a:extLst>
              <a:ext uri="{FF2B5EF4-FFF2-40B4-BE49-F238E27FC236}">
                <a16:creationId xmlns:a16="http://schemas.microsoft.com/office/drawing/2014/main" id="{560D9171-6685-5BBD-3EBF-423FF86362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43100" y="1690688"/>
            <a:ext cx="998538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Pandemic/</a:t>
            </a:r>
            <a:endParaRPr kumimoji="0" lang="en-GB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Lockdown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3" name="Rectangle 200">
            <a:extLst>
              <a:ext uri="{FF2B5EF4-FFF2-40B4-BE49-F238E27FC236}">
                <a16:creationId xmlns:a16="http://schemas.microsoft.com/office/drawing/2014/main" id="{E462FF97-CE52-9CB9-E281-F5CA7C2A39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78313" y="1690688"/>
            <a:ext cx="998537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Rising Inflation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4" name="Rectangle 199">
            <a:extLst>
              <a:ext uri="{FF2B5EF4-FFF2-40B4-BE49-F238E27FC236}">
                <a16:creationId xmlns:a16="http://schemas.microsoft.com/office/drawing/2014/main" id="{AE5C4702-A16B-7A2F-BC48-B577F546E6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18275" y="1690688"/>
            <a:ext cx="998538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Supply chain issues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5" name="Line 198">
            <a:extLst>
              <a:ext uri="{FF2B5EF4-FFF2-40B4-BE49-F238E27FC236}">
                <a16:creationId xmlns:a16="http://schemas.microsoft.com/office/drawing/2014/main" id="{77C80B1C-23ED-02E9-5602-E5AEB0FB241F}"/>
              </a:ext>
            </a:extLst>
          </p:cNvPr>
          <p:cNvSpPr>
            <a:spLocks noChangeShapeType="1"/>
          </p:cNvSpPr>
          <p:nvPr/>
        </p:nvSpPr>
        <p:spPr bwMode="auto">
          <a:xfrm>
            <a:off x="1536700" y="4084638"/>
            <a:ext cx="8012113" cy="15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6" name="Line 197">
            <a:extLst>
              <a:ext uri="{FF2B5EF4-FFF2-40B4-BE49-F238E27FC236}">
                <a16:creationId xmlns:a16="http://schemas.microsoft.com/office/drawing/2014/main" id="{2EA333FB-4118-791B-0A1C-304FEF28EFE4}"/>
              </a:ext>
            </a:extLst>
          </p:cNvPr>
          <p:cNvSpPr>
            <a:spLocks noChangeShapeType="1"/>
          </p:cNvSpPr>
          <p:nvPr/>
        </p:nvSpPr>
        <p:spPr bwMode="auto">
          <a:xfrm>
            <a:off x="2441575" y="2182813"/>
            <a:ext cx="186531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7" name="Line 196">
            <a:extLst>
              <a:ext uri="{FF2B5EF4-FFF2-40B4-BE49-F238E27FC236}">
                <a16:creationId xmlns:a16="http://schemas.microsoft.com/office/drawing/2014/main" id="{53ED4CD4-67AF-99DE-DA2A-9A417AD47A42}"/>
              </a:ext>
            </a:extLst>
          </p:cNvPr>
          <p:cNvSpPr>
            <a:spLocks noChangeShapeType="1"/>
          </p:cNvSpPr>
          <p:nvPr/>
        </p:nvSpPr>
        <p:spPr bwMode="auto">
          <a:xfrm>
            <a:off x="4778375" y="2182813"/>
            <a:ext cx="1797050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8" name="Line 195">
            <a:extLst>
              <a:ext uri="{FF2B5EF4-FFF2-40B4-BE49-F238E27FC236}">
                <a16:creationId xmlns:a16="http://schemas.microsoft.com/office/drawing/2014/main" id="{04B79726-AA27-1B99-5B8A-AFD221F58AD6}"/>
              </a:ext>
            </a:extLst>
          </p:cNvPr>
          <p:cNvSpPr>
            <a:spLocks noChangeShapeType="1"/>
          </p:cNvSpPr>
          <p:nvPr/>
        </p:nvSpPr>
        <p:spPr bwMode="auto">
          <a:xfrm>
            <a:off x="7018338" y="2182813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0" name="Rectangle 193">
            <a:extLst>
              <a:ext uri="{FF2B5EF4-FFF2-40B4-BE49-F238E27FC236}">
                <a16:creationId xmlns:a16="http://schemas.microsoft.com/office/drawing/2014/main" id="{9B1475C8-263E-8516-6FC9-FA0A6B4E28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46750" y="6019800"/>
            <a:ext cx="996950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People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71" name="Line 192">
            <a:extLst>
              <a:ext uri="{FF2B5EF4-FFF2-40B4-BE49-F238E27FC236}">
                <a16:creationId xmlns:a16="http://schemas.microsoft.com/office/drawing/2014/main" id="{A1D1FE04-E3C6-D466-BE61-DD66148CBCB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245225" y="4084638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2" name="Rectangle 191">
            <a:extLst>
              <a:ext uri="{FF2B5EF4-FFF2-40B4-BE49-F238E27FC236}">
                <a16:creationId xmlns:a16="http://schemas.microsoft.com/office/drawing/2014/main" id="{A86BD529-067B-D1FA-D96F-CFB568EB35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12300" y="3603625"/>
            <a:ext cx="1028700" cy="211138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3" name="Text Box 190">
            <a:extLst>
              <a:ext uri="{FF2B5EF4-FFF2-40B4-BE49-F238E27FC236}">
                <a16:creationId xmlns:a16="http://schemas.microsoft.com/office/drawing/2014/main" id="{89DDA0B8-92A9-A9B6-AA27-AB76A05D1C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58338" y="3697288"/>
            <a:ext cx="1060450" cy="765175"/>
          </a:xfrm>
          <a:prstGeom prst="rect">
            <a:avLst/>
          </a:prstGeom>
          <a:solidFill>
            <a:srgbClr val="FFFF99"/>
          </a:solidFill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Decline Profit at TM Lewis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74" name="Rectangle 231">
            <a:extLst>
              <a:ext uri="{FF2B5EF4-FFF2-40B4-BE49-F238E27FC236}">
                <a16:creationId xmlns:a16="http://schemas.microsoft.com/office/drawing/2014/main" id="{8614EC10-25E3-2144-B436-6BA2256B29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14500" y="1063625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75" name="Rectangle 252">
            <a:extLst>
              <a:ext uri="{FF2B5EF4-FFF2-40B4-BE49-F238E27FC236}">
                <a16:creationId xmlns:a16="http://schemas.microsoft.com/office/drawing/2014/main" id="{48500BFE-88F0-EB23-B442-1DE0A1CB5C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14500" y="152082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2666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>
            <a:extLst>
              <a:ext uri="{FF2B5EF4-FFF2-40B4-BE49-F238E27FC236}">
                <a16:creationId xmlns:a16="http://schemas.microsoft.com/office/drawing/2014/main" id="{25451E67-AB6F-BC73-F17C-3127D8AC43C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/>
        </p:blipFill>
        <p:spPr>
          <a:xfrm>
            <a:off x="20" y="365125"/>
            <a:ext cx="12191980" cy="685799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7649A7-758F-9B5E-A2DA-55190340A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3700" dirty="0"/>
              <a:t>From Pestel and Fishbone analysis underline the following main causes of Profit decline at TM Lewis:</a:t>
            </a:r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DBDC8D67-E0F6-FBAC-C3DE-7CAC7CA0DB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490991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489420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BDECF4-49EB-8224-BE7E-469DEB1A0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200" dirty="0"/>
              <a:t>Solutions that target the main causes </a:t>
            </a:r>
          </a:p>
        </p:txBody>
      </p:sp>
      <p:sp>
        <p:nvSpPr>
          <p:cNvPr id="3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00BF9-C029-023C-9FAF-C4DF8A5379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200" b="1" dirty="0"/>
              <a:t>Solution A</a:t>
            </a:r>
          </a:p>
          <a:p>
            <a:pPr marL="0" indent="0">
              <a:buNone/>
            </a:pPr>
            <a:r>
              <a:rPr lang="en-US" sz="1200" dirty="0"/>
              <a:t>switch to online shops and orders. </a:t>
            </a:r>
          </a:p>
          <a:p>
            <a:pPr>
              <a:buFont typeface="Wingdings" pitchFamily="2" charset="2"/>
              <a:buChar char="Ø"/>
            </a:pPr>
            <a:r>
              <a:rPr lang="en-US" sz="1200" dirty="0"/>
              <a:t>possible solution for TM Lewis  delivery spendings is to opt in for Royal Mail, </a:t>
            </a:r>
            <a:r>
              <a:rPr lang="en-US" sz="1200" dirty="0" err="1"/>
              <a:t>dpd</a:t>
            </a:r>
            <a:r>
              <a:rPr lang="en-US" sz="1200" dirty="0"/>
              <a:t>, or  Hermes delivery company </a:t>
            </a:r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r>
              <a:rPr lang="en-US" sz="1200" b="1" dirty="0"/>
              <a:t>Solution B</a:t>
            </a:r>
          </a:p>
          <a:p>
            <a:pPr marL="0" indent="0">
              <a:buNone/>
            </a:pPr>
            <a:r>
              <a:rPr lang="en-US" sz="1200" dirty="0"/>
              <a:t>Membership discount card</a:t>
            </a:r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r>
              <a:rPr lang="en-US" sz="1200" b="1" dirty="0"/>
              <a:t>Solution C</a:t>
            </a:r>
          </a:p>
          <a:p>
            <a:pPr marL="0" indent="0">
              <a:buNone/>
            </a:pPr>
            <a:r>
              <a:rPr lang="en-US" sz="1200" dirty="0"/>
              <a:t>Upgrade their variety with casual and comfortable  clothes models that could be worn home as well.</a:t>
            </a:r>
          </a:p>
          <a:p>
            <a:pPr marL="0" indent="0">
              <a:buNone/>
            </a:pPr>
            <a:endParaRPr lang="en-US" sz="1200" dirty="0"/>
          </a:p>
          <a:p>
            <a:endParaRPr lang="en-US" sz="1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EBE8D9-C965-E594-4E62-721FFCECCA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409" r="29170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891871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4CAB7-7203-523B-F080-ACB0362A78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4200" b="1" dirty="0"/>
              <a:t>Evaluation of the most appropriate solution using GRID Analysis decision making tool</a:t>
            </a:r>
            <a:endParaRPr lang="en-US" sz="4200" dirty="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5F51F98-3110-E1C0-1E18-16DD4152A8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1687066"/>
              </p:ext>
            </p:extLst>
          </p:nvPr>
        </p:nvGraphicFramePr>
        <p:xfrm>
          <a:off x="838200" y="2286236"/>
          <a:ext cx="10515601" cy="38325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8411">
                  <a:extLst>
                    <a:ext uri="{9D8B030D-6E8A-4147-A177-3AD203B41FA5}">
                      <a16:colId xmlns:a16="http://schemas.microsoft.com/office/drawing/2014/main" val="2503911109"/>
                    </a:ext>
                  </a:extLst>
                </a:gridCol>
                <a:gridCol w="1562087">
                  <a:extLst>
                    <a:ext uri="{9D8B030D-6E8A-4147-A177-3AD203B41FA5}">
                      <a16:colId xmlns:a16="http://schemas.microsoft.com/office/drawing/2014/main" val="3236460729"/>
                    </a:ext>
                  </a:extLst>
                </a:gridCol>
                <a:gridCol w="1689192">
                  <a:extLst>
                    <a:ext uri="{9D8B030D-6E8A-4147-A177-3AD203B41FA5}">
                      <a16:colId xmlns:a16="http://schemas.microsoft.com/office/drawing/2014/main" val="335680166"/>
                    </a:ext>
                  </a:extLst>
                </a:gridCol>
                <a:gridCol w="2843526">
                  <a:extLst>
                    <a:ext uri="{9D8B030D-6E8A-4147-A177-3AD203B41FA5}">
                      <a16:colId xmlns:a16="http://schemas.microsoft.com/office/drawing/2014/main" val="356706966"/>
                    </a:ext>
                  </a:extLst>
                </a:gridCol>
                <a:gridCol w="1672385">
                  <a:extLst>
                    <a:ext uri="{9D8B030D-6E8A-4147-A177-3AD203B41FA5}">
                      <a16:colId xmlns:a16="http://schemas.microsoft.com/office/drawing/2014/main" val="2720922204"/>
                    </a:ext>
                  </a:extLst>
                </a:gridCol>
              </a:tblGrid>
              <a:tr h="543979">
                <a:tc>
                  <a:txBody>
                    <a:bodyPr/>
                    <a:lstStyle/>
                    <a:p>
                      <a:r>
                        <a:rPr lang="en-US" sz="2400" dirty="0"/>
                        <a:t>Factors</a:t>
                      </a:r>
                    </a:p>
                  </a:txBody>
                  <a:tcPr marL="123632" marR="123632" marT="61816" marB="61816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Cost</a:t>
                      </a:r>
                    </a:p>
                  </a:txBody>
                  <a:tcPr marL="123632" marR="123632" marT="61816" marB="61816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Time</a:t>
                      </a:r>
                    </a:p>
                  </a:txBody>
                  <a:tcPr marL="123632" marR="123632" marT="61816" marB="61816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Custom Demand</a:t>
                      </a:r>
                    </a:p>
                  </a:txBody>
                  <a:tcPr marL="123632" marR="123632" marT="61816" marB="61816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Total</a:t>
                      </a:r>
                    </a:p>
                  </a:txBody>
                  <a:tcPr marL="123632" marR="123632" marT="61816" marB="61816"/>
                </a:tc>
                <a:extLst>
                  <a:ext uri="{0D108BD9-81ED-4DB2-BD59-A6C34878D82A}">
                    <a16:rowId xmlns:a16="http://schemas.microsoft.com/office/drawing/2014/main" val="165295577"/>
                  </a:ext>
                </a:extLst>
              </a:tr>
              <a:tr h="543979">
                <a:tc>
                  <a:txBody>
                    <a:bodyPr/>
                    <a:lstStyle/>
                    <a:p>
                      <a:r>
                        <a:rPr lang="en-US" sz="2400"/>
                        <a:t>Weights</a:t>
                      </a:r>
                    </a:p>
                  </a:txBody>
                  <a:tcPr marL="123632" marR="123632" marT="61816" marB="61816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4</a:t>
                      </a:r>
                    </a:p>
                  </a:txBody>
                  <a:tcPr marL="123632" marR="123632" marT="61816" marB="61816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3</a:t>
                      </a:r>
                    </a:p>
                  </a:txBody>
                  <a:tcPr marL="123632" marR="123632" marT="61816" marB="61816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5</a:t>
                      </a:r>
                    </a:p>
                  </a:txBody>
                  <a:tcPr marL="123632" marR="123632" marT="61816" marB="61816"/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 marL="123632" marR="123632" marT="61816" marB="61816"/>
                </a:tc>
                <a:extLst>
                  <a:ext uri="{0D108BD9-81ED-4DB2-BD59-A6C34878D82A}">
                    <a16:rowId xmlns:a16="http://schemas.microsoft.com/office/drawing/2014/main" val="2863624432"/>
                  </a:ext>
                </a:extLst>
              </a:tr>
              <a:tr h="914874">
                <a:tc>
                  <a:txBody>
                    <a:bodyPr/>
                    <a:lstStyle/>
                    <a:p>
                      <a:r>
                        <a:rPr lang="en-US" sz="2400" dirty="0"/>
                        <a:t>Solution A</a:t>
                      </a:r>
                    </a:p>
                  </a:txBody>
                  <a:tcPr marL="123632" marR="123632" marT="61816" marB="61816"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0</a:t>
                      </a:r>
                    </a:p>
                    <a:p>
                      <a:r>
                        <a:rPr lang="en-US" sz="2400" dirty="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 marL="123632" marR="123632" marT="61816" marB="61816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2</a:t>
                      </a:r>
                    </a:p>
                    <a:p>
                      <a:r>
                        <a:rPr lang="en-US" sz="2400">
                          <a:solidFill>
                            <a:srgbClr val="FF0000"/>
                          </a:solidFill>
                        </a:rPr>
                        <a:t>6</a:t>
                      </a:r>
                    </a:p>
                  </a:txBody>
                  <a:tcPr marL="123632" marR="123632" marT="61816" marB="61816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3</a:t>
                      </a:r>
                    </a:p>
                    <a:p>
                      <a:r>
                        <a:rPr lang="en-US" sz="2400">
                          <a:solidFill>
                            <a:srgbClr val="FF0000"/>
                          </a:solidFill>
                        </a:rPr>
                        <a:t>15</a:t>
                      </a:r>
                    </a:p>
                  </a:txBody>
                  <a:tcPr marL="123632" marR="123632" marT="61816" marB="61816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21</a:t>
                      </a:r>
                    </a:p>
                  </a:txBody>
                  <a:tcPr marL="123632" marR="123632" marT="61816" marB="61816"/>
                </a:tc>
                <a:extLst>
                  <a:ext uri="{0D108BD9-81ED-4DB2-BD59-A6C34878D82A}">
                    <a16:rowId xmlns:a16="http://schemas.microsoft.com/office/drawing/2014/main" val="2769621161"/>
                  </a:ext>
                </a:extLst>
              </a:tr>
              <a:tr h="914874">
                <a:tc>
                  <a:txBody>
                    <a:bodyPr/>
                    <a:lstStyle/>
                    <a:p>
                      <a:r>
                        <a:rPr lang="en-US" sz="2400"/>
                        <a:t>Solution B</a:t>
                      </a:r>
                    </a:p>
                  </a:txBody>
                  <a:tcPr marL="123632" marR="123632" marT="61816" marB="61816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1</a:t>
                      </a:r>
                    </a:p>
                    <a:p>
                      <a:r>
                        <a:rPr lang="en-US" sz="2400">
                          <a:solidFill>
                            <a:srgbClr val="FF0000"/>
                          </a:solidFill>
                        </a:rPr>
                        <a:t>4</a:t>
                      </a:r>
                    </a:p>
                  </a:txBody>
                  <a:tcPr marL="123632" marR="123632" marT="61816" marB="61816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1</a:t>
                      </a:r>
                    </a:p>
                    <a:p>
                      <a:r>
                        <a:rPr lang="en-US" sz="2400">
                          <a:solidFill>
                            <a:srgbClr val="FF0000"/>
                          </a:solidFill>
                        </a:rPr>
                        <a:t>3</a:t>
                      </a:r>
                    </a:p>
                  </a:txBody>
                  <a:tcPr marL="123632" marR="123632" marT="61816" marB="61816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2</a:t>
                      </a:r>
                    </a:p>
                    <a:p>
                      <a:r>
                        <a:rPr lang="en-US" sz="2400">
                          <a:solidFill>
                            <a:srgbClr val="FF0000"/>
                          </a:solidFill>
                        </a:rPr>
                        <a:t>10</a:t>
                      </a:r>
                    </a:p>
                  </a:txBody>
                  <a:tcPr marL="123632" marR="123632" marT="61816" marB="61816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17</a:t>
                      </a:r>
                    </a:p>
                  </a:txBody>
                  <a:tcPr marL="123632" marR="123632" marT="61816" marB="61816"/>
                </a:tc>
                <a:extLst>
                  <a:ext uri="{0D108BD9-81ED-4DB2-BD59-A6C34878D82A}">
                    <a16:rowId xmlns:a16="http://schemas.microsoft.com/office/drawing/2014/main" val="647674391"/>
                  </a:ext>
                </a:extLst>
              </a:tr>
              <a:tr h="914874">
                <a:tc>
                  <a:txBody>
                    <a:bodyPr/>
                    <a:lstStyle/>
                    <a:p>
                      <a:r>
                        <a:rPr lang="en-US" sz="2400"/>
                        <a:t>Solution C</a:t>
                      </a:r>
                    </a:p>
                  </a:txBody>
                  <a:tcPr marL="123632" marR="123632" marT="61816" marB="61816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0</a:t>
                      </a:r>
                    </a:p>
                    <a:p>
                      <a:r>
                        <a:rPr lang="en-US" sz="2400">
                          <a:solidFill>
                            <a:srgbClr val="FF0000"/>
                          </a:solidFill>
                        </a:rPr>
                        <a:t>0</a:t>
                      </a:r>
                    </a:p>
                  </a:txBody>
                  <a:tcPr marL="123632" marR="123632" marT="61816" marB="61816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1</a:t>
                      </a:r>
                    </a:p>
                    <a:p>
                      <a:r>
                        <a:rPr lang="en-US" sz="2400">
                          <a:solidFill>
                            <a:srgbClr val="FF0000"/>
                          </a:solidFill>
                        </a:rPr>
                        <a:t>3</a:t>
                      </a:r>
                    </a:p>
                  </a:txBody>
                  <a:tcPr marL="123632" marR="123632" marT="61816" marB="61816"/>
                </a:tc>
                <a:tc>
                  <a:txBody>
                    <a:bodyPr/>
                    <a:lstStyle/>
                    <a:p>
                      <a:r>
                        <a:rPr lang="en-US" sz="2400"/>
                        <a:t>3</a:t>
                      </a:r>
                    </a:p>
                    <a:p>
                      <a:r>
                        <a:rPr lang="en-US" sz="2400">
                          <a:solidFill>
                            <a:srgbClr val="FF0000"/>
                          </a:solidFill>
                        </a:rPr>
                        <a:t>15</a:t>
                      </a:r>
                    </a:p>
                  </a:txBody>
                  <a:tcPr marL="123632" marR="123632" marT="61816" marB="61816"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18</a:t>
                      </a:r>
                    </a:p>
                  </a:txBody>
                  <a:tcPr marL="123632" marR="123632" marT="61816" marB="61816"/>
                </a:tc>
                <a:extLst>
                  <a:ext uri="{0D108BD9-81ED-4DB2-BD59-A6C34878D82A}">
                    <a16:rowId xmlns:a16="http://schemas.microsoft.com/office/drawing/2014/main" val="14060805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71601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EDEF3-21CE-37CD-B09C-400E3EEC7D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03356B-9DA2-2489-B989-FD15945A42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517496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647628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10531</TotalTime>
  <Words>627</Words>
  <Application>Microsoft Macintosh PowerPoint</Application>
  <PresentationFormat>Widescreen</PresentationFormat>
  <Paragraphs>114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Wingdings</vt:lpstr>
      <vt:lpstr>Office Theme</vt:lpstr>
      <vt:lpstr>Solving the problem of Profit Decline in TM Lewin</vt:lpstr>
      <vt:lpstr>Underline the nature and the impact of the  Profit Decline in TM Lewin </vt:lpstr>
      <vt:lpstr>Identifying the causes of the Problem</vt:lpstr>
      <vt:lpstr>PESTEL Analysis to identify external environmental causes of Profit Decline at TM Lewin</vt:lpstr>
      <vt:lpstr>Cause and Effect of profit Decline in TM Lewis profit decline using Fishbone  Analysis</vt:lpstr>
      <vt:lpstr>From Pestel and Fishbone analysis underline the following main causes of Profit decline at TM Lewis:</vt:lpstr>
      <vt:lpstr>Solutions that target the main causes </vt:lpstr>
      <vt:lpstr>Evaluation of the most appropriate solution using GRID Analysis decision making tool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Solving the problem of Profit Decline in TM Lewin</dc:title>
  <dc:creator>Teodor Nuca (2129861)</dc:creator>
  <cp:lastModifiedBy>Teodor Nuca (2129861)</cp:lastModifiedBy>
  <cp:revision>10</cp:revision>
  <dcterms:created xsi:type="dcterms:W3CDTF">2022-09-25T11:02:31Z</dcterms:created>
  <dcterms:modified xsi:type="dcterms:W3CDTF">2022-10-30T21:11:42Z</dcterms:modified>
</cp:coreProperties>
</file>