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2" r:id="rId6"/>
    <p:sldId id="261" r:id="rId7"/>
    <p:sldId id="265" r:id="rId8"/>
    <p:sldId id="268" r:id="rId9"/>
    <p:sldId id="263" r:id="rId10"/>
    <p:sldId id="267" r:id="rId11"/>
    <p:sldId id="269" r:id="rId12"/>
    <p:sldId id="270" r:id="rId13"/>
    <p:sldId id="273" r:id="rId14"/>
    <p:sldId id="272" r:id="rId15"/>
    <p:sldId id="274" r:id="rId16"/>
    <p:sldId id="271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4C353-FD7A-4EC1-AB4A-C06927403A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17C3EA-55B2-406A-88F4-25491BC5BB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EF854-1E93-4ECF-94B8-7A522833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D6217-2F5A-4EA1-9310-0E79DC25F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91EB18-C837-49A4-8B85-39E1417EB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62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EF297-D515-46C4-A90C-C43E8712D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0445C-CAB5-477C-923B-901C66C50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710A7-F958-4431-844F-0081A35C7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C4E28-74AF-44E2-B2F7-C51D959C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C7F79C-9AA0-4D16-93C7-8634532AB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639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6DA6A-290D-4AC9-9CBA-5D82BCC14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9D03B-144C-4EB8-B42D-4B0EB4DEC1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32BC2-9F66-449D-A6E2-EAA67D58A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482B7-9840-415E-A1CB-9C40EFD71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49821-922B-460C-BEA3-7AC325F73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209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0BF0F-E85A-4010-A3D5-5654E197F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228BE-6866-4433-9C5D-EB3EF2DD85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7EA23-D6C4-4E47-8AE8-93BAC82D60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01EDCB-2AFF-4948-80CD-38D186C9A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EAF43-FA18-4461-8F8C-6854E9354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89EF1A-6CDF-4CFE-8994-80566E065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001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140B6-5119-4FC2-88AB-71CABC112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9E05B-1150-48A3-A059-C343AF335F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00E92C-6486-4BC1-A90A-21515A5A6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44EE75-7B28-488B-B88F-6CCC18A731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4F0F56-90E5-4726-A181-8CB799994A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7A105-FB80-4397-B8C4-7321EB3E7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6D1EA9-50F4-4DD5-874F-2BFA2C837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38ECCD-76C5-4298-AEB3-A78DEDBE9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221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D7008-D31A-4D9E-9C6B-FDA091D81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4651BA-8AF8-4717-96F4-F9B7A5019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391062-5940-44D4-A727-B8F3F3E20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0F28EA-817F-42EF-A63A-C1AD401A4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6103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819735-C4CF-4B05-A1AA-713DB1ABF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B2D0B3-221F-4FF2-B689-1D7F7B0DF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36D13-DB3F-4BE6-B83E-5D35ABFBF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667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CA3C2-5B62-4C0A-AB93-848AA647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C576F-17D9-4EFB-A7FB-E734421DB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16F1A5-7312-4823-92F3-DE8ED627F9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EB1A6-EF02-4EC7-9D79-5E01BA594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7D0B9B-C7B4-43B9-B189-DB59951D5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964D58-A32D-424F-BD92-DAF4DDEE42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810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DC731-8F90-4D74-98D0-BEFF42FCF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7C8890-6FB6-4271-BE28-1A73C9DF66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E529F-9DF9-46D8-A5EE-A342BD441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4BB6B3-83FA-4296-B069-683AC5BA7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10B8B0-CF01-479C-9E44-CC5C7D896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95DFB4-23EC-4E38-A72F-F00686BF8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7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3C5EB-C909-4CCC-8B24-5D684B4DF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3E3362-BE06-471C-BD51-4B0EDAC8F5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B3F8A-0788-4F61-83FA-14E87BD2A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A17F42-AFC4-42F8-9860-4719F728D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A81A3B-F747-4425-85DF-F02C4C46D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324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8B9230-8428-4DA1-970D-717D2BC289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6D2F0E-ED40-4D09-BC97-80DFC8DE0D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E31C2-9672-460A-9424-1B3DC75AC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3072C-8321-4101-B32B-E5A95E1FD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654CA-E35A-422C-881C-57CFF8DFD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055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8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E51AEA-C6ED-492C-8CE0-3D5BD4A1A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7E5A2-8269-451D-AC35-211C44384F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9F80-F3C6-4C7D-B87E-8CF3435CB7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B75D3-E457-47E0-A759-7C65E7667FE6}" type="datetimeFigureOut">
              <a:rPr lang="en-US" smtClean="0"/>
              <a:t>06/01/2021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EFC1A8-9500-4BDB-BE04-4DAA5EA890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5CC2A-B805-4401-B3DC-9A6948291A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D3DB3-2369-48FC-B60C-A219A3DB09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253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nalects#cite_note-Nor13-1" TargetMode="External"/><Relationship Id="rId2" Type="http://schemas.openxmlformats.org/officeDocument/2006/relationships/hyperlink" Target="https://en.wikipedia.org/wiki/Confuciu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text.org/analects/xue-er" TargetMode="External"/><Relationship Id="rId4" Type="http://schemas.openxmlformats.org/officeDocument/2006/relationships/hyperlink" Target="https://en.wikipedia.org/wiki/Xue_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FF85D-8E40-4878-8EF9-6AC6BB2295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00200"/>
            <a:ext cx="9353108" cy="1776856"/>
          </a:xfrm>
        </p:spPr>
        <p:txBody>
          <a:bodyPr/>
          <a:lstStyle/>
          <a:p>
            <a:r>
              <a:rPr lang="en-US" dirty="0"/>
              <a:t>Presentation of The Analects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7749D-5083-47B7-ADF5-7379A43B57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Book I: </a:t>
            </a:r>
            <a:r>
              <a:rPr lang="en-US" sz="4400" dirty="0" err="1"/>
              <a:t>Xue</a:t>
            </a:r>
            <a:r>
              <a:rPr lang="en-US" sz="4400" dirty="0"/>
              <a:t> Er</a:t>
            </a:r>
          </a:p>
        </p:txBody>
      </p:sp>
    </p:spTree>
    <p:extLst>
      <p:ext uri="{BB962C8B-B14F-4D97-AF65-F5344CB8AC3E}">
        <p14:creationId xmlns:p14="http://schemas.microsoft.com/office/powerpoint/2010/main" val="303630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15536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of Confucius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3E604-9CFA-46ED-9DFE-9166E66B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0662"/>
            <a:ext cx="7961243" cy="5196301"/>
          </a:xfrm>
        </p:spPr>
        <p:txBody>
          <a:bodyPr/>
          <a:lstStyle/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Chinese: 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孔夫子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pinyin: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Kǒng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Fūzǐ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also call as "Master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Kǒng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“.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551–479 BC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 philosopher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Politician of the Spring and Autumn period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A1748B-DC94-41E7-8F1B-4D6A56164E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3196" y="197955"/>
            <a:ext cx="2767013" cy="2995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765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246742"/>
            <a:ext cx="10515600" cy="868589"/>
          </a:xfrm>
        </p:spPr>
        <p:txBody>
          <a:bodyPr>
            <a:normAutofit/>
          </a:bodyPr>
          <a:lstStyle/>
          <a:p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of The Analects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341CD1A-C8D4-46A4-B00A-F18455DF51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344" y="365125"/>
            <a:ext cx="3025539" cy="4351338"/>
          </a:xfr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A107CC9-D392-4B90-8DE1-DEDFF53512D9}"/>
              </a:ext>
            </a:extLst>
          </p:cNvPr>
          <p:cNvSpPr txBox="1">
            <a:spLocks/>
          </p:cNvSpPr>
          <p:nvPr/>
        </p:nvSpPr>
        <p:spPr>
          <a:xfrm>
            <a:off x="838200" y="980662"/>
            <a:ext cx="7246257" cy="51963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Chinese: 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論語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pinyin: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Lúnyǔ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 known as: "The Analects of Confucius", "The Confucian Analects"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collection of sayings and ideas attributed to the Chinese philosopher Confucius, compiled and written by Confucius's followers.</a:t>
            </a:r>
          </a:p>
        </p:txBody>
      </p:sp>
    </p:spTree>
    <p:extLst>
      <p:ext uri="{BB962C8B-B14F-4D97-AF65-F5344CB8AC3E}">
        <p14:creationId xmlns:p14="http://schemas.microsoft.com/office/powerpoint/2010/main" val="2129924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246742"/>
            <a:ext cx="10515600" cy="868589"/>
          </a:xfrm>
        </p:spPr>
        <p:txBody>
          <a:bodyPr>
            <a:normAutofit/>
          </a:bodyPr>
          <a:lstStyle/>
          <a:p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of The Analects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341CD1A-C8D4-46A4-B00A-F18455DF51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344" y="365125"/>
            <a:ext cx="3025539" cy="4351338"/>
          </a:xfr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A107CC9-D392-4B90-8DE1-DEDFF53512D9}"/>
              </a:ext>
            </a:extLst>
          </p:cNvPr>
          <p:cNvSpPr txBox="1">
            <a:spLocks/>
          </p:cNvSpPr>
          <p:nvPr/>
        </p:nvSpPr>
        <p:spPr>
          <a:xfrm>
            <a:off x="838200" y="980662"/>
            <a:ext cx="7246257" cy="51963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Chinese: 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論語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pinyin: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Lúnyǔ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Total: 20 Books</a:t>
            </a:r>
          </a:p>
        </p:txBody>
      </p:sp>
    </p:spTree>
    <p:extLst>
      <p:ext uri="{BB962C8B-B14F-4D97-AF65-F5344CB8AC3E}">
        <p14:creationId xmlns:p14="http://schemas.microsoft.com/office/powerpoint/2010/main" val="3641659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246742"/>
            <a:ext cx="10515600" cy="868589"/>
          </a:xfrm>
        </p:spPr>
        <p:txBody>
          <a:bodyPr>
            <a:normAutofit/>
          </a:bodyPr>
          <a:lstStyle/>
          <a:p>
            <a:r>
              <a:rPr lang="en-US" altLang="zh-CN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of Book: </a:t>
            </a:r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Xue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學而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CB14D-4A2E-450C-A3B4-EB2769A18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2743"/>
            <a:ext cx="10515600" cy="491422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first book of the Analects of Confucius. 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the base of moral improvement because it touches upon the basic principles of being a "gentleman" (</a:t>
            </a:r>
            <a:r>
              <a:rPr lang="en-US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jūnzǐ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君子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titles of the Analects of Confucius are usually related to the first phrase of a given book.</a:t>
            </a:r>
          </a:p>
        </p:txBody>
      </p:sp>
    </p:spTree>
    <p:extLst>
      <p:ext uri="{BB962C8B-B14F-4D97-AF65-F5344CB8AC3E}">
        <p14:creationId xmlns:p14="http://schemas.microsoft.com/office/powerpoint/2010/main" val="3694373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246742"/>
            <a:ext cx="10515600" cy="868589"/>
          </a:xfrm>
        </p:spPr>
        <p:txBody>
          <a:bodyPr>
            <a:normAutofit/>
          </a:bodyPr>
          <a:lstStyle/>
          <a:p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Explaination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Xue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學而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CB14D-4A2E-450C-A3B4-EB2769A18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2743"/>
            <a:ext cx="10515600" cy="51661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TW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 I, Chapter I</a:t>
            </a:r>
            <a:br>
              <a:rPr lang="en-US" altLang="zh-TW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altLang="zh-TW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子曰：「學</a:t>
            </a:r>
            <a:r>
              <a:rPr lang="en-US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①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而時</a:t>
            </a:r>
            <a:r>
              <a:rPr lang="en-US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②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習</a:t>
            </a:r>
            <a:r>
              <a:rPr lang="en-US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③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之，不亦說</a:t>
            </a:r>
            <a:r>
              <a:rPr lang="en-US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④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乎？有朋自遠方來，不亦樂</a:t>
            </a:r>
            <a:r>
              <a:rPr lang="en-US" sz="17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⑤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乎？人不知而不慍</a:t>
            </a:r>
            <a:r>
              <a:rPr lang="zh-TW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⑥ 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，不亦君子</a:t>
            </a:r>
            <a:r>
              <a:rPr lang="zh-TW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⑦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乎？」</a:t>
            </a:r>
            <a:endParaRPr lang="en-US" altLang="zh-TW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200" dirty="0">
              <a:latin typeface="PMingLiU (Body)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① </a:t>
            </a:r>
            <a:r>
              <a:rPr lang="zh-TW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lean, study</a:t>
            </a:r>
          </a:p>
          <a:p>
            <a:pPr marL="0" indent="0">
              <a:buNone/>
            </a:pPr>
            <a:r>
              <a:rPr lang="en-US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② </a:t>
            </a:r>
            <a:r>
              <a:rPr lang="zh-TW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時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constant, repeat, </a:t>
            </a:r>
          </a:p>
          <a:p>
            <a:pPr marL="0" indent="0">
              <a:buNone/>
            </a:pPr>
            <a:r>
              <a:rPr lang="en-US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③ </a:t>
            </a:r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習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perseverance, application, practice</a:t>
            </a:r>
            <a:endParaRPr lang="en-US" altLang="zh-TW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④ </a:t>
            </a:r>
            <a:r>
              <a:rPr lang="zh-CN" altLang="en-US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說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: pronoun “</a:t>
            </a:r>
            <a:r>
              <a:rPr lang="en-US" altLang="zh-CN" sz="24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yuè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same</a:t>
            </a:r>
            <a:r>
              <a:rPr lang="zh-CN" altLang="en-US" sz="24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4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as</a:t>
            </a:r>
            <a:r>
              <a:rPr lang="zh-CN" altLang="en-US" sz="240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 “</a:t>
            </a:r>
            <a:r>
              <a:rPr lang="zh-CN" altLang="en-US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悦”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,mean pleasure</a:t>
            </a:r>
            <a:endParaRPr lang="en-US" altLang="zh-CN" sz="2400" dirty="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⑤ </a:t>
            </a:r>
            <a:r>
              <a:rPr lang="zh-TW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樂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pronoun “</a:t>
            </a:r>
            <a:r>
              <a:rPr lang="en-US" altLang="zh-TW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lè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”, mean delightful</a:t>
            </a:r>
            <a:endParaRPr lang="en-US" altLang="zh-CN" sz="24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zh-TW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⑥ 慍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pronoun “</a:t>
            </a:r>
            <a:r>
              <a:rPr lang="en-US" altLang="zh-CN" sz="2400" dirty="0" err="1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yùn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”, mean indignant  </a:t>
            </a:r>
            <a:endParaRPr lang="en-US" altLang="zh-TW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zh-TW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⑦ 君子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zh-CN" sz="240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pronoun “</a:t>
            </a:r>
            <a:r>
              <a:rPr lang="en-US" altLang="zh-TW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jūnzǐ</a:t>
            </a:r>
            <a:r>
              <a:rPr lang="en-US" altLang="zh-TW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”, mean man, gentleman</a:t>
            </a:r>
            <a:endParaRPr lang="en-US" altLang="zh-CN" sz="1800" dirty="0">
              <a:effectLst/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204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8E2F084-038D-44D3-ACB9-D89C3160CB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90989"/>
            <a:ext cx="9144000" cy="2387600"/>
          </a:xfrm>
        </p:spPr>
        <p:txBody>
          <a:bodyPr/>
          <a:lstStyle/>
          <a:p>
            <a:pPr algn="l"/>
            <a:r>
              <a:rPr lang="en-US" b="1" dirty="0"/>
              <a:t>Compare explanation between different translator</a:t>
            </a:r>
          </a:p>
        </p:txBody>
      </p:sp>
    </p:spTree>
    <p:extLst>
      <p:ext uri="{BB962C8B-B14F-4D97-AF65-F5344CB8AC3E}">
        <p14:creationId xmlns:p14="http://schemas.microsoft.com/office/powerpoint/2010/main" val="1344966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246742"/>
            <a:ext cx="10515600" cy="868589"/>
          </a:xfrm>
        </p:spPr>
        <p:txBody>
          <a:bodyPr>
            <a:normAutofit/>
          </a:bodyPr>
          <a:lstStyle/>
          <a:p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Explaination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Xue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學而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CB14D-4A2E-450C-A3B4-EB2769A18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15331"/>
            <a:ext cx="10515600" cy="5338478"/>
          </a:xfrm>
        </p:spPr>
        <p:txBody>
          <a:bodyPr>
            <a:normAutofit/>
          </a:bodyPr>
          <a:lstStyle/>
          <a:p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子曰：「</a:t>
            </a:r>
            <a:r>
              <a:rPr lang="zh-TW" alt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學而時習之，不亦說乎？</a:t>
            </a:r>
            <a:r>
              <a:rPr lang="zh-TW" alt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有朋自遠方來，不亦樂乎？</a:t>
            </a:r>
            <a:r>
              <a:rPr lang="zh-TW" altLang="en-US" sz="3200" b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人不知而不慍，不亦君子乎？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」</a:t>
            </a:r>
            <a:endParaRPr lang="en-US" altLang="zh-TW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Master said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“Is it not pleasant to learn with a constant perseverance and application?</a:t>
            </a:r>
          </a:p>
          <a:p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it not delightful to have friends coming from distant quarters? </a:t>
            </a:r>
          </a:p>
          <a:p>
            <a:r>
              <a:rPr lang="en-US" sz="3200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he not a man of complete virtue, who feels no discomposure though men may take no note of him?”</a:t>
            </a: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Translated by : James </a:t>
            </a:r>
            <a:r>
              <a:rPr lang="en-US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Legge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693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DE796-E1EA-4A2F-BA49-6F2C7167C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473"/>
            <a:ext cx="10515600" cy="868589"/>
          </a:xfrm>
        </p:spPr>
        <p:txBody>
          <a:bodyPr>
            <a:normAutofit/>
          </a:bodyPr>
          <a:lstStyle/>
          <a:p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Explaination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en-US" sz="4000" u="sng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Xue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學而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sz="4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CCB14D-4A2E-450C-A3B4-EB2769A18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2742"/>
            <a:ext cx="10515600" cy="525732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子曰：「</a:t>
            </a:r>
            <a:r>
              <a:rPr lang="zh-TW" alt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學而時習之，不亦說乎？</a:t>
            </a:r>
            <a:r>
              <a:rPr lang="zh-TW" altLang="en-US" sz="32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有朋自遠方來，不亦樂乎？</a:t>
            </a:r>
            <a:r>
              <a:rPr lang="zh-TW" altLang="en-US" sz="3200" b="1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人不知而不慍，不亦君子乎？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」</a:t>
            </a:r>
            <a:endParaRPr lang="en-US" altLang="zh-TW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Master said: “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learn and at due times to repeat what one has learnt, is that not after all a pleasure? </a:t>
            </a:r>
          </a:p>
          <a:p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friends should come to one from afar, is this not after all delightful? </a:t>
            </a:r>
          </a:p>
          <a:p>
            <a:r>
              <a:rPr lang="en-US" sz="3200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remain </a:t>
            </a:r>
            <a:r>
              <a:rPr lang="en-US" sz="3200" dirty="0" err="1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unsoured</a:t>
            </a:r>
            <a:r>
              <a:rPr lang="en-US" sz="3200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even though one’s merits are unrecognized by others, is that not after all what is expected of a gentleman?”</a:t>
            </a:r>
            <a:br>
              <a:rPr lang="en-US" sz="3200" dirty="0">
                <a:solidFill>
                  <a:schemeClr val="accent6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dirty="0">
              <a:solidFill>
                <a:schemeClr val="accent6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Translated by : Yang Bo Jun 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杨伯峻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441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085787-12A3-4AB8-B80B-59D5B3123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565" y="119269"/>
            <a:ext cx="11423374" cy="3008244"/>
          </a:xfrm>
        </p:spPr>
        <p:txBody>
          <a:bodyPr>
            <a:noAutofit/>
          </a:bodyPr>
          <a:lstStyle/>
          <a:p>
            <a:pPr algn="l"/>
            <a:r>
              <a:rPr lang="en-US" sz="4400" b="1" u="sng" dirty="0"/>
              <a:t>Further explanation of</a:t>
            </a:r>
            <a:br>
              <a:rPr lang="en-US" sz="4400" b="1" dirty="0"/>
            </a:br>
            <a:br>
              <a:rPr lang="en-US" sz="4000" b="1" dirty="0"/>
            </a:b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</a:t>
            </a:r>
            <a:r>
              <a:rPr lang="en-US" altLang="zh-TW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“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學而時習之，不亦說乎？</a:t>
            </a:r>
            <a:r>
              <a:rPr lang="en-US" altLang="zh-TW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br>
              <a:rPr lang="en-US" sz="4000" b="1" dirty="0"/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Master said: 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learn and at due times to repeat what one has learnt, is that not after all a pleasure?</a:t>
            </a: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1326736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A878-868C-4C31-B02B-9BC6FAC6D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83" y="135603"/>
            <a:ext cx="10515600" cy="787814"/>
          </a:xfrm>
        </p:spPr>
        <p:txBody>
          <a:bodyPr>
            <a:normAutofit/>
          </a:bodyPr>
          <a:lstStyle/>
          <a:p>
            <a:r>
              <a:rPr lang="en-US" sz="4000" b="1" u="sng" dirty="0"/>
              <a:t>Small seal script of word </a:t>
            </a:r>
            <a:r>
              <a:rPr lang="zh-CN" altLang="en-US" sz="4000" b="1" u="sng" dirty="0"/>
              <a:t>“</a:t>
            </a:r>
            <a:r>
              <a:rPr lang="en-US" altLang="zh-CN" sz="4000" b="1" u="sng" dirty="0"/>
              <a:t>Study</a:t>
            </a:r>
            <a:r>
              <a:rPr lang="zh-CN" altLang="en-US" sz="4000" b="1" u="sng" dirty="0"/>
              <a:t>”</a:t>
            </a:r>
            <a:r>
              <a:rPr lang="en-US" sz="4000" b="1" u="sng" dirty="0"/>
              <a:t> </a:t>
            </a:r>
            <a:r>
              <a:rPr lang="zh-CN" altLang="en-US" sz="4000" b="1" u="sng" dirty="0"/>
              <a:t>（</a:t>
            </a:r>
            <a:r>
              <a:rPr lang="zh-CN" altLang="en-US" sz="4000" b="1" u="sng" dirty="0">
                <a:latin typeface="宋体" panose="02010600030101010101" pitchFamily="2" charset="-122"/>
                <a:ea typeface="宋体" panose="02010600030101010101" pitchFamily="2" charset="-122"/>
              </a:rPr>
              <a:t>學 </a:t>
            </a:r>
            <a:r>
              <a:rPr lang="en-US" altLang="zh-CN" sz="4000" b="1" u="sng" dirty="0"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sz="4000" b="1" u="sng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小篆</a:t>
            </a:r>
            <a:r>
              <a:rPr lang="zh-CN" altLang="en-US" sz="4000" b="1" u="sng" dirty="0"/>
              <a:t>）</a:t>
            </a:r>
            <a:endParaRPr lang="en-US" sz="4000" b="1" u="sng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90F6848-8310-4CAD-97F9-686F615161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62" y="1432527"/>
            <a:ext cx="4530260" cy="4530260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35F9B3D-88A1-45B6-AAAA-7A6473A79FE0}"/>
              </a:ext>
            </a:extLst>
          </p:cNvPr>
          <p:cNvCxnSpPr>
            <a:cxnSpLocks/>
          </p:cNvCxnSpPr>
          <p:nvPr/>
        </p:nvCxnSpPr>
        <p:spPr>
          <a:xfrm>
            <a:off x="302353" y="2086504"/>
            <a:ext cx="1055077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2EB4A2-3A6C-44E9-9E19-518D1A3A26CB}"/>
              </a:ext>
            </a:extLst>
          </p:cNvPr>
          <p:cNvCxnSpPr>
            <a:cxnSpLocks/>
          </p:cNvCxnSpPr>
          <p:nvPr/>
        </p:nvCxnSpPr>
        <p:spPr>
          <a:xfrm flipH="1">
            <a:off x="4175657" y="2084160"/>
            <a:ext cx="1052732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9591D22-2C9A-4D9A-BA82-EACCD0D401D4}"/>
              </a:ext>
            </a:extLst>
          </p:cNvPr>
          <p:cNvSpPr/>
          <p:nvPr/>
        </p:nvSpPr>
        <p:spPr>
          <a:xfrm>
            <a:off x="1415700" y="1213265"/>
            <a:ext cx="2677981" cy="3990894"/>
          </a:xfrm>
          <a:custGeom>
            <a:avLst/>
            <a:gdLst>
              <a:gd name="connsiteX0" fmla="*/ 40204 w 2677981"/>
              <a:gd name="connsiteY0" fmla="*/ 2744242 h 3990894"/>
              <a:gd name="connsiteX1" fmla="*/ 12068 w 2677981"/>
              <a:gd name="connsiteY1" fmla="*/ 3461694 h 3990894"/>
              <a:gd name="connsiteX2" fmla="*/ 138678 w 2677981"/>
              <a:gd name="connsiteY2" fmla="*/ 3925928 h 3990894"/>
              <a:gd name="connsiteX3" fmla="*/ 391896 w 2677981"/>
              <a:gd name="connsiteY3" fmla="*/ 3968131 h 3990894"/>
              <a:gd name="connsiteX4" fmla="*/ 490370 w 2677981"/>
              <a:gd name="connsiteY4" fmla="*/ 3743048 h 3990894"/>
              <a:gd name="connsiteX5" fmla="*/ 504438 w 2677981"/>
              <a:gd name="connsiteY5" fmla="*/ 3025596 h 3990894"/>
              <a:gd name="connsiteX6" fmla="*/ 546641 w 2677981"/>
              <a:gd name="connsiteY6" fmla="*/ 2589497 h 3990894"/>
              <a:gd name="connsiteX7" fmla="*/ 743588 w 2677981"/>
              <a:gd name="connsiteY7" fmla="*/ 2462888 h 3990894"/>
              <a:gd name="connsiteX8" fmla="*/ 1221890 w 2677981"/>
              <a:gd name="connsiteY8" fmla="*/ 2434753 h 3990894"/>
              <a:gd name="connsiteX9" fmla="*/ 1897139 w 2677981"/>
              <a:gd name="connsiteY9" fmla="*/ 2420685 h 3990894"/>
              <a:gd name="connsiteX10" fmla="*/ 2122222 w 2677981"/>
              <a:gd name="connsiteY10" fmla="*/ 2547294 h 3990894"/>
              <a:gd name="connsiteX11" fmla="*/ 2262899 w 2677981"/>
              <a:gd name="connsiteY11" fmla="*/ 2983393 h 3990894"/>
              <a:gd name="connsiteX12" fmla="*/ 2291034 w 2677981"/>
              <a:gd name="connsiteY12" fmla="*/ 3574236 h 3990894"/>
              <a:gd name="connsiteX13" fmla="*/ 2319170 w 2677981"/>
              <a:gd name="connsiteY13" fmla="*/ 3841522 h 3990894"/>
              <a:gd name="connsiteX14" fmla="*/ 2544253 w 2677981"/>
              <a:gd name="connsiteY14" fmla="*/ 3982199 h 3990894"/>
              <a:gd name="connsiteX15" fmla="*/ 2656794 w 2677981"/>
              <a:gd name="connsiteY15" fmla="*/ 3700845 h 3990894"/>
              <a:gd name="connsiteX16" fmla="*/ 2628659 w 2677981"/>
              <a:gd name="connsiteY16" fmla="*/ 2336279 h 3990894"/>
              <a:gd name="connsiteX17" fmla="*/ 2178493 w 2677981"/>
              <a:gd name="connsiteY17" fmla="*/ 2125263 h 3990894"/>
              <a:gd name="connsiteX18" fmla="*/ 1812733 w 2677981"/>
              <a:gd name="connsiteY18" fmla="*/ 2040857 h 3990894"/>
              <a:gd name="connsiteX19" fmla="*/ 1897139 w 2677981"/>
              <a:gd name="connsiteY19" fmla="*/ 366802 h 3990894"/>
              <a:gd name="connsiteX20" fmla="*/ 1024942 w 2677981"/>
              <a:gd name="connsiteY20" fmla="*/ 127651 h 3990894"/>
              <a:gd name="connsiteX21" fmla="*/ 912401 w 2677981"/>
              <a:gd name="connsiteY21" fmla="*/ 1970519 h 3990894"/>
              <a:gd name="connsiteX22" fmla="*/ 321558 w 2677981"/>
              <a:gd name="connsiteY22" fmla="*/ 2195602 h 3990894"/>
              <a:gd name="connsiteX23" fmla="*/ 40204 w 2677981"/>
              <a:gd name="connsiteY23" fmla="*/ 2744242 h 3990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677981" h="3990894">
                <a:moveTo>
                  <a:pt x="40204" y="2744242"/>
                </a:moveTo>
                <a:cubicBezTo>
                  <a:pt x="-11378" y="2955257"/>
                  <a:pt x="-4344" y="3264746"/>
                  <a:pt x="12068" y="3461694"/>
                </a:cubicBezTo>
                <a:cubicBezTo>
                  <a:pt x="28480" y="3658642"/>
                  <a:pt x="75373" y="3841522"/>
                  <a:pt x="138678" y="3925928"/>
                </a:cubicBezTo>
                <a:cubicBezTo>
                  <a:pt x="201983" y="4010334"/>
                  <a:pt x="333281" y="3998611"/>
                  <a:pt x="391896" y="3968131"/>
                </a:cubicBezTo>
                <a:cubicBezTo>
                  <a:pt x="450511" y="3937651"/>
                  <a:pt x="471613" y="3900137"/>
                  <a:pt x="490370" y="3743048"/>
                </a:cubicBezTo>
                <a:cubicBezTo>
                  <a:pt x="509127" y="3585959"/>
                  <a:pt x="495060" y="3217855"/>
                  <a:pt x="504438" y="3025596"/>
                </a:cubicBezTo>
                <a:cubicBezTo>
                  <a:pt x="513817" y="2833338"/>
                  <a:pt x="506783" y="2683282"/>
                  <a:pt x="546641" y="2589497"/>
                </a:cubicBezTo>
                <a:cubicBezTo>
                  <a:pt x="586499" y="2495712"/>
                  <a:pt x="631047" y="2488679"/>
                  <a:pt x="743588" y="2462888"/>
                </a:cubicBezTo>
                <a:cubicBezTo>
                  <a:pt x="856129" y="2437097"/>
                  <a:pt x="1029632" y="2441787"/>
                  <a:pt x="1221890" y="2434753"/>
                </a:cubicBezTo>
                <a:cubicBezTo>
                  <a:pt x="1414148" y="2427719"/>
                  <a:pt x="1747084" y="2401928"/>
                  <a:pt x="1897139" y="2420685"/>
                </a:cubicBezTo>
                <a:cubicBezTo>
                  <a:pt x="2047194" y="2439442"/>
                  <a:pt x="2061262" y="2453509"/>
                  <a:pt x="2122222" y="2547294"/>
                </a:cubicBezTo>
                <a:cubicBezTo>
                  <a:pt x="2183182" y="2641079"/>
                  <a:pt x="2234764" y="2812236"/>
                  <a:pt x="2262899" y="2983393"/>
                </a:cubicBezTo>
                <a:cubicBezTo>
                  <a:pt x="2291034" y="3154550"/>
                  <a:pt x="2281656" y="3431215"/>
                  <a:pt x="2291034" y="3574236"/>
                </a:cubicBezTo>
                <a:cubicBezTo>
                  <a:pt x="2300412" y="3717257"/>
                  <a:pt x="2276967" y="3773528"/>
                  <a:pt x="2319170" y="3841522"/>
                </a:cubicBezTo>
                <a:cubicBezTo>
                  <a:pt x="2361373" y="3909516"/>
                  <a:pt x="2487982" y="4005645"/>
                  <a:pt x="2544253" y="3982199"/>
                </a:cubicBezTo>
                <a:cubicBezTo>
                  <a:pt x="2600524" y="3958753"/>
                  <a:pt x="2642726" y="3975165"/>
                  <a:pt x="2656794" y="3700845"/>
                </a:cubicBezTo>
                <a:cubicBezTo>
                  <a:pt x="2670862" y="3426525"/>
                  <a:pt x="2708376" y="2598876"/>
                  <a:pt x="2628659" y="2336279"/>
                </a:cubicBezTo>
                <a:cubicBezTo>
                  <a:pt x="2548942" y="2073682"/>
                  <a:pt x="2314481" y="2174500"/>
                  <a:pt x="2178493" y="2125263"/>
                </a:cubicBezTo>
                <a:cubicBezTo>
                  <a:pt x="2042505" y="2076026"/>
                  <a:pt x="1859625" y="2333934"/>
                  <a:pt x="1812733" y="2040857"/>
                </a:cubicBezTo>
                <a:cubicBezTo>
                  <a:pt x="1765841" y="1747780"/>
                  <a:pt x="2028437" y="685670"/>
                  <a:pt x="1897139" y="366802"/>
                </a:cubicBezTo>
                <a:cubicBezTo>
                  <a:pt x="1765841" y="47934"/>
                  <a:pt x="1189065" y="-139635"/>
                  <a:pt x="1024942" y="127651"/>
                </a:cubicBezTo>
                <a:cubicBezTo>
                  <a:pt x="860819" y="394937"/>
                  <a:pt x="1029632" y="1625861"/>
                  <a:pt x="912401" y="1970519"/>
                </a:cubicBezTo>
                <a:cubicBezTo>
                  <a:pt x="795170" y="2315177"/>
                  <a:pt x="459890" y="2064304"/>
                  <a:pt x="321558" y="2195602"/>
                </a:cubicBezTo>
                <a:cubicBezTo>
                  <a:pt x="183226" y="2326900"/>
                  <a:pt x="91786" y="2533227"/>
                  <a:pt x="40204" y="2744242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0419B67-9228-4492-A060-4D19EC134446}"/>
              </a:ext>
            </a:extLst>
          </p:cNvPr>
          <p:cNvCxnSpPr>
            <a:cxnSpLocks/>
          </p:cNvCxnSpPr>
          <p:nvPr/>
        </p:nvCxnSpPr>
        <p:spPr>
          <a:xfrm flipH="1">
            <a:off x="4268269" y="3840276"/>
            <a:ext cx="1052732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5BA331B-59A9-4267-AF94-94AECD7134BA}"/>
              </a:ext>
            </a:extLst>
          </p:cNvPr>
          <p:cNvCxnSpPr>
            <a:cxnSpLocks/>
          </p:cNvCxnSpPr>
          <p:nvPr/>
        </p:nvCxnSpPr>
        <p:spPr>
          <a:xfrm flipH="1">
            <a:off x="3362075" y="5483851"/>
            <a:ext cx="1958926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D30F362E-2D01-453F-881B-6BE6BCF519F0}"/>
              </a:ext>
            </a:extLst>
          </p:cNvPr>
          <p:cNvSpPr txBox="1"/>
          <p:nvPr/>
        </p:nvSpPr>
        <p:spPr>
          <a:xfrm>
            <a:off x="5505057" y="1760994"/>
            <a:ext cx="2236894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Two Hands</a:t>
            </a:r>
            <a:endParaRPr lang="en-US" sz="3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F70A8B-7269-4E8E-B76E-54A1E392C934}"/>
              </a:ext>
            </a:extLst>
          </p:cNvPr>
          <p:cNvSpPr txBox="1"/>
          <p:nvPr/>
        </p:nvSpPr>
        <p:spPr>
          <a:xfrm>
            <a:off x="5495589" y="3517110"/>
            <a:ext cx="1266565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3600" dirty="0"/>
              <a:t>Cover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3C108A-2989-4C06-A768-1D09E6284D0D}"/>
              </a:ext>
            </a:extLst>
          </p:cNvPr>
          <p:cNvSpPr txBox="1"/>
          <p:nvPr/>
        </p:nvSpPr>
        <p:spPr>
          <a:xfrm>
            <a:off x="5495588" y="5160685"/>
            <a:ext cx="772969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3600" dirty="0"/>
              <a:t>Kid</a:t>
            </a:r>
          </a:p>
        </p:txBody>
      </p:sp>
    </p:spTree>
    <p:extLst>
      <p:ext uri="{BB962C8B-B14F-4D97-AF65-F5344CB8AC3E}">
        <p14:creationId xmlns:p14="http://schemas.microsoft.com/office/powerpoint/2010/main" val="351028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A878-868C-4C31-B02B-9BC6FAC6D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966" y="365126"/>
            <a:ext cx="10515600" cy="787814"/>
          </a:xfrm>
        </p:spPr>
        <p:txBody>
          <a:bodyPr>
            <a:normAutofit/>
          </a:bodyPr>
          <a:lstStyle/>
          <a:p>
            <a:r>
              <a:rPr lang="en-US" sz="4000" b="1" u="sng" dirty="0"/>
              <a:t>Small seal script of word </a:t>
            </a:r>
            <a:r>
              <a:rPr lang="zh-CN" altLang="en-US" sz="4000" b="1" u="sng" dirty="0"/>
              <a:t>“</a:t>
            </a:r>
            <a:r>
              <a:rPr lang="en-US" sz="4000" b="1" u="sng" dirty="0"/>
              <a:t>Learn</a:t>
            </a:r>
            <a:r>
              <a:rPr lang="zh-CN" altLang="en-US" sz="4000" b="1" u="sng" dirty="0"/>
              <a:t>”</a:t>
            </a:r>
            <a:r>
              <a:rPr lang="en-US" sz="4000" b="1" u="sng" dirty="0"/>
              <a:t> </a:t>
            </a:r>
            <a:r>
              <a:rPr lang="zh-CN" altLang="en-US" sz="4000" b="1" u="sng" dirty="0"/>
              <a:t>（習</a:t>
            </a:r>
            <a:r>
              <a:rPr lang="en-US" altLang="zh-CN" sz="4000" b="1" u="sng" dirty="0">
                <a:latin typeface="宋体" panose="02010600030101010101" pitchFamily="2" charset="-122"/>
                <a:ea typeface="宋体" panose="02010600030101010101" pitchFamily="2" charset="-122"/>
              </a:rPr>
              <a:t>-</a:t>
            </a:r>
            <a:r>
              <a:rPr lang="zh-CN" sz="4000" b="1" u="sng" dirty="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小篆</a:t>
            </a:r>
            <a:r>
              <a:rPr lang="zh-CN" altLang="en-US" sz="4000" b="1" u="sng" dirty="0"/>
              <a:t>）</a:t>
            </a:r>
            <a:endParaRPr lang="en-US" sz="4000" b="1" u="sng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30F362E-2D01-453F-881B-6BE6BCF519F0}"/>
              </a:ext>
            </a:extLst>
          </p:cNvPr>
          <p:cNvSpPr txBox="1"/>
          <p:nvPr/>
        </p:nvSpPr>
        <p:spPr>
          <a:xfrm>
            <a:off x="5905485" y="2268518"/>
            <a:ext cx="3446072" cy="646331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altLang="zh-CN" sz="3600" dirty="0"/>
              <a:t>Two bird feathers</a:t>
            </a:r>
            <a:endParaRPr lang="en-US" sz="36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C12E9E5-8F35-4AA3-9543-7A2346D817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9" t="4384" r="13086" b="8621"/>
          <a:stretch/>
        </p:blipFill>
        <p:spPr>
          <a:xfrm>
            <a:off x="1437172" y="1608906"/>
            <a:ext cx="3217192" cy="4010007"/>
          </a:xfr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2EB4A2-3A6C-44E9-9E19-518D1A3A26CB}"/>
              </a:ext>
            </a:extLst>
          </p:cNvPr>
          <p:cNvCxnSpPr>
            <a:cxnSpLocks/>
          </p:cNvCxnSpPr>
          <p:nvPr/>
        </p:nvCxnSpPr>
        <p:spPr>
          <a:xfrm flipH="1">
            <a:off x="4570547" y="2749113"/>
            <a:ext cx="1052732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9234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085787-12A3-4AB8-B80B-59D5B3123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565" y="119269"/>
            <a:ext cx="11423374" cy="3008244"/>
          </a:xfrm>
        </p:spPr>
        <p:txBody>
          <a:bodyPr>
            <a:noAutofit/>
          </a:bodyPr>
          <a:lstStyle/>
          <a:p>
            <a:pPr algn="l"/>
            <a:r>
              <a:rPr lang="en-US" sz="4400" b="1" u="sng" dirty="0"/>
              <a:t>Further explanation of</a:t>
            </a:r>
            <a:br>
              <a:rPr lang="en-US" sz="4400" b="1" dirty="0"/>
            </a:br>
            <a:br>
              <a:rPr lang="en-US" sz="4000" b="1" dirty="0"/>
            </a:b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</a:t>
            </a:r>
            <a:r>
              <a:rPr lang="en-US" altLang="zh-TW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“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學而時習之，不亦說乎？</a:t>
            </a:r>
            <a:r>
              <a:rPr lang="en-US" altLang="zh-TW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br>
              <a:rPr lang="en-US" sz="4000" b="1" dirty="0"/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Master said: 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“To learn and at due times to repeat what one has learnt, 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that not after all a pleasure? </a:t>
            </a:r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38F12-125D-49D6-AFF9-04463DBDBCDA}"/>
              </a:ext>
            </a:extLst>
          </p:cNvPr>
          <p:cNvSpPr txBox="1">
            <a:spLocks/>
          </p:cNvSpPr>
          <p:nvPr/>
        </p:nvSpPr>
        <p:spPr>
          <a:xfrm>
            <a:off x="397565" y="3429000"/>
            <a:ext cx="11237844" cy="2797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Not rote learning.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Only through frequent practice and review may “learning” be of good effect.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Usually combined, forming the so-called “</a:t>
            </a:r>
            <a:r>
              <a:rPr lang="en-US" dirty="0" err="1">
                <a:solidFill>
                  <a:srgbClr val="FF0000"/>
                </a:solidFill>
              </a:rPr>
              <a:t>Xuexi</a:t>
            </a:r>
            <a:r>
              <a:rPr lang="en-US" dirty="0">
                <a:solidFill>
                  <a:srgbClr val="FF0000"/>
                </a:solidFill>
              </a:rPr>
              <a:t>” (study and learning)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The pleasure or happiness is release from heart because of really understanding the meaning from learning.</a:t>
            </a:r>
          </a:p>
        </p:txBody>
      </p:sp>
    </p:spTree>
    <p:extLst>
      <p:ext uri="{BB962C8B-B14F-4D97-AF65-F5344CB8AC3E}">
        <p14:creationId xmlns:p14="http://schemas.microsoft.com/office/powerpoint/2010/main" val="3260492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085787-12A3-4AB8-B80B-59D5B3123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565" y="119269"/>
            <a:ext cx="11423374" cy="3008244"/>
          </a:xfrm>
        </p:spPr>
        <p:txBody>
          <a:bodyPr>
            <a:noAutofit/>
          </a:bodyPr>
          <a:lstStyle/>
          <a:p>
            <a:pPr algn="l"/>
            <a:r>
              <a:rPr lang="en-US" sz="4400" b="1" u="sng" dirty="0"/>
              <a:t>Further explanation of</a:t>
            </a:r>
            <a:br>
              <a:rPr lang="en-US" sz="4400" b="1" dirty="0"/>
            </a:br>
            <a:br>
              <a:rPr lang="en-US" sz="4000" b="1" dirty="0"/>
            </a:b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</a:t>
            </a:r>
            <a:r>
              <a:rPr lang="en-US" altLang="zh-TW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有朋自遠方來，不亦樂乎？</a:t>
            </a:r>
            <a:br>
              <a:rPr lang="en-US" sz="4000" b="1" dirty="0"/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Master said: 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“That friends should come to one from afar, 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this not after all delightful?”</a:t>
            </a:r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38F12-125D-49D6-AFF9-04463DBDBCDA}"/>
              </a:ext>
            </a:extLst>
          </p:cNvPr>
          <p:cNvSpPr txBox="1">
            <a:spLocks/>
          </p:cNvSpPr>
          <p:nvPr/>
        </p:nvSpPr>
        <p:spPr>
          <a:xfrm>
            <a:off x="397565" y="3429000"/>
            <a:ext cx="11237844" cy="2797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Friends: who having same learning philosophy and idea.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Afar: No advance transportation, need long time to travel, can’t meet often.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Delightful or enjoyable because able to learning from one another.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0943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085787-12A3-4AB8-B80B-59D5B3123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565" y="119269"/>
            <a:ext cx="11423374" cy="3008244"/>
          </a:xfrm>
        </p:spPr>
        <p:txBody>
          <a:bodyPr>
            <a:noAutofit/>
          </a:bodyPr>
          <a:lstStyle/>
          <a:p>
            <a:pPr algn="l"/>
            <a:r>
              <a:rPr lang="en-US" sz="4400" b="1" u="sng" dirty="0"/>
              <a:t>Further explanation of</a:t>
            </a:r>
            <a:br>
              <a:rPr lang="en-US" sz="4400" b="1" dirty="0"/>
            </a:br>
            <a:br>
              <a:rPr lang="en-US" sz="4000" b="1" dirty="0"/>
            </a:b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子曰</a:t>
            </a:r>
            <a:r>
              <a:rPr lang="en-US" altLang="zh-TW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zh-TW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人不知而不慍，不亦君子乎？</a:t>
            </a:r>
            <a:br>
              <a:rPr lang="en-US" sz="4000" b="1" dirty="0"/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Master said: </a:t>
            </a:r>
            <a:b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remain </a:t>
            </a:r>
            <a:r>
              <a:rPr lang="en-US" sz="3200" dirty="0" err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unsoured</a:t>
            </a:r>
            <a:r>
              <a:rPr 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even though one’s merits are unrecognized by others, </a:t>
            </a: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that not after all what is expected of a gentleman?”</a:t>
            </a:r>
            <a:endParaRPr lang="en-US" sz="44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38F12-125D-49D6-AFF9-04463DBDBCDA}"/>
              </a:ext>
            </a:extLst>
          </p:cNvPr>
          <p:cNvSpPr txBox="1">
            <a:spLocks/>
          </p:cNvSpPr>
          <p:nvPr/>
        </p:nvSpPr>
        <p:spPr>
          <a:xfrm>
            <a:off x="397565" y="3429000"/>
            <a:ext cx="11237844" cy="2797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FF0000"/>
                </a:solidFill>
              </a:rPr>
              <a:t>Unsoured</a:t>
            </a:r>
            <a:r>
              <a:rPr lang="en-US" dirty="0">
                <a:solidFill>
                  <a:srgbClr val="FF0000"/>
                </a:solidFill>
              </a:rPr>
              <a:t>: Feeling Great, do not have heart feeling.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0000"/>
                </a:solidFill>
              </a:rPr>
              <a:t>Merits: Talent, Ability.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Gentleman: Positive thinking, self development is important.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535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F534C5F-EA7D-4E72-BC0E-30DF325FC9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6939814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6FA5F-06E8-4512-BF1F-A3151D07D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8F6F4D-8A0D-4C74-A7A6-EDA2995462F8}"/>
              </a:ext>
            </a:extLst>
          </p:cNvPr>
          <p:cNvSpPr txBox="1"/>
          <p:nvPr/>
        </p:nvSpPr>
        <p:spPr>
          <a:xfrm>
            <a:off x="838199" y="1514191"/>
            <a:ext cx="974119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dirty="0"/>
              <a:t>Wikipedia, Confucius, </a:t>
            </a:r>
            <a:r>
              <a:rPr lang="en-US" dirty="0">
                <a:hlinkClick r:id="rId2"/>
              </a:rPr>
              <a:t>https://en.wikipedia.org/wiki/Confucius</a:t>
            </a:r>
            <a:r>
              <a:rPr lang="en-US" dirty="0"/>
              <a:t> , accessed 21 December 2020.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dirty="0"/>
              <a:t>Wikipedia, Analects, </a:t>
            </a:r>
            <a:r>
              <a:rPr lang="en-US" dirty="0">
                <a:hlinkClick r:id="rId3"/>
              </a:rPr>
              <a:t>https://en.wikipedia.org/wiki/Analects#cite_note-Nor13-1</a:t>
            </a:r>
            <a:r>
              <a:rPr lang="en-US" dirty="0"/>
              <a:t> , accessed 21 December 2020. 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dirty="0"/>
              <a:t>Wikipedia, </a:t>
            </a:r>
            <a:r>
              <a:rPr lang="en-US" dirty="0" err="1"/>
              <a:t>Xue</a:t>
            </a:r>
            <a:r>
              <a:rPr lang="en-US" dirty="0"/>
              <a:t> Er, </a:t>
            </a:r>
            <a:r>
              <a:rPr lang="en-US" dirty="0">
                <a:hlinkClick r:id="rId4"/>
              </a:rPr>
              <a:t>https://en.wikipedia.org/wiki/Xue_Er</a:t>
            </a:r>
            <a:r>
              <a:rPr lang="en-US" dirty="0"/>
              <a:t> , accessed 21 December 2020. </a:t>
            </a:r>
          </a:p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US" dirty="0"/>
              <a:t>Chinese Text Project, </a:t>
            </a:r>
            <a:r>
              <a:rPr lang="en-US" dirty="0" err="1"/>
              <a:t>Xue</a:t>
            </a:r>
            <a:r>
              <a:rPr lang="en-US" dirty="0"/>
              <a:t> Er, </a:t>
            </a:r>
            <a:r>
              <a:rPr lang="en-US" dirty="0">
                <a:hlinkClick r:id="rId5"/>
              </a:rPr>
              <a:t>https://ctext.org/analects/xue-er</a:t>
            </a:r>
            <a:r>
              <a:rPr lang="en-US" dirty="0"/>
              <a:t> , accessed 28 December 2020.</a:t>
            </a:r>
          </a:p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US" dirty="0" err="1"/>
              <a:t>Yiying</a:t>
            </a:r>
            <a:r>
              <a:rPr lang="en-US" dirty="0"/>
              <a:t> Jiao </a:t>
            </a:r>
            <a:r>
              <a:rPr lang="zh-CN" altLang="en-US" dirty="0"/>
              <a:t>焦譯影</a:t>
            </a:r>
            <a:r>
              <a:rPr lang="en-US" altLang="zh-CN" dirty="0"/>
              <a:t>, Lesson 26,</a:t>
            </a:r>
            <a:r>
              <a:rPr lang="zh-CN" altLang="en-US" dirty="0"/>
              <a:t> </a:t>
            </a:r>
            <a:r>
              <a:rPr lang="en-US" altLang="zh-CN" dirty="0"/>
              <a:t>Introduction to the Four Books 《</a:t>
            </a:r>
            <a:r>
              <a:rPr lang="zh-CN" altLang="en-US" dirty="0"/>
              <a:t>四書</a:t>
            </a:r>
            <a:r>
              <a:rPr lang="en-US" altLang="zh-CN" dirty="0"/>
              <a:t>》</a:t>
            </a:r>
            <a:r>
              <a:rPr lang="zh-CN" altLang="en-US" dirty="0"/>
              <a:t>简介</a:t>
            </a:r>
            <a:r>
              <a:rPr lang="en-US" altLang="zh-CN" dirty="0"/>
              <a:t>.</a:t>
            </a: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37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991</Words>
  <Application>Microsoft Office PowerPoint</Application>
  <PresentationFormat>Widescreen</PresentationFormat>
  <Paragraphs>73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PMingLiU (Body)</vt:lpstr>
      <vt:lpstr>宋体</vt:lpstr>
      <vt:lpstr>Arial</vt:lpstr>
      <vt:lpstr>Calibri</vt:lpstr>
      <vt:lpstr>Calibri Light</vt:lpstr>
      <vt:lpstr>Times New Roman</vt:lpstr>
      <vt:lpstr>Office Theme</vt:lpstr>
      <vt:lpstr>Presentation of The Analects</vt:lpstr>
      <vt:lpstr>Introduction of Confucius</vt:lpstr>
      <vt:lpstr>Introduction of The Analects</vt:lpstr>
      <vt:lpstr>Introduction of The Analects</vt:lpstr>
      <vt:lpstr>Introduction of Book: Xue Er (學而) </vt:lpstr>
      <vt:lpstr>Explaination in Xue Er (學而) </vt:lpstr>
      <vt:lpstr>Compare explanation between different translator</vt:lpstr>
      <vt:lpstr>Explaination in Xue Er (學而) </vt:lpstr>
      <vt:lpstr>Explaination in Xue Er (學而) </vt:lpstr>
      <vt:lpstr>Further explanation of  子曰: “學而時習之，不亦說乎？” The Master said:  “To learn and at due times to repeat what one has learnt, is that not after all a pleasure?</vt:lpstr>
      <vt:lpstr>Small seal script of word “Study” （學 -小篆）</vt:lpstr>
      <vt:lpstr>Small seal script of word “Learn” （習-小篆）</vt:lpstr>
      <vt:lpstr>Further explanation of  子曰: “學而時習之，不亦說乎？” The Master said:  “To learn and at due times to repeat what one has learnt, is that not after all a pleasure? </vt:lpstr>
      <vt:lpstr>Further explanation of  子曰: 有朋自遠方來，不亦樂乎？ The Master said:  “That friends should come to one from afar, is this not after all delightful?”</vt:lpstr>
      <vt:lpstr>Further explanation of  子曰: 人不知而不慍，不亦君子乎？ The Master said:  “To remain unsoured even though one’s merits are unrecognized by others, is that not after all what is expected of a gentleman?”</vt:lpstr>
      <vt:lpstr>Conclusion</vt:lpstr>
      <vt:lpstr>Reference: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Franny</dc:creator>
  <cp:lastModifiedBy>Franny</cp:lastModifiedBy>
  <cp:revision>42</cp:revision>
  <dcterms:created xsi:type="dcterms:W3CDTF">2020-12-21T12:42:55Z</dcterms:created>
  <dcterms:modified xsi:type="dcterms:W3CDTF">2021-01-06T05:18:10Z</dcterms:modified>
</cp:coreProperties>
</file>