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25"/>
  </p:notesMasterIdLst>
  <p:sldIdLst>
    <p:sldId id="256" r:id="rId2"/>
    <p:sldId id="264" r:id="rId3"/>
    <p:sldId id="270" r:id="rId4"/>
    <p:sldId id="272" r:id="rId5"/>
    <p:sldId id="273" r:id="rId6"/>
    <p:sldId id="271" r:id="rId7"/>
    <p:sldId id="274" r:id="rId8"/>
    <p:sldId id="275" r:id="rId9"/>
    <p:sldId id="276" r:id="rId10"/>
    <p:sldId id="283" r:id="rId11"/>
    <p:sldId id="265" r:id="rId12"/>
    <p:sldId id="266" r:id="rId13"/>
    <p:sldId id="284" r:id="rId14"/>
    <p:sldId id="267" r:id="rId15"/>
    <p:sldId id="268" r:id="rId16"/>
    <p:sldId id="269" r:id="rId17"/>
    <p:sldId id="278" r:id="rId18"/>
    <p:sldId id="277" r:id="rId19"/>
    <p:sldId id="280" r:id="rId20"/>
    <p:sldId id="279" r:id="rId21"/>
    <p:sldId id="281" r:id="rId22"/>
    <p:sldId id="282" r:id="rId23"/>
    <p:sldId id="26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94660"/>
  </p:normalViewPr>
  <p:slideViewPr>
    <p:cSldViewPr>
      <p:cViewPr>
        <p:scale>
          <a:sx n="66" d="100"/>
          <a:sy n="66" d="100"/>
        </p:scale>
        <p:origin x="-1494" y="-14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16/12/2011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12/16/2011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12/16/2011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12/16/2011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12/16/2011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12/16/2011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12/16/2011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12/16/2011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12/16/2011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12/16/2011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12/16/2011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12/16/2011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12/16/2011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brysons.net/miltonweb/aeropagitica.html" TargetMode="External"/><Relationship Id="rId2" Type="http://schemas.openxmlformats.org/officeDocument/2006/relationships/hyperlink" Target="http://www.copyrighthistory.org/cgi-bin/kleioc/0010/exec/ausgabe/%22uk_1586%22" TargetMode="External"/><Relationship Id="rId1" Type="http://schemas.openxmlformats.org/officeDocument/2006/relationships/slideLayout" Target="../slideLayouts/slideLayout2.xml"/><Relationship Id="rId4" Type="http://schemas.openxmlformats.org/officeDocument/2006/relationships/hyperlink" Target="http://www.parliament.uk/about/living-heritage/evolutionofparliament/parliamentaryauthority/civilwar/overview/petition-of-r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Renaissance</a:t>
            </a:r>
            <a:br>
              <a:rPr lang="en-GB" dirty="0" smtClean="0"/>
            </a:br>
            <a:endParaRPr lang="en-GB" dirty="0"/>
          </a:p>
        </p:txBody>
      </p:sp>
      <p:sp>
        <p:nvSpPr>
          <p:cNvPr id="3" name="Subtitle 2"/>
          <p:cNvSpPr>
            <a:spLocks noGrp="1"/>
          </p:cNvSpPr>
          <p:nvPr>
            <p:ph type="subTitle" idx="1"/>
          </p:nvPr>
        </p:nvSpPr>
        <p:spPr/>
        <p:txBody>
          <a:bodyPr>
            <a:normAutofit/>
          </a:bodyPr>
          <a:lstStyle/>
          <a:p>
            <a:r>
              <a:rPr lang="en-GB" sz="3600" dirty="0" smtClean="0"/>
              <a:t>Milton: </a:t>
            </a:r>
            <a:r>
              <a:rPr lang="en-GB" sz="3600" dirty="0" err="1" smtClean="0"/>
              <a:t>Areopagitica</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i="1" dirty="0" smtClean="0"/>
              <a:t>Doctrine of Discipline and Divorce</a:t>
            </a:r>
            <a:br>
              <a:rPr lang="en-GB" sz="4000" i="1" dirty="0" smtClean="0"/>
            </a:br>
            <a:r>
              <a:rPr lang="en-GB" sz="3600" i="1" dirty="0" smtClean="0"/>
              <a:t>Milton on </a:t>
            </a:r>
            <a:r>
              <a:rPr lang="en-GB" sz="3600" b="1" i="1" dirty="0" smtClean="0"/>
              <a:t>human nature </a:t>
            </a:r>
            <a:r>
              <a:rPr lang="en-GB" sz="3600" i="1" dirty="0" smtClean="0"/>
              <a:t>and </a:t>
            </a:r>
            <a:r>
              <a:rPr lang="en-GB" sz="3600" b="1" i="1" dirty="0" smtClean="0"/>
              <a:t>charity</a:t>
            </a:r>
            <a:endParaRPr lang="en-GB" sz="4000" b="1" i="1" dirty="0"/>
          </a:p>
        </p:txBody>
      </p:sp>
      <p:sp>
        <p:nvSpPr>
          <p:cNvPr id="3" name="Content Placeholder 2"/>
          <p:cNvSpPr>
            <a:spLocks noGrp="1"/>
          </p:cNvSpPr>
          <p:nvPr>
            <p:ph sz="quarter" idx="1"/>
          </p:nvPr>
        </p:nvSpPr>
        <p:spPr>
          <a:xfrm>
            <a:off x="381000" y="1600200"/>
            <a:ext cx="8385048" cy="5257800"/>
          </a:xfrm>
        </p:spPr>
        <p:txBody>
          <a:bodyPr>
            <a:normAutofit fontScale="70000" lnSpcReduction="20000"/>
          </a:bodyPr>
          <a:lstStyle/>
          <a:p>
            <a:pPr algn="ctr">
              <a:lnSpc>
                <a:spcPct val="120000"/>
              </a:lnSpc>
              <a:spcBef>
                <a:spcPts val="0"/>
              </a:spcBef>
              <a:buNone/>
            </a:pPr>
            <a:r>
              <a:rPr lang="en-GB" sz="2800" b="1" dirty="0" smtClean="0"/>
              <a:t>Book 1 – Preface</a:t>
            </a:r>
          </a:p>
          <a:p>
            <a:pPr>
              <a:lnSpc>
                <a:spcPct val="120000"/>
              </a:lnSpc>
              <a:spcBef>
                <a:spcPts val="0"/>
              </a:spcBef>
            </a:pPr>
            <a:r>
              <a:rPr lang="en-GB" dirty="0" smtClean="0"/>
              <a:t>Milton’s argument begins with a fairly unpromising assessment of human nature. He argues that although a common view is that if only humans were to be exempt from punishment by God in this life they would find immediate release from all evils, on the contrary, humans are themselves the causes of the evil they bring upon themselves, even by turning those things which God had intended for their human good to the occasion for sorrow and perplexity.</a:t>
            </a:r>
          </a:p>
          <a:p>
            <a:pPr>
              <a:lnSpc>
                <a:spcPct val="120000"/>
              </a:lnSpc>
              <a:spcBef>
                <a:spcPts val="0"/>
              </a:spcBef>
            </a:pPr>
            <a:endParaRPr lang="en-GB" sz="1100" dirty="0" smtClean="0"/>
          </a:p>
          <a:p>
            <a:pPr>
              <a:lnSpc>
                <a:spcPct val="120000"/>
              </a:lnSpc>
              <a:spcBef>
                <a:spcPts val="0"/>
              </a:spcBef>
            </a:pPr>
            <a:r>
              <a:rPr lang="en-GB" dirty="0" smtClean="0"/>
              <a:t>Milton’s assessment of human nature seems unpromising, until, that is, we realise that Milton is describing ‘the perverseness of our folly’ and not our nature itself. Although it may not be apparent from the Preface Milton’s prose is working towards an invocation of Nature as a guide in ethical matters. In DDD Milton tells us directly what he means by ‘nature’.</a:t>
            </a:r>
          </a:p>
          <a:p>
            <a:pPr lvl="1">
              <a:lnSpc>
                <a:spcPct val="120000"/>
              </a:lnSpc>
              <a:spcBef>
                <a:spcPts val="0"/>
              </a:spcBef>
            </a:pPr>
            <a:r>
              <a:rPr lang="en-GB" dirty="0" smtClean="0"/>
              <a:t>The ‘two prime statutes’ of  nature are ‘to </a:t>
            </a:r>
            <a:r>
              <a:rPr lang="en-GB" dirty="0" err="1" smtClean="0"/>
              <a:t>joyne</a:t>
            </a:r>
            <a:r>
              <a:rPr lang="en-GB" dirty="0" smtClean="0"/>
              <a:t> it self to that which is good and acceptable and friendly; and to turn aside and depart from what is disagreeable, displeasing and unlike’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pPr algn="ctr">
              <a:lnSpc>
                <a:spcPct val="120000"/>
              </a:lnSpc>
              <a:spcBef>
                <a:spcPts val="0"/>
              </a:spcBef>
              <a:buNone/>
            </a:pPr>
            <a:r>
              <a:rPr lang="en-GB" b="1" dirty="0" smtClean="0"/>
              <a:t>Book 1 Chapter 4</a:t>
            </a:r>
          </a:p>
          <a:p>
            <a:pPr>
              <a:lnSpc>
                <a:spcPct val="120000"/>
              </a:lnSpc>
              <a:spcBef>
                <a:spcPts val="0"/>
              </a:spcBef>
            </a:pPr>
            <a:endParaRPr lang="en-GB" sz="1000" dirty="0" smtClean="0"/>
          </a:p>
          <a:p>
            <a:pPr>
              <a:lnSpc>
                <a:spcPct val="120000"/>
              </a:lnSpc>
              <a:spcBef>
                <a:spcPts val="0"/>
              </a:spcBef>
            </a:pPr>
            <a:r>
              <a:rPr lang="en-GB" dirty="0" smtClean="0"/>
              <a:t>As an example of how the idea of Nature informs and guides Milton’s arguments, and indeed his reading of Scripture, we can take his comments in Book 1 Chapter 4, on St Paul’s ungenerous concession that ‘it is better to marry than to </a:t>
            </a:r>
            <a:r>
              <a:rPr lang="en-GB" dirty="0" err="1" smtClean="0"/>
              <a:t>burne</a:t>
            </a:r>
            <a:r>
              <a:rPr lang="en-GB" dirty="0" smtClean="0"/>
              <a:t>’. </a:t>
            </a:r>
          </a:p>
          <a:p>
            <a:pPr>
              <a:lnSpc>
                <a:spcPct val="120000"/>
              </a:lnSpc>
              <a:spcBef>
                <a:spcPts val="0"/>
              </a:spcBef>
            </a:pPr>
            <a:endParaRPr lang="en-GB" sz="1000" dirty="0" smtClean="0"/>
          </a:p>
          <a:p>
            <a:pPr>
              <a:lnSpc>
                <a:spcPct val="120000"/>
              </a:lnSpc>
              <a:spcBef>
                <a:spcPts val="0"/>
              </a:spcBef>
            </a:pPr>
            <a:r>
              <a:rPr lang="en-GB" dirty="0" smtClean="0"/>
              <a:t>What this burning might mean in St Paul has been a matter for much debate. Some have thought that what Paul meant was that if a man lacked the self discipline to abstain from sexual intercourse then it is  better that he marry to satisfy his desire than to commit adultery or fornication by becoming sexually involved outside marriage, for adultery and fornication would lead to eternal damnation, hence the burning. </a:t>
            </a:r>
            <a:endParaRPr lang="en-GB" dirty="0"/>
          </a:p>
        </p:txBody>
      </p:sp>
      <p:sp>
        <p:nvSpPr>
          <p:cNvPr id="4" name="Title 1"/>
          <p:cNvSpPr>
            <a:spLocks noGrp="1"/>
          </p:cNvSpPr>
          <p:nvPr>
            <p:ph type="title"/>
          </p:nvPr>
        </p:nvSpPr>
        <p:spPr/>
        <p:txBody>
          <a:bodyPr>
            <a:normAutofit fontScale="90000"/>
          </a:bodyPr>
          <a:lstStyle/>
          <a:p>
            <a:pPr algn="ctr"/>
            <a:r>
              <a:rPr lang="en-GB" sz="4000" i="1" dirty="0" smtClean="0"/>
              <a:t>Doctrine of Discipline and Divorce</a:t>
            </a:r>
            <a:br>
              <a:rPr lang="en-GB" sz="4000" i="1" dirty="0" smtClean="0"/>
            </a:br>
            <a:r>
              <a:rPr lang="en-GB" sz="3600" i="1" dirty="0" smtClean="0"/>
              <a:t>Milton on </a:t>
            </a:r>
            <a:r>
              <a:rPr lang="en-GB" sz="3600" b="1" i="1" dirty="0" smtClean="0"/>
              <a:t>human nature </a:t>
            </a:r>
            <a:r>
              <a:rPr lang="en-GB" sz="3600" i="1" dirty="0" smtClean="0"/>
              <a:t>and </a:t>
            </a:r>
            <a:r>
              <a:rPr lang="en-GB" sz="3600" b="1" i="1" dirty="0" smtClean="0"/>
              <a:t>charity</a:t>
            </a:r>
            <a:endParaRPr lang="en-GB" sz="4000" b="1"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2648" y="1600200"/>
            <a:ext cx="8153400" cy="4953000"/>
          </a:xfrm>
        </p:spPr>
        <p:txBody>
          <a:bodyPr>
            <a:normAutofit fontScale="85000" lnSpcReduction="20000"/>
          </a:bodyPr>
          <a:lstStyle/>
          <a:p>
            <a:pPr algn="just">
              <a:lnSpc>
                <a:spcPct val="120000"/>
              </a:lnSpc>
              <a:spcBef>
                <a:spcPts val="0"/>
              </a:spcBef>
            </a:pPr>
            <a:r>
              <a:rPr lang="en-GB" dirty="0" smtClean="0"/>
              <a:t>Milton does not dismiss Paul’s words as superstitious or ascetic; he is, after all, a believer. However he suggests that the burning is in fact the desire and longing to be rid of unkindly solitariness, which is, in a sense, to say that it is better to be married with a compatible partner than to suffer alone the physical and emotional longing for intimate company. </a:t>
            </a:r>
          </a:p>
          <a:p>
            <a:pPr algn="just">
              <a:lnSpc>
                <a:spcPct val="120000"/>
              </a:lnSpc>
              <a:spcBef>
                <a:spcPts val="0"/>
              </a:spcBef>
            </a:pPr>
            <a:endParaRPr lang="en-GB" sz="900" dirty="0" smtClean="0"/>
          </a:p>
          <a:p>
            <a:pPr algn="just">
              <a:lnSpc>
                <a:spcPct val="120000"/>
              </a:lnSpc>
              <a:spcBef>
                <a:spcPts val="0"/>
              </a:spcBef>
            </a:pPr>
            <a:r>
              <a:rPr lang="en-GB" dirty="0" smtClean="0"/>
              <a:t>Here we can turn to Milton’s attempts to interpret Scripture, through whom God purportedly speaks, in support of his position. Milton’s interpretations of the Bible are conducted with the thought of a theologian, the faith of a believer, and the sensibility of a poet.</a:t>
            </a:r>
          </a:p>
        </p:txBody>
      </p:sp>
      <p:sp>
        <p:nvSpPr>
          <p:cNvPr id="4" name="Title 1"/>
          <p:cNvSpPr>
            <a:spLocks noGrp="1"/>
          </p:cNvSpPr>
          <p:nvPr>
            <p:ph type="title"/>
          </p:nvPr>
        </p:nvSpPr>
        <p:spPr/>
        <p:txBody>
          <a:bodyPr>
            <a:normAutofit fontScale="90000"/>
          </a:bodyPr>
          <a:lstStyle/>
          <a:p>
            <a:pPr algn="ctr"/>
            <a:r>
              <a:rPr lang="en-GB" sz="4000" i="1" dirty="0" smtClean="0"/>
              <a:t>Doctrine of Discipline and Divorce</a:t>
            </a:r>
            <a:br>
              <a:rPr lang="en-GB" sz="4000" i="1" dirty="0" smtClean="0"/>
            </a:br>
            <a:r>
              <a:rPr lang="en-GB" sz="3600" i="1" dirty="0" smtClean="0"/>
              <a:t>Milton on </a:t>
            </a:r>
            <a:r>
              <a:rPr lang="en-GB" sz="3600" b="1" i="1" dirty="0" smtClean="0"/>
              <a:t>human nature </a:t>
            </a:r>
            <a:r>
              <a:rPr lang="en-GB" sz="3600" i="1" dirty="0" smtClean="0"/>
              <a:t>and </a:t>
            </a:r>
            <a:r>
              <a:rPr lang="en-GB" sz="3600" b="1" i="1" dirty="0" smtClean="0"/>
              <a:t>charity</a:t>
            </a:r>
            <a:endParaRPr lang="en-GB" sz="4000" b="1"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1676400"/>
            <a:ext cx="8610600" cy="5181600"/>
          </a:xfrm>
        </p:spPr>
        <p:txBody>
          <a:bodyPr>
            <a:normAutofit fontScale="77500" lnSpcReduction="20000"/>
          </a:bodyPr>
          <a:lstStyle/>
          <a:p>
            <a:pPr algn="just">
              <a:lnSpc>
                <a:spcPct val="120000"/>
              </a:lnSpc>
              <a:spcBef>
                <a:spcPts val="0"/>
              </a:spcBef>
            </a:pPr>
            <a:r>
              <a:rPr lang="en-GB" dirty="0" smtClean="0"/>
              <a:t>In answer to the question of what is this longing, this desire, this burning, he says that it is ‘Certainly not the </a:t>
            </a:r>
            <a:r>
              <a:rPr lang="en-GB" dirty="0" err="1" smtClean="0"/>
              <a:t>meer</a:t>
            </a:r>
            <a:r>
              <a:rPr lang="en-GB" dirty="0" smtClean="0"/>
              <a:t> motion of carnal lust, not the </a:t>
            </a:r>
            <a:r>
              <a:rPr lang="en-GB" dirty="0" err="1" smtClean="0"/>
              <a:t>meer</a:t>
            </a:r>
            <a:r>
              <a:rPr lang="en-GB" dirty="0" smtClean="0"/>
              <a:t> goad of a sensitive desire’, but rather, ‘that desire which God put into Adam in Paradise ... That desire which God saw it was not good that man should be left alone to burn in; the desire and longing to put off unkindly solitariness by uniting another body, but not without a fit </a:t>
            </a:r>
            <a:r>
              <a:rPr lang="en-GB" dirty="0" err="1" smtClean="0"/>
              <a:t>soule</a:t>
            </a:r>
            <a:r>
              <a:rPr lang="en-GB" dirty="0" smtClean="0"/>
              <a:t> to his in the </a:t>
            </a:r>
            <a:r>
              <a:rPr lang="en-GB" dirty="0" err="1" smtClean="0"/>
              <a:t>cheerfull</a:t>
            </a:r>
            <a:r>
              <a:rPr lang="en-GB" dirty="0" smtClean="0"/>
              <a:t> society of wedlock’  </a:t>
            </a:r>
          </a:p>
          <a:p>
            <a:pPr algn="just">
              <a:lnSpc>
                <a:spcPct val="120000"/>
              </a:lnSpc>
              <a:spcBef>
                <a:spcPts val="0"/>
              </a:spcBef>
            </a:pPr>
            <a:endParaRPr lang="en-GB" sz="1100" dirty="0" smtClean="0"/>
          </a:p>
          <a:p>
            <a:pPr algn="just">
              <a:lnSpc>
                <a:spcPct val="120000"/>
              </a:lnSpc>
              <a:spcBef>
                <a:spcPts val="0"/>
              </a:spcBef>
            </a:pPr>
            <a:r>
              <a:rPr lang="en-GB" dirty="0" smtClean="0"/>
              <a:t>If this was needful in Paradise, he argues, how much more needful is it now that humankind is fallen. And in a sentence that touches the sublimely poetic: ‘Who hath the power to struggle with an intelligible flame, not in Paradise to be resisted, become now more ardent, by being </a:t>
            </a:r>
            <a:r>
              <a:rPr lang="en-GB" dirty="0" err="1" smtClean="0"/>
              <a:t>fail’d</a:t>
            </a:r>
            <a:r>
              <a:rPr lang="en-GB" dirty="0" smtClean="0"/>
              <a:t> of what in reason it </a:t>
            </a:r>
            <a:r>
              <a:rPr lang="en-GB" dirty="0" err="1" smtClean="0"/>
              <a:t>lookt</a:t>
            </a:r>
            <a:r>
              <a:rPr lang="en-GB" dirty="0" smtClean="0"/>
              <a:t> for.’ (Patterson 2001, 283)</a:t>
            </a:r>
          </a:p>
          <a:p>
            <a:endParaRPr lang="en-GB" sz="1100" dirty="0" smtClean="0"/>
          </a:p>
          <a:p>
            <a:endParaRPr lang="en-GB" dirty="0" smtClean="0"/>
          </a:p>
          <a:p>
            <a:endParaRPr lang="en-GB" dirty="0"/>
          </a:p>
        </p:txBody>
      </p:sp>
      <p:sp>
        <p:nvSpPr>
          <p:cNvPr id="4" name="Title 1"/>
          <p:cNvSpPr>
            <a:spLocks noGrp="1"/>
          </p:cNvSpPr>
          <p:nvPr>
            <p:ph type="title"/>
          </p:nvPr>
        </p:nvSpPr>
        <p:spPr/>
        <p:txBody>
          <a:bodyPr>
            <a:normAutofit fontScale="90000"/>
          </a:bodyPr>
          <a:lstStyle/>
          <a:p>
            <a:pPr algn="ctr"/>
            <a:r>
              <a:rPr lang="en-GB" sz="4000" i="1" dirty="0" smtClean="0"/>
              <a:t>Doctrine of Discipline and Divorce</a:t>
            </a:r>
            <a:br>
              <a:rPr lang="en-GB" sz="4000" i="1" dirty="0" smtClean="0"/>
            </a:br>
            <a:r>
              <a:rPr lang="en-GB" sz="3600" i="1" dirty="0" smtClean="0"/>
              <a:t>Milton on </a:t>
            </a:r>
            <a:r>
              <a:rPr lang="en-GB" sz="3600" b="1" i="1" dirty="0" smtClean="0"/>
              <a:t>human nature </a:t>
            </a:r>
            <a:r>
              <a:rPr lang="en-GB" sz="3600" i="1" dirty="0" smtClean="0"/>
              <a:t>and </a:t>
            </a:r>
            <a:r>
              <a:rPr lang="en-GB" sz="3600" b="1" i="1" dirty="0" smtClean="0"/>
              <a:t>charity</a:t>
            </a:r>
            <a:endParaRPr lang="en-GB" sz="4000" b="1"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2648" y="1981200"/>
            <a:ext cx="7997952" cy="4114800"/>
          </a:xfrm>
        </p:spPr>
        <p:txBody>
          <a:bodyPr>
            <a:normAutofit fontScale="85000" lnSpcReduction="20000"/>
          </a:bodyPr>
          <a:lstStyle/>
          <a:p>
            <a:pPr algn="just">
              <a:lnSpc>
                <a:spcPct val="110000"/>
              </a:lnSpc>
              <a:spcBef>
                <a:spcPts val="0"/>
              </a:spcBef>
            </a:pPr>
            <a:r>
              <a:rPr lang="en-GB" dirty="0" smtClean="0"/>
              <a:t>Milton seems to be suggesting, and perhaps not without covert reference to his own situation, that a person’s reflection in solitude, in deprivation, explains to him the nature of desire, thus making loneliness theoretically intelligible, and thus increasing his desire. (Patterson 2001, 283)</a:t>
            </a:r>
          </a:p>
          <a:p>
            <a:pPr algn="just">
              <a:lnSpc>
                <a:spcPct val="110000"/>
              </a:lnSpc>
              <a:spcBef>
                <a:spcPts val="0"/>
              </a:spcBef>
            </a:pPr>
            <a:endParaRPr lang="en-GB" sz="1000" dirty="0" smtClean="0"/>
          </a:p>
          <a:p>
            <a:pPr algn="just">
              <a:lnSpc>
                <a:spcPct val="110000"/>
              </a:lnSpc>
              <a:spcBef>
                <a:spcPts val="0"/>
              </a:spcBef>
            </a:pPr>
            <a:r>
              <a:rPr lang="en-GB" dirty="0" smtClean="0"/>
              <a:t>We can perhaps see from this example of Milton’s interpretation of Paul in the light of Genesis, how Nature and charity (for which we should read also ‘Christian love’ guide Milton’s arguments and his interpretation of Scripture.</a:t>
            </a:r>
            <a:endParaRPr lang="en-GB" dirty="0"/>
          </a:p>
        </p:txBody>
      </p:sp>
      <p:sp>
        <p:nvSpPr>
          <p:cNvPr id="4" name="Title 1"/>
          <p:cNvSpPr>
            <a:spLocks noGrp="1"/>
          </p:cNvSpPr>
          <p:nvPr>
            <p:ph type="title"/>
          </p:nvPr>
        </p:nvSpPr>
        <p:spPr/>
        <p:txBody>
          <a:bodyPr>
            <a:normAutofit fontScale="90000"/>
          </a:bodyPr>
          <a:lstStyle/>
          <a:p>
            <a:pPr algn="ctr"/>
            <a:r>
              <a:rPr lang="en-GB" sz="4000" i="1" dirty="0" smtClean="0"/>
              <a:t>Doctrine of Discipline and Divorce</a:t>
            </a:r>
            <a:br>
              <a:rPr lang="en-GB" sz="4000" i="1" dirty="0" smtClean="0"/>
            </a:br>
            <a:r>
              <a:rPr lang="en-GB" sz="3600" i="1" dirty="0" smtClean="0"/>
              <a:t>Milton on </a:t>
            </a:r>
            <a:r>
              <a:rPr lang="en-GB" sz="3600" b="1" i="1" dirty="0" smtClean="0"/>
              <a:t>human nature </a:t>
            </a:r>
            <a:r>
              <a:rPr lang="en-GB" sz="3600" i="1" dirty="0" smtClean="0"/>
              <a:t>and </a:t>
            </a:r>
            <a:r>
              <a:rPr lang="en-GB" sz="3600" b="1" i="1" dirty="0" smtClean="0"/>
              <a:t>charity</a:t>
            </a:r>
            <a:endParaRPr lang="en-GB" sz="4000" b="1"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676400"/>
            <a:ext cx="8308848" cy="4953000"/>
          </a:xfrm>
        </p:spPr>
        <p:txBody>
          <a:bodyPr>
            <a:normAutofit fontScale="70000" lnSpcReduction="20000"/>
          </a:bodyPr>
          <a:lstStyle/>
          <a:p>
            <a:pPr algn="just">
              <a:lnSpc>
                <a:spcPct val="120000"/>
              </a:lnSpc>
              <a:spcBef>
                <a:spcPts val="0"/>
              </a:spcBef>
              <a:buNone/>
            </a:pPr>
            <a:r>
              <a:rPr lang="en-GB" dirty="0" smtClean="0"/>
              <a:t>	If Milton can be said to achieve the immense task in DDD of reconciling OT law with what Christ says in the NT, and to so do in a way that makes it seem that Christ had after all permitted divorce on other grounds than adultery, it is by insisting that Christ must be interpreted so as ‘to preserve those his fundamental laws of nature and </a:t>
            </a:r>
            <a:r>
              <a:rPr lang="en-GB" dirty="0" err="1" smtClean="0"/>
              <a:t>charitie</a:t>
            </a:r>
            <a:r>
              <a:rPr lang="en-GB" dirty="0" smtClean="0"/>
              <a:t>, to which all other ordinances give up their seals [of authority]’ (Schwartz 2001, 39). Furthermore, in his charity, God has made available to human reason the justice and goodness – indeed the charity – of his laws. While many of God’s way [sic] are mysterious, this is not: “</a:t>
            </a:r>
            <a:r>
              <a:rPr lang="en-GB" dirty="0" err="1" smtClean="0"/>
              <a:t>hee</a:t>
            </a:r>
            <a:r>
              <a:rPr lang="en-GB" dirty="0" smtClean="0"/>
              <a:t> hath taught us to love and to extol his </a:t>
            </a:r>
            <a:r>
              <a:rPr lang="en-GB" dirty="0" err="1" smtClean="0"/>
              <a:t>Lawes</a:t>
            </a:r>
            <a:r>
              <a:rPr lang="en-GB" dirty="0" smtClean="0"/>
              <a:t>, not only as they are his, but as they are just and good to every wise and sober understanding”.’ For the </a:t>
            </a:r>
            <a:r>
              <a:rPr lang="en-GB" dirty="0" err="1" smtClean="0"/>
              <a:t>tims</a:t>
            </a:r>
            <a:r>
              <a:rPr lang="en-GB" dirty="0" smtClean="0"/>
              <a:t> this is ‘an astonishing claim. Except for Nicholas Malebranche [...] none of the philosophers of this burgeoning age of reason – not even Descartes – was willing to make the claim that divine justice could be apprehended by human reason. (Schwartz 2001, 40)</a:t>
            </a:r>
            <a:endParaRPr lang="en-GB" dirty="0"/>
          </a:p>
        </p:txBody>
      </p:sp>
      <p:sp>
        <p:nvSpPr>
          <p:cNvPr id="4" name="Title 1"/>
          <p:cNvSpPr>
            <a:spLocks noGrp="1"/>
          </p:cNvSpPr>
          <p:nvPr>
            <p:ph type="title"/>
          </p:nvPr>
        </p:nvSpPr>
        <p:spPr/>
        <p:txBody>
          <a:bodyPr>
            <a:normAutofit fontScale="90000"/>
          </a:bodyPr>
          <a:lstStyle/>
          <a:p>
            <a:pPr algn="ctr"/>
            <a:r>
              <a:rPr lang="en-GB" sz="4000" i="1" dirty="0" smtClean="0"/>
              <a:t>Doctrine of Discipline and Divorce</a:t>
            </a:r>
            <a:br>
              <a:rPr lang="en-GB" sz="4000" i="1" dirty="0" smtClean="0"/>
            </a:br>
            <a:r>
              <a:rPr lang="en-GB" sz="3600" i="1" dirty="0" smtClean="0"/>
              <a:t>Milton on </a:t>
            </a:r>
            <a:r>
              <a:rPr lang="en-GB" sz="3600" b="1" i="1" dirty="0" smtClean="0"/>
              <a:t>human nature </a:t>
            </a:r>
            <a:r>
              <a:rPr lang="en-GB" sz="3600" i="1" dirty="0" smtClean="0"/>
              <a:t>and </a:t>
            </a:r>
            <a:r>
              <a:rPr lang="en-GB" sz="3600" b="1" i="1" dirty="0" smtClean="0"/>
              <a:t>charity</a:t>
            </a:r>
            <a:endParaRPr lang="en-GB" sz="4000" b="1" i="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t>Doctrine of Discipline and Divorce</a:t>
            </a:r>
            <a:br>
              <a:rPr lang="en-GB" i="1" dirty="0" smtClean="0"/>
            </a:br>
            <a:r>
              <a:rPr lang="en-GB" b="1" i="1" dirty="0" smtClean="0"/>
              <a:t>summary</a:t>
            </a:r>
            <a:endParaRPr lang="en-GB" b="1" dirty="0"/>
          </a:p>
        </p:txBody>
      </p:sp>
      <p:sp>
        <p:nvSpPr>
          <p:cNvPr id="3" name="Content Placeholder 2"/>
          <p:cNvSpPr>
            <a:spLocks noGrp="1"/>
          </p:cNvSpPr>
          <p:nvPr>
            <p:ph sz="quarter" idx="1"/>
          </p:nvPr>
        </p:nvSpPr>
        <p:spPr>
          <a:xfrm>
            <a:off x="612648" y="2057400"/>
            <a:ext cx="8153400" cy="3048000"/>
          </a:xfrm>
        </p:spPr>
        <p:txBody>
          <a:bodyPr/>
          <a:lstStyle/>
          <a:p>
            <a:r>
              <a:rPr lang="en-GB" dirty="0" smtClean="0"/>
              <a:t>Think about Milton’s ideas about charity (or Christian love) and human nature in relation to his arguments in </a:t>
            </a:r>
            <a:r>
              <a:rPr lang="en-GB" i="1" dirty="0" smtClean="0"/>
              <a:t>Doctrine of Discipline and Divorce</a:t>
            </a:r>
            <a:r>
              <a:rPr lang="en-GB" dirty="0" smtClean="0"/>
              <a:t>.</a:t>
            </a:r>
          </a:p>
          <a:p>
            <a:r>
              <a:rPr lang="en-GB" dirty="0" smtClean="0"/>
              <a:t>In what ways does Milton elevate marriage? How does this relate to his arguments for less austere divorce laws?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p:txBody>
          <a:bodyPr/>
          <a:lstStyle/>
          <a:p>
            <a:r>
              <a:rPr lang="en-GB" dirty="0" smtClean="0"/>
              <a:t>John Milton </a:t>
            </a:r>
            <a:endParaRPr lang="en-GB" dirty="0"/>
          </a:p>
        </p:txBody>
      </p:sp>
      <p:sp>
        <p:nvSpPr>
          <p:cNvPr id="6" name="Title 5"/>
          <p:cNvSpPr>
            <a:spLocks noGrp="1"/>
          </p:cNvSpPr>
          <p:nvPr>
            <p:ph type="title"/>
          </p:nvPr>
        </p:nvSpPr>
        <p:spPr/>
        <p:txBody>
          <a:bodyPr/>
          <a:lstStyle/>
          <a:p>
            <a:r>
              <a:rPr lang="en-GB" i="1" dirty="0" err="1" smtClean="0"/>
              <a:t>Areopagitica</a:t>
            </a:r>
            <a:endParaRPr lang="en-GB" i="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reopagitica.jpg"/>
          <p:cNvPicPr>
            <a:picLocks noGrp="1" noChangeAspect="1"/>
          </p:cNvPicPr>
          <p:nvPr>
            <p:ph sz="quarter" idx="1"/>
          </p:nvPr>
        </p:nvPicPr>
        <p:blipFill>
          <a:blip r:embed="rId2" cstate="print"/>
          <a:stretch>
            <a:fillRect/>
          </a:stretch>
        </p:blipFill>
        <p:spPr>
          <a:xfrm>
            <a:off x="2057400" y="304800"/>
            <a:ext cx="4920616" cy="6248400"/>
          </a:xfrm>
          <a:ln w="38100">
            <a:solidFill>
              <a:srgbClr val="C00000"/>
            </a:solid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Areopagitica</a:t>
            </a:r>
            <a:endParaRPr lang="en-GB" dirty="0"/>
          </a:p>
        </p:txBody>
      </p:sp>
      <p:sp>
        <p:nvSpPr>
          <p:cNvPr id="3" name="Content Placeholder 2"/>
          <p:cNvSpPr>
            <a:spLocks noGrp="1"/>
          </p:cNvSpPr>
          <p:nvPr>
            <p:ph sz="quarter" idx="1"/>
          </p:nvPr>
        </p:nvSpPr>
        <p:spPr/>
        <p:txBody>
          <a:bodyPr>
            <a:normAutofit fontScale="77500" lnSpcReduction="20000"/>
          </a:bodyPr>
          <a:lstStyle/>
          <a:p>
            <a:pPr>
              <a:lnSpc>
                <a:spcPct val="120000"/>
              </a:lnSpc>
              <a:spcBef>
                <a:spcPts val="0"/>
              </a:spcBef>
            </a:pPr>
            <a:r>
              <a:rPr lang="en-GB" dirty="0" smtClean="0"/>
              <a:t>Published in 1644, in response to the Licensing Order of June 1643, ‘according to which all books had to be examined by a censor before publishing’</a:t>
            </a:r>
          </a:p>
          <a:p>
            <a:pPr>
              <a:buNone/>
            </a:pPr>
            <a:endParaRPr lang="en-GB" dirty="0" smtClean="0"/>
          </a:p>
          <a:p>
            <a:pPr marL="324000" algn="just">
              <a:lnSpc>
                <a:spcPct val="120000"/>
              </a:lnSpc>
              <a:spcBef>
                <a:spcPts val="0"/>
              </a:spcBef>
              <a:buNone/>
            </a:pPr>
            <a:r>
              <a:rPr lang="en-GB" sz="3100" dirty="0" smtClean="0"/>
              <a:t>	‘Milton sought to oppose this Order by associating its principles and procedures with censorship in Catholic countries (especially Spain) and with the Star Chamber Decree of July 1637, to which the Order bears many resemblances. The Star Chamber was detested by Puritans because it had been used extensively by Charles I to maintain his royal authority during the years of his personal rule’</a:t>
            </a:r>
          </a:p>
          <a:p>
            <a:pPr marL="324000" algn="just">
              <a:lnSpc>
                <a:spcPct val="120000"/>
              </a:lnSpc>
              <a:spcBef>
                <a:spcPts val="0"/>
              </a:spcBef>
              <a:buNone/>
            </a:pPr>
            <a:r>
              <a:rPr lang="en-GB" sz="3100" dirty="0" smtClean="0"/>
              <a:t>					</a:t>
            </a:r>
            <a:r>
              <a:rPr lang="en-GB" sz="3200" dirty="0" smtClean="0"/>
              <a:t> (</a:t>
            </a:r>
            <a:r>
              <a:rPr lang="en-GB" sz="3200" dirty="0" err="1" smtClean="0"/>
              <a:t>Cambell</a:t>
            </a:r>
            <a:r>
              <a:rPr lang="en-GB" sz="3200" dirty="0" smtClean="0"/>
              <a:t>, ed., 1996, xxxv)</a:t>
            </a:r>
            <a:endParaRPr lang="en-GB" sz="3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Areopagitica</a:t>
            </a:r>
            <a:endParaRPr lang="en-GB" i="1" dirty="0"/>
          </a:p>
        </p:txBody>
      </p:sp>
      <p:sp>
        <p:nvSpPr>
          <p:cNvPr id="3" name="Content Placeholder 2"/>
          <p:cNvSpPr>
            <a:spLocks noGrp="1"/>
          </p:cNvSpPr>
          <p:nvPr>
            <p:ph sz="quarter" idx="1"/>
          </p:nvPr>
        </p:nvSpPr>
        <p:spPr/>
        <p:txBody>
          <a:bodyPr>
            <a:normAutofit lnSpcReduction="10000"/>
          </a:bodyPr>
          <a:lstStyle/>
          <a:p>
            <a:r>
              <a:rPr lang="en-GB" dirty="0" smtClean="0"/>
              <a:t>‘In </a:t>
            </a:r>
            <a:r>
              <a:rPr lang="en-GB" i="1" dirty="0" err="1" smtClean="0"/>
              <a:t>Areopagitica</a:t>
            </a:r>
            <a:r>
              <a:rPr lang="en-GB" dirty="0" smtClean="0"/>
              <a:t> Milton was addressing a hostile audience. ... whilst Milton advocated the suppression of libellous books after publication, he could  not abide the prospect of licensing before publication.’ </a:t>
            </a:r>
          </a:p>
          <a:p>
            <a:r>
              <a:rPr lang="en-GB" dirty="0" smtClean="0"/>
              <a:t>‘He cast his pamphlet in the form of a classical oration addressed to Parliament, and it is by common consent one of the most eloquent books in the English language.’</a:t>
            </a:r>
          </a:p>
          <a:p>
            <a:pPr>
              <a:buNone/>
            </a:pPr>
            <a:r>
              <a:rPr lang="en-GB" dirty="0" smtClean="0"/>
              <a:t>						</a:t>
            </a:r>
            <a:r>
              <a:rPr lang="en-GB" sz="2600" dirty="0" smtClean="0"/>
              <a:t> (</a:t>
            </a:r>
            <a:r>
              <a:rPr lang="en-GB" sz="2600" dirty="0" err="1" smtClean="0"/>
              <a:t>Cambell</a:t>
            </a:r>
            <a:r>
              <a:rPr lang="en-GB" sz="2600" dirty="0" smtClean="0"/>
              <a:t>, ed., 1996, xvii)</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12648" y="2438400"/>
            <a:ext cx="8153400" cy="3657600"/>
          </a:xfrm>
        </p:spPr>
        <p:txBody>
          <a:bodyPr/>
          <a:lstStyle/>
          <a:p>
            <a:pPr algn="ctr">
              <a:buNone/>
            </a:pPr>
            <a:r>
              <a:rPr lang="en-GB" sz="3200" dirty="0" smtClean="0"/>
              <a:t>Supplementary resources for </a:t>
            </a:r>
            <a:r>
              <a:rPr lang="en-GB" sz="3200" i="1" dirty="0" err="1" smtClean="0"/>
              <a:t>Areopagitica</a:t>
            </a:r>
            <a:r>
              <a:rPr lang="en-GB" sz="3200" dirty="0" smtClean="0"/>
              <a:t>:</a:t>
            </a:r>
          </a:p>
          <a:p>
            <a:r>
              <a:rPr lang="en-GB" sz="3200" dirty="0" smtClean="0"/>
              <a:t>www.parliament.uk: ‘The Civil War’</a:t>
            </a:r>
          </a:p>
          <a:p>
            <a:r>
              <a:rPr lang="en-GB" sz="3200" dirty="0" smtClean="0"/>
              <a:t>Michael Bryson’s ‘Milton’s Pages’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Areopagitica</a:t>
            </a:r>
            <a:r>
              <a:rPr lang="en-GB" i="1" dirty="0" smtClean="0"/>
              <a:t/>
            </a:r>
            <a:br>
              <a:rPr lang="en-GB" i="1" dirty="0" smtClean="0"/>
            </a:br>
            <a:r>
              <a:rPr lang="en-GB" sz="3600" b="1" i="1" dirty="0" smtClean="0"/>
              <a:t>A history of licensing </a:t>
            </a:r>
            <a:endParaRPr lang="en-GB" b="1" dirty="0"/>
          </a:p>
        </p:txBody>
      </p:sp>
      <p:sp>
        <p:nvSpPr>
          <p:cNvPr id="3" name="Content Placeholder 2"/>
          <p:cNvSpPr>
            <a:spLocks noGrp="1"/>
          </p:cNvSpPr>
          <p:nvPr>
            <p:ph sz="quarter" idx="1"/>
          </p:nvPr>
        </p:nvSpPr>
        <p:spPr>
          <a:xfrm>
            <a:off x="381000" y="1828800"/>
            <a:ext cx="8382000" cy="4724400"/>
          </a:xfrm>
        </p:spPr>
        <p:txBody>
          <a:bodyPr>
            <a:normAutofit fontScale="62500" lnSpcReduction="20000"/>
          </a:bodyPr>
          <a:lstStyle/>
          <a:p>
            <a:pPr>
              <a:lnSpc>
                <a:spcPct val="120000"/>
              </a:lnSpc>
              <a:spcBef>
                <a:spcPts val="0"/>
              </a:spcBef>
            </a:pPr>
            <a:r>
              <a:rPr lang="en-GB" dirty="0" smtClean="0"/>
              <a:t>1530: Henry VIII forbade the printing of ‘any </a:t>
            </a:r>
            <a:r>
              <a:rPr lang="en-GB" dirty="0" err="1" smtClean="0"/>
              <a:t>boke</a:t>
            </a:r>
            <a:r>
              <a:rPr lang="en-GB" dirty="0" smtClean="0"/>
              <a:t> or </a:t>
            </a:r>
            <a:r>
              <a:rPr lang="en-GB" dirty="0" err="1" smtClean="0"/>
              <a:t>bokes</a:t>
            </a:r>
            <a:r>
              <a:rPr lang="en-GB" dirty="0" smtClean="0"/>
              <a:t> in </a:t>
            </a:r>
            <a:r>
              <a:rPr lang="en-GB" dirty="0" err="1" smtClean="0"/>
              <a:t>englisshe</a:t>
            </a:r>
            <a:r>
              <a:rPr lang="en-GB" dirty="0" smtClean="0"/>
              <a:t> </a:t>
            </a:r>
            <a:r>
              <a:rPr lang="en-GB" dirty="0" err="1" smtClean="0"/>
              <a:t>tonge</a:t>
            </a:r>
            <a:r>
              <a:rPr lang="en-GB" dirty="0" smtClean="0"/>
              <a:t>, </a:t>
            </a:r>
            <a:r>
              <a:rPr lang="en-GB" dirty="0" err="1" smtClean="0"/>
              <a:t>conernynge</a:t>
            </a:r>
            <a:r>
              <a:rPr lang="en-GB" dirty="0" smtClean="0"/>
              <a:t> holy scripture, not before this time printed within this his </a:t>
            </a:r>
            <a:r>
              <a:rPr lang="en-GB" dirty="0" err="1" smtClean="0"/>
              <a:t>realme</a:t>
            </a:r>
            <a:r>
              <a:rPr lang="en-GB" dirty="0" smtClean="0"/>
              <a:t>, until </a:t>
            </a:r>
            <a:r>
              <a:rPr lang="en-GB" dirty="0" err="1" smtClean="0"/>
              <a:t>suche</a:t>
            </a:r>
            <a:r>
              <a:rPr lang="en-GB" dirty="0" smtClean="0"/>
              <a:t> </a:t>
            </a:r>
            <a:r>
              <a:rPr lang="en-GB" dirty="0" err="1" smtClean="0"/>
              <a:t>tyme</a:t>
            </a:r>
            <a:r>
              <a:rPr lang="en-GB" dirty="0" smtClean="0"/>
              <a:t> as the same </a:t>
            </a:r>
            <a:r>
              <a:rPr lang="en-GB" dirty="0" err="1" smtClean="0"/>
              <a:t>boke</a:t>
            </a:r>
            <a:r>
              <a:rPr lang="en-GB" dirty="0" smtClean="0"/>
              <a:t> or </a:t>
            </a:r>
            <a:r>
              <a:rPr lang="en-GB" dirty="0" err="1" smtClean="0"/>
              <a:t>bokes</a:t>
            </a:r>
            <a:r>
              <a:rPr lang="en-GB" dirty="0" smtClean="0"/>
              <a:t> be </a:t>
            </a:r>
            <a:r>
              <a:rPr lang="en-GB" dirty="0" err="1" smtClean="0"/>
              <a:t>examyned</a:t>
            </a:r>
            <a:r>
              <a:rPr lang="en-GB" dirty="0" smtClean="0"/>
              <a:t> and approved by the ordinary of the diocese,’ and required approved books to carry ‘the name of the </a:t>
            </a:r>
            <a:r>
              <a:rPr lang="en-GB" dirty="0" err="1" smtClean="0"/>
              <a:t>examynour</a:t>
            </a:r>
            <a:r>
              <a:rPr lang="en-GB" dirty="0" smtClean="0"/>
              <a:t>’ and that of the printer.(</a:t>
            </a:r>
            <a:r>
              <a:rPr lang="en-GB" dirty="0" err="1" smtClean="0"/>
              <a:t>Sirluck</a:t>
            </a:r>
            <a:r>
              <a:rPr lang="en-GB" dirty="0" smtClean="0"/>
              <a:t>, ed., 1959, 159)</a:t>
            </a:r>
          </a:p>
          <a:p>
            <a:pPr>
              <a:lnSpc>
                <a:spcPct val="120000"/>
              </a:lnSpc>
              <a:spcBef>
                <a:spcPts val="0"/>
              </a:spcBef>
            </a:pPr>
            <a:r>
              <a:rPr lang="en-GB" dirty="0" smtClean="0"/>
              <a:t>1538 licensing extended to English books of all kinds and responsibility transferred from the church officers to the Privy Council. </a:t>
            </a:r>
          </a:p>
          <a:p>
            <a:pPr>
              <a:lnSpc>
                <a:spcPct val="120000"/>
              </a:lnSpc>
              <a:spcBef>
                <a:spcPts val="0"/>
              </a:spcBef>
            </a:pPr>
            <a:r>
              <a:rPr lang="en-GB" dirty="0" smtClean="0"/>
              <a:t>Edward VI in 1551; Mary 1 in 1553 and 1558; Elizabeth I In 1559 (issued continuations)</a:t>
            </a:r>
          </a:p>
          <a:p>
            <a:pPr>
              <a:lnSpc>
                <a:spcPct val="120000"/>
              </a:lnSpc>
              <a:spcBef>
                <a:spcPts val="0"/>
              </a:spcBef>
            </a:pPr>
            <a:r>
              <a:rPr lang="en-GB" dirty="0" smtClean="0"/>
              <a:t>Privy Council Order of June 29, 1566:</a:t>
            </a:r>
          </a:p>
          <a:p>
            <a:pPr lvl="1">
              <a:lnSpc>
                <a:spcPct val="120000"/>
              </a:lnSpc>
              <a:spcBef>
                <a:spcPts val="0"/>
              </a:spcBef>
            </a:pPr>
            <a:r>
              <a:rPr lang="en-GB" dirty="0" smtClean="0"/>
              <a:t>associated the recently incorporated Stationers Company with the administration of the system</a:t>
            </a:r>
          </a:p>
          <a:p>
            <a:pPr>
              <a:lnSpc>
                <a:spcPct val="120000"/>
              </a:lnSpc>
              <a:spcBef>
                <a:spcPts val="0"/>
              </a:spcBef>
            </a:pPr>
            <a:r>
              <a:rPr lang="en-GB" dirty="0" smtClean="0"/>
              <a:t>Star Chamber Decree of 1586:</a:t>
            </a:r>
          </a:p>
          <a:p>
            <a:pPr lvl="1">
              <a:lnSpc>
                <a:spcPct val="120000"/>
              </a:lnSpc>
              <a:spcBef>
                <a:spcPts val="0"/>
              </a:spcBef>
            </a:pPr>
            <a:r>
              <a:rPr lang="en-GB" dirty="0" smtClean="0"/>
              <a:t> ‘prohibiting the publication of any book contrary to statute, injunction, ordinance and letters patents, as well as any ordinance set down by the Company of Stationers’ (</a:t>
            </a:r>
            <a:r>
              <a:rPr lang="en-GB" dirty="0" err="1" smtClean="0"/>
              <a:t>Bently</a:t>
            </a:r>
            <a:r>
              <a:rPr lang="en-GB" dirty="0" smtClean="0"/>
              <a:t> &amp; </a:t>
            </a:r>
            <a:r>
              <a:rPr lang="en-GB" dirty="0" err="1" smtClean="0"/>
              <a:t>Kretschmer</a:t>
            </a:r>
            <a:r>
              <a:rPr lang="en-GB" dirty="0" smtClean="0"/>
              <a:t> , </a:t>
            </a:r>
            <a:r>
              <a:rPr lang="en-GB" dirty="0" err="1" smtClean="0"/>
              <a:t>eds</a:t>
            </a:r>
            <a:r>
              <a:rPr lang="en-GB" dirty="0" smtClean="0"/>
              <a:t>)</a:t>
            </a:r>
          </a:p>
          <a:p>
            <a:pPr>
              <a:lnSpc>
                <a:spcPct val="120000"/>
              </a:lnSpc>
              <a:spcBef>
                <a:spcPts val="0"/>
              </a:spcBef>
            </a:pPr>
            <a:r>
              <a:rPr lang="en-GB" dirty="0" smtClean="0"/>
              <a:t>James VI of Scotland and I of England: 1611 and 1613 (made further confirmations)</a:t>
            </a:r>
          </a:p>
          <a:p>
            <a:pPr>
              <a:lnSpc>
                <a:spcPct val="120000"/>
              </a:lnSpc>
              <a:spcBef>
                <a:spcPts val="0"/>
              </a:spcBef>
              <a:buNone/>
            </a:pPr>
            <a:r>
              <a:rPr lang="en-GB" dirty="0" smtClean="0"/>
              <a:t>							(Bryson, </a:t>
            </a:r>
            <a:r>
              <a:rPr lang="en-GB" dirty="0" err="1" smtClean="0"/>
              <a:t>Areopagitica</a:t>
            </a:r>
            <a:r>
              <a:rPr lang="en-GB" dirty="0" smtClean="0"/>
              <a:t>)</a:t>
            </a:r>
          </a:p>
          <a:p>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Areopagitica</a:t>
            </a:r>
            <a:r>
              <a:rPr lang="en-GB" i="1" dirty="0" smtClean="0"/>
              <a:t/>
            </a:r>
            <a:br>
              <a:rPr lang="en-GB" i="1" dirty="0" smtClean="0"/>
            </a:br>
            <a:r>
              <a:rPr lang="en-GB" sz="4000" b="1" i="1" dirty="0" smtClean="0"/>
              <a:t> </a:t>
            </a:r>
            <a:r>
              <a:rPr lang="en-GB" sz="3600" b="1" i="1" dirty="0" smtClean="0"/>
              <a:t>A history of licensing </a:t>
            </a:r>
            <a:endParaRPr lang="en-GB" dirty="0"/>
          </a:p>
        </p:txBody>
      </p:sp>
      <p:sp>
        <p:nvSpPr>
          <p:cNvPr id="3" name="Content Placeholder 2"/>
          <p:cNvSpPr>
            <a:spLocks noGrp="1"/>
          </p:cNvSpPr>
          <p:nvPr>
            <p:ph sz="quarter" idx="1"/>
          </p:nvPr>
        </p:nvSpPr>
        <p:spPr>
          <a:xfrm>
            <a:off x="612648" y="1600200"/>
            <a:ext cx="8153400" cy="4953000"/>
          </a:xfrm>
        </p:spPr>
        <p:txBody>
          <a:bodyPr>
            <a:normAutofit fontScale="85000" lnSpcReduction="10000"/>
          </a:bodyPr>
          <a:lstStyle/>
          <a:p>
            <a:pPr>
              <a:lnSpc>
                <a:spcPct val="120000"/>
              </a:lnSpc>
              <a:spcBef>
                <a:spcPts val="0"/>
              </a:spcBef>
            </a:pPr>
            <a:r>
              <a:rPr lang="en-GB" dirty="0" smtClean="0"/>
              <a:t>Charles I’s Star Chamber Decree of July 11, 1637</a:t>
            </a:r>
          </a:p>
          <a:p>
            <a:pPr lvl="1">
              <a:lnSpc>
                <a:spcPct val="120000"/>
              </a:lnSpc>
              <a:spcBef>
                <a:spcPts val="0"/>
              </a:spcBef>
            </a:pPr>
            <a:r>
              <a:rPr lang="en-GB" dirty="0" smtClean="0"/>
              <a:t>A general offence to print, import, or sell “any seditious, </a:t>
            </a:r>
            <a:r>
              <a:rPr lang="en-GB" dirty="0" err="1" smtClean="0"/>
              <a:t>schismaticall</a:t>
            </a:r>
            <a:r>
              <a:rPr lang="en-GB" dirty="0" smtClean="0"/>
              <a:t>, or offensive </a:t>
            </a:r>
            <a:r>
              <a:rPr lang="en-GB" dirty="0" err="1" smtClean="0"/>
              <a:t>Bookes</a:t>
            </a:r>
            <a:r>
              <a:rPr lang="en-GB" dirty="0" smtClean="0"/>
              <a:t> or Pamphlets;</a:t>
            </a:r>
          </a:p>
          <a:p>
            <a:pPr lvl="1">
              <a:lnSpc>
                <a:spcPct val="120000"/>
              </a:lnSpc>
              <a:spcBef>
                <a:spcPts val="0"/>
              </a:spcBef>
            </a:pPr>
            <a:r>
              <a:rPr lang="en-GB" dirty="0" smtClean="0"/>
              <a:t>Forbade anything to be printed which had not first been licensed and entered in the Stationer’s Register, or anything to be reprinted, though formerly with a license, unless relicensed;</a:t>
            </a:r>
          </a:p>
          <a:p>
            <a:pPr lvl="1">
              <a:lnSpc>
                <a:spcPct val="120000"/>
              </a:lnSpc>
              <a:spcBef>
                <a:spcPts val="0"/>
              </a:spcBef>
            </a:pPr>
            <a:r>
              <a:rPr lang="en-GB" dirty="0" smtClean="0"/>
              <a:t>The full signed imprimatur was to be printed, along with the names of author and printer.</a:t>
            </a:r>
          </a:p>
          <a:p>
            <a:pPr lvl="1">
              <a:lnSpc>
                <a:spcPct val="120000"/>
              </a:lnSpc>
              <a:spcBef>
                <a:spcPts val="0"/>
              </a:spcBef>
            </a:pPr>
            <a:r>
              <a:rPr lang="en-GB" dirty="0" smtClean="0"/>
              <a:t>Limited the number of master printers to twenty, specified the number of presses, journeymen, and apprentices each could have, and made it an offence for anyone to own, work, or provide space for an unlicensed press.</a:t>
            </a:r>
          </a:p>
          <a:p>
            <a:pPr lvl="1">
              <a:lnSpc>
                <a:spcPct val="120000"/>
              </a:lnSpc>
              <a:spcBef>
                <a:spcPts val="0"/>
              </a:spcBef>
            </a:pPr>
            <a:r>
              <a:rPr lang="en-GB" dirty="0" smtClean="0"/>
              <a:t>Granted the Stationers Company powers to search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Areopagitica</a:t>
            </a:r>
            <a:r>
              <a:rPr lang="en-GB" i="1" dirty="0" smtClean="0"/>
              <a:t/>
            </a:r>
            <a:br>
              <a:rPr lang="en-GB" i="1" dirty="0" smtClean="0"/>
            </a:br>
            <a:r>
              <a:rPr lang="en-GB" sz="3600" b="1" i="1" dirty="0" smtClean="0"/>
              <a:t> A history of licensing </a:t>
            </a:r>
            <a:endParaRPr lang="en-GB" dirty="0"/>
          </a:p>
        </p:txBody>
      </p:sp>
      <p:sp>
        <p:nvSpPr>
          <p:cNvPr id="3" name="Content Placeholder 2"/>
          <p:cNvSpPr>
            <a:spLocks noGrp="1"/>
          </p:cNvSpPr>
          <p:nvPr>
            <p:ph sz="quarter" idx="1"/>
          </p:nvPr>
        </p:nvSpPr>
        <p:spPr>
          <a:xfrm>
            <a:off x="612648" y="1600200"/>
            <a:ext cx="8153400" cy="4953000"/>
          </a:xfrm>
        </p:spPr>
        <p:txBody>
          <a:bodyPr>
            <a:normAutofit fontScale="70000" lnSpcReduction="20000"/>
          </a:bodyPr>
          <a:lstStyle/>
          <a:p>
            <a:r>
              <a:rPr lang="en-GB" dirty="0" smtClean="0"/>
              <a:t>Breakdown of relations between King and Parliament occurred over the winter of 1641-2 </a:t>
            </a:r>
          </a:p>
          <a:p>
            <a:r>
              <a:rPr lang="en-GB" dirty="0" smtClean="0"/>
              <a:t>July 5, 1641, the Star Chamber was abolished, leaving the press virtually free from regulation</a:t>
            </a:r>
          </a:p>
          <a:p>
            <a:r>
              <a:rPr lang="en-GB" dirty="0" smtClean="0"/>
              <a:t>January 29, 1642: House of Commons published an order requiring printers not to print any publication without the name and consent of the author (The Signature Order)</a:t>
            </a:r>
          </a:p>
          <a:p>
            <a:r>
              <a:rPr lang="en-GB" dirty="0" smtClean="0"/>
              <a:t>1642 start of the Civil War </a:t>
            </a:r>
          </a:p>
          <a:p>
            <a:r>
              <a:rPr lang="en-GB" dirty="0" smtClean="0"/>
              <a:t>Order of August 26, 1642, that no person or persons shall print, publish, or utter, any book or pamphlet false or scandalous to the proceedings of the Houses of Parliament (</a:t>
            </a:r>
            <a:r>
              <a:rPr lang="en-GB" dirty="0" err="1" smtClean="0"/>
              <a:t>Sirluck</a:t>
            </a:r>
            <a:r>
              <a:rPr lang="en-GB" dirty="0" smtClean="0"/>
              <a:t> 161) </a:t>
            </a:r>
          </a:p>
          <a:p>
            <a:pPr lvl="1"/>
            <a:r>
              <a:rPr lang="en-GB" dirty="0" smtClean="0"/>
              <a:t>Grants the Stationers and in the Commons powers of search and seizure</a:t>
            </a:r>
          </a:p>
          <a:p>
            <a:r>
              <a:rPr lang="en-GB" dirty="0" smtClean="0"/>
              <a:t>Order, dated March 9, 1643, broadens the scope to all scandalous and lying pamphlets, and adds powers of arrest and imprisonment.</a:t>
            </a:r>
          </a:p>
          <a:p>
            <a:r>
              <a:rPr lang="en-GB" dirty="0" smtClean="0"/>
              <a:t>April, 1643, the Stationers Company petitioned Parliament </a:t>
            </a:r>
          </a:p>
          <a:p>
            <a:r>
              <a:rPr lang="en-GB" dirty="0" smtClean="0"/>
              <a:t>June 14, 1643, Parliament passed the Licensing Order against which Milton wrote the </a:t>
            </a:r>
            <a:r>
              <a:rPr lang="en-GB" i="1" dirty="0" err="1" smtClean="0"/>
              <a:t>Areopagitica</a:t>
            </a:r>
            <a:r>
              <a:rPr lang="en-GB" dirty="0" smtClean="0"/>
              <a:t>: 			 (Bryson, Milton Pages)</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Areopagitica</a:t>
            </a:r>
            <a:r>
              <a:rPr lang="en-GB" i="1" dirty="0" smtClean="0"/>
              <a:t/>
            </a:r>
            <a:br>
              <a:rPr lang="en-GB" i="1" dirty="0" smtClean="0"/>
            </a:br>
            <a:r>
              <a:rPr lang="en-GB" b="1" i="1" dirty="0" smtClean="0"/>
              <a:t> </a:t>
            </a:r>
            <a:r>
              <a:rPr lang="en-GB" sz="3100" b="1" i="1" dirty="0" smtClean="0"/>
              <a:t>A history of licensing </a:t>
            </a:r>
            <a:endParaRPr lang="en-GB" dirty="0"/>
          </a:p>
        </p:txBody>
      </p:sp>
      <p:sp>
        <p:nvSpPr>
          <p:cNvPr id="3" name="Content Placeholder 2"/>
          <p:cNvSpPr>
            <a:spLocks noGrp="1"/>
          </p:cNvSpPr>
          <p:nvPr>
            <p:ph sz="quarter" idx="1"/>
          </p:nvPr>
        </p:nvSpPr>
        <p:spPr/>
        <p:txBody>
          <a:bodyPr>
            <a:normAutofit fontScale="92500"/>
          </a:bodyPr>
          <a:lstStyle/>
          <a:p>
            <a:r>
              <a:rPr lang="en-GB" dirty="0" smtClean="0"/>
              <a:t>1643 Licensing Order: </a:t>
            </a:r>
          </a:p>
          <a:p>
            <a:pPr lvl="1"/>
            <a:r>
              <a:rPr lang="en-GB" dirty="0" smtClean="0"/>
              <a:t>Pre-publication licensing </a:t>
            </a:r>
          </a:p>
          <a:p>
            <a:pPr lvl="1"/>
            <a:r>
              <a:rPr lang="en-GB" dirty="0" smtClean="0"/>
              <a:t>Registration</a:t>
            </a:r>
          </a:p>
          <a:p>
            <a:pPr lvl="1"/>
            <a:r>
              <a:rPr lang="en-GB" dirty="0" smtClean="0"/>
              <a:t>Signature</a:t>
            </a:r>
          </a:p>
          <a:p>
            <a:pPr lvl="1"/>
            <a:r>
              <a:rPr lang="en-GB" dirty="0" smtClean="0"/>
              <a:t>Copyright</a:t>
            </a:r>
          </a:p>
          <a:p>
            <a:pPr lvl="1"/>
            <a:r>
              <a:rPr lang="en-GB" dirty="0" smtClean="0"/>
              <a:t>Import control</a:t>
            </a:r>
          </a:p>
          <a:p>
            <a:pPr lvl="1"/>
            <a:r>
              <a:rPr lang="en-GB" dirty="0" smtClean="0"/>
              <a:t>Search and seizure</a:t>
            </a:r>
          </a:p>
          <a:p>
            <a:pPr lvl="1"/>
            <a:r>
              <a:rPr lang="en-GB" dirty="0" smtClean="0"/>
              <a:t>Arrest </a:t>
            </a:r>
          </a:p>
          <a:p>
            <a:pPr lvl="1"/>
            <a:r>
              <a:rPr lang="en-GB" dirty="0" smtClean="0"/>
              <a:t>Imprisonment by order of Parliamentary committee</a:t>
            </a:r>
          </a:p>
          <a:p>
            <a:pPr lvl="1"/>
            <a:r>
              <a:rPr lang="en-GB" dirty="0" smtClean="0"/>
              <a:t>Association of the Stationers in administering the Order</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Areopagitica</a:t>
            </a:r>
            <a:r>
              <a:rPr lang="en-GB" i="1" dirty="0" smtClean="0"/>
              <a:t/>
            </a:r>
            <a:br>
              <a:rPr lang="en-GB" i="1" dirty="0" smtClean="0"/>
            </a:br>
            <a:r>
              <a:rPr lang="en-GB" sz="3600" b="1" i="1" dirty="0" smtClean="0"/>
              <a:t> A history of licensing </a:t>
            </a:r>
            <a:endParaRPr lang="en-GB" dirty="0"/>
          </a:p>
        </p:txBody>
      </p:sp>
      <p:sp>
        <p:nvSpPr>
          <p:cNvPr id="3" name="Content Placeholder 2"/>
          <p:cNvSpPr>
            <a:spLocks noGrp="1"/>
          </p:cNvSpPr>
          <p:nvPr>
            <p:ph sz="quarter" idx="1"/>
          </p:nvPr>
        </p:nvSpPr>
        <p:spPr>
          <a:xfrm>
            <a:off x="457200" y="1676400"/>
            <a:ext cx="8308848" cy="4953000"/>
          </a:xfrm>
        </p:spPr>
        <p:txBody>
          <a:bodyPr>
            <a:normAutofit fontScale="85000" lnSpcReduction="20000"/>
          </a:bodyPr>
          <a:lstStyle/>
          <a:p>
            <a:pPr>
              <a:lnSpc>
                <a:spcPct val="120000"/>
              </a:lnSpc>
              <a:spcBef>
                <a:spcPts val="0"/>
              </a:spcBef>
            </a:pPr>
            <a:r>
              <a:rPr lang="en-GB" i="1" dirty="0" err="1" smtClean="0"/>
              <a:t>Areopagitica</a:t>
            </a:r>
            <a:r>
              <a:rPr lang="en-GB" dirty="0" smtClean="0"/>
              <a:t> had no affect at the time:</a:t>
            </a:r>
          </a:p>
          <a:p>
            <a:pPr>
              <a:lnSpc>
                <a:spcPct val="120000"/>
              </a:lnSpc>
              <a:spcBef>
                <a:spcPts val="0"/>
              </a:spcBef>
            </a:pPr>
            <a:r>
              <a:rPr lang="en-GB" dirty="0" smtClean="0"/>
              <a:t>Long Parliament’s Orders of 1647 and 1648</a:t>
            </a:r>
          </a:p>
          <a:p>
            <a:pPr lvl="1">
              <a:lnSpc>
                <a:spcPct val="120000"/>
              </a:lnSpc>
              <a:spcBef>
                <a:spcPts val="0"/>
              </a:spcBef>
            </a:pPr>
            <a:r>
              <a:rPr lang="en-GB" dirty="0" smtClean="0"/>
              <a:t>Reasserting its position</a:t>
            </a:r>
          </a:p>
          <a:p>
            <a:pPr>
              <a:lnSpc>
                <a:spcPct val="120000"/>
              </a:lnSpc>
              <a:spcBef>
                <a:spcPts val="0"/>
              </a:spcBef>
            </a:pPr>
            <a:r>
              <a:rPr lang="en-GB" dirty="0" smtClean="0"/>
              <a:t>(1649 Charles I beheaded)</a:t>
            </a:r>
          </a:p>
          <a:p>
            <a:pPr>
              <a:lnSpc>
                <a:spcPct val="120000"/>
              </a:lnSpc>
              <a:spcBef>
                <a:spcPts val="0"/>
              </a:spcBef>
            </a:pPr>
            <a:r>
              <a:rPr lang="en-GB" dirty="0" smtClean="0"/>
              <a:t>Commonwealth Parliament Order of 1649 (under this Order Milton served as licenser of </a:t>
            </a:r>
            <a:r>
              <a:rPr lang="en-GB" i="1" dirty="0" err="1" smtClean="0"/>
              <a:t>Mercurius</a:t>
            </a:r>
            <a:r>
              <a:rPr lang="en-GB" i="1" dirty="0" smtClean="0"/>
              <a:t> </a:t>
            </a:r>
            <a:r>
              <a:rPr lang="en-GB" i="1" dirty="0" err="1" smtClean="0"/>
              <a:t>Politicus</a:t>
            </a:r>
            <a:r>
              <a:rPr lang="en-GB" dirty="0" smtClean="0"/>
              <a:t>, the official </a:t>
            </a:r>
            <a:r>
              <a:rPr lang="en-GB" dirty="0" err="1" smtClean="0"/>
              <a:t>newsbook</a:t>
            </a:r>
            <a:r>
              <a:rPr lang="en-GB" dirty="0" smtClean="0"/>
              <a:t> of the Commonwealth and Protectorate)</a:t>
            </a:r>
          </a:p>
          <a:p>
            <a:pPr>
              <a:lnSpc>
                <a:spcPct val="120000"/>
              </a:lnSpc>
              <a:spcBef>
                <a:spcPts val="0"/>
              </a:spcBef>
            </a:pPr>
            <a:r>
              <a:rPr lang="en-GB" dirty="0" smtClean="0"/>
              <a:t>For a brief period of 15 months, between 1651 and 1653, the Commonwealth government experimented with an unlicensed press</a:t>
            </a:r>
          </a:p>
          <a:p>
            <a:pPr>
              <a:lnSpc>
                <a:spcPct val="120000"/>
              </a:lnSpc>
              <a:spcBef>
                <a:spcPts val="0"/>
              </a:spcBef>
            </a:pPr>
            <a:r>
              <a:rPr lang="en-GB" dirty="0" smtClean="0"/>
              <a:t>However, the Rump Parliament revived licensing in an order of January 7, 1653			</a:t>
            </a:r>
            <a:r>
              <a:rPr lang="en-GB" sz="2400" dirty="0" smtClean="0"/>
              <a:t>(</a:t>
            </a:r>
            <a:r>
              <a:rPr lang="en-GB" sz="2400" dirty="0" err="1" smtClean="0"/>
              <a:t>Bryson,’Milton</a:t>
            </a:r>
            <a:r>
              <a:rPr lang="en-GB" sz="2400" dirty="0" smtClean="0"/>
              <a:t> Pages’)</a:t>
            </a:r>
            <a:endParaRPr lang="en-GB"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Milton’s </a:t>
            </a:r>
            <a:r>
              <a:rPr lang="en-GB" i="1" dirty="0" err="1" smtClean="0"/>
              <a:t>Areopagitica</a:t>
            </a:r>
            <a:r>
              <a:rPr lang="en-GB" i="1" dirty="0" smtClean="0"/>
              <a:t/>
            </a:r>
            <a:br>
              <a:rPr lang="en-GB" i="1" dirty="0" smtClean="0"/>
            </a:br>
            <a:r>
              <a:rPr lang="en-GB" sz="3600" b="1" dirty="0" smtClean="0"/>
              <a:t>Argument in 4 parts: 1.</a:t>
            </a:r>
            <a:endParaRPr lang="en-GB" b="1" dirty="0"/>
          </a:p>
        </p:txBody>
      </p:sp>
      <p:sp>
        <p:nvSpPr>
          <p:cNvPr id="3" name="Content Placeholder 2"/>
          <p:cNvSpPr>
            <a:spLocks noGrp="1"/>
          </p:cNvSpPr>
          <p:nvPr>
            <p:ph sz="quarter" idx="1"/>
          </p:nvPr>
        </p:nvSpPr>
        <p:spPr>
          <a:xfrm>
            <a:off x="304800" y="1600200"/>
            <a:ext cx="8077200" cy="4495800"/>
          </a:xfrm>
        </p:spPr>
        <p:txBody>
          <a:bodyPr>
            <a:normAutofit fontScale="92500" lnSpcReduction="20000"/>
          </a:bodyPr>
          <a:lstStyle/>
          <a:p>
            <a:pPr marL="514350" indent="-514350">
              <a:buFont typeface="+mj-lt"/>
              <a:buAutoNum type="arabicPeriod"/>
            </a:pPr>
            <a:endParaRPr lang="en-GB" dirty="0" smtClean="0"/>
          </a:p>
          <a:p>
            <a:pPr marL="514350" indent="-514350" algn="just">
              <a:lnSpc>
                <a:spcPct val="110000"/>
              </a:lnSpc>
              <a:spcBef>
                <a:spcPts val="0"/>
              </a:spcBef>
              <a:buNone/>
            </a:pPr>
            <a:r>
              <a:rPr lang="en-GB" dirty="0" smtClean="0"/>
              <a:t>	Historical in method, first part declares that the licensing of books was an invention of the Spanish Inquisition, a tribunal established in 1478 to maintain Roman Catholic orthodoxy in Aragon and Castile, and the Council of Trent, which was an ecumenical council of the Roman Catholic Church convened in Trent in the Holy Roman Empire (now modern Italy) between 1545 and 1563, in order to define Church teachings in the areas of Scripture and tradition, and to denounce what it regarded as Protestant heresies </a:t>
            </a:r>
          </a:p>
          <a:p>
            <a:pPr marL="514350" indent="-514350">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Milton’s </a:t>
            </a:r>
            <a:r>
              <a:rPr lang="en-GB" i="1" dirty="0" err="1" smtClean="0"/>
              <a:t>Areopagitica</a:t>
            </a:r>
            <a:r>
              <a:rPr lang="en-GB" i="1" dirty="0" smtClean="0"/>
              <a:t/>
            </a:r>
            <a:br>
              <a:rPr lang="en-GB" i="1" dirty="0" smtClean="0"/>
            </a:br>
            <a:r>
              <a:rPr lang="en-GB" sz="3600" b="1" dirty="0" smtClean="0"/>
              <a:t>Argument in 4 parts: 2.</a:t>
            </a:r>
            <a:endParaRPr lang="en-GB" dirty="0"/>
          </a:p>
        </p:txBody>
      </p:sp>
      <p:sp>
        <p:nvSpPr>
          <p:cNvPr id="3" name="Content Placeholder 2"/>
          <p:cNvSpPr>
            <a:spLocks noGrp="1"/>
          </p:cNvSpPr>
          <p:nvPr>
            <p:ph sz="quarter" idx="1"/>
          </p:nvPr>
        </p:nvSpPr>
        <p:spPr>
          <a:xfrm>
            <a:off x="612648" y="2133600"/>
            <a:ext cx="8153400" cy="3962400"/>
          </a:xfrm>
        </p:spPr>
        <p:txBody>
          <a:bodyPr/>
          <a:lstStyle/>
          <a:p>
            <a:pPr>
              <a:spcBef>
                <a:spcPts val="0"/>
              </a:spcBef>
            </a:pPr>
            <a:r>
              <a:rPr lang="en-GB" dirty="0" smtClean="0"/>
              <a:t>Reading of bad along with good books is beneficial</a:t>
            </a:r>
          </a:p>
          <a:p>
            <a:pPr lvl="1">
              <a:spcBef>
                <a:spcPts val="0"/>
              </a:spcBef>
            </a:pPr>
            <a:r>
              <a:rPr lang="en-GB" dirty="0" smtClean="0"/>
              <a:t>Freeing the issue of censorship or licensing from the influence of Christian authorities and submitting it to the test of reason alone.</a:t>
            </a:r>
          </a:p>
          <a:p>
            <a:pPr lvl="1">
              <a:spcBef>
                <a:spcPts val="0"/>
              </a:spcBef>
            </a:pPr>
            <a:r>
              <a:rPr lang="en-GB" dirty="0" smtClean="0"/>
              <a:t>The necessity of temperance given the condition of human life: “That which purifies us is </a:t>
            </a:r>
            <a:r>
              <a:rPr lang="en-GB" dirty="0" err="1" smtClean="0"/>
              <a:t>triall</a:t>
            </a:r>
            <a:r>
              <a:rPr lang="en-GB" dirty="0" smtClean="0"/>
              <a:t>, and </a:t>
            </a:r>
            <a:r>
              <a:rPr lang="en-GB" dirty="0" err="1" smtClean="0"/>
              <a:t>triall</a:t>
            </a:r>
            <a:r>
              <a:rPr lang="en-GB" dirty="0" smtClean="0"/>
              <a:t> is by what is contrary”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Milton’s </a:t>
            </a:r>
            <a:r>
              <a:rPr lang="en-GB" i="1" dirty="0" err="1" smtClean="0"/>
              <a:t>Areopagitica</a:t>
            </a:r>
            <a:r>
              <a:rPr lang="en-GB" i="1" dirty="0" smtClean="0"/>
              <a:t/>
            </a:r>
            <a:br>
              <a:rPr lang="en-GB" i="1" dirty="0" smtClean="0"/>
            </a:br>
            <a:r>
              <a:rPr lang="en-GB" sz="3600" b="1" dirty="0" smtClean="0"/>
              <a:t>Argument in 4 parts: 3.</a:t>
            </a:r>
            <a:endParaRPr lang="en-GB" dirty="0"/>
          </a:p>
        </p:txBody>
      </p:sp>
      <p:sp>
        <p:nvSpPr>
          <p:cNvPr id="3" name="Content Placeholder 2"/>
          <p:cNvSpPr>
            <a:spLocks noGrp="1"/>
          </p:cNvSpPr>
          <p:nvPr>
            <p:ph sz="quarter" idx="1"/>
          </p:nvPr>
        </p:nvSpPr>
        <p:spPr>
          <a:xfrm>
            <a:off x="612648" y="2438400"/>
            <a:ext cx="8153400" cy="3657600"/>
          </a:xfrm>
        </p:spPr>
        <p:txBody>
          <a:bodyPr/>
          <a:lstStyle/>
          <a:p>
            <a:r>
              <a:rPr lang="en-GB" dirty="0" smtClean="0"/>
              <a:t>Even if the professed end (to guard faith and manners from infection) were admissible, the licensing of the press would be an ineffective means</a:t>
            </a:r>
          </a:p>
          <a:p>
            <a:pPr>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Milton’s </a:t>
            </a:r>
            <a:r>
              <a:rPr lang="en-GB" i="1" dirty="0" err="1" smtClean="0"/>
              <a:t>Areopagitica</a:t>
            </a:r>
            <a:r>
              <a:rPr lang="en-GB" i="1" dirty="0" smtClean="0"/>
              <a:t/>
            </a:r>
            <a:br>
              <a:rPr lang="en-GB" i="1" dirty="0" smtClean="0"/>
            </a:br>
            <a:r>
              <a:rPr lang="en-GB" sz="3600" b="1" dirty="0" smtClean="0"/>
              <a:t>Argument in 4 parts: 4.</a:t>
            </a:r>
            <a:endParaRPr lang="en-GB" dirty="0"/>
          </a:p>
        </p:txBody>
      </p:sp>
      <p:sp>
        <p:nvSpPr>
          <p:cNvPr id="3" name="Content Placeholder 2"/>
          <p:cNvSpPr>
            <a:spLocks noGrp="1"/>
          </p:cNvSpPr>
          <p:nvPr>
            <p:ph sz="quarter" idx="1"/>
          </p:nvPr>
        </p:nvSpPr>
        <p:spPr>
          <a:xfrm>
            <a:off x="612648" y="1981200"/>
            <a:ext cx="8153400" cy="4114800"/>
          </a:xfrm>
        </p:spPr>
        <p:txBody>
          <a:bodyPr/>
          <a:lstStyle/>
          <a:p>
            <a:pPr>
              <a:spcBef>
                <a:spcPts val="0"/>
              </a:spcBef>
            </a:pPr>
            <a:r>
              <a:rPr lang="en-GB" dirty="0" smtClean="0"/>
              <a:t>The Licensing Order must have very damaging effects.</a:t>
            </a:r>
          </a:p>
          <a:p>
            <a:pPr lvl="1">
              <a:spcBef>
                <a:spcPts val="0"/>
              </a:spcBef>
            </a:pPr>
            <a:r>
              <a:rPr lang="en-GB" dirty="0" smtClean="0"/>
              <a:t>Discourages learning and denigrates the nation’s teachers and ministers</a:t>
            </a:r>
          </a:p>
          <a:p>
            <a:pPr lvl="1">
              <a:spcBef>
                <a:spcPts val="0"/>
              </a:spcBef>
            </a:pPr>
            <a:r>
              <a:rPr lang="en-GB" dirty="0" smtClean="0"/>
              <a:t>It must weaken the nation’s grip on that measure of truth which it already possesses</a:t>
            </a:r>
          </a:p>
          <a:p>
            <a:pPr lvl="1">
              <a:spcBef>
                <a:spcPts val="0"/>
              </a:spcBef>
            </a:pPr>
            <a:r>
              <a:rPr lang="en-GB" dirty="0" smtClean="0"/>
              <a:t>Must hinder the nation’s discovery of further truth beyond that which it now possesses.</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381000" y="1600200"/>
            <a:ext cx="8385048" cy="5029200"/>
          </a:xfrm>
        </p:spPr>
        <p:txBody>
          <a:bodyPr>
            <a:normAutofit fontScale="85000" lnSpcReduction="20000"/>
          </a:bodyPr>
          <a:lstStyle/>
          <a:p>
            <a:r>
              <a:rPr lang="en-GB" sz="2400" dirty="0" err="1" smtClean="0"/>
              <a:t>Bently</a:t>
            </a:r>
            <a:r>
              <a:rPr lang="en-GB" sz="2400" dirty="0" smtClean="0"/>
              <a:t> &amp; </a:t>
            </a:r>
            <a:r>
              <a:rPr lang="en-GB" sz="2400" dirty="0" err="1" smtClean="0"/>
              <a:t>Kretschmer</a:t>
            </a:r>
            <a:r>
              <a:rPr lang="en-GB" sz="2400" dirty="0" smtClean="0"/>
              <a:t> (</a:t>
            </a:r>
            <a:r>
              <a:rPr lang="en-GB" sz="2400" dirty="0" err="1" smtClean="0"/>
              <a:t>eds</a:t>
            </a:r>
            <a:r>
              <a:rPr lang="en-GB" sz="2400" dirty="0" smtClean="0"/>
              <a:t>), ‘Star Chamber, Westminster (1586), </a:t>
            </a:r>
            <a:r>
              <a:rPr lang="en-GB" sz="2400" i="1" dirty="0" smtClean="0"/>
              <a:t>Primary Sources on Copyright (1450-1900) </a:t>
            </a:r>
            <a:r>
              <a:rPr lang="en-GB" sz="2400" dirty="0" smtClean="0"/>
              <a:t>(www.copyrighthistory.org). </a:t>
            </a:r>
            <a:r>
              <a:rPr lang="en-GB" sz="2400" dirty="0" smtClean="0">
                <a:hlinkClick r:id="rId2"/>
              </a:rPr>
              <a:t>http://www.copyrighthistory.org/cgi-bin/kleioc/0010/exec/ausgabe/%22uk_1586%22</a:t>
            </a:r>
            <a:r>
              <a:rPr lang="en-GB" sz="2400" dirty="0" smtClean="0"/>
              <a:t>, accessed 3</a:t>
            </a:r>
            <a:r>
              <a:rPr lang="en-GB" sz="2400" baseline="30000" dirty="0" smtClean="0"/>
              <a:t>rd</a:t>
            </a:r>
            <a:r>
              <a:rPr lang="en-GB" sz="2400" dirty="0" smtClean="0"/>
              <a:t> December 2011</a:t>
            </a:r>
          </a:p>
          <a:p>
            <a:r>
              <a:rPr lang="en-GB" sz="2400" dirty="0" smtClean="0"/>
              <a:t> Bryson Michael, </a:t>
            </a:r>
            <a:r>
              <a:rPr lang="en-GB" sz="2400" i="1" dirty="0" smtClean="0"/>
              <a:t>Milton Pages’ </a:t>
            </a:r>
            <a:r>
              <a:rPr lang="en-GB" sz="2400" dirty="0" err="1" smtClean="0"/>
              <a:t>Areopagitica</a:t>
            </a:r>
            <a:r>
              <a:rPr lang="en-GB" sz="2400" dirty="0" smtClean="0"/>
              <a:t>’ </a:t>
            </a:r>
            <a:r>
              <a:rPr lang="en-GB" sz="2400" dirty="0" smtClean="0">
                <a:hlinkClick r:id="rId3"/>
              </a:rPr>
              <a:t>http://www.brysons.net/miltonweb/aeropagitica.html</a:t>
            </a:r>
            <a:r>
              <a:rPr lang="en-GB" sz="2400" dirty="0" smtClean="0"/>
              <a:t>, accessed 17</a:t>
            </a:r>
            <a:r>
              <a:rPr lang="en-GB" sz="2400" baseline="30000" dirty="0" smtClean="0"/>
              <a:t>th</a:t>
            </a:r>
            <a:r>
              <a:rPr lang="en-GB" sz="2400" dirty="0" smtClean="0"/>
              <a:t> November 2011</a:t>
            </a:r>
          </a:p>
          <a:p>
            <a:r>
              <a:rPr lang="en-GB" sz="2400" dirty="0" err="1" smtClean="0"/>
              <a:t>Cambell</a:t>
            </a:r>
            <a:r>
              <a:rPr lang="en-GB" sz="2400" dirty="0" smtClean="0"/>
              <a:t>, Gordon (ed.), </a:t>
            </a:r>
            <a:r>
              <a:rPr lang="en-GB" sz="2400" i="1" dirty="0" smtClean="0"/>
              <a:t>Complete English Poems, of Education, </a:t>
            </a:r>
            <a:r>
              <a:rPr lang="en-GB" sz="2400" i="1" dirty="0" err="1" smtClean="0"/>
              <a:t>Areopagitica</a:t>
            </a:r>
            <a:r>
              <a:rPr lang="en-GB" sz="2400" i="1" dirty="0" smtClean="0"/>
              <a:t>: John Milton</a:t>
            </a:r>
            <a:r>
              <a:rPr lang="en-GB" sz="2400" dirty="0" smtClean="0"/>
              <a:t>, Everyman’s Poetry (London: Dent, 1995)</a:t>
            </a:r>
          </a:p>
          <a:p>
            <a:r>
              <a:rPr lang="en-GB" sz="2400" i="1" dirty="0" smtClean="0"/>
              <a:t>Complete Prose Works of John Milton</a:t>
            </a:r>
            <a:r>
              <a:rPr lang="en-GB" sz="2400" dirty="0" smtClean="0"/>
              <a:t>, II: 1643-1648, ed. By Ernest </a:t>
            </a:r>
            <a:r>
              <a:rPr lang="en-GB" sz="2400" dirty="0" err="1" smtClean="0"/>
              <a:t>Sirluck</a:t>
            </a:r>
            <a:r>
              <a:rPr lang="en-GB" sz="2400" dirty="0" smtClean="0"/>
              <a:t> (New Haven: Yale University Press; London: Oxford University Press, 1959)</a:t>
            </a:r>
          </a:p>
          <a:p>
            <a:r>
              <a:rPr lang="en-GB" sz="2400" dirty="0" smtClean="0"/>
              <a:t>Patterson, Annabel, ‘Milton, Marriage and Divorce’ in </a:t>
            </a:r>
            <a:r>
              <a:rPr lang="en-GB" sz="2400" i="1" dirty="0" smtClean="0"/>
              <a:t>A Companion to Milton</a:t>
            </a:r>
            <a:r>
              <a:rPr lang="en-GB" sz="2400" dirty="0" smtClean="0"/>
              <a:t>, edited by Thomas N. Corns (Oxford: Blackwell, 2001)</a:t>
            </a:r>
          </a:p>
          <a:p>
            <a:r>
              <a:rPr lang="en-GB" sz="2400" dirty="0" smtClean="0"/>
              <a:t>www.parliament.uk: ‘The Civil War’ </a:t>
            </a:r>
            <a:r>
              <a:rPr lang="en-GB" sz="2400" dirty="0" smtClean="0">
                <a:hlinkClick r:id="rId4"/>
              </a:rPr>
              <a:t>http://www.parliament.uk/about/living-heritage/evolutionofparliament/parliamentaryauthority/civilwar/overview/petition-of-right/</a:t>
            </a:r>
            <a:r>
              <a:rPr lang="en-GB" sz="2400" dirty="0" smtClean="0"/>
              <a:t> accessed 17</a:t>
            </a:r>
            <a:r>
              <a:rPr lang="en-GB" sz="2400" baseline="30000" dirty="0" smtClean="0"/>
              <a:t>th</a:t>
            </a:r>
            <a:r>
              <a:rPr lang="en-GB" sz="2400" dirty="0" smtClean="0"/>
              <a:t> November 2011</a:t>
            </a:r>
          </a:p>
          <a:p>
            <a:endParaRPr lang="en-GB" sz="2400" dirty="0" smtClean="0"/>
          </a:p>
          <a:p>
            <a:endParaRPr lang="en-GB" sz="1800" dirty="0" smtClean="0"/>
          </a:p>
          <a:p>
            <a:endParaRPr lang="en-GB" sz="1800" dirty="0" smtClean="0"/>
          </a:p>
          <a:p>
            <a:endParaRPr lang="en-GB" sz="900" dirty="0" smtClean="0">
              <a:solidFill>
                <a:srgbClr val="002060"/>
              </a:solidFill>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3207</TotalTime>
  <Words>1848</Words>
  <Application>Microsoft Office PowerPoint</Application>
  <PresentationFormat>On-screen Show (4:3)</PresentationFormat>
  <Paragraphs>116</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Median</vt:lpstr>
      <vt:lpstr>The Renaissance </vt:lpstr>
      <vt:lpstr>Doctrine of Discipline and Divorce Milton on human nature and charity</vt:lpstr>
      <vt:lpstr>Doctrine of Discipline and Divorce Milton on human nature and charity</vt:lpstr>
      <vt:lpstr>Doctrine of Discipline and Divorce Milton on human nature and charity</vt:lpstr>
      <vt:lpstr>Doctrine of Discipline and Divorce Milton on human nature and charity</vt:lpstr>
      <vt:lpstr>Doctrine of Discipline and Divorce Milton on human nature and charity</vt:lpstr>
      <vt:lpstr>Doctrine of Discipline and Divorce Milton on human nature and charity</vt:lpstr>
      <vt:lpstr>Doctrine of Discipline and Divorce summary</vt:lpstr>
      <vt:lpstr>Areopagitica</vt:lpstr>
      <vt:lpstr>Slide 10</vt:lpstr>
      <vt:lpstr>Areopagitica</vt:lpstr>
      <vt:lpstr>Areopagitica</vt:lpstr>
      <vt:lpstr>Slide 13</vt:lpstr>
      <vt:lpstr>Areopagitica A history of licensing </vt:lpstr>
      <vt:lpstr>Areopagitica  A history of licensing </vt:lpstr>
      <vt:lpstr>Areopagitica  A history of licensing </vt:lpstr>
      <vt:lpstr>Areopagitica  A history of licensing </vt:lpstr>
      <vt:lpstr>Areopagitica  A history of licensing </vt:lpstr>
      <vt:lpstr>Milton’s Areopagitica Argument in 4 parts: 1.</vt:lpstr>
      <vt:lpstr>Milton’s Areopagitica Argument in 4 parts: 2.</vt:lpstr>
      <vt:lpstr>Milton’s Areopagitica Argument in 4 parts: 3.</vt:lpstr>
      <vt:lpstr>Milton’s Areopagitica Argument in 4 parts: 4.</vt:lpstr>
      <vt:lpstr>Bibliography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LOU</cp:lastModifiedBy>
  <cp:revision>177</cp:revision>
  <dcterms:created xsi:type="dcterms:W3CDTF">2006-08-16T00:00:00Z</dcterms:created>
  <dcterms:modified xsi:type="dcterms:W3CDTF">2011-12-16T07:48:15Z</dcterms:modified>
</cp:coreProperties>
</file>