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1" r:id="rId2"/>
    <p:sldId id="256" r:id="rId3"/>
    <p:sldId id="262"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2F859E-A3DE-443E-A337-BA1D0269DAAF}" v="45" dt="2022-03-18T01:51:59.0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78" d="100"/>
          <a:sy n="78" d="100"/>
        </p:scale>
        <p:origin x="77"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slide" Target="slides/slide3.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robu" userId="b8bea999df885030" providerId="LiveId" clId="{4D2F859E-A3DE-443E-A337-BA1D0269DAAF}"/>
    <pc:docChg chg="undo custSel addSld delSld modSld sldOrd">
      <pc:chgData name="ramona robu" userId="b8bea999df885030" providerId="LiveId" clId="{4D2F859E-A3DE-443E-A337-BA1D0269DAAF}" dt="2022-03-18T02:13:44.373" v="3802" actId="2696"/>
      <pc:docMkLst>
        <pc:docMk/>
      </pc:docMkLst>
      <pc:sldChg chg="addSp delSp modSp del mod">
        <pc:chgData name="ramona robu" userId="b8bea999df885030" providerId="LiveId" clId="{4D2F859E-A3DE-443E-A337-BA1D0269DAAF}" dt="2022-03-18T00:06:21.864" v="22" actId="2696"/>
        <pc:sldMkLst>
          <pc:docMk/>
          <pc:sldMk cId="1801783929" sldId="256"/>
        </pc:sldMkLst>
        <pc:spChg chg="del">
          <ac:chgData name="ramona robu" userId="b8bea999df885030" providerId="LiveId" clId="{4D2F859E-A3DE-443E-A337-BA1D0269DAAF}" dt="2022-03-16T14:40:19.346" v="1" actId="21"/>
          <ac:spMkLst>
            <pc:docMk/>
            <pc:sldMk cId="1801783929" sldId="256"/>
            <ac:spMk id="2" creationId="{92964B1B-F010-41CC-AF7C-0F9DC9358999}"/>
          </ac:spMkLst>
        </pc:spChg>
        <pc:spChg chg="del">
          <ac:chgData name="ramona robu" userId="b8bea999df885030" providerId="LiveId" clId="{4D2F859E-A3DE-443E-A337-BA1D0269DAAF}" dt="2022-03-16T14:40:14.802" v="0" actId="21"/>
          <ac:spMkLst>
            <pc:docMk/>
            <pc:sldMk cId="1801783929" sldId="256"/>
            <ac:spMk id="3" creationId="{F77C5E52-6DFC-4D7A-A461-A67924AA5751}"/>
          </ac:spMkLst>
        </pc:spChg>
        <pc:spChg chg="add del mod">
          <ac:chgData name="ramona robu" userId="b8bea999df885030" providerId="LiveId" clId="{4D2F859E-A3DE-443E-A337-BA1D0269DAAF}" dt="2022-03-16T14:44:34.058" v="19" actId="21"/>
          <ac:spMkLst>
            <pc:docMk/>
            <pc:sldMk cId="1801783929" sldId="256"/>
            <ac:spMk id="6" creationId="{CB5DD568-24C9-455C-8171-2F80D120D737}"/>
          </ac:spMkLst>
        </pc:spChg>
        <pc:picChg chg="add del">
          <ac:chgData name="ramona robu" userId="b8bea999df885030" providerId="LiveId" clId="{4D2F859E-A3DE-443E-A337-BA1D0269DAAF}" dt="2022-03-16T14:40:49.772" v="3" actId="21"/>
          <ac:picMkLst>
            <pc:docMk/>
            <pc:sldMk cId="1801783929" sldId="256"/>
            <ac:picMk id="4" creationId="{6E3D142B-53DA-4BF2-A324-F98E2EE4A400}"/>
          </ac:picMkLst>
        </pc:picChg>
        <pc:picChg chg="add">
          <ac:chgData name="ramona robu" userId="b8bea999df885030" providerId="LiveId" clId="{4D2F859E-A3DE-443E-A337-BA1D0269DAAF}" dt="2022-03-16T14:41:09.180" v="4"/>
          <ac:picMkLst>
            <pc:docMk/>
            <pc:sldMk cId="1801783929" sldId="256"/>
            <ac:picMk id="5" creationId="{B745329D-3B01-4F86-BE90-BE7F65BE0E23}"/>
          </ac:picMkLst>
        </pc:picChg>
      </pc:sldChg>
      <pc:sldChg chg="modSp add mod setBg">
        <pc:chgData name="ramona robu" userId="b8bea999df885030" providerId="LiveId" clId="{4D2F859E-A3DE-443E-A337-BA1D0269DAAF}" dt="2022-03-18T00:11:23.991" v="50" actId="1076"/>
        <pc:sldMkLst>
          <pc:docMk/>
          <pc:sldMk cId="1968123566" sldId="256"/>
        </pc:sldMkLst>
        <pc:spChg chg="mod">
          <ac:chgData name="ramona robu" userId="b8bea999df885030" providerId="LiveId" clId="{4D2F859E-A3DE-443E-A337-BA1D0269DAAF}" dt="2022-03-18T00:10:28.541" v="43" actId="1076"/>
          <ac:spMkLst>
            <pc:docMk/>
            <pc:sldMk cId="1968123566" sldId="256"/>
            <ac:spMk id="3" creationId="{140AC77B-BA63-ED45-9FA4-43280528EEA9}"/>
          </ac:spMkLst>
        </pc:spChg>
        <pc:spChg chg="mod">
          <ac:chgData name="ramona robu" userId="b8bea999df885030" providerId="LiveId" clId="{4D2F859E-A3DE-443E-A337-BA1D0269DAAF}" dt="2022-03-18T00:10:37.628" v="44" actId="1076"/>
          <ac:spMkLst>
            <pc:docMk/>
            <pc:sldMk cId="1968123566" sldId="256"/>
            <ac:spMk id="6" creationId="{E99BB448-90D1-194A-9FA1-B94295FC051C}"/>
          </ac:spMkLst>
        </pc:spChg>
        <pc:spChg chg="mod">
          <ac:chgData name="ramona robu" userId="b8bea999df885030" providerId="LiveId" clId="{4D2F859E-A3DE-443E-A337-BA1D0269DAAF}" dt="2022-03-18T00:11:07.129" v="47" actId="1076"/>
          <ac:spMkLst>
            <pc:docMk/>
            <pc:sldMk cId="1968123566" sldId="256"/>
            <ac:spMk id="9" creationId="{8BBEDB14-7DF9-FB4C-8A32-D433E96688C4}"/>
          </ac:spMkLst>
        </pc:spChg>
        <pc:spChg chg="mod">
          <ac:chgData name="ramona robu" userId="b8bea999df885030" providerId="LiveId" clId="{4D2F859E-A3DE-443E-A337-BA1D0269DAAF}" dt="2022-03-18T00:09:35.156" v="40" actId="20577"/>
          <ac:spMkLst>
            <pc:docMk/>
            <pc:sldMk cId="1968123566" sldId="256"/>
            <ac:spMk id="11" creationId="{AE21A01E-E592-C548-8DD8-B0F8096307D0}"/>
          </ac:spMkLst>
        </pc:spChg>
        <pc:picChg chg="mod">
          <ac:chgData name="ramona robu" userId="b8bea999df885030" providerId="LiveId" clId="{4D2F859E-A3DE-443E-A337-BA1D0269DAAF}" dt="2022-03-18T00:10:21.326" v="42" actId="1076"/>
          <ac:picMkLst>
            <pc:docMk/>
            <pc:sldMk cId="1968123566" sldId="256"/>
            <ac:picMk id="1026" creationId="{EFAE1160-C79F-AF45-B4AB-52F1B7CBEA31}"/>
          </ac:picMkLst>
        </pc:picChg>
        <pc:picChg chg="mod">
          <ac:chgData name="ramona robu" userId="b8bea999df885030" providerId="LiveId" clId="{4D2F859E-A3DE-443E-A337-BA1D0269DAAF}" dt="2022-03-18T00:11:08.492" v="48" actId="1076"/>
          <ac:picMkLst>
            <pc:docMk/>
            <pc:sldMk cId="1968123566" sldId="256"/>
            <ac:picMk id="1030" creationId="{95A88E1F-C94E-6046-8CD0-6ED559F7A668}"/>
          </ac:picMkLst>
        </pc:picChg>
        <pc:picChg chg="mod">
          <ac:chgData name="ramona robu" userId="b8bea999df885030" providerId="LiveId" clId="{4D2F859E-A3DE-443E-A337-BA1D0269DAAF}" dt="2022-03-18T00:11:23.991" v="50" actId="1076"/>
          <ac:picMkLst>
            <pc:docMk/>
            <pc:sldMk cId="1968123566" sldId="256"/>
            <ac:picMk id="1032" creationId="{52791E0C-8A57-CA46-BACD-22658D1FF1AD}"/>
          </ac:picMkLst>
        </pc:picChg>
        <pc:picChg chg="mod">
          <ac:chgData name="ramona robu" userId="b8bea999df885030" providerId="LiveId" clId="{4D2F859E-A3DE-443E-A337-BA1D0269DAAF}" dt="2022-03-18T00:08:46.959" v="31" actId="1076"/>
          <ac:picMkLst>
            <pc:docMk/>
            <pc:sldMk cId="1968123566" sldId="256"/>
            <ac:picMk id="1034" creationId="{1DDB4451-AA73-0C4F-B2C4-67055D1E72F8}"/>
          </ac:picMkLst>
        </pc:picChg>
      </pc:sldChg>
      <pc:sldChg chg="addSp modSp new del mod ord">
        <pc:chgData name="ramona robu" userId="b8bea999df885030" providerId="LiveId" clId="{4D2F859E-A3DE-443E-A337-BA1D0269DAAF}" dt="2022-03-18T00:11:53.125" v="52" actId="2696"/>
        <pc:sldMkLst>
          <pc:docMk/>
          <pc:sldMk cId="2096772817" sldId="257"/>
        </pc:sldMkLst>
        <pc:picChg chg="add mod">
          <ac:chgData name="ramona robu" userId="b8bea999df885030" providerId="LiveId" clId="{4D2F859E-A3DE-443E-A337-BA1D0269DAAF}" dt="2022-03-18T00:11:44.304" v="51" actId="1076"/>
          <ac:picMkLst>
            <pc:docMk/>
            <pc:sldMk cId="2096772817" sldId="257"/>
            <ac:picMk id="2" creationId="{03B7AD19-C903-4C30-8498-24F696F1C93B}"/>
          </ac:picMkLst>
        </pc:picChg>
      </pc:sldChg>
      <pc:sldChg chg="addSp new del">
        <pc:chgData name="ramona robu" userId="b8bea999df885030" providerId="LiveId" clId="{4D2F859E-A3DE-443E-A337-BA1D0269DAAF}" dt="2022-03-18T01:12:31.038" v="1866" actId="2696"/>
        <pc:sldMkLst>
          <pc:docMk/>
          <pc:sldMk cId="3755948476" sldId="258"/>
        </pc:sldMkLst>
        <pc:picChg chg="add">
          <ac:chgData name="ramona robu" userId="b8bea999df885030" providerId="LiveId" clId="{4D2F859E-A3DE-443E-A337-BA1D0269DAAF}" dt="2022-03-16T14:42:15.570" v="8"/>
          <ac:picMkLst>
            <pc:docMk/>
            <pc:sldMk cId="3755948476" sldId="258"/>
            <ac:picMk id="2" creationId="{11005F3A-CD46-40A8-8387-5A2A4E9A7289}"/>
          </ac:picMkLst>
        </pc:picChg>
      </pc:sldChg>
      <pc:sldChg chg="addSp delSp modSp new del mod">
        <pc:chgData name="ramona robu" userId="b8bea999df885030" providerId="LiveId" clId="{4D2F859E-A3DE-443E-A337-BA1D0269DAAF}" dt="2022-03-18T02:13:44.373" v="3802" actId="2696"/>
        <pc:sldMkLst>
          <pc:docMk/>
          <pc:sldMk cId="1271737162" sldId="259"/>
        </pc:sldMkLst>
        <pc:spChg chg="add del mod">
          <ac:chgData name="ramona robu" userId="b8bea999df885030" providerId="LiveId" clId="{4D2F859E-A3DE-443E-A337-BA1D0269DAAF}" dt="2022-03-18T01:13:55.581" v="1873"/>
          <ac:spMkLst>
            <pc:docMk/>
            <pc:sldMk cId="1271737162" sldId="259"/>
            <ac:spMk id="3" creationId="{EE25B2A0-69B3-4C1E-B2FD-8815FA2A0530}"/>
          </ac:spMkLst>
        </pc:spChg>
        <pc:spChg chg="add del mod">
          <ac:chgData name="ramona robu" userId="b8bea999df885030" providerId="LiveId" clId="{4D2F859E-A3DE-443E-A337-BA1D0269DAAF}" dt="2022-03-18T01:14:32.659" v="1880"/>
          <ac:spMkLst>
            <pc:docMk/>
            <pc:sldMk cId="1271737162" sldId="259"/>
            <ac:spMk id="4" creationId="{25704CCB-C697-434B-AFC1-2D8FB4601BFF}"/>
          </ac:spMkLst>
        </pc:spChg>
        <pc:spChg chg="add mod">
          <ac:chgData name="ramona robu" userId="b8bea999df885030" providerId="LiveId" clId="{4D2F859E-A3DE-443E-A337-BA1D0269DAAF}" dt="2022-03-18T01:53:18.852" v="3772" actId="255"/>
          <ac:spMkLst>
            <pc:docMk/>
            <pc:sldMk cId="1271737162" sldId="259"/>
            <ac:spMk id="5" creationId="{5F3AAB4C-0A9C-4C54-9D5F-6FFA57DE47F9}"/>
          </ac:spMkLst>
        </pc:spChg>
        <pc:picChg chg="add del mod">
          <ac:chgData name="ramona robu" userId="b8bea999df885030" providerId="LiveId" clId="{4D2F859E-A3DE-443E-A337-BA1D0269DAAF}" dt="2022-03-18T01:43:34.588" v="3275" actId="21"/>
          <ac:picMkLst>
            <pc:docMk/>
            <pc:sldMk cId="1271737162" sldId="259"/>
            <ac:picMk id="2" creationId="{66151B14-A07F-4626-B702-4CD8DE112D7C}"/>
          </ac:picMkLst>
        </pc:picChg>
        <pc:picChg chg="add del mod">
          <ac:chgData name="ramona robu" userId="b8bea999df885030" providerId="LiveId" clId="{4D2F859E-A3DE-443E-A337-BA1D0269DAAF}" dt="2022-03-18T01:52:26.137" v="3770" actId="21"/>
          <ac:picMkLst>
            <pc:docMk/>
            <pc:sldMk cId="1271737162" sldId="259"/>
            <ac:picMk id="6" creationId="{7C4DD0AA-84DE-4C98-A140-C9B3B1F9F26A}"/>
          </ac:picMkLst>
        </pc:picChg>
      </pc:sldChg>
      <pc:sldChg chg="addSp modSp new del mod">
        <pc:chgData name="ramona robu" userId="b8bea999df885030" providerId="LiveId" clId="{4D2F859E-A3DE-443E-A337-BA1D0269DAAF}" dt="2022-03-18T02:13:38.796" v="3801" actId="2696"/>
        <pc:sldMkLst>
          <pc:docMk/>
          <pc:sldMk cId="96030532" sldId="260"/>
        </pc:sldMkLst>
        <pc:picChg chg="add mod">
          <ac:chgData name="ramona robu" userId="b8bea999df885030" providerId="LiveId" clId="{4D2F859E-A3DE-443E-A337-BA1D0269DAAF}" dt="2022-03-18T01:44:51.747" v="3280" actId="14100"/>
          <ac:picMkLst>
            <pc:docMk/>
            <pc:sldMk cId="96030532" sldId="260"/>
            <ac:picMk id="2" creationId="{9F20C4CF-AF55-4F56-AC71-29B75F167F7A}"/>
          </ac:picMkLst>
        </pc:picChg>
      </pc:sldChg>
      <pc:sldChg chg="addSp delSp modSp new mod ord">
        <pc:chgData name="ramona robu" userId="b8bea999df885030" providerId="LiveId" clId="{4D2F859E-A3DE-443E-A337-BA1D0269DAAF}" dt="2022-03-18T00:26:59.250" v="332" actId="1076"/>
        <pc:sldMkLst>
          <pc:docMk/>
          <pc:sldMk cId="3322814025" sldId="261"/>
        </pc:sldMkLst>
        <pc:spChg chg="add del mod">
          <ac:chgData name="ramona robu" userId="b8bea999df885030" providerId="LiveId" clId="{4D2F859E-A3DE-443E-A337-BA1D0269DAAF}" dt="2022-03-18T00:06:57.614" v="29" actId="767"/>
          <ac:spMkLst>
            <pc:docMk/>
            <pc:sldMk cId="3322814025" sldId="261"/>
            <ac:spMk id="2" creationId="{1BE84998-0ED6-4FC0-B6A8-E9034765171A}"/>
          </ac:spMkLst>
        </pc:spChg>
        <pc:spChg chg="add mod">
          <ac:chgData name="ramona robu" userId="b8bea999df885030" providerId="LiveId" clId="{4D2F859E-A3DE-443E-A337-BA1D0269DAAF}" dt="2022-03-18T00:23:05.297" v="260" actId="20577"/>
          <ac:spMkLst>
            <pc:docMk/>
            <pc:sldMk cId="3322814025" sldId="261"/>
            <ac:spMk id="3" creationId="{F96BFED7-59EB-4AB0-8B60-C807FCB06928}"/>
          </ac:spMkLst>
        </pc:spChg>
        <pc:spChg chg="add mod">
          <ac:chgData name="ramona robu" userId="b8bea999df885030" providerId="LiveId" clId="{4D2F859E-A3DE-443E-A337-BA1D0269DAAF}" dt="2022-03-18T00:17:18.061" v="118" actId="14100"/>
          <ac:spMkLst>
            <pc:docMk/>
            <pc:sldMk cId="3322814025" sldId="261"/>
            <ac:spMk id="4" creationId="{EFE6EBA3-9323-4BFA-B2DB-376ACE9401A0}"/>
          </ac:spMkLst>
        </pc:spChg>
        <pc:spChg chg="add mod">
          <ac:chgData name="ramona robu" userId="b8bea999df885030" providerId="LiveId" clId="{4D2F859E-A3DE-443E-A337-BA1D0269DAAF}" dt="2022-03-18T00:19:05.943" v="143" actId="1076"/>
          <ac:spMkLst>
            <pc:docMk/>
            <pc:sldMk cId="3322814025" sldId="261"/>
            <ac:spMk id="5" creationId="{724332B3-E967-48C3-9DDA-C5AE0EDF0CE7}"/>
          </ac:spMkLst>
        </pc:spChg>
        <pc:spChg chg="add mod">
          <ac:chgData name="ramona robu" userId="b8bea999df885030" providerId="LiveId" clId="{4D2F859E-A3DE-443E-A337-BA1D0269DAAF}" dt="2022-03-18T00:22:08.764" v="235" actId="1076"/>
          <ac:spMkLst>
            <pc:docMk/>
            <pc:sldMk cId="3322814025" sldId="261"/>
            <ac:spMk id="6" creationId="{19D63762-5A40-4069-BC64-D145AC7F8B4D}"/>
          </ac:spMkLst>
        </pc:spChg>
        <pc:spChg chg="add mod">
          <ac:chgData name="ramona robu" userId="b8bea999df885030" providerId="LiveId" clId="{4D2F859E-A3DE-443E-A337-BA1D0269DAAF}" dt="2022-03-18T00:22:21.702" v="236" actId="1076"/>
          <ac:spMkLst>
            <pc:docMk/>
            <pc:sldMk cId="3322814025" sldId="261"/>
            <ac:spMk id="7" creationId="{93191AAF-E5F3-4706-B3E9-7FB8CCCFB415}"/>
          </ac:spMkLst>
        </pc:spChg>
        <pc:spChg chg="add del mod">
          <ac:chgData name="ramona robu" userId="b8bea999df885030" providerId="LiveId" clId="{4D2F859E-A3DE-443E-A337-BA1D0269DAAF}" dt="2022-03-18T00:26:22.686" v="329" actId="21"/>
          <ac:spMkLst>
            <pc:docMk/>
            <pc:sldMk cId="3322814025" sldId="261"/>
            <ac:spMk id="10" creationId="{6F4F7B31-7789-4D27-85FF-44A0E2266C76}"/>
          </ac:spMkLst>
        </pc:spChg>
        <pc:picChg chg="add del mod">
          <ac:chgData name="ramona robu" userId="b8bea999df885030" providerId="LiveId" clId="{4D2F859E-A3DE-443E-A337-BA1D0269DAAF}" dt="2022-03-18T00:26:59.250" v="332" actId="1076"/>
          <ac:picMkLst>
            <pc:docMk/>
            <pc:sldMk cId="3322814025" sldId="261"/>
            <ac:picMk id="9" creationId="{C752D173-8BBF-4725-8C0A-95E14F30D033}"/>
          </ac:picMkLst>
        </pc:picChg>
      </pc:sldChg>
      <pc:sldChg chg="addSp modSp new mod">
        <pc:chgData name="ramona robu" userId="b8bea999df885030" providerId="LiveId" clId="{4D2F859E-A3DE-443E-A337-BA1D0269DAAF}" dt="2022-03-18T02:10:55.003" v="3800" actId="20577"/>
        <pc:sldMkLst>
          <pc:docMk/>
          <pc:sldMk cId="1285216940" sldId="262"/>
        </pc:sldMkLst>
        <pc:spChg chg="add mod">
          <ac:chgData name="ramona robu" userId="b8bea999df885030" providerId="LiveId" clId="{4D2F859E-A3DE-443E-A337-BA1D0269DAAF}" dt="2022-03-18T02:10:55.003" v="3800" actId="20577"/>
          <ac:spMkLst>
            <pc:docMk/>
            <pc:sldMk cId="1285216940" sldId="262"/>
            <ac:spMk id="2" creationId="{0030AA79-3063-42D0-A3C7-B7D4F93B65B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41E3E-E22A-411E-9EA4-F679F385D9C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A5354B-7F97-4E7F-BEDB-091AEC6D263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8C9D2CC-E0A5-4021-AD50-1FB65F1B9A9D}"/>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5" name="Footer Placeholder 4">
            <a:extLst>
              <a:ext uri="{FF2B5EF4-FFF2-40B4-BE49-F238E27FC236}">
                <a16:creationId xmlns:a16="http://schemas.microsoft.com/office/drawing/2014/main" id="{85F9E42F-3685-4374-869C-06BF8303E4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DFF836-4A9E-4F27-B3DD-822915C272FF}"/>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1558633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8984D-B69E-4CB4-8DC2-95F4BF46C57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1980C6-82FE-4E07-80E8-FAB14959300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B4DBACE-B11D-41CF-861C-85779FF463F5}"/>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5" name="Footer Placeholder 4">
            <a:extLst>
              <a:ext uri="{FF2B5EF4-FFF2-40B4-BE49-F238E27FC236}">
                <a16:creationId xmlns:a16="http://schemas.microsoft.com/office/drawing/2014/main" id="{32FF2C11-BE59-4B04-845B-D911A39902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39B29C2-49A7-4B66-9C50-15A44A9DAB3C}"/>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38626646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D25C10-CAC4-4100-BB8C-70177739F6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F02C9DD-6D0E-4FC1-A77D-C1AC60E87D5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FA35E3-5CD8-41BD-BE42-8177AF8EE2AD}"/>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5" name="Footer Placeholder 4">
            <a:extLst>
              <a:ext uri="{FF2B5EF4-FFF2-40B4-BE49-F238E27FC236}">
                <a16:creationId xmlns:a16="http://schemas.microsoft.com/office/drawing/2014/main" id="{E1F7F166-CB48-4827-AAFE-298F11AEEB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A4878A-AA51-494A-8B83-FCF04BBE1775}"/>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35541443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27374-A610-4A13-B1CA-9F96A76DA8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2747477-B0E6-4683-B0EC-D38C026570D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852D83F-51FD-4F18-A0AF-34C22633A2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D16E7B-BA73-4EC4-AC4B-B17F71836803}"/>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6" name="Footer Placeholder 5">
            <a:extLst>
              <a:ext uri="{FF2B5EF4-FFF2-40B4-BE49-F238E27FC236}">
                <a16:creationId xmlns:a16="http://schemas.microsoft.com/office/drawing/2014/main" id="{81B08315-217A-4401-8882-0FAE7DB1C3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A36C6F-86FC-449A-983A-09D669E8525F}"/>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2448814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A353FE-A053-4995-B4F3-19AA005892D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1926F1-B25B-4E59-973A-925154AC249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C8E71B-F022-462D-9E7E-25524133A34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6056CB-D83C-4135-91CA-79DBCE011A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A34657-970B-4CE9-AD95-9E19F17848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23CE62-7653-42EC-93E5-94DF50549451}"/>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8" name="Footer Placeholder 7">
            <a:extLst>
              <a:ext uri="{FF2B5EF4-FFF2-40B4-BE49-F238E27FC236}">
                <a16:creationId xmlns:a16="http://schemas.microsoft.com/office/drawing/2014/main" id="{E7BA0D4D-D5DE-487A-914A-A74B3EC32EB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7B8541-6400-4CFD-9429-3293E5267022}"/>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26956312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E1D12-74F4-42C7-A921-53D911E76AE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E8F230-FDA0-4E99-9CF2-9EB968C05FC0}"/>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4" name="Footer Placeholder 3">
            <a:extLst>
              <a:ext uri="{FF2B5EF4-FFF2-40B4-BE49-F238E27FC236}">
                <a16:creationId xmlns:a16="http://schemas.microsoft.com/office/drawing/2014/main" id="{BF1254C5-8687-4866-85A6-0360F6FC67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7CC063-34E1-4F7F-B2A5-2763C3908906}"/>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1191613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56D4E8-F495-4E7D-A25A-1B9C67174A40}"/>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3" name="Footer Placeholder 2">
            <a:extLst>
              <a:ext uri="{FF2B5EF4-FFF2-40B4-BE49-F238E27FC236}">
                <a16:creationId xmlns:a16="http://schemas.microsoft.com/office/drawing/2014/main" id="{204E4F59-600F-442B-BB0A-D598706D0E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B125B37-E7DD-4815-BE0C-A4AA5D275659}"/>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117708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8965C-ADBA-4729-A2F7-8112C316F0D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9682674-1A2D-4FD6-9009-FFC6667653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BAF306-0716-4CD7-BD11-4648CEEF31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49BF5DB-E6C5-42BC-98B2-5C6D38DA5FDD}"/>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6" name="Footer Placeholder 5">
            <a:extLst>
              <a:ext uri="{FF2B5EF4-FFF2-40B4-BE49-F238E27FC236}">
                <a16:creationId xmlns:a16="http://schemas.microsoft.com/office/drawing/2014/main" id="{D446A2EA-F795-4C49-B703-002A8C0FBF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1ACF14-C85B-4864-B7B1-F814CA281713}"/>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36997998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64E10-1558-455E-A0F8-0042D68356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F46524-9BF5-4A4F-B8FE-43BF5E146D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E0719F-8B5B-49C7-B73A-BE6FEC66F4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FD5BDE-3B69-4299-AA84-E9141BDEFDCE}"/>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6" name="Footer Placeholder 5">
            <a:extLst>
              <a:ext uri="{FF2B5EF4-FFF2-40B4-BE49-F238E27FC236}">
                <a16:creationId xmlns:a16="http://schemas.microsoft.com/office/drawing/2014/main" id="{89AAFE4C-3EE0-47DC-8FAC-5BBD91A4E3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5444D5-A4B4-4C2E-BD6F-2F4E1B9EFF8F}"/>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31656034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EEC4F-10A6-4FBC-B952-772E7E02CC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E1F433-5DFB-46E3-91E9-0CACF5B20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106125-CC2D-43A2-9FCC-4707FADA5BDE}"/>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5" name="Footer Placeholder 4">
            <a:extLst>
              <a:ext uri="{FF2B5EF4-FFF2-40B4-BE49-F238E27FC236}">
                <a16:creationId xmlns:a16="http://schemas.microsoft.com/office/drawing/2014/main" id="{C93410A0-2DB6-4DFD-B517-D87B448D6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90F181-051F-4842-91FD-66339BD94E09}"/>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329255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2F0DBC-2F96-4DBC-803F-57C2D735907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D0381D-8441-496C-BCA3-6C6711BF0D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CBF9F5-C288-41A9-8D9B-1295658AEBB0}"/>
              </a:ext>
            </a:extLst>
          </p:cNvPr>
          <p:cNvSpPr>
            <a:spLocks noGrp="1"/>
          </p:cNvSpPr>
          <p:nvPr>
            <p:ph type="dt" sz="half" idx="10"/>
          </p:nvPr>
        </p:nvSpPr>
        <p:spPr/>
        <p:txBody>
          <a:bodyPr/>
          <a:lstStyle/>
          <a:p>
            <a:fld id="{E02A2641-9724-472D-832B-9098C5722FD6}" type="datetimeFigureOut">
              <a:rPr lang="en-GB" smtClean="0"/>
              <a:t>18/03/2022</a:t>
            </a:fld>
            <a:endParaRPr lang="en-GB"/>
          </a:p>
        </p:txBody>
      </p:sp>
      <p:sp>
        <p:nvSpPr>
          <p:cNvPr id="5" name="Footer Placeholder 4">
            <a:extLst>
              <a:ext uri="{FF2B5EF4-FFF2-40B4-BE49-F238E27FC236}">
                <a16:creationId xmlns:a16="http://schemas.microsoft.com/office/drawing/2014/main" id="{E6BA9A6F-F8EB-4A5F-9A2F-85990EC558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1A577E-3B29-4E13-ABB5-72E98921E507}"/>
              </a:ext>
            </a:extLst>
          </p:cNvPr>
          <p:cNvSpPr>
            <a:spLocks noGrp="1"/>
          </p:cNvSpPr>
          <p:nvPr>
            <p:ph type="sldNum" sz="quarter" idx="12"/>
          </p:nvPr>
        </p:nvSpPr>
        <p:spPr/>
        <p:txBody>
          <a:bodyPr/>
          <a:lstStyle/>
          <a:p>
            <a:fld id="{AB4D6AF7-0491-4CC7-A317-01402DC43CC7}" type="slidenum">
              <a:rPr lang="en-GB" smtClean="0"/>
              <a:t>‹#›</a:t>
            </a:fld>
            <a:endParaRPr lang="en-GB"/>
          </a:p>
        </p:txBody>
      </p:sp>
    </p:spTree>
    <p:extLst>
      <p:ext uri="{BB962C8B-B14F-4D97-AF65-F5344CB8AC3E}">
        <p14:creationId xmlns:p14="http://schemas.microsoft.com/office/powerpoint/2010/main" val="3393642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0BDD07A-23BF-4EB7-AE79-5D8318CD84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D8E388-4434-4F4D-9099-E90D50932A1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BDCE3D-EAA7-4B71-93BE-BAE8DC5171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02A2641-9724-472D-832B-9098C5722FD6}" type="datetimeFigureOut">
              <a:rPr lang="en-GB" smtClean="0"/>
              <a:t>18/03/2022</a:t>
            </a:fld>
            <a:endParaRPr lang="en-GB"/>
          </a:p>
        </p:txBody>
      </p:sp>
      <p:sp>
        <p:nvSpPr>
          <p:cNvPr id="5" name="Footer Placeholder 4">
            <a:extLst>
              <a:ext uri="{FF2B5EF4-FFF2-40B4-BE49-F238E27FC236}">
                <a16:creationId xmlns:a16="http://schemas.microsoft.com/office/drawing/2014/main" id="{B6211ABF-2B45-4555-9822-86C4A4EBD7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4FE0864-01B9-43A9-99DF-3EF953D985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4D6AF7-0491-4CC7-A317-01402DC43CC7}" type="slidenum">
              <a:rPr lang="en-GB" smtClean="0"/>
              <a:t>‹#›</a:t>
            </a:fld>
            <a:endParaRPr lang="en-GB"/>
          </a:p>
        </p:txBody>
      </p:sp>
    </p:spTree>
    <p:extLst>
      <p:ext uri="{BB962C8B-B14F-4D97-AF65-F5344CB8AC3E}">
        <p14:creationId xmlns:p14="http://schemas.microsoft.com/office/powerpoint/2010/main" val="3039760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geriatricsforcaregivers.net/how-to-diagnose-dementia-the-basics/" TargetMode="External"/><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8" Type="http://schemas.openxmlformats.org/officeDocument/2006/relationships/hyperlink" Target="https://www.who.int/news-room/fact-sheets/detail/dementia" TargetMode="External"/><Relationship Id="rId3" Type="http://schemas.openxmlformats.org/officeDocument/2006/relationships/hyperlink" Target="https://www.gov.uk/government/publications/2010-to-2015-government-policy-dementia/2010-to-2015-government-policy-dementia" TargetMode="External"/><Relationship Id="rId7" Type="http://schemas.openxmlformats.org/officeDocument/2006/relationships/hyperlink" Target="https://www.nhs.uk/conditions/dementia/symptoms" TargetMode="External"/><Relationship Id="rId2" Type="http://schemas.openxmlformats.org/officeDocument/2006/relationships/hyperlink" Target="https://www.alzheimers.org.uk/get-support/help-dementia-care/getting-support" TargetMode="External"/><Relationship Id="rId1" Type="http://schemas.openxmlformats.org/officeDocument/2006/relationships/slideLayout" Target="../slideLayouts/slideLayout7.xml"/><Relationship Id="rId6" Type="http://schemas.openxmlformats.org/officeDocument/2006/relationships/hyperlink" Target="https://www.nhs.uk/conditions/dementia/living-well-with-dementia" TargetMode="External"/><Relationship Id="rId5" Type="http://schemas.openxmlformats.org/officeDocument/2006/relationships/hyperlink" Target="https://www.nice.org.uk/guidance/ng97/chapter/About-this-guideline" TargetMode="External"/><Relationship Id="rId10" Type="http://schemas.openxmlformats.org/officeDocument/2006/relationships/hyperlink" Target="https://www.legislation.gov.uk/ukpga/2010/15/contents" TargetMode="External"/><Relationship Id="rId4" Type="http://schemas.openxmlformats.org/officeDocument/2006/relationships/hyperlink" Target="https://www.mayoclinic.org/diseases-conditions/dementia/symptoms-causes/syc-20352013" TargetMode="External"/><Relationship Id="rId9" Type="http://schemas.openxmlformats.org/officeDocument/2006/relationships/hyperlink" Target="https://www.legislation.gov.uk/ukpga/1998/42/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6BFED7-59EB-4AB0-8B60-C807FCB06928}"/>
              </a:ext>
            </a:extLst>
          </p:cNvPr>
          <p:cNvSpPr txBox="1"/>
          <p:nvPr/>
        </p:nvSpPr>
        <p:spPr>
          <a:xfrm>
            <a:off x="4369340" y="3754876"/>
            <a:ext cx="3453319" cy="892552"/>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Individual Poster</a:t>
            </a:r>
          </a:p>
          <a:p>
            <a:r>
              <a:rPr lang="en-GB" sz="2000" dirty="0">
                <a:latin typeface="Arial" panose="020B0604020202020204" pitchFamily="34" charset="0"/>
                <a:cs typeface="Arial" panose="020B0604020202020204" pitchFamily="34" charset="0"/>
              </a:rPr>
              <a:t>              DEMENTIA</a:t>
            </a:r>
          </a:p>
        </p:txBody>
      </p:sp>
      <p:sp>
        <p:nvSpPr>
          <p:cNvPr id="4" name="TextBox 3">
            <a:extLst>
              <a:ext uri="{FF2B5EF4-FFF2-40B4-BE49-F238E27FC236}">
                <a16:creationId xmlns:a16="http://schemas.microsoft.com/office/drawing/2014/main" id="{EFE6EBA3-9323-4BFA-B2DB-376ACE9401A0}"/>
              </a:ext>
            </a:extLst>
          </p:cNvPr>
          <p:cNvSpPr txBox="1"/>
          <p:nvPr/>
        </p:nvSpPr>
        <p:spPr>
          <a:xfrm>
            <a:off x="1634248" y="1673157"/>
            <a:ext cx="8647888" cy="584775"/>
          </a:xfrm>
          <a:prstGeom prst="rect">
            <a:avLst/>
          </a:prstGeom>
          <a:noFill/>
        </p:spPr>
        <p:txBody>
          <a:bodyPr wrap="square" rtlCol="0">
            <a:spAutoFit/>
          </a:bodyPr>
          <a:lstStyle/>
          <a:p>
            <a:r>
              <a:rPr lang="en-GB" sz="3200" dirty="0">
                <a:latin typeface="Arial" panose="020B0604020202020204" pitchFamily="34" charset="0"/>
                <a:cs typeface="Arial" panose="020B0604020202020204" pitchFamily="34" charset="0"/>
              </a:rPr>
              <a:t>LIVING WITH CARE: THE OLDER PERSON</a:t>
            </a:r>
          </a:p>
        </p:txBody>
      </p:sp>
      <p:sp>
        <p:nvSpPr>
          <p:cNvPr id="5" name="TextBox 4">
            <a:extLst>
              <a:ext uri="{FF2B5EF4-FFF2-40B4-BE49-F238E27FC236}">
                <a16:creationId xmlns:a16="http://schemas.microsoft.com/office/drawing/2014/main" id="{724332B3-E967-48C3-9DDA-C5AE0EDF0CE7}"/>
              </a:ext>
            </a:extLst>
          </p:cNvPr>
          <p:cNvSpPr txBox="1"/>
          <p:nvPr/>
        </p:nvSpPr>
        <p:spPr>
          <a:xfrm>
            <a:off x="4685488" y="2406239"/>
            <a:ext cx="2821022" cy="400110"/>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BMHP6009_BIRM</a:t>
            </a:r>
          </a:p>
        </p:txBody>
      </p:sp>
      <p:sp>
        <p:nvSpPr>
          <p:cNvPr id="6" name="TextBox 5">
            <a:extLst>
              <a:ext uri="{FF2B5EF4-FFF2-40B4-BE49-F238E27FC236}">
                <a16:creationId xmlns:a16="http://schemas.microsoft.com/office/drawing/2014/main" id="{19D63762-5A40-4069-BC64-D145AC7F8B4D}"/>
              </a:ext>
            </a:extLst>
          </p:cNvPr>
          <p:cNvSpPr txBox="1"/>
          <p:nvPr/>
        </p:nvSpPr>
        <p:spPr>
          <a:xfrm>
            <a:off x="1721797" y="5449641"/>
            <a:ext cx="3920246" cy="369332"/>
          </a:xfrm>
          <a:prstGeom prst="rect">
            <a:avLst/>
          </a:prstGeom>
          <a:noFill/>
        </p:spPr>
        <p:txBody>
          <a:bodyPr wrap="square" rtlCol="0">
            <a:spAutoFit/>
          </a:bodyPr>
          <a:lstStyle/>
          <a:p>
            <a:r>
              <a:rPr lang="en-GB" dirty="0"/>
              <a:t>Student: Ramona Robu (1913214)</a:t>
            </a:r>
          </a:p>
        </p:txBody>
      </p:sp>
      <p:sp>
        <p:nvSpPr>
          <p:cNvPr id="7" name="TextBox 6">
            <a:extLst>
              <a:ext uri="{FF2B5EF4-FFF2-40B4-BE49-F238E27FC236}">
                <a16:creationId xmlns:a16="http://schemas.microsoft.com/office/drawing/2014/main" id="{93191AAF-E5F3-4706-B3E9-7FB8CCCFB415}"/>
              </a:ext>
            </a:extLst>
          </p:cNvPr>
          <p:cNvSpPr txBox="1"/>
          <p:nvPr/>
        </p:nvSpPr>
        <p:spPr>
          <a:xfrm>
            <a:off x="7597302" y="5459368"/>
            <a:ext cx="3054485" cy="369332"/>
          </a:xfrm>
          <a:prstGeom prst="rect">
            <a:avLst/>
          </a:prstGeom>
          <a:noFill/>
        </p:spPr>
        <p:txBody>
          <a:bodyPr wrap="square" rtlCol="0">
            <a:spAutoFit/>
          </a:bodyPr>
          <a:lstStyle/>
          <a:p>
            <a:r>
              <a:rPr lang="en-GB" dirty="0"/>
              <a:t>Lecturer: Joanne Davies</a:t>
            </a:r>
          </a:p>
        </p:txBody>
      </p:sp>
      <p:pic>
        <p:nvPicPr>
          <p:cNvPr id="9" name="Picture 8" descr="Map&#10;&#10;Description automatically generated">
            <a:extLst>
              <a:ext uri="{FF2B5EF4-FFF2-40B4-BE49-F238E27FC236}">
                <a16:creationId xmlns:a16="http://schemas.microsoft.com/office/drawing/2014/main" id="{C752D173-8BBF-4725-8C0A-95E14F30D0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786010" y="131606"/>
            <a:ext cx="1950720" cy="1395984"/>
          </a:xfrm>
          <a:prstGeom prst="rect">
            <a:avLst/>
          </a:prstGeom>
        </p:spPr>
      </p:pic>
    </p:spTree>
    <p:extLst>
      <p:ext uri="{BB962C8B-B14F-4D97-AF65-F5344CB8AC3E}">
        <p14:creationId xmlns:p14="http://schemas.microsoft.com/office/powerpoint/2010/main" val="3322814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40AC77B-BA63-ED45-9FA4-43280528EEA9}"/>
              </a:ext>
            </a:extLst>
          </p:cNvPr>
          <p:cNvSpPr>
            <a:spLocks noGrp="1"/>
          </p:cNvSpPr>
          <p:nvPr>
            <p:ph type="subTitle" idx="1"/>
          </p:nvPr>
        </p:nvSpPr>
        <p:spPr>
          <a:xfrm>
            <a:off x="701979" y="604848"/>
            <a:ext cx="3123270" cy="377561"/>
          </a:xfrm>
        </p:spPr>
        <p:txBody>
          <a:bodyPr>
            <a:normAutofit/>
          </a:bodyPr>
          <a:lstStyle/>
          <a:p>
            <a:r>
              <a:rPr lang="en-US" sz="1667" b="1" dirty="0"/>
              <a:t>What is dementia?</a:t>
            </a:r>
          </a:p>
        </p:txBody>
      </p:sp>
      <p:pic>
        <p:nvPicPr>
          <p:cNvPr id="1026" name="Picture 2" descr="Dementia Awareness Week 2021">
            <a:extLst>
              <a:ext uri="{FF2B5EF4-FFF2-40B4-BE49-F238E27FC236}">
                <a16:creationId xmlns:a16="http://schemas.microsoft.com/office/drawing/2014/main" id="{EFAE1160-C79F-AF45-B4AB-52F1B7CBEA3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t="8607" r="21694" b="19299"/>
          <a:stretch/>
        </p:blipFill>
        <p:spPr bwMode="auto">
          <a:xfrm>
            <a:off x="94520" y="163944"/>
            <a:ext cx="1022114" cy="87281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E99BB448-90D1-194A-9FA1-B94295FC051C}"/>
              </a:ext>
            </a:extLst>
          </p:cNvPr>
          <p:cNvSpPr txBox="1"/>
          <p:nvPr/>
        </p:nvSpPr>
        <p:spPr>
          <a:xfrm>
            <a:off x="88755" y="1126436"/>
            <a:ext cx="3505805" cy="2015936"/>
          </a:xfrm>
          <a:prstGeom prst="rect">
            <a:avLst/>
          </a:prstGeom>
          <a:noFill/>
        </p:spPr>
        <p:txBody>
          <a:bodyPr wrap="square" rtlCol="0">
            <a:spAutoFit/>
          </a:bodyPr>
          <a:lstStyle/>
          <a:p>
            <a:pPr algn="just"/>
            <a:r>
              <a:rPr lang="en-US" sz="1250" dirty="0">
                <a:latin typeface="Arial" panose="020B0604020202020204" pitchFamily="34" charset="0"/>
                <a:cs typeface="Arial" panose="020B0604020202020204" pitchFamily="34" charset="0"/>
              </a:rPr>
              <a:t>Dementia is a syndrome in which a deterioration of the cognitive function is occurred (Innes, 2009). According to WHO (2022), 55 million people live with dementia and yearly about 10 million new cases are being declared. Therefore, this poster is addressed to old people that are not aware of dementia, and for young people having people with increased chance of dementia in their family. </a:t>
            </a:r>
          </a:p>
        </p:txBody>
      </p:sp>
      <p:sp>
        <p:nvSpPr>
          <p:cNvPr id="8" name="Subtitle 2">
            <a:extLst>
              <a:ext uri="{FF2B5EF4-FFF2-40B4-BE49-F238E27FC236}">
                <a16:creationId xmlns:a16="http://schemas.microsoft.com/office/drawing/2014/main" id="{6B90AF13-7335-F345-99CD-BC7E09490AE1}"/>
              </a:ext>
            </a:extLst>
          </p:cNvPr>
          <p:cNvSpPr txBox="1">
            <a:spLocks/>
          </p:cNvSpPr>
          <p:nvPr/>
        </p:nvSpPr>
        <p:spPr>
          <a:xfrm>
            <a:off x="-203260" y="3062171"/>
            <a:ext cx="3123270" cy="377561"/>
          </a:xfrm>
          <a:prstGeom prst="rect">
            <a:avLst/>
          </a:prstGeom>
        </p:spPr>
        <p:txBody>
          <a:bodyPr vert="horz" lIns="47643" tIns="23822" rIns="47643" bIns="23822" rtlCol="0">
            <a:normAutofit/>
          </a:bodyPr>
          <a:lstStyle>
            <a:lvl1pPr marL="0" indent="0" algn="ctr" defTabSz="1538387" rtl="0" eaLnBrk="1" latinLnBrk="0" hangingPunct="1">
              <a:lnSpc>
                <a:spcPct val="90000"/>
              </a:lnSpc>
              <a:spcBef>
                <a:spcPts val="1682"/>
              </a:spcBef>
              <a:buFont typeface="Arial" panose="020B0604020202020204" pitchFamily="34" charset="0"/>
              <a:buNone/>
              <a:defRPr sz="4038" kern="1200">
                <a:solidFill>
                  <a:schemeClr val="tx1"/>
                </a:solidFill>
                <a:latin typeface="+mn-lt"/>
                <a:ea typeface="+mn-ea"/>
                <a:cs typeface="+mn-cs"/>
              </a:defRPr>
            </a:lvl1pPr>
            <a:lvl2pPr marL="769193" indent="0" algn="ctr" defTabSz="1538387" rtl="0" eaLnBrk="1" latinLnBrk="0" hangingPunct="1">
              <a:lnSpc>
                <a:spcPct val="90000"/>
              </a:lnSpc>
              <a:spcBef>
                <a:spcPts val="841"/>
              </a:spcBef>
              <a:buFont typeface="Arial" panose="020B0604020202020204" pitchFamily="34" charset="0"/>
              <a:buNone/>
              <a:defRPr sz="3365" kern="1200">
                <a:solidFill>
                  <a:schemeClr val="tx1"/>
                </a:solidFill>
                <a:latin typeface="+mn-lt"/>
                <a:ea typeface="+mn-ea"/>
                <a:cs typeface="+mn-cs"/>
              </a:defRPr>
            </a:lvl2pPr>
            <a:lvl3pPr marL="1538387" indent="0" algn="ctr" defTabSz="1538387" rtl="0" eaLnBrk="1" latinLnBrk="0" hangingPunct="1">
              <a:lnSpc>
                <a:spcPct val="90000"/>
              </a:lnSpc>
              <a:spcBef>
                <a:spcPts val="841"/>
              </a:spcBef>
              <a:buFont typeface="Arial" panose="020B0604020202020204" pitchFamily="34" charset="0"/>
              <a:buNone/>
              <a:defRPr sz="3028" kern="1200">
                <a:solidFill>
                  <a:schemeClr val="tx1"/>
                </a:solidFill>
                <a:latin typeface="+mn-lt"/>
                <a:ea typeface="+mn-ea"/>
                <a:cs typeface="+mn-cs"/>
              </a:defRPr>
            </a:lvl3pPr>
            <a:lvl4pPr marL="2307580" indent="0" algn="ctr" defTabSz="1538387" rtl="0" eaLnBrk="1" latinLnBrk="0" hangingPunct="1">
              <a:lnSpc>
                <a:spcPct val="90000"/>
              </a:lnSpc>
              <a:spcBef>
                <a:spcPts val="841"/>
              </a:spcBef>
              <a:buFont typeface="Arial" panose="020B0604020202020204" pitchFamily="34" charset="0"/>
              <a:buNone/>
              <a:defRPr sz="2692" kern="1200">
                <a:solidFill>
                  <a:schemeClr val="tx1"/>
                </a:solidFill>
                <a:latin typeface="+mn-lt"/>
                <a:ea typeface="+mn-ea"/>
                <a:cs typeface="+mn-cs"/>
              </a:defRPr>
            </a:lvl4pPr>
            <a:lvl5pPr marL="3076773" indent="0" algn="ctr" defTabSz="1538387" rtl="0" eaLnBrk="1" latinLnBrk="0" hangingPunct="1">
              <a:lnSpc>
                <a:spcPct val="90000"/>
              </a:lnSpc>
              <a:spcBef>
                <a:spcPts val="841"/>
              </a:spcBef>
              <a:buFont typeface="Arial" panose="020B0604020202020204" pitchFamily="34" charset="0"/>
              <a:buNone/>
              <a:defRPr sz="2692" kern="1200">
                <a:solidFill>
                  <a:schemeClr val="tx1"/>
                </a:solidFill>
                <a:latin typeface="+mn-lt"/>
                <a:ea typeface="+mn-ea"/>
                <a:cs typeface="+mn-cs"/>
              </a:defRPr>
            </a:lvl5pPr>
            <a:lvl6pPr marL="3845966" indent="0" algn="ctr" defTabSz="1538387" rtl="0" eaLnBrk="1" latinLnBrk="0" hangingPunct="1">
              <a:lnSpc>
                <a:spcPct val="90000"/>
              </a:lnSpc>
              <a:spcBef>
                <a:spcPts val="841"/>
              </a:spcBef>
              <a:buFont typeface="Arial" panose="020B0604020202020204" pitchFamily="34" charset="0"/>
              <a:buNone/>
              <a:defRPr sz="2692" kern="1200">
                <a:solidFill>
                  <a:schemeClr val="tx1"/>
                </a:solidFill>
                <a:latin typeface="+mn-lt"/>
                <a:ea typeface="+mn-ea"/>
                <a:cs typeface="+mn-cs"/>
              </a:defRPr>
            </a:lvl6pPr>
            <a:lvl7pPr marL="4615160" indent="0" algn="ctr" defTabSz="1538387" rtl="0" eaLnBrk="1" latinLnBrk="0" hangingPunct="1">
              <a:lnSpc>
                <a:spcPct val="90000"/>
              </a:lnSpc>
              <a:spcBef>
                <a:spcPts val="841"/>
              </a:spcBef>
              <a:buFont typeface="Arial" panose="020B0604020202020204" pitchFamily="34" charset="0"/>
              <a:buNone/>
              <a:defRPr sz="2692" kern="1200">
                <a:solidFill>
                  <a:schemeClr val="tx1"/>
                </a:solidFill>
                <a:latin typeface="+mn-lt"/>
                <a:ea typeface="+mn-ea"/>
                <a:cs typeface="+mn-cs"/>
              </a:defRPr>
            </a:lvl7pPr>
            <a:lvl8pPr marL="5384353" indent="0" algn="ctr" defTabSz="1538387" rtl="0" eaLnBrk="1" latinLnBrk="0" hangingPunct="1">
              <a:lnSpc>
                <a:spcPct val="90000"/>
              </a:lnSpc>
              <a:spcBef>
                <a:spcPts val="841"/>
              </a:spcBef>
              <a:buFont typeface="Arial" panose="020B0604020202020204" pitchFamily="34" charset="0"/>
              <a:buNone/>
              <a:defRPr sz="2692" kern="1200">
                <a:solidFill>
                  <a:schemeClr val="tx1"/>
                </a:solidFill>
                <a:latin typeface="+mn-lt"/>
                <a:ea typeface="+mn-ea"/>
                <a:cs typeface="+mn-cs"/>
              </a:defRPr>
            </a:lvl8pPr>
            <a:lvl9pPr marL="6153546" indent="0" algn="ctr" defTabSz="1538387" rtl="0" eaLnBrk="1" latinLnBrk="0" hangingPunct="1">
              <a:lnSpc>
                <a:spcPct val="90000"/>
              </a:lnSpc>
              <a:spcBef>
                <a:spcPts val="841"/>
              </a:spcBef>
              <a:buFont typeface="Arial" panose="020B0604020202020204" pitchFamily="34" charset="0"/>
              <a:buNone/>
              <a:defRPr sz="2692" kern="1200">
                <a:solidFill>
                  <a:schemeClr val="tx1"/>
                </a:solidFill>
                <a:latin typeface="+mn-lt"/>
                <a:ea typeface="+mn-ea"/>
                <a:cs typeface="+mn-cs"/>
              </a:defRPr>
            </a:lvl9pPr>
          </a:lstStyle>
          <a:p>
            <a:r>
              <a:rPr lang="en-US" sz="1667" b="1" u="sng" dirty="0"/>
              <a:t>Types of dementia</a:t>
            </a:r>
          </a:p>
        </p:txBody>
      </p:sp>
      <p:sp>
        <p:nvSpPr>
          <p:cNvPr id="7" name="TextBox 6">
            <a:extLst>
              <a:ext uri="{FF2B5EF4-FFF2-40B4-BE49-F238E27FC236}">
                <a16:creationId xmlns:a16="http://schemas.microsoft.com/office/drawing/2014/main" id="{E5A7475C-9F7A-0544-BEC9-8ABC196024D5}"/>
              </a:ext>
            </a:extLst>
          </p:cNvPr>
          <p:cNvSpPr txBox="1"/>
          <p:nvPr/>
        </p:nvSpPr>
        <p:spPr>
          <a:xfrm>
            <a:off x="-8781" y="3330479"/>
            <a:ext cx="3827150" cy="3170099"/>
          </a:xfrm>
          <a:prstGeom prst="rect">
            <a:avLst/>
          </a:prstGeom>
          <a:noFill/>
        </p:spPr>
        <p:txBody>
          <a:bodyPr wrap="square" rtlCol="0">
            <a:spAutoFit/>
          </a:bodyPr>
          <a:lstStyle/>
          <a:p>
            <a:pPr algn="just"/>
            <a:r>
              <a:rPr lang="en-US" sz="1250" dirty="0">
                <a:latin typeface="Arial" panose="020B0604020202020204" pitchFamily="34" charset="0"/>
                <a:cs typeface="Arial" panose="020B0604020202020204" pitchFamily="34" charset="0"/>
              </a:rPr>
              <a:t>There are more types of dementia (NHS, 2022), and these include: </a:t>
            </a:r>
          </a:p>
          <a:p>
            <a:pPr marL="148876" indent="-148876" algn="just">
              <a:buFontTx/>
              <a:buChar char="-"/>
            </a:pPr>
            <a:r>
              <a:rPr lang="en-US" sz="1250" b="1" dirty="0">
                <a:latin typeface="Arial" panose="020B0604020202020204" pitchFamily="34" charset="0"/>
                <a:cs typeface="Arial" panose="020B0604020202020204" pitchFamily="34" charset="0"/>
              </a:rPr>
              <a:t>Alzheimer’s</a:t>
            </a:r>
            <a:r>
              <a:rPr lang="en-US" sz="1250" dirty="0">
                <a:latin typeface="Arial" panose="020B0604020202020204" pitchFamily="34" charset="0"/>
                <a:cs typeface="Arial" panose="020B0604020202020204" pitchFamily="34" charset="0"/>
              </a:rPr>
              <a:t> </a:t>
            </a:r>
            <a:r>
              <a:rPr lang="en-US" sz="1250" b="1" dirty="0">
                <a:latin typeface="Arial" panose="020B0604020202020204" pitchFamily="34" charset="0"/>
                <a:cs typeface="Arial" panose="020B0604020202020204" pitchFamily="34" charset="0"/>
              </a:rPr>
              <a:t>Disease</a:t>
            </a:r>
            <a:r>
              <a:rPr lang="en-US" sz="1250" dirty="0">
                <a:latin typeface="Arial" panose="020B0604020202020204" pitchFamily="34" charset="0"/>
                <a:cs typeface="Arial" panose="020B0604020202020204" pitchFamily="34" charset="0"/>
              </a:rPr>
              <a:t>: This is the most common cause of dementia (Cayton 2008)</a:t>
            </a:r>
          </a:p>
          <a:p>
            <a:pPr marL="148876" indent="-148876" algn="just">
              <a:buFontTx/>
              <a:buChar char="-"/>
            </a:pPr>
            <a:r>
              <a:rPr lang="en-US" sz="1250" b="1" dirty="0">
                <a:latin typeface="Arial" panose="020B0604020202020204" pitchFamily="34" charset="0"/>
                <a:cs typeface="Arial" panose="020B0604020202020204" pitchFamily="34" charset="0"/>
              </a:rPr>
              <a:t>Vascular</a:t>
            </a:r>
            <a:r>
              <a:rPr lang="en-US" sz="1250" dirty="0">
                <a:latin typeface="Arial" panose="020B0604020202020204" pitchFamily="34" charset="0"/>
                <a:cs typeface="Arial" panose="020B0604020202020204" pitchFamily="34" charset="0"/>
              </a:rPr>
              <a:t> </a:t>
            </a:r>
            <a:r>
              <a:rPr lang="en-US" sz="1250" b="1" dirty="0">
                <a:latin typeface="Arial" panose="020B0604020202020204" pitchFamily="34" charset="0"/>
                <a:cs typeface="Arial" panose="020B0604020202020204" pitchFamily="34" charset="0"/>
              </a:rPr>
              <a:t>dementia</a:t>
            </a:r>
            <a:r>
              <a:rPr lang="en-US" sz="1250" dirty="0">
                <a:latin typeface="Arial" panose="020B0604020202020204" pitchFamily="34" charset="0"/>
                <a:cs typeface="Arial" panose="020B0604020202020204" pitchFamily="34" charset="0"/>
              </a:rPr>
              <a:t>: caused by damage to the vessels that supply blood to your brain (Paul, 2007).</a:t>
            </a:r>
          </a:p>
          <a:p>
            <a:pPr marL="148876" indent="-148876" algn="just">
              <a:buFontTx/>
              <a:buChar char="-"/>
            </a:pPr>
            <a:r>
              <a:rPr lang="en-US" sz="1250" b="1" dirty="0">
                <a:latin typeface="Arial" panose="020B0604020202020204" pitchFamily="34" charset="0"/>
                <a:cs typeface="Arial" panose="020B0604020202020204" pitchFamily="34" charset="0"/>
              </a:rPr>
              <a:t>Lewy</a:t>
            </a:r>
            <a:r>
              <a:rPr lang="en-US" sz="1250" dirty="0">
                <a:latin typeface="Arial" panose="020B0604020202020204" pitchFamily="34" charset="0"/>
                <a:cs typeface="Arial" panose="020B0604020202020204" pitchFamily="34" charset="0"/>
              </a:rPr>
              <a:t> </a:t>
            </a:r>
            <a:r>
              <a:rPr lang="en-US" sz="1250" b="1" dirty="0">
                <a:latin typeface="Arial" panose="020B0604020202020204" pitchFamily="34" charset="0"/>
                <a:cs typeface="Arial" panose="020B0604020202020204" pitchFamily="34" charset="0"/>
              </a:rPr>
              <a:t>body</a:t>
            </a:r>
            <a:r>
              <a:rPr lang="en-US" sz="1250" dirty="0">
                <a:latin typeface="Arial" panose="020B0604020202020204" pitchFamily="34" charset="0"/>
                <a:cs typeface="Arial" panose="020B0604020202020204" pitchFamily="34" charset="0"/>
              </a:rPr>
              <a:t> </a:t>
            </a:r>
            <a:r>
              <a:rPr lang="en-US" sz="1250" b="1" dirty="0">
                <a:latin typeface="Arial" panose="020B0604020202020204" pitchFamily="34" charset="0"/>
                <a:cs typeface="Arial" panose="020B0604020202020204" pitchFamily="34" charset="0"/>
              </a:rPr>
              <a:t>dementia</a:t>
            </a:r>
            <a:r>
              <a:rPr lang="en-US" sz="1250" dirty="0">
                <a:latin typeface="Arial" panose="020B0604020202020204" pitchFamily="34" charset="0"/>
                <a:cs typeface="Arial" panose="020B0604020202020204" pitchFamily="34" charset="0"/>
              </a:rPr>
              <a:t>: abnormal balloon like clumps of protein that have been found in the brains (Perry, 1996)</a:t>
            </a:r>
          </a:p>
          <a:p>
            <a:pPr marL="148876" indent="-148876" algn="just">
              <a:buFontTx/>
              <a:buChar char="-"/>
            </a:pPr>
            <a:r>
              <a:rPr lang="en-US" sz="1250" b="1" dirty="0">
                <a:latin typeface="Arial" panose="020B0604020202020204" pitchFamily="34" charset="0"/>
                <a:cs typeface="Arial" panose="020B0604020202020204" pitchFamily="34" charset="0"/>
              </a:rPr>
              <a:t>Frontotemporal</a:t>
            </a:r>
            <a:r>
              <a:rPr lang="en-US" sz="1250" dirty="0">
                <a:latin typeface="Arial" panose="020B0604020202020204" pitchFamily="34" charset="0"/>
                <a:cs typeface="Arial" panose="020B0604020202020204" pitchFamily="34" charset="0"/>
              </a:rPr>
              <a:t> </a:t>
            </a:r>
            <a:r>
              <a:rPr lang="en-US" sz="1250" b="1" dirty="0">
                <a:latin typeface="Arial" panose="020B0604020202020204" pitchFamily="34" charset="0"/>
                <a:cs typeface="Arial" panose="020B0604020202020204" pitchFamily="34" charset="0"/>
              </a:rPr>
              <a:t>dementia</a:t>
            </a:r>
            <a:r>
              <a:rPr lang="en-US" sz="1250" dirty="0">
                <a:latin typeface="Arial" panose="020B0604020202020204" pitchFamily="34" charset="0"/>
                <a:cs typeface="Arial" panose="020B0604020202020204" pitchFamily="34" charset="0"/>
              </a:rPr>
              <a:t>: breakdown of nerve cells and their connections in the frontal and temporal lobes of the brain (Atkins, 2015).</a:t>
            </a:r>
          </a:p>
          <a:p>
            <a:pPr marL="148876" indent="-148876" algn="just">
              <a:buFontTx/>
              <a:buChar char="-"/>
            </a:pPr>
            <a:r>
              <a:rPr lang="en-US" sz="1250" b="1" dirty="0">
                <a:latin typeface="Arial" panose="020B0604020202020204" pitchFamily="34" charset="0"/>
                <a:cs typeface="Arial" panose="020B0604020202020204" pitchFamily="34" charset="0"/>
              </a:rPr>
              <a:t>Mixed</a:t>
            </a:r>
            <a:r>
              <a:rPr lang="en-US" sz="1250" dirty="0">
                <a:latin typeface="Arial" panose="020B0604020202020204" pitchFamily="34" charset="0"/>
                <a:cs typeface="Arial" panose="020B0604020202020204" pitchFamily="34" charset="0"/>
              </a:rPr>
              <a:t> </a:t>
            </a:r>
            <a:r>
              <a:rPr lang="en-US" sz="1250" b="1" dirty="0">
                <a:latin typeface="Arial" panose="020B0604020202020204" pitchFamily="34" charset="0"/>
                <a:cs typeface="Arial" panose="020B0604020202020204" pitchFamily="34" charset="0"/>
              </a:rPr>
              <a:t>Dementia: </a:t>
            </a:r>
            <a:r>
              <a:rPr lang="en-US" sz="1250" dirty="0">
                <a:latin typeface="Arial" panose="020B0604020202020204" pitchFamily="34" charset="0"/>
                <a:cs typeface="Arial" panose="020B0604020202020204" pitchFamily="34" charset="0"/>
              </a:rPr>
              <a:t>This includes multiple types of dementia listed above at once. </a:t>
            </a:r>
          </a:p>
          <a:p>
            <a:pPr algn="just"/>
            <a:r>
              <a:rPr lang="en-US" sz="1250" dirty="0">
                <a:latin typeface="Arial" panose="020B0604020202020204" pitchFamily="34" charset="0"/>
                <a:cs typeface="Arial" panose="020B0604020202020204" pitchFamily="34" charset="0"/>
              </a:rPr>
              <a:t>(source: </a:t>
            </a:r>
            <a:r>
              <a:rPr lang="en-US" sz="1250" dirty="0" err="1">
                <a:latin typeface="Arial" panose="020B0604020202020204" pitchFamily="34" charset="0"/>
                <a:cs typeface="Arial" panose="020B0604020202020204" pitchFamily="34" charset="0"/>
              </a:rPr>
              <a:t>Beller</a:t>
            </a:r>
            <a:r>
              <a:rPr lang="en-US" sz="1250" dirty="0">
                <a:latin typeface="Arial" panose="020B0604020202020204" pitchFamily="34" charset="0"/>
                <a:cs typeface="Arial" panose="020B0604020202020204" pitchFamily="34" charset="0"/>
              </a:rPr>
              <a:t>, 2016)</a:t>
            </a:r>
          </a:p>
        </p:txBody>
      </p:sp>
      <p:sp>
        <p:nvSpPr>
          <p:cNvPr id="9" name="TextBox 8">
            <a:extLst>
              <a:ext uri="{FF2B5EF4-FFF2-40B4-BE49-F238E27FC236}">
                <a16:creationId xmlns:a16="http://schemas.microsoft.com/office/drawing/2014/main" id="{8BBEDB14-7DF9-FB4C-8A32-D433E96688C4}"/>
              </a:ext>
            </a:extLst>
          </p:cNvPr>
          <p:cNvSpPr txBox="1"/>
          <p:nvPr/>
        </p:nvSpPr>
        <p:spPr>
          <a:xfrm>
            <a:off x="3761990" y="1429050"/>
            <a:ext cx="4692526" cy="3426644"/>
          </a:xfrm>
          <a:prstGeom prst="rect">
            <a:avLst/>
          </a:prstGeom>
          <a:noFill/>
        </p:spPr>
        <p:txBody>
          <a:bodyPr wrap="square" rtlCol="0">
            <a:spAutoFit/>
          </a:bodyPr>
          <a:lstStyle/>
          <a:p>
            <a:r>
              <a:rPr lang="en-US" sz="1667" b="1" u="sng" dirty="0">
                <a:latin typeface="Arial" panose="020B0604020202020204" pitchFamily="34" charset="0"/>
                <a:cs typeface="Arial" panose="020B0604020202020204" pitchFamily="34" charset="0"/>
              </a:rPr>
              <a:t>Signs of dementia</a:t>
            </a:r>
          </a:p>
          <a:p>
            <a:pPr marL="178651" indent="-178651">
              <a:buFontTx/>
              <a:buChar char="-"/>
            </a:pPr>
            <a:r>
              <a:rPr lang="en-US" sz="1250" dirty="0">
                <a:latin typeface="Arial" panose="020B0604020202020204" pitchFamily="34" charset="0"/>
                <a:cs typeface="Arial" panose="020B0604020202020204" pitchFamily="34" charset="0"/>
              </a:rPr>
              <a:t>Memory loss (Ehresman, 2021)</a:t>
            </a:r>
          </a:p>
          <a:p>
            <a:pPr marL="178651" indent="-178651">
              <a:buFontTx/>
              <a:buChar char="-"/>
            </a:pPr>
            <a:r>
              <a:rPr lang="en-US" sz="1250" dirty="0">
                <a:latin typeface="Arial" panose="020B0604020202020204" pitchFamily="34" charset="0"/>
                <a:cs typeface="Arial" panose="020B0604020202020204" pitchFamily="34" charset="0"/>
              </a:rPr>
              <a:t>Difficulty concentrating </a:t>
            </a:r>
          </a:p>
          <a:p>
            <a:pPr marL="178651" indent="-178651">
              <a:buFontTx/>
              <a:buChar char="-"/>
            </a:pPr>
            <a:r>
              <a:rPr lang="en-US" sz="1250" dirty="0">
                <a:latin typeface="Arial" panose="020B0604020202020204" pitchFamily="34" charset="0"/>
                <a:cs typeface="Arial" panose="020B0604020202020204" pitchFamily="34" charset="0"/>
              </a:rPr>
              <a:t>Struggling to undertake daily activities (asking the correct change at shop)</a:t>
            </a:r>
          </a:p>
          <a:p>
            <a:pPr marL="178651" indent="-178651">
              <a:buFontTx/>
              <a:buChar char="-"/>
            </a:pPr>
            <a:r>
              <a:rPr lang="en-US" sz="1250" dirty="0">
                <a:latin typeface="Arial" panose="020B0604020202020204" pitchFamily="34" charset="0"/>
                <a:cs typeface="Arial" panose="020B0604020202020204" pitchFamily="34" charset="0"/>
              </a:rPr>
              <a:t>Struggling to be coherent in conversations</a:t>
            </a:r>
          </a:p>
          <a:p>
            <a:pPr marL="178651" indent="-178651">
              <a:buFontTx/>
              <a:buChar char="-"/>
            </a:pPr>
            <a:r>
              <a:rPr lang="en-US" sz="1250" dirty="0">
                <a:latin typeface="Arial" panose="020B0604020202020204" pitchFamily="34" charset="0"/>
                <a:cs typeface="Arial" panose="020B0604020202020204" pitchFamily="34" charset="0"/>
              </a:rPr>
              <a:t>Struggling to realize time and places (Coffer, 2021).</a:t>
            </a:r>
          </a:p>
          <a:p>
            <a:pPr marL="178651" indent="-178651">
              <a:buFontTx/>
              <a:buChar char="-"/>
            </a:pPr>
            <a:r>
              <a:rPr lang="en-US" sz="1250" dirty="0">
                <a:latin typeface="Arial" panose="020B0604020202020204" pitchFamily="34" charset="0"/>
                <a:cs typeface="Arial" panose="020B0604020202020204" pitchFamily="34" charset="0"/>
              </a:rPr>
              <a:t>Mood swings constant </a:t>
            </a:r>
          </a:p>
          <a:p>
            <a:r>
              <a:rPr lang="en-US" sz="1250" dirty="0">
                <a:latin typeface="Arial" panose="020B0604020202020204" pitchFamily="34" charset="0"/>
                <a:cs typeface="Arial" panose="020B0604020202020204" pitchFamily="34" charset="0"/>
              </a:rPr>
              <a:t>These are the most common and mind symptoms that could get worse in time (Mayo clinic, 2022), so if you know anyone displaying these symptoms get in touch as soon as possible (NHS, 2022). According to the disengagement theory, dementia can also happen when older people choose to be disconnected from the society. </a:t>
            </a:r>
          </a:p>
          <a:p>
            <a:r>
              <a:rPr lang="en-US" sz="1250" dirty="0">
                <a:latin typeface="Arial" panose="020B0604020202020204" pitchFamily="34" charset="0"/>
                <a:cs typeface="Arial" panose="020B0604020202020204" pitchFamily="34" charset="0"/>
              </a:rPr>
              <a:t>However, please consider that some of these symptoms can only be signs of aging and you should see a professional for a verdict. </a:t>
            </a:r>
          </a:p>
        </p:txBody>
      </p:sp>
      <p:pic>
        <p:nvPicPr>
          <p:cNvPr id="1030" name="Picture 6" descr="Dementia statistics | Alzheimer's Disease International (ADI)">
            <a:extLst>
              <a:ext uri="{FF2B5EF4-FFF2-40B4-BE49-F238E27FC236}">
                <a16:creationId xmlns:a16="http://schemas.microsoft.com/office/drawing/2014/main" id="{95A88E1F-C94E-6046-8CD0-6ED559F7A6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5308" y="163514"/>
            <a:ext cx="3505805" cy="1143495"/>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47AC9DE-625E-5C46-BC65-01DD874DECF3}"/>
              </a:ext>
            </a:extLst>
          </p:cNvPr>
          <p:cNvSpPr txBox="1"/>
          <p:nvPr/>
        </p:nvSpPr>
        <p:spPr>
          <a:xfrm>
            <a:off x="3739191" y="4712844"/>
            <a:ext cx="4639352" cy="1695401"/>
          </a:xfrm>
          <a:prstGeom prst="rect">
            <a:avLst/>
          </a:prstGeom>
          <a:noFill/>
        </p:spPr>
        <p:txBody>
          <a:bodyPr wrap="square" rtlCol="0">
            <a:spAutoFit/>
          </a:bodyPr>
          <a:lstStyle/>
          <a:p>
            <a:r>
              <a:rPr lang="en-US" sz="1667" b="1" u="sng" dirty="0">
                <a:latin typeface="Arial" panose="020B0604020202020204" pitchFamily="34" charset="0"/>
                <a:cs typeface="Arial" panose="020B0604020202020204" pitchFamily="34" charset="0"/>
              </a:rPr>
              <a:t>If Someone you know has dementia…</a:t>
            </a:r>
            <a:endParaRPr lang="en-US" sz="1042" b="1" u="sng" dirty="0">
              <a:latin typeface="Arial" panose="020B0604020202020204" pitchFamily="34" charset="0"/>
              <a:cs typeface="Arial" panose="020B0604020202020204" pitchFamily="34" charset="0"/>
            </a:endParaRPr>
          </a:p>
          <a:p>
            <a:r>
              <a:rPr lang="en-US" sz="1250" dirty="0">
                <a:latin typeface="Arial" panose="020B0604020202020204" pitchFamily="34" charset="0"/>
                <a:cs typeface="Arial" panose="020B0604020202020204" pitchFamily="34" charset="0"/>
              </a:rPr>
              <a:t>If someone you know has dementia, there are some suggestions we can provide. </a:t>
            </a:r>
          </a:p>
          <a:p>
            <a:pPr marL="178651" indent="-178651">
              <a:buFontTx/>
              <a:buChar char="-"/>
            </a:pPr>
            <a:r>
              <a:rPr lang="en-US" sz="1250" dirty="0">
                <a:latin typeface="Arial" panose="020B0604020202020204" pitchFamily="34" charset="0"/>
                <a:cs typeface="Arial" panose="020B0604020202020204" pitchFamily="34" charset="0"/>
              </a:rPr>
              <a:t>Set a positive mood for interaction (</a:t>
            </a:r>
            <a:r>
              <a:rPr lang="en-US" sz="1250" dirty="0" err="1">
                <a:latin typeface="Arial" panose="020B0604020202020204" pitchFamily="34" charset="0"/>
                <a:cs typeface="Arial" panose="020B0604020202020204" pitchFamily="34" charset="0"/>
              </a:rPr>
              <a:t>Kwong</a:t>
            </a:r>
            <a:r>
              <a:rPr lang="en-US" sz="1250" dirty="0">
                <a:latin typeface="Arial" panose="020B0604020202020204" pitchFamily="34" charset="0"/>
                <a:cs typeface="Arial" panose="020B0604020202020204" pitchFamily="34" charset="0"/>
              </a:rPr>
              <a:t>, 2021)</a:t>
            </a:r>
          </a:p>
          <a:p>
            <a:pPr marL="238201" indent="-238201">
              <a:buFontTx/>
              <a:buChar char="-"/>
            </a:pPr>
            <a:r>
              <a:rPr lang="en-US" sz="1250" dirty="0">
                <a:latin typeface="Arial" panose="020B0604020202020204" pitchFamily="34" charset="0"/>
                <a:cs typeface="Arial" panose="020B0604020202020204" pitchFamily="34" charset="0"/>
              </a:rPr>
              <a:t>State messages clearly </a:t>
            </a:r>
          </a:p>
          <a:p>
            <a:pPr marL="238201" indent="-238201">
              <a:buFontTx/>
              <a:buChar char="-"/>
            </a:pPr>
            <a:r>
              <a:rPr lang="en-US" sz="1250" dirty="0">
                <a:latin typeface="Arial" panose="020B0604020202020204" pitchFamily="34" charset="0"/>
                <a:cs typeface="Arial" panose="020B0604020202020204" pitchFamily="34" charset="0"/>
              </a:rPr>
              <a:t>Ask simple, answerable questions (Kohn, 2021) </a:t>
            </a:r>
          </a:p>
          <a:p>
            <a:pPr marL="238201" indent="-238201">
              <a:buFontTx/>
              <a:buChar char="-"/>
            </a:pPr>
            <a:r>
              <a:rPr lang="en-US" sz="1250" dirty="0">
                <a:latin typeface="Arial" panose="020B0604020202020204" pitchFamily="34" charset="0"/>
                <a:cs typeface="Arial" panose="020B0604020202020204" pitchFamily="34" charset="0"/>
              </a:rPr>
              <a:t>Breakdown activities into a series of steps (challenge their cognitive abilities (</a:t>
            </a:r>
            <a:r>
              <a:rPr lang="en-US" sz="1250" dirty="0" err="1">
                <a:latin typeface="Arial" panose="020B0604020202020204" pitchFamily="34" charset="0"/>
                <a:cs typeface="Arial" panose="020B0604020202020204" pitchFamily="34" charset="0"/>
              </a:rPr>
              <a:t>Awad</a:t>
            </a:r>
            <a:r>
              <a:rPr lang="en-US" sz="1250" dirty="0">
                <a:latin typeface="Arial" panose="020B0604020202020204" pitchFamily="34" charset="0"/>
                <a:cs typeface="Arial" panose="020B0604020202020204" pitchFamily="34" charset="0"/>
              </a:rPr>
              <a:t>, 2022)</a:t>
            </a:r>
            <a:endParaRPr lang="en-US" sz="1876"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AE21A01E-E592-C548-8DD8-B0F8096307D0}"/>
              </a:ext>
            </a:extLst>
          </p:cNvPr>
          <p:cNvSpPr txBox="1"/>
          <p:nvPr/>
        </p:nvSpPr>
        <p:spPr>
          <a:xfrm>
            <a:off x="8378543" y="575522"/>
            <a:ext cx="3718936" cy="3426644"/>
          </a:xfrm>
          <a:prstGeom prst="rect">
            <a:avLst/>
          </a:prstGeom>
          <a:noFill/>
        </p:spPr>
        <p:txBody>
          <a:bodyPr wrap="square" rtlCol="0">
            <a:spAutoFit/>
          </a:bodyPr>
          <a:lstStyle/>
          <a:p>
            <a:pPr algn="ctr"/>
            <a:r>
              <a:rPr lang="en-US" sz="1667" b="1" u="sng" dirty="0"/>
              <a:t>What support is available </a:t>
            </a:r>
          </a:p>
          <a:p>
            <a:r>
              <a:rPr lang="en-US" sz="1250" dirty="0">
                <a:latin typeface="Arial" panose="020B0604020202020204" pitchFamily="34" charset="0"/>
                <a:cs typeface="Arial" panose="020B0604020202020204" pitchFamily="34" charset="0"/>
              </a:rPr>
              <a:t>There are different helplines that can be contacted if you think you or someone in your family suffers of dementia (Alzheimer’s Society, 2020). The first point of contact could be made through the General Practitioner you are registered with. Apart from this some of the helplines could include:</a:t>
            </a:r>
          </a:p>
          <a:p>
            <a:pPr marL="178651" indent="-178651">
              <a:buFontTx/>
              <a:buChar char="-"/>
            </a:pPr>
            <a:r>
              <a:rPr lang="en-US" sz="1250" dirty="0">
                <a:latin typeface="Arial" panose="020B0604020202020204" pitchFamily="34" charset="0"/>
                <a:cs typeface="Arial" panose="020B0604020202020204" pitchFamily="34" charset="0"/>
              </a:rPr>
              <a:t>Alzheimer’s Society’s Dementia Connect (Alzheimer’s Society, 2022)</a:t>
            </a:r>
          </a:p>
          <a:p>
            <a:pPr marL="178651" indent="-178651">
              <a:buFontTx/>
              <a:buChar char="-"/>
            </a:pPr>
            <a:r>
              <a:rPr lang="en-US" sz="1250" dirty="0">
                <a:latin typeface="Arial" panose="020B0604020202020204" pitchFamily="34" charset="0"/>
                <a:cs typeface="Arial" panose="020B0604020202020204" pitchFamily="34" charset="0"/>
              </a:rPr>
              <a:t>Dementia UK </a:t>
            </a:r>
          </a:p>
          <a:p>
            <a:pPr marL="178651" indent="-178651">
              <a:buFontTx/>
              <a:buChar char="-"/>
            </a:pPr>
            <a:r>
              <a:rPr lang="en-US" sz="1250" dirty="0">
                <a:latin typeface="Arial" panose="020B0604020202020204" pitchFamily="34" charset="0"/>
                <a:cs typeface="Arial" panose="020B0604020202020204" pitchFamily="34" charset="0"/>
              </a:rPr>
              <a:t>Admiral Nurse Dementia </a:t>
            </a:r>
          </a:p>
          <a:p>
            <a:r>
              <a:rPr lang="en-US" sz="1250" dirty="0">
                <a:latin typeface="Arial" panose="020B0604020202020204" pitchFamily="34" charset="0"/>
                <a:cs typeface="Arial" panose="020B0604020202020204" pitchFamily="34" charset="0"/>
              </a:rPr>
              <a:t>Each of these could offer support in different ways. </a:t>
            </a:r>
          </a:p>
          <a:p>
            <a:r>
              <a:rPr lang="en-US" sz="1250" dirty="0">
                <a:latin typeface="Arial" panose="020B0604020202020204" pitchFamily="34" charset="0"/>
                <a:cs typeface="Arial" panose="020B0604020202020204" pitchFamily="34" charset="0"/>
              </a:rPr>
              <a:t>Also, technology is helping living with dementia through different tech such as Alexa, Bed Sensors, cameras etc. </a:t>
            </a:r>
          </a:p>
        </p:txBody>
      </p:sp>
      <p:sp>
        <p:nvSpPr>
          <p:cNvPr id="12" name="TextBox 11">
            <a:extLst>
              <a:ext uri="{FF2B5EF4-FFF2-40B4-BE49-F238E27FC236}">
                <a16:creationId xmlns:a16="http://schemas.microsoft.com/office/drawing/2014/main" id="{1F790D53-BFB4-524C-92FC-98E9497D95F2}"/>
              </a:ext>
            </a:extLst>
          </p:cNvPr>
          <p:cNvSpPr txBox="1"/>
          <p:nvPr/>
        </p:nvSpPr>
        <p:spPr>
          <a:xfrm>
            <a:off x="8331282" y="4278400"/>
            <a:ext cx="3813457" cy="2481000"/>
          </a:xfrm>
          <a:prstGeom prst="rect">
            <a:avLst/>
          </a:prstGeom>
          <a:noFill/>
        </p:spPr>
        <p:txBody>
          <a:bodyPr wrap="square" rtlCol="0">
            <a:spAutoFit/>
          </a:bodyPr>
          <a:lstStyle/>
          <a:p>
            <a:pPr algn="ctr"/>
            <a:r>
              <a:rPr lang="en-US" sz="1667" b="1" u="sng" dirty="0"/>
              <a:t>Policies protecting individuals with dementia</a:t>
            </a:r>
          </a:p>
          <a:p>
            <a:pPr algn="ctr"/>
            <a:endParaRPr lang="en-US" sz="938" b="1" u="sng" dirty="0"/>
          </a:p>
          <a:p>
            <a:r>
              <a:rPr lang="en-US" sz="1250" dirty="0">
                <a:latin typeface="Arial" panose="020B0604020202020204" pitchFamily="34" charset="0"/>
                <a:cs typeface="Arial" panose="020B0604020202020204" pitchFamily="34" charset="0"/>
              </a:rPr>
              <a:t>There are multiple pieces of legislation implemented by the Government to support people with dementia (GOV, 2015). Some include: </a:t>
            </a:r>
          </a:p>
          <a:p>
            <a:r>
              <a:rPr lang="en-US" sz="1250" dirty="0">
                <a:latin typeface="Arial" panose="020B0604020202020204" pitchFamily="34" charset="0"/>
                <a:cs typeface="Arial" panose="020B0604020202020204" pitchFamily="34" charset="0"/>
              </a:rPr>
              <a:t>The Care Act 2014 (NICE, 2018)</a:t>
            </a:r>
          </a:p>
          <a:p>
            <a:r>
              <a:rPr lang="en-US" sz="1250" dirty="0">
                <a:latin typeface="Arial" panose="020B0604020202020204" pitchFamily="34" charset="0"/>
                <a:cs typeface="Arial" panose="020B0604020202020204" pitchFamily="34" charset="0"/>
              </a:rPr>
              <a:t>The Human Right Act 1998 (UK public general acts 1998)</a:t>
            </a:r>
          </a:p>
          <a:p>
            <a:r>
              <a:rPr lang="en-US" sz="1250" dirty="0">
                <a:latin typeface="Arial" panose="020B0604020202020204" pitchFamily="34" charset="0"/>
                <a:cs typeface="Arial" panose="020B0604020202020204" pitchFamily="34" charset="0"/>
              </a:rPr>
              <a:t>The Equality Act 2010 (UK Public General Act 2010)</a:t>
            </a:r>
          </a:p>
          <a:p>
            <a:endParaRPr lang="en-US" sz="1250" dirty="0">
              <a:latin typeface="Arial" panose="020B0604020202020204" pitchFamily="34" charset="0"/>
              <a:cs typeface="Arial" panose="020B0604020202020204" pitchFamily="34" charset="0"/>
            </a:endParaRPr>
          </a:p>
        </p:txBody>
      </p:sp>
      <p:pic>
        <p:nvPicPr>
          <p:cNvPr id="1032" name="Picture 8" descr="Specialist support to families facing dementia | Dementia UK">
            <a:extLst>
              <a:ext uri="{FF2B5EF4-FFF2-40B4-BE49-F238E27FC236}">
                <a16:creationId xmlns:a16="http://schemas.microsoft.com/office/drawing/2014/main" id="{52791E0C-8A57-CA46-BACD-22658D1FF1A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50" t="12968" r="4479" b="12967"/>
          <a:stretch/>
        </p:blipFill>
        <p:spPr bwMode="auto">
          <a:xfrm>
            <a:off x="10238010" y="3814401"/>
            <a:ext cx="931213" cy="523772"/>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Alzheimer's Society | Leicester Ageing Together">
            <a:extLst>
              <a:ext uri="{FF2B5EF4-FFF2-40B4-BE49-F238E27FC236}">
                <a16:creationId xmlns:a16="http://schemas.microsoft.com/office/drawing/2014/main" id="{1DDB4451-AA73-0C4F-B2C4-67055D1E72F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71412" y="169460"/>
            <a:ext cx="862237" cy="9197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8123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030AA79-3063-42D0-A3C7-B7D4F93B65B2}"/>
              </a:ext>
            </a:extLst>
          </p:cNvPr>
          <p:cNvSpPr txBox="1"/>
          <p:nvPr/>
        </p:nvSpPr>
        <p:spPr>
          <a:xfrm>
            <a:off x="353961" y="766916"/>
            <a:ext cx="11454581" cy="6370975"/>
          </a:xfrm>
          <a:prstGeom prst="rect">
            <a:avLst/>
          </a:prstGeom>
          <a:noFill/>
        </p:spPr>
        <p:txBody>
          <a:bodyPr wrap="square" rtlCol="0">
            <a:spAutoFit/>
          </a:bodyPr>
          <a:lstStyle/>
          <a:p>
            <a:r>
              <a:rPr lang="en-GB" sz="1200" b="0" i="0" dirty="0">
                <a:solidFill>
                  <a:srgbClr val="000000"/>
                </a:solidFill>
                <a:effectLst/>
                <a:latin typeface="Open Sans" panose="020B0606030504020204" pitchFamily="34" charset="0"/>
              </a:rPr>
              <a:t>Astell, A., </a:t>
            </a:r>
            <a:r>
              <a:rPr lang="en-GB" sz="1200" b="0" i="0" dirty="0" err="1">
                <a:solidFill>
                  <a:srgbClr val="000000"/>
                </a:solidFill>
                <a:effectLst/>
                <a:latin typeface="Open Sans" panose="020B0606030504020204" pitchFamily="34" charset="0"/>
              </a:rPr>
              <a:t>Bouranis</a:t>
            </a:r>
            <a:r>
              <a:rPr lang="en-GB" sz="1200" b="0" i="0" dirty="0">
                <a:solidFill>
                  <a:srgbClr val="000000"/>
                </a:solidFill>
                <a:effectLst/>
                <a:latin typeface="Open Sans" panose="020B0606030504020204" pitchFamily="34" charset="0"/>
              </a:rPr>
              <a:t>, N., </a:t>
            </a:r>
            <a:r>
              <a:rPr lang="en-GB" sz="1200" b="0" i="0" dirty="0" err="1">
                <a:solidFill>
                  <a:srgbClr val="000000"/>
                </a:solidFill>
                <a:effectLst/>
                <a:latin typeface="Open Sans" panose="020B0606030504020204" pitchFamily="34" charset="0"/>
              </a:rPr>
              <a:t>Hoey</a:t>
            </a:r>
            <a:r>
              <a:rPr lang="en-GB" sz="1200" b="0" i="0" dirty="0">
                <a:solidFill>
                  <a:srgbClr val="000000"/>
                </a:solidFill>
                <a:effectLst/>
                <a:latin typeface="Open Sans" panose="020B0606030504020204" pitchFamily="34" charset="0"/>
              </a:rPr>
              <a:t>, J., Lindauer, A., </a:t>
            </a:r>
            <a:r>
              <a:rPr lang="en-GB" sz="1200" b="0" i="0" dirty="0" err="1">
                <a:solidFill>
                  <a:srgbClr val="000000"/>
                </a:solidFill>
                <a:effectLst/>
                <a:latin typeface="Open Sans" panose="020B0606030504020204" pitchFamily="34" charset="0"/>
              </a:rPr>
              <a:t>Mihailidis</a:t>
            </a:r>
            <a:r>
              <a:rPr lang="en-GB" sz="1200" b="0" i="0" dirty="0">
                <a:solidFill>
                  <a:srgbClr val="000000"/>
                </a:solidFill>
                <a:effectLst/>
                <a:latin typeface="Open Sans" panose="020B0606030504020204" pitchFamily="34" charset="0"/>
              </a:rPr>
              <a:t>, A., Nugent, C. and Robillard, J., (2022). </a:t>
            </a:r>
            <a:r>
              <a:rPr lang="en-GB" sz="1200" b="0" i="1" dirty="0">
                <a:solidFill>
                  <a:srgbClr val="000000"/>
                </a:solidFill>
                <a:effectLst/>
                <a:latin typeface="Open Sans" panose="020B0606030504020204" pitchFamily="34" charset="0"/>
              </a:rPr>
              <a:t>Technology and Dementia: The Future is Now</a:t>
            </a:r>
            <a:r>
              <a:rPr lang="en-GB" sz="1200" b="0" i="0" dirty="0">
                <a:solidFill>
                  <a:srgbClr val="000000"/>
                </a:solidFill>
                <a:effectLst/>
                <a:latin typeface="Open Sans" panose="020B0606030504020204" pitchFamily="34" charset="0"/>
              </a:rPr>
              <a:t>.</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Atkins, S. (2015) </a:t>
            </a:r>
            <a:r>
              <a:rPr lang="en-GB" sz="1200" i="1" dirty="0">
                <a:latin typeface="Arial" panose="020B0604020202020204" pitchFamily="34" charset="0"/>
                <a:cs typeface="Arial" panose="020B0604020202020204" pitchFamily="34" charset="0"/>
              </a:rPr>
              <a:t>Dementia for dummies.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John Wiley &amp; Sons.</a:t>
            </a:r>
          </a:p>
          <a:p>
            <a:r>
              <a:rPr lang="en-GB" sz="1200" dirty="0" err="1">
                <a:latin typeface="Arial" panose="020B0604020202020204" pitchFamily="34" charset="0"/>
                <a:cs typeface="Arial" panose="020B0604020202020204" pitchFamily="34" charset="0"/>
              </a:rPr>
              <a:t>Awad</a:t>
            </a:r>
            <a:r>
              <a:rPr lang="en-GB" sz="1200" dirty="0">
                <a:latin typeface="Arial" panose="020B0604020202020204" pitchFamily="34" charset="0"/>
                <a:cs typeface="Arial" panose="020B0604020202020204" pitchFamily="34" charset="0"/>
              </a:rPr>
              <a:t>, G. (2022) </a:t>
            </a:r>
            <a:r>
              <a:rPr lang="en-GB" sz="1200" i="1" dirty="0">
                <a:latin typeface="Arial" panose="020B0604020202020204" pitchFamily="34" charset="0"/>
                <a:cs typeface="Arial" panose="020B0604020202020204" pitchFamily="34" charset="0"/>
              </a:rPr>
              <a:t>United: caring for our loved ones living with dementia</a:t>
            </a:r>
            <a:r>
              <a:rPr lang="en-GB" sz="1200" dirty="0">
                <a:latin typeface="Arial" panose="020B0604020202020204" pitchFamily="34" charset="0"/>
                <a:cs typeface="Arial" panose="020B0604020202020204" pitchFamily="34" charset="0"/>
              </a:rPr>
              <a:t>. 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Hachette Publishing UK.</a:t>
            </a:r>
          </a:p>
          <a:p>
            <a:r>
              <a:rPr lang="en-GB" sz="1200" dirty="0">
                <a:latin typeface="Arial" panose="020B0604020202020204" pitchFamily="34" charset="0"/>
                <a:cs typeface="Arial" panose="020B0604020202020204" pitchFamily="34" charset="0"/>
              </a:rPr>
              <a:t>Alzheimer’s </a:t>
            </a:r>
            <a:r>
              <a:rPr lang="en-GB" sz="1200" dirty="0" err="1">
                <a:latin typeface="Arial" panose="020B0604020202020204" pitchFamily="34" charset="0"/>
                <a:cs typeface="Arial" panose="020B0604020202020204" pitchFamily="34" charset="0"/>
              </a:rPr>
              <a:t>Siciety</a:t>
            </a:r>
            <a:r>
              <a:rPr lang="en-GB" sz="1200" dirty="0">
                <a:latin typeface="Arial" panose="020B0604020202020204" pitchFamily="34" charset="0"/>
                <a:cs typeface="Arial" panose="020B0604020202020204" pitchFamily="34" charset="0"/>
              </a:rPr>
              <a:t> (2020) </a:t>
            </a:r>
            <a:r>
              <a:rPr lang="en-GB" sz="1200" i="1" dirty="0">
                <a:latin typeface="Arial" panose="020B0604020202020204" pitchFamily="34" charset="0"/>
                <a:cs typeface="Arial" panose="020B0604020202020204" pitchFamily="34" charset="0"/>
              </a:rPr>
              <a:t>How the GP Can support a person with dementia</a:t>
            </a:r>
            <a:r>
              <a:rPr lang="en-GB" sz="1200" dirty="0">
                <a:latin typeface="Arial" panose="020B0604020202020204" pitchFamily="34" charset="0"/>
                <a:cs typeface="Arial" panose="020B0604020202020204" pitchFamily="34" charset="0"/>
              </a:rPr>
              <a:t>. Independently Published</a:t>
            </a:r>
          </a:p>
          <a:p>
            <a:r>
              <a:rPr lang="en-GB" sz="1200" dirty="0">
                <a:latin typeface="Arial" panose="020B0604020202020204" pitchFamily="34" charset="0"/>
                <a:cs typeface="Arial" panose="020B0604020202020204" pitchFamily="34" charset="0"/>
              </a:rPr>
              <a:t>Alzheimer’s Society (2022) </a:t>
            </a:r>
            <a:r>
              <a:rPr lang="en-GB" sz="1200" i="1" dirty="0">
                <a:latin typeface="Arial" panose="020B0604020202020204" pitchFamily="34" charset="0"/>
                <a:cs typeface="Arial" panose="020B0604020202020204" pitchFamily="34" charset="0"/>
              </a:rPr>
              <a:t>Getting help and support </a:t>
            </a:r>
            <a:r>
              <a:rPr lang="en-GB" sz="1200" dirty="0">
                <a:latin typeface="Arial" panose="020B0604020202020204" pitchFamily="34" charset="0"/>
                <a:cs typeface="Arial" panose="020B0604020202020204" pitchFamily="34" charset="0"/>
              </a:rPr>
              <a:t>as a carer of dementia.[online] Available at: </a:t>
            </a:r>
            <a:r>
              <a:rPr lang="en-GB" sz="1200" dirty="0">
                <a:latin typeface="Arial" panose="020B0604020202020204" pitchFamily="34" charset="0"/>
                <a:cs typeface="Arial" panose="020B0604020202020204" pitchFamily="34" charset="0"/>
                <a:hlinkClick r:id="rId2"/>
              </a:rPr>
              <a:t>https://www.alzheimers.org.uk/get-support/help-dementia-care/getting-support</a:t>
            </a:r>
            <a:r>
              <a:rPr lang="en-GB" sz="1200" dirty="0">
                <a:latin typeface="Arial" panose="020B0604020202020204" pitchFamily="34" charset="0"/>
                <a:cs typeface="Arial" panose="020B0604020202020204" pitchFamily="34" charset="0"/>
              </a:rPr>
              <a:t> (Accessed on: 13 March 2022).</a:t>
            </a:r>
          </a:p>
          <a:p>
            <a:r>
              <a:rPr lang="en-GB" sz="1200" dirty="0" err="1">
                <a:latin typeface="Arial" panose="020B0604020202020204" pitchFamily="34" charset="0"/>
                <a:cs typeface="Arial" panose="020B0604020202020204" pitchFamily="34" charset="0"/>
              </a:rPr>
              <a:t>Beller</a:t>
            </a:r>
            <a:r>
              <a:rPr lang="en-GB" sz="1200" dirty="0">
                <a:latin typeface="Arial" panose="020B0604020202020204" pitchFamily="34" charset="0"/>
                <a:cs typeface="Arial" panose="020B0604020202020204" pitchFamily="34" charset="0"/>
              </a:rPr>
              <a:t>, J.(2016)</a:t>
            </a:r>
            <a:r>
              <a:rPr lang="en-GB" sz="1200" i="1" dirty="0">
                <a:latin typeface="Arial" panose="020B0604020202020204" pitchFamily="34" charset="0"/>
                <a:cs typeface="Arial" panose="020B0604020202020204" pitchFamily="34" charset="0"/>
              </a:rPr>
              <a:t>Dementia: Types and Symptoms.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CreateSpace Publishing</a:t>
            </a:r>
          </a:p>
          <a:p>
            <a:r>
              <a:rPr lang="en-GB" sz="1200" dirty="0">
                <a:latin typeface="Arial" panose="020B0604020202020204" pitchFamily="34" charset="0"/>
                <a:cs typeface="Arial" panose="020B0604020202020204" pitchFamily="34" charset="0"/>
              </a:rPr>
              <a:t>Cayton, H. (2008) </a:t>
            </a:r>
            <a:r>
              <a:rPr lang="en-GB" sz="1200" i="1" dirty="0">
                <a:latin typeface="Arial" panose="020B0604020202020204" pitchFamily="34" charset="0"/>
                <a:cs typeface="Arial" panose="020B0604020202020204" pitchFamily="34" charset="0"/>
              </a:rPr>
              <a:t>Alzheimer’s and Other Dementias.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CreateSpace Publishing Ltd.</a:t>
            </a:r>
          </a:p>
          <a:p>
            <a:r>
              <a:rPr lang="en-GB" sz="1200" dirty="0">
                <a:latin typeface="Arial" panose="020B0604020202020204" pitchFamily="34" charset="0"/>
                <a:cs typeface="Arial" panose="020B0604020202020204" pitchFamily="34" charset="0"/>
              </a:rPr>
              <a:t>Coffer, F (2021) </a:t>
            </a:r>
            <a:r>
              <a:rPr lang="en-GB" sz="1200" i="1" dirty="0">
                <a:latin typeface="Arial" panose="020B0604020202020204" pitchFamily="34" charset="0"/>
                <a:cs typeface="Arial" panose="020B0604020202020204" pitchFamily="34" charset="0"/>
              </a:rPr>
              <a:t>Dementia &amp; Alzheimer: The signs and symptoms you have to watch out for as you grow older.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Amazon Digital Services LLC.</a:t>
            </a:r>
          </a:p>
          <a:p>
            <a:r>
              <a:rPr lang="en-GB" sz="1200" b="0" i="0" dirty="0">
                <a:solidFill>
                  <a:srgbClr val="000000"/>
                </a:solidFill>
                <a:effectLst/>
                <a:latin typeface="Open Sans" panose="020B0606030504020204" pitchFamily="34" charset="0"/>
              </a:rPr>
              <a:t>Cumming, E., Dean, L., Newell, D. and McCaffrey, I., 1960. Disengagement-A Tentative Theory of Aging. </a:t>
            </a:r>
            <a:r>
              <a:rPr lang="en-GB" sz="1200" b="0" i="1" dirty="0">
                <a:solidFill>
                  <a:srgbClr val="000000"/>
                </a:solidFill>
                <a:effectLst/>
                <a:latin typeface="Open Sans" panose="020B0606030504020204" pitchFamily="34" charset="0"/>
              </a:rPr>
              <a:t>Sociometry</a:t>
            </a:r>
            <a:r>
              <a:rPr lang="en-GB" sz="1200" b="0" i="0" dirty="0">
                <a:solidFill>
                  <a:srgbClr val="000000"/>
                </a:solidFill>
                <a:effectLst/>
                <a:latin typeface="Open Sans" panose="020B0606030504020204" pitchFamily="34" charset="0"/>
              </a:rPr>
              <a:t>, 23(1), p.23.</a:t>
            </a:r>
          </a:p>
          <a:p>
            <a:r>
              <a:rPr lang="en-GB" sz="1200" b="0" i="0" dirty="0">
                <a:solidFill>
                  <a:srgbClr val="000000"/>
                </a:solidFill>
                <a:effectLst/>
                <a:latin typeface="Open Sans" panose="020B0606030504020204" pitchFamily="34" charset="0"/>
              </a:rPr>
              <a:t>Dementia Statistics Hub. 2022. </a:t>
            </a:r>
            <a:r>
              <a:rPr lang="en-GB" sz="1200" b="0" i="1" dirty="0">
                <a:solidFill>
                  <a:srgbClr val="000000"/>
                </a:solidFill>
                <a:effectLst/>
                <a:latin typeface="Open Sans" panose="020B0606030504020204" pitchFamily="34" charset="0"/>
              </a:rPr>
              <a:t>Statistics about dementia - Dementia Statistics Hub</a:t>
            </a:r>
            <a:r>
              <a:rPr lang="en-GB" sz="1200" b="0" i="0" dirty="0">
                <a:solidFill>
                  <a:srgbClr val="000000"/>
                </a:solidFill>
                <a:effectLst/>
                <a:latin typeface="Open Sans" panose="020B0606030504020204" pitchFamily="34" charset="0"/>
              </a:rPr>
              <a:t>. [online] Available at: https://www.dementiastatistics.org/statistics-about-dementia (Accessed 17 March 2022).</a:t>
            </a:r>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Ehresman</a:t>
            </a:r>
            <a:r>
              <a:rPr lang="en-GB" sz="1200" dirty="0">
                <a:latin typeface="Arial" panose="020B0604020202020204" pitchFamily="34" charset="0"/>
                <a:cs typeface="Arial" panose="020B0604020202020204" pitchFamily="34" charset="0"/>
              </a:rPr>
              <a:t>, C. (2021)</a:t>
            </a:r>
            <a:r>
              <a:rPr lang="en-GB" sz="1200" i="1" dirty="0">
                <a:latin typeface="Arial" panose="020B0604020202020204" pitchFamily="34" charset="0"/>
                <a:cs typeface="Arial" panose="020B0604020202020204" pitchFamily="34" charset="0"/>
              </a:rPr>
              <a:t> Dementia: Symptoms, causes, and treatment.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Independently Published.</a:t>
            </a:r>
          </a:p>
          <a:p>
            <a:r>
              <a:rPr lang="en-GB" sz="1200" dirty="0">
                <a:latin typeface="Arial" panose="020B0604020202020204" pitchFamily="34" charset="0"/>
                <a:cs typeface="Arial" panose="020B0604020202020204" pitchFamily="34" charset="0"/>
              </a:rPr>
              <a:t>Forest, J. D. (2019) </a:t>
            </a:r>
            <a:r>
              <a:rPr lang="en-GB" sz="1200" i="1" dirty="0">
                <a:latin typeface="Arial" panose="020B0604020202020204" pitchFamily="34" charset="0"/>
                <a:cs typeface="Arial" panose="020B0604020202020204" pitchFamily="34" charset="0"/>
              </a:rPr>
              <a:t>Alzheimer’s and Dementia: The home-care family guide.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Edition. </a:t>
            </a:r>
            <a:r>
              <a:rPr lang="en-GB" sz="1200" dirty="0" err="1">
                <a:latin typeface="Arial" panose="020B0604020202020204" pitchFamily="34" charset="0"/>
                <a:cs typeface="Arial" panose="020B0604020202020204" pitchFamily="34" charset="0"/>
              </a:rPr>
              <a:t>Bluesource</a:t>
            </a:r>
            <a:r>
              <a:rPr lang="en-GB" sz="1200" dirty="0">
                <a:latin typeface="Arial" panose="020B0604020202020204" pitchFamily="34" charset="0"/>
                <a:cs typeface="Arial" panose="020B0604020202020204" pitchFamily="34" charset="0"/>
              </a:rPr>
              <a:t> and Friends Publishing.</a:t>
            </a:r>
          </a:p>
          <a:p>
            <a:r>
              <a:rPr lang="en-GB" sz="1200" dirty="0">
                <a:latin typeface="Arial" panose="020B0604020202020204" pitchFamily="34" charset="0"/>
                <a:cs typeface="Arial" panose="020B0604020202020204" pitchFamily="34" charset="0"/>
              </a:rPr>
              <a:t>GOV.UK (2015) </a:t>
            </a:r>
            <a:r>
              <a:rPr lang="en-GB" sz="1200" i="1" dirty="0">
                <a:latin typeface="Arial" panose="020B0604020202020204" pitchFamily="34" charset="0"/>
                <a:cs typeface="Arial" panose="020B0604020202020204" pitchFamily="34" charset="0"/>
              </a:rPr>
              <a:t>2010 TO 2015 government policies: dementia.[online] available on: </a:t>
            </a:r>
            <a:r>
              <a:rPr lang="en-GB" sz="1200" dirty="0">
                <a:latin typeface="Arial" panose="020B0604020202020204" pitchFamily="34" charset="0"/>
                <a:cs typeface="Arial" panose="020B0604020202020204" pitchFamily="34" charset="0"/>
                <a:hlinkClick r:id="rId3"/>
              </a:rPr>
              <a:t>https://www.gov.uk/government/publications/2010-to-2015-government-policy-dementia/2010-to-2015-government-policy-dementia</a:t>
            </a:r>
            <a:r>
              <a:rPr lang="en-GB" sz="1200" dirty="0">
                <a:latin typeface="Arial" panose="020B0604020202020204" pitchFamily="34" charset="0"/>
                <a:cs typeface="Arial" panose="020B0604020202020204" pitchFamily="34" charset="0"/>
              </a:rPr>
              <a:t> (Accessed on 13 March 2022).</a:t>
            </a:r>
          </a:p>
          <a:p>
            <a:r>
              <a:rPr lang="en-GB" sz="1200" dirty="0">
                <a:latin typeface="Arial" panose="020B0604020202020204" pitchFamily="34" charset="0"/>
                <a:cs typeface="Arial" panose="020B0604020202020204" pitchFamily="34" charset="0"/>
              </a:rPr>
              <a:t>Innes, A (2019) </a:t>
            </a:r>
            <a:r>
              <a:rPr lang="en-GB" sz="1200" i="1" dirty="0">
                <a:latin typeface="Arial" panose="020B0604020202020204" pitchFamily="34" charset="0"/>
                <a:cs typeface="Arial" panose="020B0604020202020204" pitchFamily="34" charset="0"/>
              </a:rPr>
              <a:t>Dementia Studies: A social science perspective.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Sage Edition.</a:t>
            </a:r>
          </a:p>
          <a:p>
            <a:r>
              <a:rPr lang="en-GB" sz="1200" dirty="0" err="1">
                <a:latin typeface="Arial" panose="020B0604020202020204" pitchFamily="34" charset="0"/>
                <a:cs typeface="Arial" panose="020B0604020202020204" pitchFamily="34" charset="0"/>
              </a:rPr>
              <a:t>Kwong,G</a:t>
            </a:r>
            <a:r>
              <a:rPr lang="en-GB" sz="1200" dirty="0">
                <a:latin typeface="Arial" panose="020B0604020202020204" pitchFamily="34" charset="0"/>
                <a:cs typeface="Arial" panose="020B0604020202020204" pitchFamily="34" charset="0"/>
              </a:rPr>
              <a:t>. (2021) </a:t>
            </a:r>
            <a:r>
              <a:rPr lang="en-GB" sz="1200" i="1" dirty="0">
                <a:latin typeface="Arial" panose="020B0604020202020204" pitchFamily="34" charset="0"/>
                <a:cs typeface="Arial" panose="020B0604020202020204" pitchFamily="34" charset="0"/>
              </a:rPr>
              <a:t>Alzheimer’s People: How to take care of them.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Independently Published.</a:t>
            </a:r>
          </a:p>
          <a:p>
            <a:r>
              <a:rPr lang="en-GB" sz="1200" dirty="0">
                <a:latin typeface="Arial" panose="020B0604020202020204" pitchFamily="34" charset="0"/>
                <a:cs typeface="Arial" panose="020B0604020202020204" pitchFamily="34" charset="0"/>
              </a:rPr>
              <a:t>Kohn, G. (2021) </a:t>
            </a:r>
            <a:r>
              <a:rPr lang="en-GB" sz="1200" i="1" dirty="0">
                <a:latin typeface="Arial" panose="020B0604020202020204" pitchFamily="34" charset="0"/>
                <a:cs typeface="Arial" panose="020B0604020202020204" pitchFamily="34" charset="0"/>
              </a:rPr>
              <a:t>A caregivers view dealing with people with dementia.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Amazon Digital Services.</a:t>
            </a:r>
          </a:p>
          <a:p>
            <a:r>
              <a:rPr lang="en-GB" sz="1200" dirty="0">
                <a:latin typeface="Arial" panose="020B0604020202020204" pitchFamily="34" charset="0"/>
                <a:cs typeface="Arial" panose="020B0604020202020204" pitchFamily="34" charset="0"/>
              </a:rPr>
              <a:t>Mayo Clinic (2022) </a:t>
            </a:r>
            <a:r>
              <a:rPr lang="en-GB" sz="1200" i="1" dirty="0">
                <a:latin typeface="Arial" panose="020B0604020202020204" pitchFamily="34" charset="0"/>
                <a:cs typeface="Arial" panose="020B0604020202020204" pitchFamily="34" charset="0"/>
              </a:rPr>
              <a:t>Dementia: Overview Symptoms. </a:t>
            </a:r>
            <a:r>
              <a:rPr lang="en-GB" sz="1200" dirty="0">
                <a:latin typeface="Arial" panose="020B0604020202020204" pitchFamily="34" charset="0"/>
                <a:cs typeface="Arial" panose="020B0604020202020204" pitchFamily="34" charset="0"/>
              </a:rPr>
              <a:t>[online] Available on: </a:t>
            </a:r>
            <a:r>
              <a:rPr lang="en-GB" sz="1200" dirty="0">
                <a:latin typeface="Arial" panose="020B0604020202020204" pitchFamily="34" charset="0"/>
                <a:cs typeface="Arial" panose="020B0604020202020204" pitchFamily="34" charset="0"/>
                <a:hlinkClick r:id="rId4"/>
              </a:rPr>
              <a:t>https://www.mayoclinic.org/diseases-conditions/dementia/symptoms-causes/syc-20352013</a:t>
            </a:r>
            <a:r>
              <a:rPr lang="en-GB" sz="1200" dirty="0">
                <a:latin typeface="Arial" panose="020B0604020202020204" pitchFamily="34" charset="0"/>
                <a:cs typeface="Arial" panose="020B0604020202020204" pitchFamily="34" charset="0"/>
              </a:rPr>
              <a:t> (Accessed on: 13 march 2022).</a:t>
            </a:r>
          </a:p>
          <a:p>
            <a:r>
              <a:rPr lang="en-GB" sz="1200" dirty="0">
                <a:latin typeface="Arial" panose="020B0604020202020204" pitchFamily="34" charset="0"/>
                <a:cs typeface="Arial" panose="020B0604020202020204" pitchFamily="34" charset="0"/>
              </a:rPr>
              <a:t>NICE (2018) </a:t>
            </a:r>
            <a:r>
              <a:rPr lang="en-GB" sz="1200" i="1" dirty="0">
                <a:latin typeface="Arial" panose="020B0604020202020204" pitchFamily="34" charset="0"/>
                <a:cs typeface="Arial" panose="020B0604020202020204" pitchFamily="34" charset="0"/>
              </a:rPr>
              <a:t>Dementia: Assessment, management and support for people living with dementia and their carers. </a:t>
            </a:r>
            <a:r>
              <a:rPr lang="en-GB" sz="1200" dirty="0">
                <a:latin typeface="Arial" panose="020B0604020202020204" pitchFamily="34" charset="0"/>
                <a:cs typeface="Arial" panose="020B0604020202020204" pitchFamily="34" charset="0"/>
              </a:rPr>
              <a:t>[online] Available at: </a:t>
            </a:r>
            <a:r>
              <a:rPr lang="en-GB" sz="1200" dirty="0">
                <a:latin typeface="Arial" panose="020B0604020202020204" pitchFamily="34" charset="0"/>
                <a:cs typeface="Arial" panose="020B0604020202020204" pitchFamily="34" charset="0"/>
                <a:hlinkClick r:id="rId5"/>
              </a:rPr>
              <a:t>https://www.nice.org.uk/guidance/ng97/chapter/About-this-guideline</a:t>
            </a:r>
            <a:r>
              <a:rPr lang="en-GB" sz="1200" dirty="0">
                <a:latin typeface="Arial" panose="020B0604020202020204" pitchFamily="34" charset="0"/>
                <a:cs typeface="Arial" panose="020B0604020202020204" pitchFamily="34" charset="0"/>
              </a:rPr>
              <a:t> (Accessed on: 13 March 2022).</a:t>
            </a:r>
          </a:p>
          <a:p>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Living well with dementia: guide</a:t>
            </a:r>
            <a:r>
              <a:rPr lang="en-GB" sz="1200" dirty="0">
                <a:latin typeface="Arial" panose="020B0604020202020204" pitchFamily="34" charset="0"/>
                <a:cs typeface="Arial" panose="020B0604020202020204" pitchFamily="34" charset="0"/>
              </a:rPr>
              <a:t>. [online] Available on: </a:t>
            </a:r>
            <a:r>
              <a:rPr lang="en-GB" sz="1200" dirty="0">
                <a:latin typeface="Arial" panose="020B0604020202020204" pitchFamily="34" charset="0"/>
                <a:cs typeface="Arial" panose="020B0604020202020204" pitchFamily="34" charset="0"/>
                <a:hlinkClick r:id="rId6"/>
              </a:rPr>
              <a:t>https://www.nhs.uk/conditions/dementia/living-well-with-dementia</a:t>
            </a:r>
            <a:r>
              <a:rPr lang="en-GB" sz="1200" dirty="0">
                <a:latin typeface="Arial" panose="020B0604020202020204" pitchFamily="34" charset="0"/>
                <a:cs typeface="Arial" panose="020B0604020202020204" pitchFamily="34" charset="0"/>
              </a:rPr>
              <a:t> (Accessed on: 13 March 2022).</a:t>
            </a:r>
          </a:p>
          <a:p>
            <a:r>
              <a:rPr lang="en-GB" sz="1200" dirty="0">
                <a:latin typeface="Arial" panose="020B0604020202020204" pitchFamily="34" charset="0"/>
                <a:cs typeface="Arial" panose="020B0604020202020204" pitchFamily="34" charset="0"/>
              </a:rPr>
              <a:t>NHS, (2022) </a:t>
            </a:r>
            <a:r>
              <a:rPr lang="en-GB" sz="1200" i="1" dirty="0">
                <a:latin typeface="Arial" panose="020B0604020202020204" pitchFamily="34" charset="0"/>
                <a:cs typeface="Arial" panose="020B0604020202020204" pitchFamily="34" charset="0"/>
              </a:rPr>
              <a:t>Symptoms of Dementia: Guide.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[online] Available at: </a:t>
            </a:r>
            <a:r>
              <a:rPr lang="en-GB" sz="1200" dirty="0">
                <a:latin typeface="Arial" panose="020B0604020202020204" pitchFamily="34" charset="0"/>
                <a:cs typeface="Arial" panose="020B0604020202020204" pitchFamily="34" charset="0"/>
                <a:hlinkClick r:id="rId7"/>
              </a:rPr>
              <a:t>https://www.nhs.uk/conditions/dementia/symptoms</a:t>
            </a:r>
            <a:r>
              <a:rPr lang="en-GB" sz="1200" dirty="0">
                <a:latin typeface="Arial" panose="020B0604020202020204" pitchFamily="34" charset="0"/>
                <a:cs typeface="Arial" panose="020B0604020202020204" pitchFamily="34" charset="0"/>
              </a:rPr>
              <a:t>  (Accessed on 12 March 2022).</a:t>
            </a:r>
          </a:p>
          <a:p>
            <a:r>
              <a:rPr lang="en-GB" sz="1200" dirty="0">
                <a:latin typeface="Arial" panose="020B0604020202020204" pitchFamily="34" charset="0"/>
                <a:cs typeface="Arial" panose="020B0604020202020204" pitchFamily="34" charset="0"/>
              </a:rPr>
              <a:t>Paul, R. H. (2007) </a:t>
            </a:r>
            <a:r>
              <a:rPr lang="en-GB" sz="1200" i="1" dirty="0">
                <a:latin typeface="Arial" panose="020B0604020202020204" pitchFamily="34" charset="0"/>
                <a:cs typeface="Arial" panose="020B0604020202020204" pitchFamily="34" charset="0"/>
              </a:rPr>
              <a:t>Vascular dementia: cerebrovascular mechanisms and clinical management.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Springer Science &amp; Business Media.</a:t>
            </a:r>
          </a:p>
          <a:p>
            <a:r>
              <a:rPr lang="en-GB" sz="1200" dirty="0">
                <a:latin typeface="Arial" panose="020B0604020202020204" pitchFamily="34" charset="0"/>
                <a:cs typeface="Arial" panose="020B0604020202020204" pitchFamily="34" charset="0"/>
              </a:rPr>
              <a:t>Perry, R. (1996) </a:t>
            </a:r>
            <a:r>
              <a:rPr lang="en-GB" sz="1200" i="1" dirty="0">
                <a:latin typeface="Arial" panose="020B0604020202020204" pitchFamily="34" charset="0"/>
                <a:cs typeface="Arial" panose="020B0604020202020204" pitchFamily="34" charset="0"/>
              </a:rPr>
              <a:t>Dementia with Lewy Bodies: Clinical, Psychological, and Treatment Issues. </a:t>
            </a:r>
            <a:r>
              <a:rPr lang="en-GB" sz="1200" dirty="0">
                <a:latin typeface="Arial" panose="020B0604020202020204" pitchFamily="34" charset="0"/>
                <a:cs typeface="Arial" panose="020B0604020202020204" pitchFamily="34" charset="0"/>
              </a:rPr>
              <a:t>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Edition. Cambridge: University Press.</a:t>
            </a:r>
          </a:p>
          <a:p>
            <a:r>
              <a:rPr lang="en-GB" sz="1200" dirty="0">
                <a:latin typeface="Arial" panose="020B0604020202020204" pitchFamily="34" charset="0"/>
                <a:cs typeface="Arial" panose="020B0604020202020204" pitchFamily="34" charset="0"/>
              </a:rPr>
              <a:t>WHO (2022) </a:t>
            </a:r>
            <a:r>
              <a:rPr lang="en-GB" sz="1200" i="1" dirty="0">
                <a:latin typeface="Arial" panose="020B0604020202020204" pitchFamily="34" charset="0"/>
                <a:cs typeface="Arial" panose="020B0604020202020204" pitchFamily="34" charset="0"/>
              </a:rPr>
              <a:t>Dementia: Key facts.[online] </a:t>
            </a:r>
            <a:r>
              <a:rPr lang="en-GB" sz="1200" dirty="0">
                <a:latin typeface="Arial" panose="020B0604020202020204" pitchFamily="34" charset="0"/>
                <a:cs typeface="Arial" panose="020B0604020202020204" pitchFamily="34" charset="0"/>
              </a:rPr>
              <a:t>Available on: </a:t>
            </a:r>
            <a:r>
              <a:rPr lang="en-GB" sz="1200" dirty="0">
                <a:latin typeface="Arial" panose="020B0604020202020204" pitchFamily="34" charset="0"/>
                <a:cs typeface="Arial" panose="020B0604020202020204" pitchFamily="34" charset="0"/>
                <a:hlinkClick r:id="rId8"/>
              </a:rPr>
              <a:t>https://www.who.int/news-room/fact-sheets/detail/dementia</a:t>
            </a:r>
            <a:r>
              <a:rPr lang="en-GB" sz="1200" dirty="0">
                <a:latin typeface="Arial" panose="020B0604020202020204" pitchFamily="34" charset="0"/>
                <a:cs typeface="Arial" panose="020B0604020202020204" pitchFamily="34" charset="0"/>
              </a:rPr>
              <a:t> (Accessed on: 14 March 2022).</a:t>
            </a:r>
          </a:p>
          <a:p>
            <a:r>
              <a:rPr lang="en-GB" sz="1200" dirty="0">
                <a:latin typeface="Arial" panose="020B0604020202020204" pitchFamily="34" charset="0"/>
                <a:cs typeface="Arial" panose="020B0604020202020204" pitchFamily="34" charset="0"/>
              </a:rPr>
              <a:t>UK Public General Acts (1998) </a:t>
            </a:r>
            <a:r>
              <a:rPr lang="en-GB" sz="1200" i="1" dirty="0">
                <a:latin typeface="Arial" panose="020B0604020202020204" pitchFamily="34" charset="0"/>
                <a:cs typeface="Arial" panose="020B0604020202020204" pitchFamily="34" charset="0"/>
              </a:rPr>
              <a:t>The human rights act 1998</a:t>
            </a:r>
            <a:r>
              <a:rPr lang="en-GB" sz="1200" dirty="0">
                <a:latin typeface="Arial" panose="020B0604020202020204" pitchFamily="34" charset="0"/>
                <a:cs typeface="Arial" panose="020B0604020202020204" pitchFamily="34" charset="0"/>
              </a:rPr>
              <a:t>.[online] Available on: </a:t>
            </a:r>
            <a:r>
              <a:rPr lang="en-GB" sz="1200" dirty="0">
                <a:latin typeface="Arial" panose="020B0604020202020204" pitchFamily="34" charset="0"/>
                <a:cs typeface="Arial" panose="020B0604020202020204" pitchFamily="34" charset="0"/>
                <a:hlinkClick r:id="rId9"/>
              </a:rPr>
              <a:t>https://www.legislation.gov.uk/ukpga/1998/42/contents</a:t>
            </a:r>
            <a:r>
              <a:rPr lang="en-GB" sz="1200" dirty="0">
                <a:latin typeface="Arial" panose="020B0604020202020204" pitchFamily="34" charset="0"/>
                <a:cs typeface="Arial" panose="020B0604020202020204" pitchFamily="34" charset="0"/>
              </a:rPr>
              <a:t> (accessed on: 13 March 2022).</a:t>
            </a:r>
          </a:p>
          <a:p>
            <a:r>
              <a:rPr lang="en-GB" sz="1200" dirty="0">
                <a:latin typeface="Arial" panose="020B0604020202020204" pitchFamily="34" charset="0"/>
                <a:cs typeface="Arial" panose="020B0604020202020204" pitchFamily="34" charset="0"/>
              </a:rPr>
              <a:t>UK Public General Acts (2010) </a:t>
            </a:r>
            <a:r>
              <a:rPr lang="en-GB" sz="1200" i="1" dirty="0">
                <a:latin typeface="Arial" panose="020B0604020202020204" pitchFamily="34" charset="0"/>
                <a:cs typeface="Arial" panose="020B0604020202020204" pitchFamily="34" charset="0"/>
              </a:rPr>
              <a:t>The Equality Act 2010</a:t>
            </a:r>
            <a:r>
              <a:rPr lang="en-GB" sz="1200" dirty="0">
                <a:latin typeface="Arial" panose="020B0604020202020204" pitchFamily="34" charset="0"/>
                <a:cs typeface="Arial" panose="020B0604020202020204" pitchFamily="34" charset="0"/>
              </a:rPr>
              <a:t>.[online] Available on: </a:t>
            </a:r>
            <a:r>
              <a:rPr lang="en-GB" sz="1200" dirty="0">
                <a:latin typeface="Arial" panose="020B0604020202020204" pitchFamily="34" charset="0"/>
                <a:cs typeface="Arial" panose="020B0604020202020204" pitchFamily="34" charset="0"/>
                <a:hlinkClick r:id="rId10"/>
              </a:rPr>
              <a:t>https://www.legislation.gov.uk/ukpga/2010/15/contents</a:t>
            </a:r>
            <a:r>
              <a:rPr lang="en-GB" sz="1200" dirty="0">
                <a:latin typeface="Arial" panose="020B0604020202020204" pitchFamily="34" charset="0"/>
                <a:cs typeface="Arial" panose="020B0604020202020204" pitchFamily="34" charset="0"/>
              </a:rPr>
              <a:t> (Accessed on: 13 March 2022).</a:t>
            </a:r>
          </a:p>
          <a:p>
            <a:endParaRPr lang="en-GB" sz="12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5216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TotalTime>
  <Words>1356</Words>
  <Application>Microsoft Office PowerPoint</Application>
  <PresentationFormat>Widescreen</PresentationFormat>
  <Paragraphs>70</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Calibri</vt:lpstr>
      <vt:lpstr>Calibri Light</vt:lpstr>
      <vt:lpstr>Open Sans</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ramona robu</dc:creator>
  <cp:lastModifiedBy>ramona robu</cp:lastModifiedBy>
  <cp:revision>1</cp:revision>
  <dcterms:created xsi:type="dcterms:W3CDTF">2022-03-16T14:38:49Z</dcterms:created>
  <dcterms:modified xsi:type="dcterms:W3CDTF">2022-03-18T02:13:47Z</dcterms:modified>
</cp:coreProperties>
</file>