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6.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7.xml" ContentType="application/vnd.openxmlformats-officedocument.theme+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theme/theme9.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0.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1.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12.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13.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14.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15.xml" ContentType="application/vnd.openxmlformats-officedocument.theme+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6.xml" ContentType="application/vnd.openxmlformats-officedocument.theme+xml"/>
  <Override PartName="/ppt/slideLayouts/slideLayout71.xml" ContentType="application/vnd.openxmlformats-officedocument.presentationml.slideLayout+xml"/>
  <Override PartName="/ppt/theme/theme17.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theme/theme18.xml" ContentType="application/vnd.openxmlformats-officedocument.theme+xml"/>
  <Override PartName="/ppt/slideLayouts/slideLayout74.xml" ContentType="application/vnd.openxmlformats-officedocument.presentationml.slideLayout+xml"/>
  <Override PartName="/ppt/theme/theme19.xml" ContentType="application/vnd.openxmlformats-officedocument.theme+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20.xml" ContentType="application/vnd.openxmlformats-officedocument.theme+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theme/theme21.xml" ContentType="application/vnd.openxmlformats-officedocument.theme+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theme/theme22.xml" ContentType="application/vnd.openxmlformats-officedocument.theme+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theme/theme23.xml" ContentType="application/vnd.openxmlformats-officedocument.theme+xml"/>
  <Override PartName="/ppt/theme/theme24.xml" ContentType="application/vnd.openxmlformats-officedocument.theme+xml"/>
  <Override PartName="/ppt/theme/theme2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5" r:id="rId5"/>
    <p:sldMasterId id="2147483667" r:id="rId6"/>
    <p:sldMasterId id="2147483669" r:id="rId7"/>
    <p:sldMasterId id="2147483671" r:id="rId8"/>
    <p:sldMasterId id="2147483750" r:id="rId9"/>
    <p:sldMasterId id="2147483676" r:id="rId10"/>
    <p:sldMasterId id="2147483678" r:id="rId11"/>
    <p:sldMasterId id="2147483680" r:id="rId12"/>
    <p:sldMasterId id="2147483682" r:id="rId13"/>
    <p:sldMasterId id="2147483694" r:id="rId14"/>
    <p:sldMasterId id="2147483699" r:id="rId15"/>
    <p:sldMasterId id="2147483703" r:id="rId16"/>
    <p:sldMasterId id="2147483707" r:id="rId17"/>
    <p:sldMasterId id="2147483752" r:id="rId18"/>
    <p:sldMasterId id="2147483731" r:id="rId19"/>
    <p:sldMasterId id="2147483672" r:id="rId20"/>
    <p:sldMasterId id="2147483712" r:id="rId21"/>
    <p:sldMasterId id="2147483758" r:id="rId22"/>
    <p:sldMasterId id="2147483760" r:id="rId23"/>
    <p:sldMasterId id="2147483763" r:id="rId24"/>
    <p:sldMasterId id="2147483768" r:id="rId25"/>
    <p:sldMasterId id="2147483780" r:id="rId26"/>
  </p:sldMasterIdLst>
  <p:notesMasterIdLst>
    <p:notesMasterId r:id="rId70"/>
  </p:notesMasterIdLst>
  <p:handoutMasterIdLst>
    <p:handoutMasterId r:id="rId71"/>
  </p:handoutMasterIdLst>
  <p:sldIdLst>
    <p:sldId id="475" r:id="rId27"/>
    <p:sldId id="265" r:id="rId28"/>
    <p:sldId id="476" r:id="rId29"/>
    <p:sldId id="477" r:id="rId30"/>
    <p:sldId id="478" r:id="rId31"/>
    <p:sldId id="273" r:id="rId32"/>
    <p:sldId id="445" r:id="rId33"/>
    <p:sldId id="259" r:id="rId34"/>
    <p:sldId id="457" r:id="rId35"/>
    <p:sldId id="458" r:id="rId36"/>
    <p:sldId id="455" r:id="rId37"/>
    <p:sldId id="290" r:id="rId38"/>
    <p:sldId id="306" r:id="rId39"/>
    <p:sldId id="315" r:id="rId40"/>
    <p:sldId id="313" r:id="rId41"/>
    <p:sldId id="460" r:id="rId42"/>
    <p:sldId id="461" r:id="rId43"/>
    <p:sldId id="462" r:id="rId44"/>
    <p:sldId id="463" r:id="rId45"/>
    <p:sldId id="465" r:id="rId46"/>
    <p:sldId id="378" r:id="rId47"/>
    <p:sldId id="464" r:id="rId48"/>
    <p:sldId id="441" r:id="rId49"/>
    <p:sldId id="466" r:id="rId50"/>
    <p:sldId id="467" r:id="rId51"/>
    <p:sldId id="279" r:id="rId52"/>
    <p:sldId id="271" r:id="rId53"/>
    <p:sldId id="350" r:id="rId54"/>
    <p:sldId id="468" r:id="rId55"/>
    <p:sldId id="469" r:id="rId56"/>
    <p:sldId id="356" r:id="rId57"/>
    <p:sldId id="357" r:id="rId58"/>
    <p:sldId id="288" r:id="rId59"/>
    <p:sldId id="479" r:id="rId60"/>
    <p:sldId id="470" r:id="rId61"/>
    <p:sldId id="473" r:id="rId62"/>
    <p:sldId id="474" r:id="rId63"/>
    <p:sldId id="480" r:id="rId64"/>
    <p:sldId id="481" r:id="rId65"/>
    <p:sldId id="482" r:id="rId66"/>
    <p:sldId id="483" r:id="rId67"/>
    <p:sldId id="484" r:id="rId68"/>
    <p:sldId id="305" r:id="rId6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eborah Jenkins" initials="DJ" lastIdx="1" clrIdx="0">
    <p:extLst>
      <p:ext uri="{19B8F6BF-5375-455C-9EA6-DF929625EA0E}">
        <p15:presenceInfo xmlns:p15="http://schemas.microsoft.com/office/powerpoint/2012/main" userId="S::deborah.jenkins@uwtsd.ac.uk::3cd02ba5-e528-4585-978d-4fde2b47730a"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484E62-AB4F-4037-A0D7-43B5FECC4649}" v="448" dt="2023-01-29T19:20:45.586"/>
    <p1510:client id="{33A10C57-4D51-4EA7-976A-53F77E6C68F9}" v="1116" dt="2023-01-26T18:31:24.734"/>
    <p1510:client id="{5612F878-FFEB-42E4-B5AE-00C9CB4C8727}" vWet="4" dt="2023-01-26T20:42:24.612"/>
    <p1510:client id="{77E62EA0-D229-4884-A2AE-43C78B7EE40F}" v="13" dt="2023-01-26T16:55:00.179"/>
    <p1510:client id="{8A7F148A-08A7-4EDD-9282-9E2AFB868F8D}" v="484" dt="2023-01-26T21:29:33.6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069" autoAdjust="0"/>
    <p:restoredTop sz="76442" autoAdjust="0"/>
  </p:normalViewPr>
  <p:slideViewPr>
    <p:cSldViewPr>
      <p:cViewPr varScale="1">
        <p:scale>
          <a:sx n="67" d="100"/>
          <a:sy n="67" d="100"/>
        </p:scale>
        <p:origin x="1632" y="51"/>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Master" Target="slideMasters/slideMaster23.xml"/><Relationship Id="rId21" Type="http://schemas.openxmlformats.org/officeDocument/2006/relationships/slideMaster" Target="slideMasters/slideMaster18.xml"/><Relationship Id="rId42" Type="http://schemas.openxmlformats.org/officeDocument/2006/relationships/slide" Target="slides/slide16.xml"/><Relationship Id="rId47" Type="http://schemas.openxmlformats.org/officeDocument/2006/relationships/slide" Target="slides/slide21.xml"/><Relationship Id="rId63" Type="http://schemas.openxmlformats.org/officeDocument/2006/relationships/slide" Target="slides/slide37.xml"/><Relationship Id="rId68" Type="http://schemas.openxmlformats.org/officeDocument/2006/relationships/slide" Target="slides/slide42.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6.xml"/><Relationship Id="rId37" Type="http://schemas.openxmlformats.org/officeDocument/2006/relationships/slide" Target="slides/slide11.xml"/><Relationship Id="rId40" Type="http://schemas.openxmlformats.org/officeDocument/2006/relationships/slide" Target="slides/slide14.xml"/><Relationship Id="rId45" Type="http://schemas.openxmlformats.org/officeDocument/2006/relationships/slide" Target="slides/slide19.xml"/><Relationship Id="rId53" Type="http://schemas.openxmlformats.org/officeDocument/2006/relationships/slide" Target="slides/slide27.xml"/><Relationship Id="rId58" Type="http://schemas.openxmlformats.org/officeDocument/2006/relationships/slide" Target="slides/slide32.xml"/><Relationship Id="rId66" Type="http://schemas.openxmlformats.org/officeDocument/2006/relationships/slide" Target="slides/slide40.xml"/><Relationship Id="rId74"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35.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1.xml"/><Relationship Id="rId30" Type="http://schemas.openxmlformats.org/officeDocument/2006/relationships/slide" Target="slides/slide4.xml"/><Relationship Id="rId35" Type="http://schemas.openxmlformats.org/officeDocument/2006/relationships/slide" Target="slides/slide9.xml"/><Relationship Id="rId43" Type="http://schemas.openxmlformats.org/officeDocument/2006/relationships/slide" Target="slides/slide17.xml"/><Relationship Id="rId48" Type="http://schemas.openxmlformats.org/officeDocument/2006/relationships/slide" Target="slides/slide22.xml"/><Relationship Id="rId56" Type="http://schemas.openxmlformats.org/officeDocument/2006/relationships/slide" Target="slides/slide30.xml"/><Relationship Id="rId64" Type="http://schemas.openxmlformats.org/officeDocument/2006/relationships/slide" Target="slides/slide38.xml"/><Relationship Id="rId69" Type="http://schemas.openxmlformats.org/officeDocument/2006/relationships/slide" Target="slides/slide43.xml"/><Relationship Id="rId77" Type="http://schemas.microsoft.com/office/2015/10/relationships/revisionInfo" Target="revisionInfo.xml"/><Relationship Id="rId8" Type="http://schemas.openxmlformats.org/officeDocument/2006/relationships/slideMaster" Target="slideMasters/slideMaster5.xml"/><Relationship Id="rId51" Type="http://schemas.openxmlformats.org/officeDocument/2006/relationships/slide" Target="slides/slide25.xml"/><Relationship Id="rId72" Type="http://schemas.openxmlformats.org/officeDocument/2006/relationships/commentAuthors" Target="commentAuthor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7.xml"/><Relationship Id="rId38" Type="http://schemas.openxmlformats.org/officeDocument/2006/relationships/slide" Target="slides/slide12.xml"/><Relationship Id="rId46" Type="http://schemas.openxmlformats.org/officeDocument/2006/relationships/slide" Target="slides/slide20.xml"/><Relationship Id="rId59" Type="http://schemas.openxmlformats.org/officeDocument/2006/relationships/slide" Target="slides/slide33.xml"/><Relationship Id="rId67" Type="http://schemas.openxmlformats.org/officeDocument/2006/relationships/slide" Target="slides/slide41.xml"/><Relationship Id="rId20" Type="http://schemas.openxmlformats.org/officeDocument/2006/relationships/slideMaster" Target="slideMasters/slideMaster17.xml"/><Relationship Id="rId41" Type="http://schemas.openxmlformats.org/officeDocument/2006/relationships/slide" Target="slides/slide15.xml"/><Relationship Id="rId54" Type="http://schemas.openxmlformats.org/officeDocument/2006/relationships/slide" Target="slides/slide28.xml"/><Relationship Id="rId62" Type="http://schemas.openxmlformats.org/officeDocument/2006/relationships/slide" Target="slides/slide36.xml"/><Relationship Id="rId70" Type="http://schemas.openxmlformats.org/officeDocument/2006/relationships/notesMaster" Target="notesMasters/notesMaster1.xml"/><Relationship Id="rId75"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2.xml"/><Relationship Id="rId36" Type="http://schemas.openxmlformats.org/officeDocument/2006/relationships/slide" Target="slides/slide10.xml"/><Relationship Id="rId49" Type="http://schemas.openxmlformats.org/officeDocument/2006/relationships/slide" Target="slides/slide23.xml"/><Relationship Id="rId57" Type="http://schemas.openxmlformats.org/officeDocument/2006/relationships/slide" Target="slides/slide31.xml"/><Relationship Id="rId10" Type="http://schemas.openxmlformats.org/officeDocument/2006/relationships/slideMaster" Target="slideMasters/slideMaster7.xml"/><Relationship Id="rId31" Type="http://schemas.openxmlformats.org/officeDocument/2006/relationships/slide" Target="slides/slide5.xml"/><Relationship Id="rId44" Type="http://schemas.openxmlformats.org/officeDocument/2006/relationships/slide" Target="slides/slide18.xml"/><Relationship Id="rId52" Type="http://schemas.openxmlformats.org/officeDocument/2006/relationships/slide" Target="slides/slide26.xml"/><Relationship Id="rId60" Type="http://schemas.openxmlformats.org/officeDocument/2006/relationships/slide" Target="slides/slide34.xml"/><Relationship Id="rId65" Type="http://schemas.openxmlformats.org/officeDocument/2006/relationships/slide" Target="slides/slide39.xml"/><Relationship Id="rId7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3.xml"/><Relationship Id="rId34" Type="http://schemas.openxmlformats.org/officeDocument/2006/relationships/slide" Target="slides/slide8.xml"/><Relationship Id="rId50" Type="http://schemas.openxmlformats.org/officeDocument/2006/relationships/slide" Target="slides/slide24.xml"/><Relationship Id="rId55" Type="http://schemas.openxmlformats.org/officeDocument/2006/relationships/slide" Target="slides/slide29.xml"/><Relationship Id="rId76" Type="http://schemas.openxmlformats.org/officeDocument/2006/relationships/tableStyles" Target="tableStyles.xml"/><Relationship Id="rId7" Type="http://schemas.openxmlformats.org/officeDocument/2006/relationships/slideMaster" Target="slideMasters/slideMaster4.xml"/><Relationship Id="rId71" Type="http://schemas.openxmlformats.org/officeDocument/2006/relationships/handoutMaster" Target="handoutMasters/handoutMaster1.xml"/><Relationship Id="rId2" Type="http://schemas.openxmlformats.org/officeDocument/2006/relationships/customXml" Target="../customXml/item2.xml"/><Relationship Id="rId29" Type="http://schemas.openxmlformats.org/officeDocument/2006/relationships/slide" Target="slides/slide3.xml"/></Relationships>
</file>

<file path=ppt/diagrams/_rels/data1.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10" Type="http://schemas.openxmlformats.org/officeDocument/2006/relationships/image" Target="../media/image51.svg"/><Relationship Id="rId4" Type="http://schemas.openxmlformats.org/officeDocument/2006/relationships/image" Target="../media/image45.svg"/><Relationship Id="rId9" Type="http://schemas.openxmlformats.org/officeDocument/2006/relationships/image" Target="../media/image50.png"/></Relationships>
</file>

<file path=ppt/diagrams/_rels/data2.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image" Target="../media/image69.png"/></Relationships>
</file>

<file path=ppt/diagrams/_rels/data3.xml.rels><?xml version="1.0" encoding="UTF-8" standalone="yes"?>
<Relationships xmlns="http://schemas.openxmlformats.org/package/2006/relationships"><Relationship Id="rId8" Type="http://schemas.openxmlformats.org/officeDocument/2006/relationships/image" Target="../media/image81.svg"/><Relationship Id="rId3" Type="http://schemas.openxmlformats.org/officeDocument/2006/relationships/image" Target="../media/image76.png"/><Relationship Id="rId7" Type="http://schemas.openxmlformats.org/officeDocument/2006/relationships/image" Target="../media/image80.png"/><Relationship Id="rId2" Type="http://schemas.openxmlformats.org/officeDocument/2006/relationships/image" Target="../media/image75.svg"/><Relationship Id="rId1" Type="http://schemas.openxmlformats.org/officeDocument/2006/relationships/image" Target="../media/image74.png"/><Relationship Id="rId6" Type="http://schemas.openxmlformats.org/officeDocument/2006/relationships/image" Target="../media/image79.svg"/><Relationship Id="rId5" Type="http://schemas.openxmlformats.org/officeDocument/2006/relationships/image" Target="../media/image78.png"/><Relationship Id="rId10" Type="http://schemas.openxmlformats.org/officeDocument/2006/relationships/image" Target="../media/image83.svg"/><Relationship Id="rId4" Type="http://schemas.openxmlformats.org/officeDocument/2006/relationships/image" Target="../media/image77.svg"/><Relationship Id="rId9" Type="http://schemas.openxmlformats.org/officeDocument/2006/relationships/image" Target="../media/image82.png"/></Relationships>
</file>

<file path=ppt/diagrams/_rels/data5.xml.rels><?xml version="1.0" encoding="UTF-8" standalone="yes"?>
<Relationships xmlns="http://schemas.openxmlformats.org/package/2006/relationships"><Relationship Id="rId8" Type="http://schemas.openxmlformats.org/officeDocument/2006/relationships/image" Target="../media/image97.svg"/><Relationship Id="rId3" Type="http://schemas.openxmlformats.org/officeDocument/2006/relationships/image" Target="../media/image92.png"/><Relationship Id="rId7" Type="http://schemas.openxmlformats.org/officeDocument/2006/relationships/image" Target="../media/image96.png"/><Relationship Id="rId2" Type="http://schemas.openxmlformats.org/officeDocument/2006/relationships/image" Target="../media/image91.svg"/><Relationship Id="rId1" Type="http://schemas.openxmlformats.org/officeDocument/2006/relationships/image" Target="../media/image90.png"/><Relationship Id="rId6" Type="http://schemas.openxmlformats.org/officeDocument/2006/relationships/image" Target="../media/image95.svg"/><Relationship Id="rId5" Type="http://schemas.openxmlformats.org/officeDocument/2006/relationships/image" Target="../media/image94.png"/><Relationship Id="rId10" Type="http://schemas.openxmlformats.org/officeDocument/2006/relationships/image" Target="../media/image99.svg"/><Relationship Id="rId4" Type="http://schemas.openxmlformats.org/officeDocument/2006/relationships/image" Target="../media/image93.svg"/><Relationship Id="rId9" Type="http://schemas.openxmlformats.org/officeDocument/2006/relationships/image" Target="../media/image98.png"/></Relationships>
</file>

<file path=ppt/diagrams/_rels/data6.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image" Target="../media/image101.svg"/><Relationship Id="rId1" Type="http://schemas.openxmlformats.org/officeDocument/2006/relationships/image" Target="../media/image100.png"/><Relationship Id="rId6" Type="http://schemas.openxmlformats.org/officeDocument/2006/relationships/image" Target="../media/image105.svg"/><Relationship Id="rId5" Type="http://schemas.openxmlformats.org/officeDocument/2006/relationships/image" Target="../media/image104.png"/><Relationship Id="rId4" Type="http://schemas.openxmlformats.org/officeDocument/2006/relationships/image" Target="../media/image10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10" Type="http://schemas.openxmlformats.org/officeDocument/2006/relationships/image" Target="../media/image51.svg"/><Relationship Id="rId4" Type="http://schemas.openxmlformats.org/officeDocument/2006/relationships/image" Target="../media/image45.svg"/><Relationship Id="rId9" Type="http://schemas.openxmlformats.org/officeDocument/2006/relationships/image" Target="../media/image50.png"/></Relationships>
</file>

<file path=ppt/diagrams/_rels/drawing2.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image" Target="../media/image69.png"/></Relationships>
</file>

<file path=ppt/diagrams/_rels/drawing3.xml.rels><?xml version="1.0" encoding="UTF-8" standalone="yes"?>
<Relationships xmlns="http://schemas.openxmlformats.org/package/2006/relationships"><Relationship Id="rId8" Type="http://schemas.openxmlformats.org/officeDocument/2006/relationships/image" Target="../media/image81.svg"/><Relationship Id="rId3" Type="http://schemas.openxmlformats.org/officeDocument/2006/relationships/image" Target="../media/image76.png"/><Relationship Id="rId7" Type="http://schemas.openxmlformats.org/officeDocument/2006/relationships/image" Target="../media/image80.png"/><Relationship Id="rId2" Type="http://schemas.openxmlformats.org/officeDocument/2006/relationships/image" Target="../media/image75.svg"/><Relationship Id="rId1" Type="http://schemas.openxmlformats.org/officeDocument/2006/relationships/image" Target="../media/image74.png"/><Relationship Id="rId6" Type="http://schemas.openxmlformats.org/officeDocument/2006/relationships/image" Target="../media/image79.svg"/><Relationship Id="rId5" Type="http://schemas.openxmlformats.org/officeDocument/2006/relationships/image" Target="../media/image78.png"/><Relationship Id="rId10" Type="http://schemas.openxmlformats.org/officeDocument/2006/relationships/image" Target="../media/image83.svg"/><Relationship Id="rId4" Type="http://schemas.openxmlformats.org/officeDocument/2006/relationships/image" Target="../media/image77.svg"/><Relationship Id="rId9" Type="http://schemas.openxmlformats.org/officeDocument/2006/relationships/image" Target="../media/image82.png"/></Relationships>
</file>

<file path=ppt/diagrams/_rels/drawing5.xml.rels><?xml version="1.0" encoding="UTF-8" standalone="yes"?>
<Relationships xmlns="http://schemas.openxmlformats.org/package/2006/relationships"><Relationship Id="rId8" Type="http://schemas.openxmlformats.org/officeDocument/2006/relationships/image" Target="../media/image97.svg"/><Relationship Id="rId3" Type="http://schemas.openxmlformats.org/officeDocument/2006/relationships/image" Target="../media/image92.png"/><Relationship Id="rId7" Type="http://schemas.openxmlformats.org/officeDocument/2006/relationships/image" Target="../media/image96.png"/><Relationship Id="rId2" Type="http://schemas.openxmlformats.org/officeDocument/2006/relationships/image" Target="../media/image91.svg"/><Relationship Id="rId1" Type="http://schemas.openxmlformats.org/officeDocument/2006/relationships/image" Target="../media/image90.png"/><Relationship Id="rId6" Type="http://schemas.openxmlformats.org/officeDocument/2006/relationships/image" Target="../media/image95.svg"/><Relationship Id="rId5" Type="http://schemas.openxmlformats.org/officeDocument/2006/relationships/image" Target="../media/image94.png"/><Relationship Id="rId10" Type="http://schemas.openxmlformats.org/officeDocument/2006/relationships/image" Target="../media/image99.svg"/><Relationship Id="rId4" Type="http://schemas.openxmlformats.org/officeDocument/2006/relationships/image" Target="../media/image93.svg"/><Relationship Id="rId9" Type="http://schemas.openxmlformats.org/officeDocument/2006/relationships/image" Target="../media/image98.png"/></Relationships>
</file>

<file path=ppt/diagrams/_rels/drawing6.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image" Target="../media/image101.svg"/><Relationship Id="rId1" Type="http://schemas.openxmlformats.org/officeDocument/2006/relationships/image" Target="../media/image100.png"/><Relationship Id="rId6" Type="http://schemas.openxmlformats.org/officeDocument/2006/relationships/image" Target="../media/image105.svg"/><Relationship Id="rId5" Type="http://schemas.openxmlformats.org/officeDocument/2006/relationships/image" Target="../media/image104.png"/><Relationship Id="rId4" Type="http://schemas.openxmlformats.org/officeDocument/2006/relationships/image" Target="../media/image103.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A888A9-80A8-4291-A7E8-B6E5AC9BA372}"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2C58511-19BB-44C2-A9EF-1C94A286D54A}">
      <dgm:prSet/>
      <dgm:spPr/>
      <dgm:t>
        <a:bodyPr/>
        <a:lstStyle/>
        <a:p>
          <a:r>
            <a:rPr lang="en-GB"/>
            <a:t>Intangibility</a:t>
          </a:r>
          <a:endParaRPr lang="en-US"/>
        </a:p>
      </dgm:t>
    </dgm:pt>
    <dgm:pt modelId="{FEDE7A89-493D-461B-A0D9-46231D79CB89}" type="parTrans" cxnId="{5AB3BAB0-8934-43E1-BE5B-189AAEBDB514}">
      <dgm:prSet/>
      <dgm:spPr/>
      <dgm:t>
        <a:bodyPr/>
        <a:lstStyle/>
        <a:p>
          <a:endParaRPr lang="en-US"/>
        </a:p>
      </dgm:t>
    </dgm:pt>
    <dgm:pt modelId="{6F745296-E14B-4A45-94AE-08A885636066}" type="sibTrans" cxnId="{5AB3BAB0-8934-43E1-BE5B-189AAEBDB514}">
      <dgm:prSet/>
      <dgm:spPr/>
      <dgm:t>
        <a:bodyPr/>
        <a:lstStyle/>
        <a:p>
          <a:endParaRPr lang="en-US"/>
        </a:p>
      </dgm:t>
    </dgm:pt>
    <dgm:pt modelId="{E21967B2-92CB-43DC-AE33-3923956DA277}">
      <dgm:prSet/>
      <dgm:spPr/>
      <dgm:t>
        <a:bodyPr/>
        <a:lstStyle/>
        <a:p>
          <a:r>
            <a:rPr lang="en-GB"/>
            <a:t>Inseparability</a:t>
          </a:r>
          <a:endParaRPr lang="en-US"/>
        </a:p>
      </dgm:t>
    </dgm:pt>
    <dgm:pt modelId="{F64197D2-1BA1-47CF-8B5F-E4DDDF24AD17}" type="parTrans" cxnId="{E3D2223F-0966-4FE2-8F92-484477DA4F30}">
      <dgm:prSet/>
      <dgm:spPr/>
      <dgm:t>
        <a:bodyPr/>
        <a:lstStyle/>
        <a:p>
          <a:endParaRPr lang="en-US"/>
        </a:p>
      </dgm:t>
    </dgm:pt>
    <dgm:pt modelId="{265A4D9D-E3DB-4507-9EF6-990BB6EC3372}" type="sibTrans" cxnId="{E3D2223F-0966-4FE2-8F92-484477DA4F30}">
      <dgm:prSet/>
      <dgm:spPr/>
      <dgm:t>
        <a:bodyPr/>
        <a:lstStyle/>
        <a:p>
          <a:endParaRPr lang="en-US"/>
        </a:p>
      </dgm:t>
    </dgm:pt>
    <dgm:pt modelId="{23997673-F7C2-491D-8581-7C9D9B1A5A57}">
      <dgm:prSet/>
      <dgm:spPr/>
      <dgm:t>
        <a:bodyPr/>
        <a:lstStyle/>
        <a:p>
          <a:r>
            <a:rPr lang="en-GB"/>
            <a:t>Perishability</a:t>
          </a:r>
          <a:endParaRPr lang="en-US"/>
        </a:p>
      </dgm:t>
    </dgm:pt>
    <dgm:pt modelId="{1A59155B-5160-42E1-8A7C-669C28EECD52}" type="parTrans" cxnId="{D2A998C4-8FBD-4CF1-9536-4D87CD6AC276}">
      <dgm:prSet/>
      <dgm:spPr/>
      <dgm:t>
        <a:bodyPr/>
        <a:lstStyle/>
        <a:p>
          <a:endParaRPr lang="en-US"/>
        </a:p>
      </dgm:t>
    </dgm:pt>
    <dgm:pt modelId="{8D74934C-9683-4234-BD86-A6791891EC73}" type="sibTrans" cxnId="{D2A998C4-8FBD-4CF1-9536-4D87CD6AC276}">
      <dgm:prSet/>
      <dgm:spPr/>
      <dgm:t>
        <a:bodyPr/>
        <a:lstStyle/>
        <a:p>
          <a:endParaRPr lang="en-US"/>
        </a:p>
      </dgm:t>
    </dgm:pt>
    <dgm:pt modelId="{F62B719A-02F2-4F19-894E-B07B5078AD39}">
      <dgm:prSet/>
      <dgm:spPr/>
      <dgm:t>
        <a:bodyPr/>
        <a:lstStyle/>
        <a:p>
          <a:r>
            <a:rPr lang="en-GB"/>
            <a:t>Variability</a:t>
          </a:r>
          <a:endParaRPr lang="en-US"/>
        </a:p>
      </dgm:t>
    </dgm:pt>
    <dgm:pt modelId="{34FEB0C7-BCD4-4057-BDF2-A83151B304C7}" type="parTrans" cxnId="{1BB38138-1918-474A-A9A5-088AC58535B8}">
      <dgm:prSet/>
      <dgm:spPr/>
      <dgm:t>
        <a:bodyPr/>
        <a:lstStyle/>
        <a:p>
          <a:endParaRPr lang="en-US"/>
        </a:p>
      </dgm:t>
    </dgm:pt>
    <dgm:pt modelId="{FC47DE4B-29B8-4EAB-BB31-8B68D148CDF8}" type="sibTrans" cxnId="{1BB38138-1918-474A-A9A5-088AC58535B8}">
      <dgm:prSet/>
      <dgm:spPr/>
      <dgm:t>
        <a:bodyPr/>
        <a:lstStyle/>
        <a:p>
          <a:endParaRPr lang="en-US"/>
        </a:p>
      </dgm:t>
    </dgm:pt>
    <dgm:pt modelId="{4FA60727-26D5-430F-921C-0683457565AA}">
      <dgm:prSet/>
      <dgm:spPr/>
      <dgm:t>
        <a:bodyPr/>
        <a:lstStyle/>
        <a:p>
          <a:r>
            <a:rPr lang="en-GB"/>
            <a:t>Not owned</a:t>
          </a:r>
          <a:endParaRPr lang="en-US"/>
        </a:p>
      </dgm:t>
    </dgm:pt>
    <dgm:pt modelId="{C5A24636-BE37-4B13-BB20-6648210BB783}" type="parTrans" cxnId="{2FB14AE3-7691-4AE6-AA6B-1B80C6E2C9D4}">
      <dgm:prSet/>
      <dgm:spPr/>
      <dgm:t>
        <a:bodyPr/>
        <a:lstStyle/>
        <a:p>
          <a:endParaRPr lang="en-US"/>
        </a:p>
      </dgm:t>
    </dgm:pt>
    <dgm:pt modelId="{9142B9F0-60F9-452C-8F12-5237D19EF0EF}" type="sibTrans" cxnId="{2FB14AE3-7691-4AE6-AA6B-1B80C6E2C9D4}">
      <dgm:prSet/>
      <dgm:spPr/>
      <dgm:t>
        <a:bodyPr/>
        <a:lstStyle/>
        <a:p>
          <a:endParaRPr lang="en-US"/>
        </a:p>
      </dgm:t>
    </dgm:pt>
    <dgm:pt modelId="{ABF117AB-FDE5-49C4-A7E4-9AEAE999F22B}" type="pres">
      <dgm:prSet presAssocID="{B6A888A9-80A8-4291-A7E8-B6E5AC9BA372}" presName="root" presStyleCnt="0">
        <dgm:presLayoutVars>
          <dgm:dir/>
          <dgm:resizeHandles val="exact"/>
        </dgm:presLayoutVars>
      </dgm:prSet>
      <dgm:spPr/>
    </dgm:pt>
    <dgm:pt modelId="{10D1C33B-2139-47FB-8427-CAA96044E373}" type="pres">
      <dgm:prSet presAssocID="{B6A888A9-80A8-4291-A7E8-B6E5AC9BA372}" presName="container" presStyleCnt="0">
        <dgm:presLayoutVars>
          <dgm:dir/>
          <dgm:resizeHandles val="exact"/>
        </dgm:presLayoutVars>
      </dgm:prSet>
      <dgm:spPr/>
    </dgm:pt>
    <dgm:pt modelId="{C17335EB-65A5-4261-A377-162714FB4D16}" type="pres">
      <dgm:prSet presAssocID="{E2C58511-19BB-44C2-A9EF-1C94A286D54A}" presName="compNode" presStyleCnt="0"/>
      <dgm:spPr/>
    </dgm:pt>
    <dgm:pt modelId="{73859F6F-6194-4E5D-A41D-955A58B059CD}" type="pres">
      <dgm:prSet presAssocID="{E2C58511-19BB-44C2-A9EF-1C94A286D54A}" presName="iconBgRect" presStyleLbl="bgShp" presStyleIdx="0" presStyleCnt="5"/>
      <dgm:spPr/>
    </dgm:pt>
    <dgm:pt modelId="{F42E2D0E-0093-432E-BAF0-BA6535B4CFE5}" type="pres">
      <dgm:prSet presAssocID="{E2C58511-19BB-44C2-A9EF-1C94A286D54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F47D4C1D-E789-484F-A04C-FB7B6F0C53E6}" type="pres">
      <dgm:prSet presAssocID="{E2C58511-19BB-44C2-A9EF-1C94A286D54A}" presName="spaceRect" presStyleCnt="0"/>
      <dgm:spPr/>
    </dgm:pt>
    <dgm:pt modelId="{7DA3D64A-ECF9-43AE-8E54-A0FCD344D6AA}" type="pres">
      <dgm:prSet presAssocID="{E2C58511-19BB-44C2-A9EF-1C94A286D54A}" presName="textRect" presStyleLbl="revTx" presStyleIdx="0" presStyleCnt="5">
        <dgm:presLayoutVars>
          <dgm:chMax val="1"/>
          <dgm:chPref val="1"/>
        </dgm:presLayoutVars>
      </dgm:prSet>
      <dgm:spPr/>
    </dgm:pt>
    <dgm:pt modelId="{5F87E854-2F5A-46F0-AD83-DCC50776B459}" type="pres">
      <dgm:prSet presAssocID="{6F745296-E14B-4A45-94AE-08A885636066}" presName="sibTrans" presStyleLbl="sibTrans2D1" presStyleIdx="0" presStyleCnt="0"/>
      <dgm:spPr/>
    </dgm:pt>
    <dgm:pt modelId="{E571F791-F39A-48EF-A5F0-1B5242B97895}" type="pres">
      <dgm:prSet presAssocID="{E21967B2-92CB-43DC-AE33-3923956DA277}" presName="compNode" presStyleCnt="0"/>
      <dgm:spPr/>
    </dgm:pt>
    <dgm:pt modelId="{FAE541A3-AEB9-4C50-BB41-6362AC186A7D}" type="pres">
      <dgm:prSet presAssocID="{E21967B2-92CB-43DC-AE33-3923956DA277}" presName="iconBgRect" presStyleLbl="bgShp" presStyleIdx="1" presStyleCnt="5"/>
      <dgm:spPr/>
    </dgm:pt>
    <dgm:pt modelId="{80101432-7ACA-46CE-94F0-C0408BD9C57F}" type="pres">
      <dgm:prSet presAssocID="{E21967B2-92CB-43DC-AE33-3923956DA27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5C538D83-2D31-4C68-82B4-30EC5163185A}" type="pres">
      <dgm:prSet presAssocID="{E21967B2-92CB-43DC-AE33-3923956DA277}" presName="spaceRect" presStyleCnt="0"/>
      <dgm:spPr/>
    </dgm:pt>
    <dgm:pt modelId="{3A847E24-070E-4420-AA7A-E8837FA98BBE}" type="pres">
      <dgm:prSet presAssocID="{E21967B2-92CB-43DC-AE33-3923956DA277}" presName="textRect" presStyleLbl="revTx" presStyleIdx="1" presStyleCnt="5">
        <dgm:presLayoutVars>
          <dgm:chMax val="1"/>
          <dgm:chPref val="1"/>
        </dgm:presLayoutVars>
      </dgm:prSet>
      <dgm:spPr/>
    </dgm:pt>
    <dgm:pt modelId="{B8399254-A418-4B73-84E1-6A32EEDB251A}" type="pres">
      <dgm:prSet presAssocID="{265A4D9D-E3DB-4507-9EF6-990BB6EC3372}" presName="sibTrans" presStyleLbl="sibTrans2D1" presStyleIdx="0" presStyleCnt="0"/>
      <dgm:spPr/>
    </dgm:pt>
    <dgm:pt modelId="{F8CF69B8-2B91-47DE-9951-C94283745B8A}" type="pres">
      <dgm:prSet presAssocID="{23997673-F7C2-491D-8581-7C9D9B1A5A57}" presName="compNode" presStyleCnt="0"/>
      <dgm:spPr/>
    </dgm:pt>
    <dgm:pt modelId="{18F41DD5-74F0-4FB9-A54F-100ACAC3B602}" type="pres">
      <dgm:prSet presAssocID="{23997673-F7C2-491D-8581-7C9D9B1A5A57}" presName="iconBgRect" presStyleLbl="bgShp" presStyleIdx="2" presStyleCnt="5"/>
      <dgm:spPr/>
    </dgm:pt>
    <dgm:pt modelId="{FAE890CC-ED55-42BF-A095-72F190F4A63A}" type="pres">
      <dgm:prSet presAssocID="{23997673-F7C2-491D-8581-7C9D9B1A5A5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apanese Dolls"/>
        </a:ext>
      </dgm:extLst>
    </dgm:pt>
    <dgm:pt modelId="{81915EEB-61AC-413F-A5BD-A895A494A77E}" type="pres">
      <dgm:prSet presAssocID="{23997673-F7C2-491D-8581-7C9D9B1A5A57}" presName="spaceRect" presStyleCnt="0"/>
      <dgm:spPr/>
    </dgm:pt>
    <dgm:pt modelId="{39669A8B-9434-41BD-BE40-39E2F02C18A2}" type="pres">
      <dgm:prSet presAssocID="{23997673-F7C2-491D-8581-7C9D9B1A5A57}" presName="textRect" presStyleLbl="revTx" presStyleIdx="2" presStyleCnt="5">
        <dgm:presLayoutVars>
          <dgm:chMax val="1"/>
          <dgm:chPref val="1"/>
        </dgm:presLayoutVars>
      </dgm:prSet>
      <dgm:spPr/>
    </dgm:pt>
    <dgm:pt modelId="{1AAA04B4-D9FE-44D5-BC7F-B0D2A60B5B81}" type="pres">
      <dgm:prSet presAssocID="{8D74934C-9683-4234-BD86-A6791891EC73}" presName="sibTrans" presStyleLbl="sibTrans2D1" presStyleIdx="0" presStyleCnt="0"/>
      <dgm:spPr/>
    </dgm:pt>
    <dgm:pt modelId="{DD5EBB0A-2E45-4AC1-B87C-C44BB3D36BE9}" type="pres">
      <dgm:prSet presAssocID="{F62B719A-02F2-4F19-894E-B07B5078AD39}" presName="compNode" presStyleCnt="0"/>
      <dgm:spPr/>
    </dgm:pt>
    <dgm:pt modelId="{A85436E0-D63A-41A5-ADF1-F83C7A26608B}" type="pres">
      <dgm:prSet presAssocID="{F62B719A-02F2-4F19-894E-B07B5078AD39}" presName="iconBgRect" presStyleLbl="bgShp" presStyleIdx="3" presStyleCnt="5"/>
      <dgm:spPr/>
    </dgm:pt>
    <dgm:pt modelId="{A5DB09B0-3709-4FAA-9E05-AE5F4C8E7705}" type="pres">
      <dgm:prSet presAssocID="{F62B719A-02F2-4F19-894E-B07B5078AD3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indy"/>
        </a:ext>
      </dgm:extLst>
    </dgm:pt>
    <dgm:pt modelId="{A81FDCE0-AD9B-40C8-8741-3C92A081FCFB}" type="pres">
      <dgm:prSet presAssocID="{F62B719A-02F2-4F19-894E-B07B5078AD39}" presName="spaceRect" presStyleCnt="0"/>
      <dgm:spPr/>
    </dgm:pt>
    <dgm:pt modelId="{66302494-3A0D-4CDB-B43F-1EF9D6901273}" type="pres">
      <dgm:prSet presAssocID="{F62B719A-02F2-4F19-894E-B07B5078AD39}" presName="textRect" presStyleLbl="revTx" presStyleIdx="3" presStyleCnt="5">
        <dgm:presLayoutVars>
          <dgm:chMax val="1"/>
          <dgm:chPref val="1"/>
        </dgm:presLayoutVars>
      </dgm:prSet>
      <dgm:spPr/>
    </dgm:pt>
    <dgm:pt modelId="{DA628C34-5033-41B6-9B67-F29449FEEBD3}" type="pres">
      <dgm:prSet presAssocID="{FC47DE4B-29B8-4EAB-BB31-8B68D148CDF8}" presName="sibTrans" presStyleLbl="sibTrans2D1" presStyleIdx="0" presStyleCnt="0"/>
      <dgm:spPr/>
    </dgm:pt>
    <dgm:pt modelId="{6E76CC12-1F0D-44B5-B1FD-51235675F3D3}" type="pres">
      <dgm:prSet presAssocID="{4FA60727-26D5-430F-921C-0683457565AA}" presName="compNode" presStyleCnt="0"/>
      <dgm:spPr/>
    </dgm:pt>
    <dgm:pt modelId="{8FF41456-FD9A-4D78-954C-4D40F3D4C185}" type="pres">
      <dgm:prSet presAssocID="{4FA60727-26D5-430F-921C-0683457565AA}" presName="iconBgRect" presStyleLbl="bgShp" presStyleIdx="4" presStyleCnt="5"/>
      <dgm:spPr/>
    </dgm:pt>
    <dgm:pt modelId="{B9FA05B3-660A-43BF-9656-74CAD868C6FB}" type="pres">
      <dgm:prSet presAssocID="{4FA60727-26D5-430F-921C-0683457565A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ose"/>
        </a:ext>
      </dgm:extLst>
    </dgm:pt>
    <dgm:pt modelId="{3ADF7335-82B2-4F00-947E-2451AB7FD57E}" type="pres">
      <dgm:prSet presAssocID="{4FA60727-26D5-430F-921C-0683457565AA}" presName="spaceRect" presStyleCnt="0"/>
      <dgm:spPr/>
    </dgm:pt>
    <dgm:pt modelId="{7AC3131E-65F2-4F2A-A97E-A70B116B232D}" type="pres">
      <dgm:prSet presAssocID="{4FA60727-26D5-430F-921C-0683457565AA}" presName="textRect" presStyleLbl="revTx" presStyleIdx="4" presStyleCnt="5">
        <dgm:presLayoutVars>
          <dgm:chMax val="1"/>
          <dgm:chPref val="1"/>
        </dgm:presLayoutVars>
      </dgm:prSet>
      <dgm:spPr/>
    </dgm:pt>
  </dgm:ptLst>
  <dgm:cxnLst>
    <dgm:cxn modelId="{5DD0D800-C02F-4B40-AED7-029F8CD967B5}" type="presOf" srcId="{E2C58511-19BB-44C2-A9EF-1C94A286D54A}" destId="{7DA3D64A-ECF9-43AE-8E54-A0FCD344D6AA}" srcOrd="0" destOrd="0" presId="urn:microsoft.com/office/officeart/2018/2/layout/IconCircleList"/>
    <dgm:cxn modelId="{79D02302-6408-4ECF-A852-8ED37514ACDE}" type="presOf" srcId="{4FA60727-26D5-430F-921C-0683457565AA}" destId="{7AC3131E-65F2-4F2A-A97E-A70B116B232D}" srcOrd="0" destOrd="0" presId="urn:microsoft.com/office/officeart/2018/2/layout/IconCircleList"/>
    <dgm:cxn modelId="{1BB38138-1918-474A-A9A5-088AC58535B8}" srcId="{B6A888A9-80A8-4291-A7E8-B6E5AC9BA372}" destId="{F62B719A-02F2-4F19-894E-B07B5078AD39}" srcOrd="3" destOrd="0" parTransId="{34FEB0C7-BCD4-4057-BDF2-A83151B304C7}" sibTransId="{FC47DE4B-29B8-4EAB-BB31-8B68D148CDF8}"/>
    <dgm:cxn modelId="{E3D2223F-0966-4FE2-8F92-484477DA4F30}" srcId="{B6A888A9-80A8-4291-A7E8-B6E5AC9BA372}" destId="{E21967B2-92CB-43DC-AE33-3923956DA277}" srcOrd="1" destOrd="0" parTransId="{F64197D2-1BA1-47CF-8B5F-E4DDDF24AD17}" sibTransId="{265A4D9D-E3DB-4507-9EF6-990BB6EC3372}"/>
    <dgm:cxn modelId="{E8DD5543-4D11-48EE-8D30-CE6E3BF5B6C3}" type="presOf" srcId="{8D74934C-9683-4234-BD86-A6791891EC73}" destId="{1AAA04B4-D9FE-44D5-BC7F-B0D2A60B5B81}" srcOrd="0" destOrd="0" presId="urn:microsoft.com/office/officeart/2018/2/layout/IconCircleList"/>
    <dgm:cxn modelId="{F828CF48-E36A-4647-B5AD-13FA0A918041}" type="presOf" srcId="{6F745296-E14B-4A45-94AE-08A885636066}" destId="{5F87E854-2F5A-46F0-AD83-DCC50776B459}" srcOrd="0" destOrd="0" presId="urn:microsoft.com/office/officeart/2018/2/layout/IconCircleList"/>
    <dgm:cxn modelId="{3CACFB68-8C74-4C86-8DD2-C5C727F97ABF}" type="presOf" srcId="{FC47DE4B-29B8-4EAB-BB31-8B68D148CDF8}" destId="{DA628C34-5033-41B6-9B67-F29449FEEBD3}" srcOrd="0" destOrd="0" presId="urn:microsoft.com/office/officeart/2018/2/layout/IconCircleList"/>
    <dgm:cxn modelId="{AFB87E8C-440C-4A98-A041-E4C0047475BB}" type="presOf" srcId="{E21967B2-92CB-43DC-AE33-3923956DA277}" destId="{3A847E24-070E-4420-AA7A-E8837FA98BBE}" srcOrd="0" destOrd="0" presId="urn:microsoft.com/office/officeart/2018/2/layout/IconCircleList"/>
    <dgm:cxn modelId="{738027A2-7BDD-418C-9648-22A85A716E96}" type="presOf" srcId="{23997673-F7C2-491D-8581-7C9D9B1A5A57}" destId="{39669A8B-9434-41BD-BE40-39E2F02C18A2}" srcOrd="0" destOrd="0" presId="urn:microsoft.com/office/officeart/2018/2/layout/IconCircleList"/>
    <dgm:cxn modelId="{5AB3BAB0-8934-43E1-BE5B-189AAEBDB514}" srcId="{B6A888A9-80A8-4291-A7E8-B6E5AC9BA372}" destId="{E2C58511-19BB-44C2-A9EF-1C94A286D54A}" srcOrd="0" destOrd="0" parTransId="{FEDE7A89-493D-461B-A0D9-46231D79CB89}" sibTransId="{6F745296-E14B-4A45-94AE-08A885636066}"/>
    <dgm:cxn modelId="{AE0CA2C3-38F2-4D77-AE28-E797A99E5D86}" type="presOf" srcId="{B6A888A9-80A8-4291-A7E8-B6E5AC9BA372}" destId="{ABF117AB-FDE5-49C4-A7E4-9AEAE999F22B}" srcOrd="0" destOrd="0" presId="urn:microsoft.com/office/officeart/2018/2/layout/IconCircleList"/>
    <dgm:cxn modelId="{D2A998C4-8FBD-4CF1-9536-4D87CD6AC276}" srcId="{B6A888A9-80A8-4291-A7E8-B6E5AC9BA372}" destId="{23997673-F7C2-491D-8581-7C9D9B1A5A57}" srcOrd="2" destOrd="0" parTransId="{1A59155B-5160-42E1-8A7C-669C28EECD52}" sibTransId="{8D74934C-9683-4234-BD86-A6791891EC73}"/>
    <dgm:cxn modelId="{34BEB5C6-6811-45F1-9DEF-52FA000FC005}" type="presOf" srcId="{F62B719A-02F2-4F19-894E-B07B5078AD39}" destId="{66302494-3A0D-4CDB-B43F-1EF9D6901273}" srcOrd="0" destOrd="0" presId="urn:microsoft.com/office/officeart/2018/2/layout/IconCircleList"/>
    <dgm:cxn modelId="{2FB14AE3-7691-4AE6-AA6B-1B80C6E2C9D4}" srcId="{B6A888A9-80A8-4291-A7E8-B6E5AC9BA372}" destId="{4FA60727-26D5-430F-921C-0683457565AA}" srcOrd="4" destOrd="0" parTransId="{C5A24636-BE37-4B13-BB20-6648210BB783}" sibTransId="{9142B9F0-60F9-452C-8F12-5237D19EF0EF}"/>
    <dgm:cxn modelId="{BF20EAE3-8B4D-4367-851E-CD70AAD7D534}" type="presOf" srcId="{265A4D9D-E3DB-4507-9EF6-990BB6EC3372}" destId="{B8399254-A418-4B73-84E1-6A32EEDB251A}" srcOrd="0" destOrd="0" presId="urn:microsoft.com/office/officeart/2018/2/layout/IconCircleList"/>
    <dgm:cxn modelId="{F09270E9-0D97-4467-B849-20CAF865EF0E}" type="presParOf" srcId="{ABF117AB-FDE5-49C4-A7E4-9AEAE999F22B}" destId="{10D1C33B-2139-47FB-8427-CAA96044E373}" srcOrd="0" destOrd="0" presId="urn:microsoft.com/office/officeart/2018/2/layout/IconCircleList"/>
    <dgm:cxn modelId="{895ED2FD-4751-4BD8-B486-3F3D4A387DE5}" type="presParOf" srcId="{10D1C33B-2139-47FB-8427-CAA96044E373}" destId="{C17335EB-65A5-4261-A377-162714FB4D16}" srcOrd="0" destOrd="0" presId="urn:microsoft.com/office/officeart/2018/2/layout/IconCircleList"/>
    <dgm:cxn modelId="{C925AF39-1B2B-490D-B0E8-D90C9D598F3C}" type="presParOf" srcId="{C17335EB-65A5-4261-A377-162714FB4D16}" destId="{73859F6F-6194-4E5D-A41D-955A58B059CD}" srcOrd="0" destOrd="0" presId="urn:microsoft.com/office/officeart/2018/2/layout/IconCircleList"/>
    <dgm:cxn modelId="{62DBAAF4-0DE3-4EF8-88FD-C7EC2EECE3D5}" type="presParOf" srcId="{C17335EB-65A5-4261-A377-162714FB4D16}" destId="{F42E2D0E-0093-432E-BAF0-BA6535B4CFE5}" srcOrd="1" destOrd="0" presId="urn:microsoft.com/office/officeart/2018/2/layout/IconCircleList"/>
    <dgm:cxn modelId="{460DE715-62C2-417D-8620-A0B8AF150311}" type="presParOf" srcId="{C17335EB-65A5-4261-A377-162714FB4D16}" destId="{F47D4C1D-E789-484F-A04C-FB7B6F0C53E6}" srcOrd="2" destOrd="0" presId="urn:microsoft.com/office/officeart/2018/2/layout/IconCircleList"/>
    <dgm:cxn modelId="{694EF87B-56B8-4248-9F30-403B2B211DBB}" type="presParOf" srcId="{C17335EB-65A5-4261-A377-162714FB4D16}" destId="{7DA3D64A-ECF9-43AE-8E54-A0FCD344D6AA}" srcOrd="3" destOrd="0" presId="urn:microsoft.com/office/officeart/2018/2/layout/IconCircleList"/>
    <dgm:cxn modelId="{3B5811E6-4139-491D-BD77-B0315E64E0F3}" type="presParOf" srcId="{10D1C33B-2139-47FB-8427-CAA96044E373}" destId="{5F87E854-2F5A-46F0-AD83-DCC50776B459}" srcOrd="1" destOrd="0" presId="urn:microsoft.com/office/officeart/2018/2/layout/IconCircleList"/>
    <dgm:cxn modelId="{8A97271E-DA83-4028-AA4D-31CC2D0193C2}" type="presParOf" srcId="{10D1C33B-2139-47FB-8427-CAA96044E373}" destId="{E571F791-F39A-48EF-A5F0-1B5242B97895}" srcOrd="2" destOrd="0" presId="urn:microsoft.com/office/officeart/2018/2/layout/IconCircleList"/>
    <dgm:cxn modelId="{4DEC15F2-C564-4ED5-9F46-2A8327C7EE44}" type="presParOf" srcId="{E571F791-F39A-48EF-A5F0-1B5242B97895}" destId="{FAE541A3-AEB9-4C50-BB41-6362AC186A7D}" srcOrd="0" destOrd="0" presId="urn:microsoft.com/office/officeart/2018/2/layout/IconCircleList"/>
    <dgm:cxn modelId="{D2FD89FD-F7A4-498B-B5FC-0F8C91D4BE19}" type="presParOf" srcId="{E571F791-F39A-48EF-A5F0-1B5242B97895}" destId="{80101432-7ACA-46CE-94F0-C0408BD9C57F}" srcOrd="1" destOrd="0" presId="urn:microsoft.com/office/officeart/2018/2/layout/IconCircleList"/>
    <dgm:cxn modelId="{4D25A5D6-AC33-407B-B2BA-979BE7BAE5BF}" type="presParOf" srcId="{E571F791-F39A-48EF-A5F0-1B5242B97895}" destId="{5C538D83-2D31-4C68-82B4-30EC5163185A}" srcOrd="2" destOrd="0" presId="urn:microsoft.com/office/officeart/2018/2/layout/IconCircleList"/>
    <dgm:cxn modelId="{AB7BBF99-1894-4A07-8835-8D15AD1C962F}" type="presParOf" srcId="{E571F791-F39A-48EF-A5F0-1B5242B97895}" destId="{3A847E24-070E-4420-AA7A-E8837FA98BBE}" srcOrd="3" destOrd="0" presId="urn:microsoft.com/office/officeart/2018/2/layout/IconCircleList"/>
    <dgm:cxn modelId="{6518565A-F533-4C3E-8BDE-789C6EF2EA5F}" type="presParOf" srcId="{10D1C33B-2139-47FB-8427-CAA96044E373}" destId="{B8399254-A418-4B73-84E1-6A32EEDB251A}" srcOrd="3" destOrd="0" presId="urn:microsoft.com/office/officeart/2018/2/layout/IconCircleList"/>
    <dgm:cxn modelId="{7FE057BE-EA18-44B7-9D07-78727225CF8C}" type="presParOf" srcId="{10D1C33B-2139-47FB-8427-CAA96044E373}" destId="{F8CF69B8-2B91-47DE-9951-C94283745B8A}" srcOrd="4" destOrd="0" presId="urn:microsoft.com/office/officeart/2018/2/layout/IconCircleList"/>
    <dgm:cxn modelId="{ED10D06E-7C05-42C6-B018-ADD97641E705}" type="presParOf" srcId="{F8CF69B8-2B91-47DE-9951-C94283745B8A}" destId="{18F41DD5-74F0-4FB9-A54F-100ACAC3B602}" srcOrd="0" destOrd="0" presId="urn:microsoft.com/office/officeart/2018/2/layout/IconCircleList"/>
    <dgm:cxn modelId="{59B22E69-8FBA-408E-A21B-0A9BD376F128}" type="presParOf" srcId="{F8CF69B8-2B91-47DE-9951-C94283745B8A}" destId="{FAE890CC-ED55-42BF-A095-72F190F4A63A}" srcOrd="1" destOrd="0" presId="urn:microsoft.com/office/officeart/2018/2/layout/IconCircleList"/>
    <dgm:cxn modelId="{9128E641-1121-498B-98BC-F0FCAB8FAC39}" type="presParOf" srcId="{F8CF69B8-2B91-47DE-9951-C94283745B8A}" destId="{81915EEB-61AC-413F-A5BD-A895A494A77E}" srcOrd="2" destOrd="0" presId="urn:microsoft.com/office/officeart/2018/2/layout/IconCircleList"/>
    <dgm:cxn modelId="{2EB318FF-A594-4E4C-8909-D1A3039F4C6B}" type="presParOf" srcId="{F8CF69B8-2B91-47DE-9951-C94283745B8A}" destId="{39669A8B-9434-41BD-BE40-39E2F02C18A2}" srcOrd="3" destOrd="0" presId="urn:microsoft.com/office/officeart/2018/2/layout/IconCircleList"/>
    <dgm:cxn modelId="{6427B078-7141-4285-9557-6A8BC74BF31C}" type="presParOf" srcId="{10D1C33B-2139-47FB-8427-CAA96044E373}" destId="{1AAA04B4-D9FE-44D5-BC7F-B0D2A60B5B81}" srcOrd="5" destOrd="0" presId="urn:microsoft.com/office/officeart/2018/2/layout/IconCircleList"/>
    <dgm:cxn modelId="{BE10126E-0F0F-40F8-B640-7D8A31BB97AE}" type="presParOf" srcId="{10D1C33B-2139-47FB-8427-CAA96044E373}" destId="{DD5EBB0A-2E45-4AC1-B87C-C44BB3D36BE9}" srcOrd="6" destOrd="0" presId="urn:microsoft.com/office/officeart/2018/2/layout/IconCircleList"/>
    <dgm:cxn modelId="{06D9C1E2-7BE1-4552-95FF-B6FDAE98DF45}" type="presParOf" srcId="{DD5EBB0A-2E45-4AC1-B87C-C44BB3D36BE9}" destId="{A85436E0-D63A-41A5-ADF1-F83C7A26608B}" srcOrd="0" destOrd="0" presId="urn:microsoft.com/office/officeart/2018/2/layout/IconCircleList"/>
    <dgm:cxn modelId="{6EC89436-29AD-49AE-8E8A-FD2201AEC9C5}" type="presParOf" srcId="{DD5EBB0A-2E45-4AC1-B87C-C44BB3D36BE9}" destId="{A5DB09B0-3709-4FAA-9E05-AE5F4C8E7705}" srcOrd="1" destOrd="0" presId="urn:microsoft.com/office/officeart/2018/2/layout/IconCircleList"/>
    <dgm:cxn modelId="{3C9A83A9-2581-4B15-83B9-C41E6B80843E}" type="presParOf" srcId="{DD5EBB0A-2E45-4AC1-B87C-C44BB3D36BE9}" destId="{A81FDCE0-AD9B-40C8-8741-3C92A081FCFB}" srcOrd="2" destOrd="0" presId="urn:microsoft.com/office/officeart/2018/2/layout/IconCircleList"/>
    <dgm:cxn modelId="{770B385F-430F-4A65-ADBC-63DACEA6F1E3}" type="presParOf" srcId="{DD5EBB0A-2E45-4AC1-B87C-C44BB3D36BE9}" destId="{66302494-3A0D-4CDB-B43F-1EF9D6901273}" srcOrd="3" destOrd="0" presId="urn:microsoft.com/office/officeart/2018/2/layout/IconCircleList"/>
    <dgm:cxn modelId="{2C9820FE-705E-4FF7-A160-88A9457197AB}" type="presParOf" srcId="{10D1C33B-2139-47FB-8427-CAA96044E373}" destId="{DA628C34-5033-41B6-9B67-F29449FEEBD3}" srcOrd="7" destOrd="0" presId="urn:microsoft.com/office/officeart/2018/2/layout/IconCircleList"/>
    <dgm:cxn modelId="{597F24AA-128F-4734-9935-1B338FADA43F}" type="presParOf" srcId="{10D1C33B-2139-47FB-8427-CAA96044E373}" destId="{6E76CC12-1F0D-44B5-B1FD-51235675F3D3}" srcOrd="8" destOrd="0" presId="urn:microsoft.com/office/officeart/2018/2/layout/IconCircleList"/>
    <dgm:cxn modelId="{5FA0FC1A-6189-469F-81C9-3929EB972E4E}" type="presParOf" srcId="{6E76CC12-1F0D-44B5-B1FD-51235675F3D3}" destId="{8FF41456-FD9A-4D78-954C-4D40F3D4C185}" srcOrd="0" destOrd="0" presId="urn:microsoft.com/office/officeart/2018/2/layout/IconCircleList"/>
    <dgm:cxn modelId="{D027F18D-D324-4FC1-AB39-43DB8E84C527}" type="presParOf" srcId="{6E76CC12-1F0D-44B5-B1FD-51235675F3D3}" destId="{B9FA05B3-660A-43BF-9656-74CAD868C6FB}" srcOrd="1" destOrd="0" presId="urn:microsoft.com/office/officeart/2018/2/layout/IconCircleList"/>
    <dgm:cxn modelId="{EBE58111-6CCB-4256-B4F3-7BB7F14B74FB}" type="presParOf" srcId="{6E76CC12-1F0D-44B5-B1FD-51235675F3D3}" destId="{3ADF7335-82B2-4F00-947E-2451AB7FD57E}" srcOrd="2" destOrd="0" presId="urn:microsoft.com/office/officeart/2018/2/layout/IconCircleList"/>
    <dgm:cxn modelId="{C465D1C5-DA00-4661-BED4-9B54A2116D18}" type="presParOf" srcId="{6E76CC12-1F0D-44B5-B1FD-51235675F3D3}" destId="{7AC3131E-65F2-4F2A-A97E-A70B116B232D}"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F28548-23F5-4143-AF46-0E224BE3788C}" type="doc">
      <dgm:prSet loTypeId="urn:microsoft.com/office/officeart/2008/layout/VerticalCurvedList" loCatId="list" qsTypeId="urn:microsoft.com/office/officeart/2005/8/quickstyle/simple1" qsCatId="simple" csTypeId="urn:microsoft.com/office/officeart/2005/8/colors/colorful4" csCatId="colorful" phldr="1"/>
      <dgm:spPr/>
      <dgm:t>
        <a:bodyPr/>
        <a:lstStyle/>
        <a:p>
          <a:endParaRPr lang="en-GB"/>
        </a:p>
      </dgm:t>
    </dgm:pt>
    <dgm:pt modelId="{23030483-7B9C-4FD4-A2F6-DD94DE1A67E0}">
      <dgm:prSet phldrT="[Text]"/>
      <dgm:spPr/>
      <dgm:t>
        <a:bodyPr/>
        <a:lstStyle/>
        <a:p>
          <a:r>
            <a:rPr lang="en-GB" dirty="0"/>
            <a:t>People </a:t>
          </a:r>
        </a:p>
      </dgm:t>
    </dgm:pt>
    <dgm:pt modelId="{DF224965-B385-4BB8-A393-BCAE4AE03C76}" type="parTrans" cxnId="{6D81EA9B-6A89-41D7-9737-D7D7B6F01ECB}">
      <dgm:prSet/>
      <dgm:spPr/>
      <dgm:t>
        <a:bodyPr/>
        <a:lstStyle/>
        <a:p>
          <a:endParaRPr lang="en-GB"/>
        </a:p>
      </dgm:t>
    </dgm:pt>
    <dgm:pt modelId="{8AF56EAD-C9EA-4FBC-99A5-5A8C5EC766DB}" type="sibTrans" cxnId="{6D81EA9B-6A89-41D7-9737-D7D7B6F01ECB}">
      <dgm:prSet/>
      <dgm:spPr/>
      <dgm:t>
        <a:bodyPr/>
        <a:lstStyle/>
        <a:p>
          <a:endParaRPr lang="en-GB"/>
        </a:p>
      </dgm:t>
    </dgm:pt>
    <dgm:pt modelId="{D2ECD6F7-2BDA-4814-80DE-1351AFAC5272}">
      <dgm:prSet phldrT="[Text]"/>
      <dgm:spPr/>
      <dgm:t>
        <a:bodyPr/>
        <a:lstStyle/>
        <a:p>
          <a:r>
            <a:rPr lang="en-GB" dirty="0"/>
            <a:t>Process</a:t>
          </a:r>
        </a:p>
      </dgm:t>
    </dgm:pt>
    <dgm:pt modelId="{5945B01E-0086-467F-8D71-1A8C18BCCDD3}" type="parTrans" cxnId="{F81777FC-9F2C-4E20-BCC0-EB5250AFAC84}">
      <dgm:prSet/>
      <dgm:spPr/>
      <dgm:t>
        <a:bodyPr/>
        <a:lstStyle/>
        <a:p>
          <a:endParaRPr lang="en-GB"/>
        </a:p>
      </dgm:t>
    </dgm:pt>
    <dgm:pt modelId="{68467261-A5E1-480D-8E08-B35E8967CE6A}" type="sibTrans" cxnId="{F81777FC-9F2C-4E20-BCC0-EB5250AFAC84}">
      <dgm:prSet/>
      <dgm:spPr/>
      <dgm:t>
        <a:bodyPr/>
        <a:lstStyle/>
        <a:p>
          <a:endParaRPr lang="en-GB"/>
        </a:p>
      </dgm:t>
    </dgm:pt>
    <dgm:pt modelId="{60047608-BD20-4D1C-B8C1-2BA3DBF26342}">
      <dgm:prSet phldrT="[Text]"/>
      <dgm:spPr/>
      <dgm:t>
        <a:bodyPr/>
        <a:lstStyle/>
        <a:p>
          <a:r>
            <a:rPr lang="en-GB" dirty="0"/>
            <a:t>Physical evidence</a:t>
          </a:r>
        </a:p>
      </dgm:t>
    </dgm:pt>
    <dgm:pt modelId="{08B22516-1892-4E30-AB4E-00504B7D9980}" type="parTrans" cxnId="{76D21F32-4E99-4E3F-BAF6-3F736AB1B2A7}">
      <dgm:prSet/>
      <dgm:spPr/>
      <dgm:t>
        <a:bodyPr/>
        <a:lstStyle/>
        <a:p>
          <a:endParaRPr lang="en-GB"/>
        </a:p>
      </dgm:t>
    </dgm:pt>
    <dgm:pt modelId="{C1D7CAAD-E7C4-4E96-B4FA-FB76D94E9F63}" type="sibTrans" cxnId="{76D21F32-4E99-4E3F-BAF6-3F736AB1B2A7}">
      <dgm:prSet/>
      <dgm:spPr/>
      <dgm:t>
        <a:bodyPr/>
        <a:lstStyle/>
        <a:p>
          <a:endParaRPr lang="en-GB"/>
        </a:p>
      </dgm:t>
    </dgm:pt>
    <dgm:pt modelId="{638326C0-DCEF-4812-ABE3-BD343D25698C}" type="pres">
      <dgm:prSet presAssocID="{05F28548-23F5-4143-AF46-0E224BE3788C}" presName="Name0" presStyleCnt="0">
        <dgm:presLayoutVars>
          <dgm:chMax val="7"/>
          <dgm:chPref val="7"/>
          <dgm:dir/>
        </dgm:presLayoutVars>
      </dgm:prSet>
      <dgm:spPr/>
    </dgm:pt>
    <dgm:pt modelId="{B61115F0-42E7-41D9-9A3C-4597BA47E496}" type="pres">
      <dgm:prSet presAssocID="{05F28548-23F5-4143-AF46-0E224BE3788C}" presName="Name1" presStyleCnt="0"/>
      <dgm:spPr/>
    </dgm:pt>
    <dgm:pt modelId="{9ED28EAE-A972-4B7E-8E78-D287669F22BB}" type="pres">
      <dgm:prSet presAssocID="{05F28548-23F5-4143-AF46-0E224BE3788C}" presName="cycle" presStyleCnt="0"/>
      <dgm:spPr/>
    </dgm:pt>
    <dgm:pt modelId="{2A80F779-7D00-407E-B395-3B6D4D636423}" type="pres">
      <dgm:prSet presAssocID="{05F28548-23F5-4143-AF46-0E224BE3788C}" presName="srcNode" presStyleLbl="node1" presStyleIdx="0" presStyleCnt="3"/>
      <dgm:spPr/>
    </dgm:pt>
    <dgm:pt modelId="{34A9D29A-C5C9-4F2C-9ECA-759BD26FE459}" type="pres">
      <dgm:prSet presAssocID="{05F28548-23F5-4143-AF46-0E224BE3788C}" presName="conn" presStyleLbl="parChTrans1D2" presStyleIdx="0" presStyleCnt="1"/>
      <dgm:spPr/>
    </dgm:pt>
    <dgm:pt modelId="{AB8B24F0-9AE9-4C09-B029-2502D4F8737E}" type="pres">
      <dgm:prSet presAssocID="{05F28548-23F5-4143-AF46-0E224BE3788C}" presName="extraNode" presStyleLbl="node1" presStyleIdx="0" presStyleCnt="3"/>
      <dgm:spPr/>
    </dgm:pt>
    <dgm:pt modelId="{1BEF5818-4D7A-4213-9B86-1B9660D5DF66}" type="pres">
      <dgm:prSet presAssocID="{05F28548-23F5-4143-AF46-0E224BE3788C}" presName="dstNode" presStyleLbl="node1" presStyleIdx="0" presStyleCnt="3"/>
      <dgm:spPr/>
    </dgm:pt>
    <dgm:pt modelId="{B82703D2-DFB5-471E-8917-789FC5DEA907}" type="pres">
      <dgm:prSet presAssocID="{23030483-7B9C-4FD4-A2F6-DD94DE1A67E0}" presName="text_1" presStyleLbl="node1" presStyleIdx="0" presStyleCnt="3">
        <dgm:presLayoutVars>
          <dgm:bulletEnabled val="1"/>
        </dgm:presLayoutVars>
      </dgm:prSet>
      <dgm:spPr/>
    </dgm:pt>
    <dgm:pt modelId="{2057944E-FDA7-4726-A77D-F50C6026A04C}" type="pres">
      <dgm:prSet presAssocID="{23030483-7B9C-4FD4-A2F6-DD94DE1A67E0}" presName="accent_1" presStyleCnt="0"/>
      <dgm:spPr/>
    </dgm:pt>
    <dgm:pt modelId="{63E4B3C2-C94C-4807-98A8-6E550032F7C0}" type="pres">
      <dgm:prSet presAssocID="{23030483-7B9C-4FD4-A2F6-DD94DE1A67E0}" presName="accentRepeatNode" presStyleLbl="solidFgAcc1" presStyleIdx="0" presStyleCnt="3"/>
      <dgm:spPr>
        <a:blipFill rotWithShape="0">
          <a:blip xmlns:r="http://schemas.openxmlformats.org/officeDocument/2006/relationships" r:embed="rId1"/>
          <a:srcRect/>
          <a:stretch>
            <a:fillRect l="-19000" r="-19000"/>
          </a:stretch>
        </a:blipFill>
      </dgm:spPr>
    </dgm:pt>
    <dgm:pt modelId="{93FFCF03-3E65-4AB2-8C87-375CCFDB50EC}" type="pres">
      <dgm:prSet presAssocID="{D2ECD6F7-2BDA-4814-80DE-1351AFAC5272}" presName="text_2" presStyleLbl="node1" presStyleIdx="1" presStyleCnt="3">
        <dgm:presLayoutVars>
          <dgm:bulletEnabled val="1"/>
        </dgm:presLayoutVars>
      </dgm:prSet>
      <dgm:spPr/>
    </dgm:pt>
    <dgm:pt modelId="{51C2C631-081D-4D82-967B-8F9AEF34A333}" type="pres">
      <dgm:prSet presAssocID="{D2ECD6F7-2BDA-4814-80DE-1351AFAC5272}" presName="accent_2" presStyleCnt="0"/>
      <dgm:spPr/>
    </dgm:pt>
    <dgm:pt modelId="{E4B2C536-358E-4AD9-BE39-1652992E9C90}" type="pres">
      <dgm:prSet presAssocID="{D2ECD6F7-2BDA-4814-80DE-1351AFAC5272}" presName="accentRepeatNode" presStyleLbl="solidFgAcc1" presStyleIdx="1" presStyleCnt="3"/>
      <dgm:spPr>
        <a:blipFill rotWithShape="0">
          <a:blip xmlns:r="http://schemas.openxmlformats.org/officeDocument/2006/relationships" r:embed="rId2"/>
          <a:srcRect/>
          <a:stretch>
            <a:fillRect l="-25000" r="-25000"/>
          </a:stretch>
        </a:blipFill>
      </dgm:spPr>
    </dgm:pt>
    <dgm:pt modelId="{D1E4DF6D-AC41-48DE-B08A-725212142F88}" type="pres">
      <dgm:prSet presAssocID="{60047608-BD20-4D1C-B8C1-2BA3DBF26342}" presName="text_3" presStyleLbl="node1" presStyleIdx="2" presStyleCnt="3">
        <dgm:presLayoutVars>
          <dgm:bulletEnabled val="1"/>
        </dgm:presLayoutVars>
      </dgm:prSet>
      <dgm:spPr/>
    </dgm:pt>
    <dgm:pt modelId="{DDB5637E-DC5D-41FA-A580-276BD9902AFB}" type="pres">
      <dgm:prSet presAssocID="{60047608-BD20-4D1C-B8C1-2BA3DBF26342}" presName="accent_3" presStyleCnt="0"/>
      <dgm:spPr/>
    </dgm:pt>
    <dgm:pt modelId="{38A66EFD-D96D-4DB9-9F88-81B900564F97}" type="pres">
      <dgm:prSet presAssocID="{60047608-BD20-4D1C-B8C1-2BA3DBF26342}" presName="accentRepeatNode" presStyleLbl="solidFgAcc1" presStyleIdx="2" presStyleCnt="3"/>
      <dgm:spPr>
        <a:blipFill rotWithShape="0">
          <a:blip xmlns:r="http://schemas.openxmlformats.org/officeDocument/2006/relationships" r:embed="rId3"/>
          <a:srcRect/>
          <a:stretch>
            <a:fillRect l="-34000" r="-34000"/>
          </a:stretch>
        </a:blipFill>
      </dgm:spPr>
    </dgm:pt>
  </dgm:ptLst>
  <dgm:cxnLst>
    <dgm:cxn modelId="{76D21F32-4E99-4E3F-BAF6-3F736AB1B2A7}" srcId="{05F28548-23F5-4143-AF46-0E224BE3788C}" destId="{60047608-BD20-4D1C-B8C1-2BA3DBF26342}" srcOrd="2" destOrd="0" parTransId="{08B22516-1892-4E30-AB4E-00504B7D9980}" sibTransId="{C1D7CAAD-E7C4-4E96-B4FA-FB76D94E9F63}"/>
    <dgm:cxn modelId="{CED72332-9917-4262-AF27-B667DB922213}" type="presOf" srcId="{8AF56EAD-C9EA-4FBC-99A5-5A8C5EC766DB}" destId="{34A9D29A-C5C9-4F2C-9ECA-759BD26FE459}" srcOrd="0" destOrd="0" presId="urn:microsoft.com/office/officeart/2008/layout/VerticalCurvedList"/>
    <dgm:cxn modelId="{6D81EA9B-6A89-41D7-9737-D7D7B6F01ECB}" srcId="{05F28548-23F5-4143-AF46-0E224BE3788C}" destId="{23030483-7B9C-4FD4-A2F6-DD94DE1A67E0}" srcOrd="0" destOrd="0" parTransId="{DF224965-B385-4BB8-A393-BCAE4AE03C76}" sibTransId="{8AF56EAD-C9EA-4FBC-99A5-5A8C5EC766DB}"/>
    <dgm:cxn modelId="{DDF7E2AF-5747-45CA-97C1-9C3540EB061A}" type="presOf" srcId="{D2ECD6F7-2BDA-4814-80DE-1351AFAC5272}" destId="{93FFCF03-3E65-4AB2-8C87-375CCFDB50EC}" srcOrd="0" destOrd="0" presId="urn:microsoft.com/office/officeart/2008/layout/VerticalCurvedList"/>
    <dgm:cxn modelId="{781424C4-2591-42D7-8495-40C99F3B9EE6}" type="presOf" srcId="{05F28548-23F5-4143-AF46-0E224BE3788C}" destId="{638326C0-DCEF-4812-ABE3-BD343D25698C}" srcOrd="0" destOrd="0" presId="urn:microsoft.com/office/officeart/2008/layout/VerticalCurvedList"/>
    <dgm:cxn modelId="{DC578FCB-E970-4748-B9F9-6D661E1D8EAD}" type="presOf" srcId="{23030483-7B9C-4FD4-A2F6-DD94DE1A67E0}" destId="{B82703D2-DFB5-471E-8917-789FC5DEA907}" srcOrd="0" destOrd="0" presId="urn:microsoft.com/office/officeart/2008/layout/VerticalCurvedList"/>
    <dgm:cxn modelId="{9A3ED0E6-70E7-47F1-BAC9-C29A86A79533}" type="presOf" srcId="{60047608-BD20-4D1C-B8C1-2BA3DBF26342}" destId="{D1E4DF6D-AC41-48DE-B08A-725212142F88}" srcOrd="0" destOrd="0" presId="urn:microsoft.com/office/officeart/2008/layout/VerticalCurvedList"/>
    <dgm:cxn modelId="{F81777FC-9F2C-4E20-BCC0-EB5250AFAC84}" srcId="{05F28548-23F5-4143-AF46-0E224BE3788C}" destId="{D2ECD6F7-2BDA-4814-80DE-1351AFAC5272}" srcOrd="1" destOrd="0" parTransId="{5945B01E-0086-467F-8D71-1A8C18BCCDD3}" sibTransId="{68467261-A5E1-480D-8E08-B35E8967CE6A}"/>
    <dgm:cxn modelId="{AF837D67-E196-4C28-8DF8-5E7BCBD6D0F3}" type="presParOf" srcId="{638326C0-DCEF-4812-ABE3-BD343D25698C}" destId="{B61115F0-42E7-41D9-9A3C-4597BA47E496}" srcOrd="0" destOrd="0" presId="urn:microsoft.com/office/officeart/2008/layout/VerticalCurvedList"/>
    <dgm:cxn modelId="{00C15147-B788-41D1-B4E2-367050404B3C}" type="presParOf" srcId="{B61115F0-42E7-41D9-9A3C-4597BA47E496}" destId="{9ED28EAE-A972-4B7E-8E78-D287669F22BB}" srcOrd="0" destOrd="0" presId="urn:microsoft.com/office/officeart/2008/layout/VerticalCurvedList"/>
    <dgm:cxn modelId="{CB1B007C-B6EC-4516-98BE-D1277723156E}" type="presParOf" srcId="{9ED28EAE-A972-4B7E-8E78-D287669F22BB}" destId="{2A80F779-7D00-407E-B395-3B6D4D636423}" srcOrd="0" destOrd="0" presId="urn:microsoft.com/office/officeart/2008/layout/VerticalCurvedList"/>
    <dgm:cxn modelId="{0F22D16C-A698-435A-BADD-45D70D4C5354}" type="presParOf" srcId="{9ED28EAE-A972-4B7E-8E78-D287669F22BB}" destId="{34A9D29A-C5C9-4F2C-9ECA-759BD26FE459}" srcOrd="1" destOrd="0" presId="urn:microsoft.com/office/officeart/2008/layout/VerticalCurvedList"/>
    <dgm:cxn modelId="{7601320A-F60B-491B-8BA2-63FC0604240D}" type="presParOf" srcId="{9ED28EAE-A972-4B7E-8E78-D287669F22BB}" destId="{AB8B24F0-9AE9-4C09-B029-2502D4F8737E}" srcOrd="2" destOrd="0" presId="urn:microsoft.com/office/officeart/2008/layout/VerticalCurvedList"/>
    <dgm:cxn modelId="{0F17C443-632C-4DE0-899D-394FAC4E8E1A}" type="presParOf" srcId="{9ED28EAE-A972-4B7E-8E78-D287669F22BB}" destId="{1BEF5818-4D7A-4213-9B86-1B9660D5DF66}" srcOrd="3" destOrd="0" presId="urn:microsoft.com/office/officeart/2008/layout/VerticalCurvedList"/>
    <dgm:cxn modelId="{F4AD9567-A952-4E1D-A851-71110CD75442}" type="presParOf" srcId="{B61115F0-42E7-41D9-9A3C-4597BA47E496}" destId="{B82703D2-DFB5-471E-8917-789FC5DEA907}" srcOrd="1" destOrd="0" presId="urn:microsoft.com/office/officeart/2008/layout/VerticalCurvedList"/>
    <dgm:cxn modelId="{01F57FD7-7A7A-4DC3-85E4-8341A24F2DE4}" type="presParOf" srcId="{B61115F0-42E7-41D9-9A3C-4597BA47E496}" destId="{2057944E-FDA7-4726-A77D-F50C6026A04C}" srcOrd="2" destOrd="0" presId="urn:microsoft.com/office/officeart/2008/layout/VerticalCurvedList"/>
    <dgm:cxn modelId="{301E2548-06D0-41BB-94AA-1966CB58E214}" type="presParOf" srcId="{2057944E-FDA7-4726-A77D-F50C6026A04C}" destId="{63E4B3C2-C94C-4807-98A8-6E550032F7C0}" srcOrd="0" destOrd="0" presId="urn:microsoft.com/office/officeart/2008/layout/VerticalCurvedList"/>
    <dgm:cxn modelId="{7CC24EE0-B915-4FCD-91C1-09F09AA1AC1F}" type="presParOf" srcId="{B61115F0-42E7-41D9-9A3C-4597BA47E496}" destId="{93FFCF03-3E65-4AB2-8C87-375CCFDB50EC}" srcOrd="3" destOrd="0" presId="urn:microsoft.com/office/officeart/2008/layout/VerticalCurvedList"/>
    <dgm:cxn modelId="{B4BCD1C7-2079-4D62-BD50-328717A09DE0}" type="presParOf" srcId="{B61115F0-42E7-41D9-9A3C-4597BA47E496}" destId="{51C2C631-081D-4D82-967B-8F9AEF34A333}" srcOrd="4" destOrd="0" presId="urn:microsoft.com/office/officeart/2008/layout/VerticalCurvedList"/>
    <dgm:cxn modelId="{6C56387F-8497-49FD-89AD-8E97DF0C2D43}" type="presParOf" srcId="{51C2C631-081D-4D82-967B-8F9AEF34A333}" destId="{E4B2C536-358E-4AD9-BE39-1652992E9C90}" srcOrd="0" destOrd="0" presId="urn:microsoft.com/office/officeart/2008/layout/VerticalCurvedList"/>
    <dgm:cxn modelId="{4E005509-3D15-44E7-B3EB-9F9123B2BBA7}" type="presParOf" srcId="{B61115F0-42E7-41D9-9A3C-4597BA47E496}" destId="{D1E4DF6D-AC41-48DE-B08A-725212142F88}" srcOrd="5" destOrd="0" presId="urn:microsoft.com/office/officeart/2008/layout/VerticalCurvedList"/>
    <dgm:cxn modelId="{FEF3F98F-9334-4100-A2EF-9ABC8080D11D}" type="presParOf" srcId="{B61115F0-42E7-41D9-9A3C-4597BA47E496}" destId="{DDB5637E-DC5D-41FA-A580-276BD9902AFB}" srcOrd="6" destOrd="0" presId="urn:microsoft.com/office/officeart/2008/layout/VerticalCurvedList"/>
    <dgm:cxn modelId="{ACB5F4A4-4FDE-4C45-94B6-AFA1E038CA3B}" type="presParOf" srcId="{DDB5637E-DC5D-41FA-A580-276BD9902AFB}" destId="{38A66EFD-D96D-4DB9-9F88-81B900564F97}"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9E99A1F-9EE4-4E1D-A8AD-8FBE5C201139}"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47DA45F-D7DE-4D59-BC52-2D1D8A6852BD}">
      <dgm:prSet custT="1"/>
      <dgm:spPr/>
      <dgm:t>
        <a:bodyPr/>
        <a:lstStyle/>
        <a:p>
          <a:pPr>
            <a:lnSpc>
              <a:spcPct val="100000"/>
            </a:lnSpc>
          </a:pPr>
          <a:r>
            <a:rPr lang="en-GB" sz="1600" dirty="0"/>
            <a:t>Customer facing staff are key in reflecting the corporate brand.</a:t>
          </a:r>
          <a:endParaRPr lang="en-US" sz="1600" dirty="0"/>
        </a:p>
      </dgm:t>
    </dgm:pt>
    <dgm:pt modelId="{A44B86B8-F28B-4B8F-8F3A-A82348DAD636}" type="parTrans" cxnId="{E98EC71F-1C82-412A-A7E9-748C75A82B89}">
      <dgm:prSet/>
      <dgm:spPr/>
      <dgm:t>
        <a:bodyPr/>
        <a:lstStyle/>
        <a:p>
          <a:endParaRPr lang="en-US"/>
        </a:p>
      </dgm:t>
    </dgm:pt>
    <dgm:pt modelId="{FAE95F4B-4D01-4EE5-9381-3B21F8FD42BE}" type="sibTrans" cxnId="{E98EC71F-1C82-412A-A7E9-748C75A82B89}">
      <dgm:prSet/>
      <dgm:spPr/>
      <dgm:t>
        <a:bodyPr/>
        <a:lstStyle/>
        <a:p>
          <a:pPr>
            <a:lnSpc>
              <a:spcPct val="100000"/>
            </a:lnSpc>
          </a:pPr>
          <a:endParaRPr lang="en-US"/>
        </a:p>
      </dgm:t>
    </dgm:pt>
    <dgm:pt modelId="{771CA05A-81BE-4AE8-ABF5-1349270C782E}">
      <dgm:prSet custT="1"/>
      <dgm:spPr/>
      <dgm:t>
        <a:bodyPr/>
        <a:lstStyle/>
        <a:p>
          <a:pPr>
            <a:lnSpc>
              <a:spcPct val="100000"/>
            </a:lnSpc>
          </a:pPr>
          <a:r>
            <a:rPr lang="en-GB" sz="1600" dirty="0"/>
            <a:t>They help make the service look attractive to the customer.</a:t>
          </a:r>
          <a:endParaRPr lang="en-US" sz="1600" dirty="0"/>
        </a:p>
      </dgm:t>
    </dgm:pt>
    <dgm:pt modelId="{72712D46-2608-49C5-99EC-AA197539840B}" type="parTrans" cxnId="{2D99062A-8644-4B5D-B589-FE3EDC9C7767}">
      <dgm:prSet/>
      <dgm:spPr/>
      <dgm:t>
        <a:bodyPr/>
        <a:lstStyle/>
        <a:p>
          <a:endParaRPr lang="en-US"/>
        </a:p>
      </dgm:t>
    </dgm:pt>
    <dgm:pt modelId="{2D40A820-C70C-4190-8020-ECDC0BEA67EC}" type="sibTrans" cxnId="{2D99062A-8644-4B5D-B589-FE3EDC9C7767}">
      <dgm:prSet/>
      <dgm:spPr/>
      <dgm:t>
        <a:bodyPr/>
        <a:lstStyle/>
        <a:p>
          <a:pPr>
            <a:lnSpc>
              <a:spcPct val="100000"/>
            </a:lnSpc>
          </a:pPr>
          <a:endParaRPr lang="en-US"/>
        </a:p>
      </dgm:t>
    </dgm:pt>
    <dgm:pt modelId="{282EA72E-5287-4AB7-A083-CDE470AE6180}">
      <dgm:prSet custT="1"/>
      <dgm:spPr/>
      <dgm:t>
        <a:bodyPr/>
        <a:lstStyle/>
        <a:p>
          <a:pPr>
            <a:lnSpc>
              <a:spcPct val="100000"/>
            </a:lnSpc>
          </a:pPr>
          <a:r>
            <a:rPr lang="en-GB" sz="1600" dirty="0"/>
            <a:t>Increasing customer loyalty through good customer service. </a:t>
          </a:r>
          <a:endParaRPr lang="en-US" sz="1600" dirty="0"/>
        </a:p>
      </dgm:t>
    </dgm:pt>
    <dgm:pt modelId="{4157F7D2-96A3-4D39-B3EB-0D9F6E4B8CE8}" type="parTrans" cxnId="{FC6685F0-C5CF-46EA-8314-39B01422E6E1}">
      <dgm:prSet/>
      <dgm:spPr/>
      <dgm:t>
        <a:bodyPr/>
        <a:lstStyle/>
        <a:p>
          <a:endParaRPr lang="en-US"/>
        </a:p>
      </dgm:t>
    </dgm:pt>
    <dgm:pt modelId="{54157995-064E-4E42-9911-3F70370837E6}" type="sibTrans" cxnId="{FC6685F0-C5CF-46EA-8314-39B01422E6E1}">
      <dgm:prSet/>
      <dgm:spPr/>
      <dgm:t>
        <a:bodyPr/>
        <a:lstStyle/>
        <a:p>
          <a:pPr>
            <a:lnSpc>
              <a:spcPct val="100000"/>
            </a:lnSpc>
          </a:pPr>
          <a:endParaRPr lang="en-US"/>
        </a:p>
      </dgm:t>
    </dgm:pt>
    <dgm:pt modelId="{FE220C49-7214-4A8B-9719-082145694326}">
      <dgm:prSet custT="1"/>
      <dgm:spPr/>
      <dgm:t>
        <a:bodyPr/>
        <a:lstStyle/>
        <a:p>
          <a:pPr>
            <a:lnSpc>
              <a:spcPct val="100000"/>
            </a:lnSpc>
          </a:pPr>
          <a:r>
            <a:rPr lang="en-GB" sz="1600" dirty="0"/>
            <a:t>Increasing competitive advantage through good customer service. </a:t>
          </a:r>
          <a:endParaRPr lang="en-US" sz="1600" dirty="0"/>
        </a:p>
      </dgm:t>
    </dgm:pt>
    <dgm:pt modelId="{1EDCD059-8847-44F7-9EB4-45D3B5EF9C69}" type="parTrans" cxnId="{BE80FF29-3F35-4B08-AF7A-10B62EF37658}">
      <dgm:prSet/>
      <dgm:spPr/>
      <dgm:t>
        <a:bodyPr/>
        <a:lstStyle/>
        <a:p>
          <a:endParaRPr lang="en-US"/>
        </a:p>
      </dgm:t>
    </dgm:pt>
    <dgm:pt modelId="{A040535D-E1F7-4229-B070-7C2A41629E53}" type="sibTrans" cxnId="{BE80FF29-3F35-4B08-AF7A-10B62EF37658}">
      <dgm:prSet/>
      <dgm:spPr/>
      <dgm:t>
        <a:bodyPr/>
        <a:lstStyle/>
        <a:p>
          <a:pPr>
            <a:lnSpc>
              <a:spcPct val="100000"/>
            </a:lnSpc>
          </a:pPr>
          <a:endParaRPr lang="en-US"/>
        </a:p>
      </dgm:t>
    </dgm:pt>
    <dgm:pt modelId="{5210F92E-303F-46D1-95D6-AB5B2A3B0684}">
      <dgm:prSet custT="1"/>
      <dgm:spPr/>
      <dgm:t>
        <a:bodyPr/>
        <a:lstStyle/>
        <a:p>
          <a:pPr>
            <a:lnSpc>
              <a:spcPct val="100000"/>
            </a:lnSpc>
          </a:pPr>
          <a:r>
            <a:rPr lang="en-GB" sz="1600" dirty="0"/>
            <a:t>Educating customers on how to use the service correctly to increase satisfaction.</a:t>
          </a:r>
          <a:endParaRPr lang="en-US" sz="1600" dirty="0"/>
        </a:p>
      </dgm:t>
    </dgm:pt>
    <dgm:pt modelId="{D950F088-EE58-4BA7-9194-675B12DE5544}" type="parTrans" cxnId="{4FEFFCB4-2672-45AF-A902-90B6E8CE92BB}">
      <dgm:prSet/>
      <dgm:spPr/>
      <dgm:t>
        <a:bodyPr/>
        <a:lstStyle/>
        <a:p>
          <a:endParaRPr lang="en-US"/>
        </a:p>
      </dgm:t>
    </dgm:pt>
    <dgm:pt modelId="{A91697C1-ABE7-43F2-8F91-C5C986310733}" type="sibTrans" cxnId="{4FEFFCB4-2672-45AF-A902-90B6E8CE92BB}">
      <dgm:prSet/>
      <dgm:spPr/>
      <dgm:t>
        <a:bodyPr/>
        <a:lstStyle/>
        <a:p>
          <a:endParaRPr lang="en-US"/>
        </a:p>
      </dgm:t>
    </dgm:pt>
    <dgm:pt modelId="{07A5917E-1B9B-4491-BB08-DDFA53515F69}" type="pres">
      <dgm:prSet presAssocID="{89E99A1F-9EE4-4E1D-A8AD-8FBE5C201139}" presName="root" presStyleCnt="0">
        <dgm:presLayoutVars>
          <dgm:dir/>
          <dgm:resizeHandles val="exact"/>
        </dgm:presLayoutVars>
      </dgm:prSet>
      <dgm:spPr/>
    </dgm:pt>
    <dgm:pt modelId="{2E241475-11F8-4F2C-ADF2-8B2373C5224A}" type="pres">
      <dgm:prSet presAssocID="{047DA45F-D7DE-4D59-BC52-2D1D8A6852BD}" presName="compNode" presStyleCnt="0"/>
      <dgm:spPr/>
    </dgm:pt>
    <dgm:pt modelId="{91DDD7DD-DD2E-463D-9229-F03465D0B31B}" type="pres">
      <dgm:prSet presAssocID="{047DA45F-D7DE-4D59-BC52-2D1D8A6852B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are With Person"/>
        </a:ext>
      </dgm:extLst>
    </dgm:pt>
    <dgm:pt modelId="{0EA2E00E-BD41-4566-8388-EF107693BAFB}" type="pres">
      <dgm:prSet presAssocID="{047DA45F-D7DE-4D59-BC52-2D1D8A6852BD}" presName="spaceRect" presStyleCnt="0"/>
      <dgm:spPr/>
    </dgm:pt>
    <dgm:pt modelId="{FD03ECFD-E846-481C-A849-8BA4D02E25DA}" type="pres">
      <dgm:prSet presAssocID="{047DA45F-D7DE-4D59-BC52-2D1D8A6852BD}" presName="textRect" presStyleLbl="revTx" presStyleIdx="0" presStyleCnt="5">
        <dgm:presLayoutVars>
          <dgm:chMax val="1"/>
          <dgm:chPref val="1"/>
        </dgm:presLayoutVars>
      </dgm:prSet>
      <dgm:spPr/>
    </dgm:pt>
    <dgm:pt modelId="{1DA38D26-7F33-48A7-866A-DE9C5C453237}" type="pres">
      <dgm:prSet presAssocID="{FAE95F4B-4D01-4EE5-9381-3B21F8FD42BE}" presName="sibTrans" presStyleCnt="0"/>
      <dgm:spPr/>
    </dgm:pt>
    <dgm:pt modelId="{93EDB562-B94D-4B9E-8E8C-D9003C41FC37}" type="pres">
      <dgm:prSet presAssocID="{771CA05A-81BE-4AE8-ABF5-1349270C782E}" presName="compNode" presStyleCnt="0"/>
      <dgm:spPr/>
    </dgm:pt>
    <dgm:pt modelId="{856C7E32-5128-4A54-9373-EAEE1E3C2703}" type="pres">
      <dgm:prSet presAssocID="{771CA05A-81BE-4AE8-ABF5-1349270C782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iter"/>
        </a:ext>
      </dgm:extLst>
    </dgm:pt>
    <dgm:pt modelId="{84E83D48-D03F-44BB-9927-DA78826AE94A}" type="pres">
      <dgm:prSet presAssocID="{771CA05A-81BE-4AE8-ABF5-1349270C782E}" presName="spaceRect" presStyleCnt="0"/>
      <dgm:spPr/>
    </dgm:pt>
    <dgm:pt modelId="{67BB5717-87B5-4E7C-AF5C-0A17A4D34DAE}" type="pres">
      <dgm:prSet presAssocID="{771CA05A-81BE-4AE8-ABF5-1349270C782E}" presName="textRect" presStyleLbl="revTx" presStyleIdx="1" presStyleCnt="5">
        <dgm:presLayoutVars>
          <dgm:chMax val="1"/>
          <dgm:chPref val="1"/>
        </dgm:presLayoutVars>
      </dgm:prSet>
      <dgm:spPr/>
    </dgm:pt>
    <dgm:pt modelId="{2B987BD1-0D07-4303-8A6B-7620798B967A}" type="pres">
      <dgm:prSet presAssocID="{2D40A820-C70C-4190-8020-ECDC0BEA67EC}" presName="sibTrans" presStyleCnt="0"/>
      <dgm:spPr/>
    </dgm:pt>
    <dgm:pt modelId="{243B68DE-D3F1-4066-AC80-521857597DF5}" type="pres">
      <dgm:prSet presAssocID="{282EA72E-5287-4AB7-A083-CDE470AE6180}" presName="compNode" presStyleCnt="0"/>
      <dgm:spPr/>
    </dgm:pt>
    <dgm:pt modelId="{529A2E48-9EA7-4A5C-BE85-52A3293B0E9F}" type="pres">
      <dgm:prSet presAssocID="{282EA72E-5287-4AB7-A083-CDE470AE618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hare With Person"/>
        </a:ext>
      </dgm:extLst>
    </dgm:pt>
    <dgm:pt modelId="{108B627E-B3BE-4D55-92F6-A456F0C5B743}" type="pres">
      <dgm:prSet presAssocID="{282EA72E-5287-4AB7-A083-CDE470AE6180}" presName="spaceRect" presStyleCnt="0"/>
      <dgm:spPr/>
    </dgm:pt>
    <dgm:pt modelId="{F9CBDD64-607F-4B02-8E88-8508A88377E1}" type="pres">
      <dgm:prSet presAssocID="{282EA72E-5287-4AB7-A083-CDE470AE6180}" presName="textRect" presStyleLbl="revTx" presStyleIdx="2" presStyleCnt="5">
        <dgm:presLayoutVars>
          <dgm:chMax val="1"/>
          <dgm:chPref val="1"/>
        </dgm:presLayoutVars>
      </dgm:prSet>
      <dgm:spPr/>
    </dgm:pt>
    <dgm:pt modelId="{F8D2FEF0-B3ED-4F7E-BA50-D3BB4C6DB76B}" type="pres">
      <dgm:prSet presAssocID="{54157995-064E-4E42-9911-3F70370837E6}" presName="sibTrans" presStyleCnt="0"/>
      <dgm:spPr/>
    </dgm:pt>
    <dgm:pt modelId="{EFE51048-7B2A-4F84-83A3-22A17E9AC621}" type="pres">
      <dgm:prSet presAssocID="{FE220C49-7214-4A8B-9719-082145694326}" presName="compNode" presStyleCnt="0"/>
      <dgm:spPr/>
    </dgm:pt>
    <dgm:pt modelId="{9A4FD89B-9B26-49B1-8429-8F818A6698A2}" type="pres">
      <dgm:prSet presAssocID="{FE220C49-7214-4A8B-9719-08214569432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iness Growth"/>
        </a:ext>
      </dgm:extLst>
    </dgm:pt>
    <dgm:pt modelId="{3A4A7172-5FDA-45A9-AA05-233686EB12CA}" type="pres">
      <dgm:prSet presAssocID="{FE220C49-7214-4A8B-9719-082145694326}" presName="spaceRect" presStyleCnt="0"/>
      <dgm:spPr/>
    </dgm:pt>
    <dgm:pt modelId="{C6917544-B1EC-4C7A-B156-4F76AE4A19CF}" type="pres">
      <dgm:prSet presAssocID="{FE220C49-7214-4A8B-9719-082145694326}" presName="textRect" presStyleLbl="revTx" presStyleIdx="3" presStyleCnt="5">
        <dgm:presLayoutVars>
          <dgm:chMax val="1"/>
          <dgm:chPref val="1"/>
        </dgm:presLayoutVars>
      </dgm:prSet>
      <dgm:spPr/>
    </dgm:pt>
    <dgm:pt modelId="{6D21AD57-E416-4999-B593-7E5B8A944337}" type="pres">
      <dgm:prSet presAssocID="{A040535D-E1F7-4229-B070-7C2A41629E53}" presName="sibTrans" presStyleCnt="0"/>
      <dgm:spPr/>
    </dgm:pt>
    <dgm:pt modelId="{0B3E0DE4-56D2-4339-B6F3-838C448906CE}" type="pres">
      <dgm:prSet presAssocID="{5210F92E-303F-46D1-95D6-AB5B2A3B0684}" presName="compNode" presStyleCnt="0"/>
      <dgm:spPr/>
    </dgm:pt>
    <dgm:pt modelId="{77AE1D11-D6B2-4570-9E7C-646D87DA620E}" type="pres">
      <dgm:prSet presAssocID="{5210F92E-303F-46D1-95D6-AB5B2A3B068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eacher"/>
        </a:ext>
      </dgm:extLst>
    </dgm:pt>
    <dgm:pt modelId="{13488EFF-E76B-4A7E-AC81-EBF0DD2C98AA}" type="pres">
      <dgm:prSet presAssocID="{5210F92E-303F-46D1-95D6-AB5B2A3B0684}" presName="spaceRect" presStyleCnt="0"/>
      <dgm:spPr/>
    </dgm:pt>
    <dgm:pt modelId="{1C35C6CC-390C-47B2-AF8A-CBE438076496}" type="pres">
      <dgm:prSet presAssocID="{5210F92E-303F-46D1-95D6-AB5B2A3B0684}" presName="textRect" presStyleLbl="revTx" presStyleIdx="4" presStyleCnt="5">
        <dgm:presLayoutVars>
          <dgm:chMax val="1"/>
          <dgm:chPref val="1"/>
        </dgm:presLayoutVars>
      </dgm:prSet>
      <dgm:spPr/>
    </dgm:pt>
  </dgm:ptLst>
  <dgm:cxnLst>
    <dgm:cxn modelId="{C2927400-E602-4C8C-934E-C7706F59C056}" type="presOf" srcId="{5210F92E-303F-46D1-95D6-AB5B2A3B0684}" destId="{1C35C6CC-390C-47B2-AF8A-CBE438076496}" srcOrd="0" destOrd="0" presId="urn:microsoft.com/office/officeart/2018/2/layout/IconLabelList"/>
    <dgm:cxn modelId="{E98EC71F-1C82-412A-A7E9-748C75A82B89}" srcId="{89E99A1F-9EE4-4E1D-A8AD-8FBE5C201139}" destId="{047DA45F-D7DE-4D59-BC52-2D1D8A6852BD}" srcOrd="0" destOrd="0" parTransId="{A44B86B8-F28B-4B8F-8F3A-A82348DAD636}" sibTransId="{FAE95F4B-4D01-4EE5-9381-3B21F8FD42BE}"/>
    <dgm:cxn modelId="{BE80FF29-3F35-4B08-AF7A-10B62EF37658}" srcId="{89E99A1F-9EE4-4E1D-A8AD-8FBE5C201139}" destId="{FE220C49-7214-4A8B-9719-082145694326}" srcOrd="3" destOrd="0" parTransId="{1EDCD059-8847-44F7-9EB4-45D3B5EF9C69}" sibTransId="{A040535D-E1F7-4229-B070-7C2A41629E53}"/>
    <dgm:cxn modelId="{2D99062A-8644-4B5D-B589-FE3EDC9C7767}" srcId="{89E99A1F-9EE4-4E1D-A8AD-8FBE5C201139}" destId="{771CA05A-81BE-4AE8-ABF5-1349270C782E}" srcOrd="1" destOrd="0" parTransId="{72712D46-2608-49C5-99EC-AA197539840B}" sibTransId="{2D40A820-C70C-4190-8020-ECDC0BEA67EC}"/>
    <dgm:cxn modelId="{6C5D7230-C462-4804-A75B-536DD25F5E64}" type="presOf" srcId="{282EA72E-5287-4AB7-A083-CDE470AE6180}" destId="{F9CBDD64-607F-4B02-8E88-8508A88377E1}" srcOrd="0" destOrd="0" presId="urn:microsoft.com/office/officeart/2018/2/layout/IconLabelList"/>
    <dgm:cxn modelId="{A6F99139-52C7-4D97-A5D4-3C2F79831BC4}" type="presOf" srcId="{047DA45F-D7DE-4D59-BC52-2D1D8A6852BD}" destId="{FD03ECFD-E846-481C-A849-8BA4D02E25DA}" srcOrd="0" destOrd="0" presId="urn:microsoft.com/office/officeart/2018/2/layout/IconLabelList"/>
    <dgm:cxn modelId="{4FEFFCB4-2672-45AF-A902-90B6E8CE92BB}" srcId="{89E99A1F-9EE4-4E1D-A8AD-8FBE5C201139}" destId="{5210F92E-303F-46D1-95D6-AB5B2A3B0684}" srcOrd="4" destOrd="0" parTransId="{D950F088-EE58-4BA7-9194-675B12DE5544}" sibTransId="{A91697C1-ABE7-43F2-8F91-C5C986310733}"/>
    <dgm:cxn modelId="{9D8B39E1-0329-4967-BB8A-774A62AF019B}" type="presOf" srcId="{FE220C49-7214-4A8B-9719-082145694326}" destId="{C6917544-B1EC-4C7A-B156-4F76AE4A19CF}" srcOrd="0" destOrd="0" presId="urn:microsoft.com/office/officeart/2018/2/layout/IconLabelList"/>
    <dgm:cxn modelId="{84E9B6E8-3318-4DDE-A80E-4456795E737F}" type="presOf" srcId="{89E99A1F-9EE4-4E1D-A8AD-8FBE5C201139}" destId="{07A5917E-1B9B-4491-BB08-DDFA53515F69}" srcOrd="0" destOrd="0" presId="urn:microsoft.com/office/officeart/2018/2/layout/IconLabelList"/>
    <dgm:cxn modelId="{50FBAEED-B250-4E29-968F-1A9FC1881460}" type="presOf" srcId="{771CA05A-81BE-4AE8-ABF5-1349270C782E}" destId="{67BB5717-87B5-4E7C-AF5C-0A17A4D34DAE}" srcOrd="0" destOrd="0" presId="urn:microsoft.com/office/officeart/2018/2/layout/IconLabelList"/>
    <dgm:cxn modelId="{FC6685F0-C5CF-46EA-8314-39B01422E6E1}" srcId="{89E99A1F-9EE4-4E1D-A8AD-8FBE5C201139}" destId="{282EA72E-5287-4AB7-A083-CDE470AE6180}" srcOrd="2" destOrd="0" parTransId="{4157F7D2-96A3-4D39-B3EB-0D9F6E4B8CE8}" sibTransId="{54157995-064E-4E42-9911-3F70370837E6}"/>
    <dgm:cxn modelId="{FF5C3669-E520-4F6F-84B2-99499DF2D972}" type="presParOf" srcId="{07A5917E-1B9B-4491-BB08-DDFA53515F69}" destId="{2E241475-11F8-4F2C-ADF2-8B2373C5224A}" srcOrd="0" destOrd="0" presId="urn:microsoft.com/office/officeart/2018/2/layout/IconLabelList"/>
    <dgm:cxn modelId="{992A5834-9199-4C3E-9890-431E376035EA}" type="presParOf" srcId="{2E241475-11F8-4F2C-ADF2-8B2373C5224A}" destId="{91DDD7DD-DD2E-463D-9229-F03465D0B31B}" srcOrd="0" destOrd="0" presId="urn:microsoft.com/office/officeart/2018/2/layout/IconLabelList"/>
    <dgm:cxn modelId="{E4F5CB82-7B3E-416C-8842-D294729B3297}" type="presParOf" srcId="{2E241475-11F8-4F2C-ADF2-8B2373C5224A}" destId="{0EA2E00E-BD41-4566-8388-EF107693BAFB}" srcOrd="1" destOrd="0" presId="urn:microsoft.com/office/officeart/2018/2/layout/IconLabelList"/>
    <dgm:cxn modelId="{C7DF5F63-C786-442B-9D1F-C41517B581F6}" type="presParOf" srcId="{2E241475-11F8-4F2C-ADF2-8B2373C5224A}" destId="{FD03ECFD-E846-481C-A849-8BA4D02E25DA}" srcOrd="2" destOrd="0" presId="urn:microsoft.com/office/officeart/2018/2/layout/IconLabelList"/>
    <dgm:cxn modelId="{E81F7CEA-A834-4D57-8242-515EC59A4EE1}" type="presParOf" srcId="{07A5917E-1B9B-4491-BB08-DDFA53515F69}" destId="{1DA38D26-7F33-48A7-866A-DE9C5C453237}" srcOrd="1" destOrd="0" presId="urn:microsoft.com/office/officeart/2018/2/layout/IconLabelList"/>
    <dgm:cxn modelId="{DBC1AA0C-BB85-47E8-87AB-C6FC9B6BC308}" type="presParOf" srcId="{07A5917E-1B9B-4491-BB08-DDFA53515F69}" destId="{93EDB562-B94D-4B9E-8E8C-D9003C41FC37}" srcOrd="2" destOrd="0" presId="urn:microsoft.com/office/officeart/2018/2/layout/IconLabelList"/>
    <dgm:cxn modelId="{C18469CE-55CF-4A03-94A1-A58E29F1C257}" type="presParOf" srcId="{93EDB562-B94D-4B9E-8E8C-D9003C41FC37}" destId="{856C7E32-5128-4A54-9373-EAEE1E3C2703}" srcOrd="0" destOrd="0" presId="urn:microsoft.com/office/officeart/2018/2/layout/IconLabelList"/>
    <dgm:cxn modelId="{5C7505B4-B99C-4AC8-83FB-ED0FB0D4A7FA}" type="presParOf" srcId="{93EDB562-B94D-4B9E-8E8C-D9003C41FC37}" destId="{84E83D48-D03F-44BB-9927-DA78826AE94A}" srcOrd="1" destOrd="0" presId="urn:microsoft.com/office/officeart/2018/2/layout/IconLabelList"/>
    <dgm:cxn modelId="{3205F1D5-A1A2-430C-A79A-4CE0A9A14E9E}" type="presParOf" srcId="{93EDB562-B94D-4B9E-8E8C-D9003C41FC37}" destId="{67BB5717-87B5-4E7C-AF5C-0A17A4D34DAE}" srcOrd="2" destOrd="0" presId="urn:microsoft.com/office/officeart/2018/2/layout/IconLabelList"/>
    <dgm:cxn modelId="{3EEC4AB0-2AAE-4617-81BF-7E58E07F3E44}" type="presParOf" srcId="{07A5917E-1B9B-4491-BB08-DDFA53515F69}" destId="{2B987BD1-0D07-4303-8A6B-7620798B967A}" srcOrd="3" destOrd="0" presId="urn:microsoft.com/office/officeart/2018/2/layout/IconLabelList"/>
    <dgm:cxn modelId="{057C3EE5-694C-442B-B952-01B788BAF8B0}" type="presParOf" srcId="{07A5917E-1B9B-4491-BB08-DDFA53515F69}" destId="{243B68DE-D3F1-4066-AC80-521857597DF5}" srcOrd="4" destOrd="0" presId="urn:microsoft.com/office/officeart/2018/2/layout/IconLabelList"/>
    <dgm:cxn modelId="{88F27CC9-5B0A-4005-8006-FDD7E21BE0B0}" type="presParOf" srcId="{243B68DE-D3F1-4066-AC80-521857597DF5}" destId="{529A2E48-9EA7-4A5C-BE85-52A3293B0E9F}" srcOrd="0" destOrd="0" presId="urn:microsoft.com/office/officeart/2018/2/layout/IconLabelList"/>
    <dgm:cxn modelId="{5432A26F-820A-41D1-B551-E0F7B17B142C}" type="presParOf" srcId="{243B68DE-D3F1-4066-AC80-521857597DF5}" destId="{108B627E-B3BE-4D55-92F6-A456F0C5B743}" srcOrd="1" destOrd="0" presId="urn:microsoft.com/office/officeart/2018/2/layout/IconLabelList"/>
    <dgm:cxn modelId="{824CEF4B-B104-49D2-98E6-456D84B1D2FE}" type="presParOf" srcId="{243B68DE-D3F1-4066-AC80-521857597DF5}" destId="{F9CBDD64-607F-4B02-8E88-8508A88377E1}" srcOrd="2" destOrd="0" presId="urn:microsoft.com/office/officeart/2018/2/layout/IconLabelList"/>
    <dgm:cxn modelId="{7947BEB4-ECD1-4CC7-8121-9326C2967850}" type="presParOf" srcId="{07A5917E-1B9B-4491-BB08-DDFA53515F69}" destId="{F8D2FEF0-B3ED-4F7E-BA50-D3BB4C6DB76B}" srcOrd="5" destOrd="0" presId="urn:microsoft.com/office/officeart/2018/2/layout/IconLabelList"/>
    <dgm:cxn modelId="{FF004B82-F8BD-4A89-89D5-0B40FAE61783}" type="presParOf" srcId="{07A5917E-1B9B-4491-BB08-DDFA53515F69}" destId="{EFE51048-7B2A-4F84-83A3-22A17E9AC621}" srcOrd="6" destOrd="0" presId="urn:microsoft.com/office/officeart/2018/2/layout/IconLabelList"/>
    <dgm:cxn modelId="{26E84DFA-8443-4F03-9D7A-8E2CE81FA7FE}" type="presParOf" srcId="{EFE51048-7B2A-4F84-83A3-22A17E9AC621}" destId="{9A4FD89B-9B26-49B1-8429-8F818A6698A2}" srcOrd="0" destOrd="0" presId="urn:microsoft.com/office/officeart/2018/2/layout/IconLabelList"/>
    <dgm:cxn modelId="{6DAAC9DD-5177-4083-B7EB-144E7CE34432}" type="presParOf" srcId="{EFE51048-7B2A-4F84-83A3-22A17E9AC621}" destId="{3A4A7172-5FDA-45A9-AA05-233686EB12CA}" srcOrd="1" destOrd="0" presId="urn:microsoft.com/office/officeart/2018/2/layout/IconLabelList"/>
    <dgm:cxn modelId="{5F6AB74F-1B7E-41BF-BFDE-D771388504FC}" type="presParOf" srcId="{EFE51048-7B2A-4F84-83A3-22A17E9AC621}" destId="{C6917544-B1EC-4C7A-B156-4F76AE4A19CF}" srcOrd="2" destOrd="0" presId="urn:microsoft.com/office/officeart/2018/2/layout/IconLabelList"/>
    <dgm:cxn modelId="{311F8AE3-C068-4D91-91FC-94BFA92FDB68}" type="presParOf" srcId="{07A5917E-1B9B-4491-BB08-DDFA53515F69}" destId="{6D21AD57-E416-4999-B593-7E5B8A944337}" srcOrd="7" destOrd="0" presId="urn:microsoft.com/office/officeart/2018/2/layout/IconLabelList"/>
    <dgm:cxn modelId="{0F2B325D-513C-4D6B-9B8C-DC2B4065DC9B}" type="presParOf" srcId="{07A5917E-1B9B-4491-BB08-DDFA53515F69}" destId="{0B3E0DE4-56D2-4339-B6F3-838C448906CE}" srcOrd="8" destOrd="0" presId="urn:microsoft.com/office/officeart/2018/2/layout/IconLabelList"/>
    <dgm:cxn modelId="{376F6FCD-702A-4B42-AFB8-B45EDCD612E9}" type="presParOf" srcId="{0B3E0DE4-56D2-4339-B6F3-838C448906CE}" destId="{77AE1D11-D6B2-4570-9E7C-646D87DA620E}" srcOrd="0" destOrd="0" presId="urn:microsoft.com/office/officeart/2018/2/layout/IconLabelList"/>
    <dgm:cxn modelId="{97EBAB21-1698-4AFC-B7AC-2E0C89D61B50}" type="presParOf" srcId="{0B3E0DE4-56D2-4339-B6F3-838C448906CE}" destId="{13488EFF-E76B-4A7E-AC81-EBF0DD2C98AA}" srcOrd="1" destOrd="0" presId="urn:microsoft.com/office/officeart/2018/2/layout/IconLabelList"/>
    <dgm:cxn modelId="{82F87D34-6D8A-491F-8118-4D0AA887C2A5}" type="presParOf" srcId="{0B3E0DE4-56D2-4339-B6F3-838C448906CE}" destId="{1C35C6CC-390C-47B2-AF8A-CBE43807649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4911A5D-9B97-4DC5-B720-53FBC820E301}" type="doc">
      <dgm:prSet loTypeId="urn:diagrams.loki3.com/BracketList" loCatId="list" qsTypeId="urn:microsoft.com/office/officeart/2005/8/quickstyle/simple1" qsCatId="simple" csTypeId="urn:microsoft.com/office/officeart/2005/8/colors/accent1_2" csCatId="accent1" phldr="1"/>
      <dgm:spPr/>
      <dgm:t>
        <a:bodyPr/>
        <a:lstStyle/>
        <a:p>
          <a:endParaRPr lang="en-GB"/>
        </a:p>
      </dgm:t>
    </dgm:pt>
    <dgm:pt modelId="{E214DF3E-43BA-4CC5-978C-E7DB321EC113}">
      <dgm:prSet phldrT="[Text]"/>
      <dgm:spPr/>
      <dgm:t>
        <a:bodyPr/>
        <a:lstStyle/>
        <a:p>
          <a:r>
            <a:rPr lang="en-GB" dirty="0"/>
            <a:t>Before sales</a:t>
          </a:r>
        </a:p>
      </dgm:t>
    </dgm:pt>
    <dgm:pt modelId="{33015403-979F-4F1C-B868-7EAC50A9DCEF}" type="parTrans" cxnId="{536F6AE2-6FAE-494F-8391-E722191F48C3}">
      <dgm:prSet/>
      <dgm:spPr/>
      <dgm:t>
        <a:bodyPr/>
        <a:lstStyle/>
        <a:p>
          <a:endParaRPr lang="en-GB"/>
        </a:p>
      </dgm:t>
    </dgm:pt>
    <dgm:pt modelId="{C0BD6BE0-1F7D-4C54-9744-A8D49BF0CEA8}" type="sibTrans" cxnId="{536F6AE2-6FAE-494F-8391-E722191F48C3}">
      <dgm:prSet/>
      <dgm:spPr/>
      <dgm:t>
        <a:bodyPr/>
        <a:lstStyle/>
        <a:p>
          <a:endParaRPr lang="en-GB"/>
        </a:p>
      </dgm:t>
    </dgm:pt>
    <dgm:pt modelId="{E495E37D-D40B-45DB-8C13-B645ADCFA275}">
      <dgm:prSet phldrT="[Text]"/>
      <dgm:spPr/>
      <dgm:t>
        <a:bodyPr/>
        <a:lstStyle/>
        <a:p>
          <a:r>
            <a:rPr lang="en-GB" dirty="0"/>
            <a:t>Information delivery</a:t>
          </a:r>
        </a:p>
      </dgm:t>
    </dgm:pt>
    <dgm:pt modelId="{AD31954D-56CC-40D2-8842-BE163DA64B6E}" type="parTrans" cxnId="{0A2E6885-1BCD-48FF-ABFE-351C48BBB1F5}">
      <dgm:prSet/>
      <dgm:spPr/>
      <dgm:t>
        <a:bodyPr/>
        <a:lstStyle/>
        <a:p>
          <a:endParaRPr lang="en-GB"/>
        </a:p>
      </dgm:t>
    </dgm:pt>
    <dgm:pt modelId="{AE498832-7483-4C96-874A-8BE86227DD3A}" type="sibTrans" cxnId="{0A2E6885-1BCD-48FF-ABFE-351C48BBB1F5}">
      <dgm:prSet/>
      <dgm:spPr/>
      <dgm:t>
        <a:bodyPr/>
        <a:lstStyle/>
        <a:p>
          <a:endParaRPr lang="en-GB"/>
        </a:p>
      </dgm:t>
    </dgm:pt>
    <dgm:pt modelId="{98054966-BBA7-4A03-89B6-4F1FA8EFEED1}">
      <dgm:prSet phldrT="[Text]"/>
      <dgm:spPr/>
      <dgm:t>
        <a:bodyPr/>
        <a:lstStyle/>
        <a:p>
          <a:r>
            <a:rPr lang="en-GB" dirty="0"/>
            <a:t>During sales</a:t>
          </a:r>
        </a:p>
      </dgm:t>
    </dgm:pt>
    <dgm:pt modelId="{78AD197D-4743-4578-8756-5A797D9E149B}" type="parTrans" cxnId="{E2FE8806-F257-4728-A1CB-D6FA9DA603F3}">
      <dgm:prSet/>
      <dgm:spPr/>
      <dgm:t>
        <a:bodyPr/>
        <a:lstStyle/>
        <a:p>
          <a:endParaRPr lang="en-GB"/>
        </a:p>
      </dgm:t>
    </dgm:pt>
    <dgm:pt modelId="{B4AAF127-B355-4D4E-869B-038E708BEB8F}" type="sibTrans" cxnId="{E2FE8806-F257-4728-A1CB-D6FA9DA603F3}">
      <dgm:prSet/>
      <dgm:spPr/>
      <dgm:t>
        <a:bodyPr/>
        <a:lstStyle/>
        <a:p>
          <a:endParaRPr lang="en-GB"/>
        </a:p>
      </dgm:t>
    </dgm:pt>
    <dgm:pt modelId="{4FD6F5B3-D9A6-4CE2-B972-B8488A4C0F03}">
      <dgm:prSet phldrT="[Text]"/>
      <dgm:spPr/>
      <dgm:t>
        <a:bodyPr/>
        <a:lstStyle/>
        <a:p>
          <a:r>
            <a:rPr lang="en-GB" dirty="0"/>
            <a:t>Education and information</a:t>
          </a:r>
        </a:p>
      </dgm:t>
    </dgm:pt>
    <dgm:pt modelId="{8D4D0C30-EA46-4873-9874-3F3BD72E6C63}" type="parTrans" cxnId="{9192A702-368F-4FD8-9602-1093BF77C21F}">
      <dgm:prSet/>
      <dgm:spPr/>
      <dgm:t>
        <a:bodyPr/>
        <a:lstStyle/>
        <a:p>
          <a:endParaRPr lang="en-GB"/>
        </a:p>
      </dgm:t>
    </dgm:pt>
    <dgm:pt modelId="{8074725C-15EF-4306-966F-8C519582035E}" type="sibTrans" cxnId="{9192A702-368F-4FD8-9602-1093BF77C21F}">
      <dgm:prSet/>
      <dgm:spPr/>
      <dgm:t>
        <a:bodyPr/>
        <a:lstStyle/>
        <a:p>
          <a:endParaRPr lang="en-GB"/>
        </a:p>
      </dgm:t>
    </dgm:pt>
    <dgm:pt modelId="{B5B791E7-8DCD-4021-9870-76B3EB6FDEBE}">
      <dgm:prSet phldrT="[Text]"/>
      <dgm:spPr/>
      <dgm:t>
        <a:bodyPr/>
        <a:lstStyle/>
        <a:p>
          <a:r>
            <a:rPr lang="en-GB" dirty="0"/>
            <a:t>After sales </a:t>
          </a:r>
        </a:p>
      </dgm:t>
    </dgm:pt>
    <dgm:pt modelId="{F0F5D787-003B-45A7-B8F9-CA223844CB7F}" type="parTrans" cxnId="{846DF6D0-ACA0-40FF-AB8E-0624643EED97}">
      <dgm:prSet/>
      <dgm:spPr/>
      <dgm:t>
        <a:bodyPr/>
        <a:lstStyle/>
        <a:p>
          <a:endParaRPr lang="en-GB"/>
        </a:p>
      </dgm:t>
    </dgm:pt>
    <dgm:pt modelId="{46BB70F2-31B1-4F6F-BCED-6E2792C591ED}" type="sibTrans" cxnId="{846DF6D0-ACA0-40FF-AB8E-0624643EED97}">
      <dgm:prSet/>
      <dgm:spPr/>
      <dgm:t>
        <a:bodyPr/>
        <a:lstStyle/>
        <a:p>
          <a:endParaRPr lang="en-GB"/>
        </a:p>
      </dgm:t>
    </dgm:pt>
    <dgm:pt modelId="{B1731ACC-6A46-4454-B6B5-9FFDF0ED4996}">
      <dgm:prSet phldrT="[Text]"/>
      <dgm:spPr/>
      <dgm:t>
        <a:bodyPr/>
        <a:lstStyle/>
        <a:p>
          <a:r>
            <a:rPr lang="en-GB" dirty="0"/>
            <a:t>Issue resolution</a:t>
          </a:r>
        </a:p>
      </dgm:t>
    </dgm:pt>
    <dgm:pt modelId="{911311E5-C3FB-42DF-9224-C51E4FB06CF5}" type="parTrans" cxnId="{A9AB8E18-9975-4500-82AD-AD374034E73D}">
      <dgm:prSet/>
      <dgm:spPr/>
      <dgm:t>
        <a:bodyPr/>
        <a:lstStyle/>
        <a:p>
          <a:endParaRPr lang="en-GB"/>
        </a:p>
      </dgm:t>
    </dgm:pt>
    <dgm:pt modelId="{182C4C1A-E73B-4C86-9C21-16BCDFEDBA8E}" type="sibTrans" cxnId="{A9AB8E18-9975-4500-82AD-AD374034E73D}">
      <dgm:prSet/>
      <dgm:spPr/>
      <dgm:t>
        <a:bodyPr/>
        <a:lstStyle/>
        <a:p>
          <a:endParaRPr lang="en-GB"/>
        </a:p>
      </dgm:t>
    </dgm:pt>
    <dgm:pt modelId="{6832D56C-0594-4B0C-88E9-400AE4F2F780}" type="pres">
      <dgm:prSet presAssocID="{14911A5D-9B97-4DC5-B720-53FBC820E301}" presName="Name0" presStyleCnt="0">
        <dgm:presLayoutVars>
          <dgm:dir/>
          <dgm:animLvl val="lvl"/>
          <dgm:resizeHandles val="exact"/>
        </dgm:presLayoutVars>
      </dgm:prSet>
      <dgm:spPr/>
    </dgm:pt>
    <dgm:pt modelId="{983C5383-B7B2-4D5E-AF71-1BF05DD861AF}" type="pres">
      <dgm:prSet presAssocID="{E214DF3E-43BA-4CC5-978C-E7DB321EC113}" presName="linNode" presStyleCnt="0"/>
      <dgm:spPr/>
    </dgm:pt>
    <dgm:pt modelId="{50A57BEC-DB3E-4C39-BE6A-5016D18E66A1}" type="pres">
      <dgm:prSet presAssocID="{E214DF3E-43BA-4CC5-978C-E7DB321EC113}" presName="parTx" presStyleLbl="revTx" presStyleIdx="0" presStyleCnt="3">
        <dgm:presLayoutVars>
          <dgm:chMax val="1"/>
          <dgm:bulletEnabled val="1"/>
        </dgm:presLayoutVars>
      </dgm:prSet>
      <dgm:spPr/>
    </dgm:pt>
    <dgm:pt modelId="{C1749B54-1F63-4F50-B9F4-D962499518EB}" type="pres">
      <dgm:prSet presAssocID="{E214DF3E-43BA-4CC5-978C-E7DB321EC113}" presName="bracket" presStyleLbl="parChTrans1D1" presStyleIdx="0" presStyleCnt="3"/>
      <dgm:spPr/>
    </dgm:pt>
    <dgm:pt modelId="{2AE6F9D9-3E57-45FD-8263-5CBFD2135B0B}" type="pres">
      <dgm:prSet presAssocID="{E214DF3E-43BA-4CC5-978C-E7DB321EC113}" presName="spH" presStyleCnt="0"/>
      <dgm:spPr/>
    </dgm:pt>
    <dgm:pt modelId="{0F79A4B9-63D1-4B33-AE17-7C24C742C904}" type="pres">
      <dgm:prSet presAssocID="{E214DF3E-43BA-4CC5-978C-E7DB321EC113}" presName="desTx" presStyleLbl="node1" presStyleIdx="0" presStyleCnt="3">
        <dgm:presLayoutVars>
          <dgm:bulletEnabled val="1"/>
        </dgm:presLayoutVars>
      </dgm:prSet>
      <dgm:spPr/>
    </dgm:pt>
    <dgm:pt modelId="{105A1129-A3F5-48D4-853C-018A280CE3D2}" type="pres">
      <dgm:prSet presAssocID="{C0BD6BE0-1F7D-4C54-9744-A8D49BF0CEA8}" presName="spV" presStyleCnt="0"/>
      <dgm:spPr/>
    </dgm:pt>
    <dgm:pt modelId="{A4F4417B-D247-46B6-9626-A80AB7702ECD}" type="pres">
      <dgm:prSet presAssocID="{98054966-BBA7-4A03-89B6-4F1FA8EFEED1}" presName="linNode" presStyleCnt="0"/>
      <dgm:spPr/>
    </dgm:pt>
    <dgm:pt modelId="{EB574DDB-75D9-4847-BBBB-745875A80929}" type="pres">
      <dgm:prSet presAssocID="{98054966-BBA7-4A03-89B6-4F1FA8EFEED1}" presName="parTx" presStyleLbl="revTx" presStyleIdx="1" presStyleCnt="3">
        <dgm:presLayoutVars>
          <dgm:chMax val="1"/>
          <dgm:bulletEnabled val="1"/>
        </dgm:presLayoutVars>
      </dgm:prSet>
      <dgm:spPr/>
    </dgm:pt>
    <dgm:pt modelId="{7AC90197-6A88-4EB6-A932-482921E172C4}" type="pres">
      <dgm:prSet presAssocID="{98054966-BBA7-4A03-89B6-4F1FA8EFEED1}" presName="bracket" presStyleLbl="parChTrans1D1" presStyleIdx="1" presStyleCnt="3"/>
      <dgm:spPr/>
    </dgm:pt>
    <dgm:pt modelId="{B54FBDE2-DC8C-4582-AD77-0DDE7E7B39D3}" type="pres">
      <dgm:prSet presAssocID="{98054966-BBA7-4A03-89B6-4F1FA8EFEED1}" presName="spH" presStyleCnt="0"/>
      <dgm:spPr/>
    </dgm:pt>
    <dgm:pt modelId="{5CF31A82-F455-4D44-874D-8C4651748E1C}" type="pres">
      <dgm:prSet presAssocID="{98054966-BBA7-4A03-89B6-4F1FA8EFEED1}" presName="desTx" presStyleLbl="node1" presStyleIdx="1" presStyleCnt="3">
        <dgm:presLayoutVars>
          <dgm:bulletEnabled val="1"/>
        </dgm:presLayoutVars>
      </dgm:prSet>
      <dgm:spPr/>
    </dgm:pt>
    <dgm:pt modelId="{D6DD4B70-E4AD-4A85-ADE4-1ADB96802C36}" type="pres">
      <dgm:prSet presAssocID="{B4AAF127-B355-4D4E-869B-038E708BEB8F}" presName="spV" presStyleCnt="0"/>
      <dgm:spPr/>
    </dgm:pt>
    <dgm:pt modelId="{9C54518C-F6FF-468A-9C65-D6A7A0F94368}" type="pres">
      <dgm:prSet presAssocID="{B5B791E7-8DCD-4021-9870-76B3EB6FDEBE}" presName="linNode" presStyleCnt="0"/>
      <dgm:spPr/>
    </dgm:pt>
    <dgm:pt modelId="{B94B0B26-7D99-4E64-AB65-F0A15050D46F}" type="pres">
      <dgm:prSet presAssocID="{B5B791E7-8DCD-4021-9870-76B3EB6FDEBE}" presName="parTx" presStyleLbl="revTx" presStyleIdx="2" presStyleCnt="3">
        <dgm:presLayoutVars>
          <dgm:chMax val="1"/>
          <dgm:bulletEnabled val="1"/>
        </dgm:presLayoutVars>
      </dgm:prSet>
      <dgm:spPr/>
    </dgm:pt>
    <dgm:pt modelId="{02DF27EA-C220-49F0-8D89-37F8B87D7568}" type="pres">
      <dgm:prSet presAssocID="{B5B791E7-8DCD-4021-9870-76B3EB6FDEBE}" presName="bracket" presStyleLbl="parChTrans1D1" presStyleIdx="2" presStyleCnt="3"/>
      <dgm:spPr/>
    </dgm:pt>
    <dgm:pt modelId="{E12E9C89-D590-49D8-B9DC-A85D6970A62F}" type="pres">
      <dgm:prSet presAssocID="{B5B791E7-8DCD-4021-9870-76B3EB6FDEBE}" presName="spH" presStyleCnt="0"/>
      <dgm:spPr/>
    </dgm:pt>
    <dgm:pt modelId="{5E49CB07-3E36-443D-AC5F-906D4FBECE6C}" type="pres">
      <dgm:prSet presAssocID="{B5B791E7-8DCD-4021-9870-76B3EB6FDEBE}" presName="desTx" presStyleLbl="node1" presStyleIdx="2" presStyleCnt="3">
        <dgm:presLayoutVars>
          <dgm:bulletEnabled val="1"/>
        </dgm:presLayoutVars>
      </dgm:prSet>
      <dgm:spPr/>
    </dgm:pt>
  </dgm:ptLst>
  <dgm:cxnLst>
    <dgm:cxn modelId="{9192A702-368F-4FD8-9602-1093BF77C21F}" srcId="{98054966-BBA7-4A03-89B6-4F1FA8EFEED1}" destId="{4FD6F5B3-D9A6-4CE2-B972-B8488A4C0F03}" srcOrd="0" destOrd="0" parTransId="{8D4D0C30-EA46-4873-9874-3F3BD72E6C63}" sibTransId="{8074725C-15EF-4306-966F-8C519582035E}"/>
    <dgm:cxn modelId="{E2FE8806-F257-4728-A1CB-D6FA9DA603F3}" srcId="{14911A5D-9B97-4DC5-B720-53FBC820E301}" destId="{98054966-BBA7-4A03-89B6-4F1FA8EFEED1}" srcOrd="1" destOrd="0" parTransId="{78AD197D-4743-4578-8756-5A797D9E149B}" sibTransId="{B4AAF127-B355-4D4E-869B-038E708BEB8F}"/>
    <dgm:cxn modelId="{A9AB8E18-9975-4500-82AD-AD374034E73D}" srcId="{B5B791E7-8DCD-4021-9870-76B3EB6FDEBE}" destId="{B1731ACC-6A46-4454-B6B5-9FFDF0ED4996}" srcOrd="0" destOrd="0" parTransId="{911311E5-C3FB-42DF-9224-C51E4FB06CF5}" sibTransId="{182C4C1A-E73B-4C86-9C21-16BCDFEDBA8E}"/>
    <dgm:cxn modelId="{3FA9861D-4965-461C-B2D1-76AC4EA66794}" type="presOf" srcId="{B5B791E7-8DCD-4021-9870-76B3EB6FDEBE}" destId="{B94B0B26-7D99-4E64-AB65-F0A15050D46F}" srcOrd="0" destOrd="0" presId="urn:diagrams.loki3.com/BracketList"/>
    <dgm:cxn modelId="{EFF61764-8E36-4ED8-A702-EDD41BD77895}" type="presOf" srcId="{E495E37D-D40B-45DB-8C13-B645ADCFA275}" destId="{0F79A4B9-63D1-4B33-AE17-7C24C742C904}" srcOrd="0" destOrd="0" presId="urn:diagrams.loki3.com/BracketList"/>
    <dgm:cxn modelId="{0A2E6885-1BCD-48FF-ABFE-351C48BBB1F5}" srcId="{E214DF3E-43BA-4CC5-978C-E7DB321EC113}" destId="{E495E37D-D40B-45DB-8C13-B645ADCFA275}" srcOrd="0" destOrd="0" parTransId="{AD31954D-56CC-40D2-8842-BE163DA64B6E}" sibTransId="{AE498832-7483-4C96-874A-8BE86227DD3A}"/>
    <dgm:cxn modelId="{846DF6D0-ACA0-40FF-AB8E-0624643EED97}" srcId="{14911A5D-9B97-4DC5-B720-53FBC820E301}" destId="{B5B791E7-8DCD-4021-9870-76B3EB6FDEBE}" srcOrd="2" destOrd="0" parTransId="{F0F5D787-003B-45A7-B8F9-CA223844CB7F}" sibTransId="{46BB70F2-31B1-4F6F-BCED-6E2792C591ED}"/>
    <dgm:cxn modelId="{536F6AE2-6FAE-494F-8391-E722191F48C3}" srcId="{14911A5D-9B97-4DC5-B720-53FBC820E301}" destId="{E214DF3E-43BA-4CC5-978C-E7DB321EC113}" srcOrd="0" destOrd="0" parTransId="{33015403-979F-4F1C-B868-7EAC50A9DCEF}" sibTransId="{C0BD6BE0-1F7D-4C54-9744-A8D49BF0CEA8}"/>
    <dgm:cxn modelId="{1591ABE7-1D40-4F71-9B28-1238CBA1F21E}" type="presOf" srcId="{98054966-BBA7-4A03-89B6-4F1FA8EFEED1}" destId="{EB574DDB-75D9-4847-BBBB-745875A80929}" srcOrd="0" destOrd="0" presId="urn:diagrams.loki3.com/BracketList"/>
    <dgm:cxn modelId="{DCB125EF-8AFB-48DB-B742-68012B88D36E}" type="presOf" srcId="{14911A5D-9B97-4DC5-B720-53FBC820E301}" destId="{6832D56C-0594-4B0C-88E9-400AE4F2F780}" srcOrd="0" destOrd="0" presId="urn:diagrams.loki3.com/BracketList"/>
    <dgm:cxn modelId="{4761EEF2-E2EA-4866-8A59-7AA4391B4C7A}" type="presOf" srcId="{4FD6F5B3-D9A6-4CE2-B972-B8488A4C0F03}" destId="{5CF31A82-F455-4D44-874D-8C4651748E1C}" srcOrd="0" destOrd="0" presId="urn:diagrams.loki3.com/BracketList"/>
    <dgm:cxn modelId="{6268FEF2-DA1F-4F59-B4CF-480FBFAAA0EF}" type="presOf" srcId="{E214DF3E-43BA-4CC5-978C-E7DB321EC113}" destId="{50A57BEC-DB3E-4C39-BE6A-5016D18E66A1}" srcOrd="0" destOrd="0" presId="urn:diagrams.loki3.com/BracketList"/>
    <dgm:cxn modelId="{A89194FA-BB89-4889-8736-39BDF81B3A6D}" type="presOf" srcId="{B1731ACC-6A46-4454-B6B5-9FFDF0ED4996}" destId="{5E49CB07-3E36-443D-AC5F-906D4FBECE6C}" srcOrd="0" destOrd="0" presId="urn:diagrams.loki3.com/BracketList"/>
    <dgm:cxn modelId="{1235A983-48E1-49BF-BFB1-42B822FDDAFA}" type="presParOf" srcId="{6832D56C-0594-4B0C-88E9-400AE4F2F780}" destId="{983C5383-B7B2-4D5E-AF71-1BF05DD861AF}" srcOrd="0" destOrd="0" presId="urn:diagrams.loki3.com/BracketList"/>
    <dgm:cxn modelId="{0022F6BD-4006-4B58-BE57-C87FBA02829B}" type="presParOf" srcId="{983C5383-B7B2-4D5E-AF71-1BF05DD861AF}" destId="{50A57BEC-DB3E-4C39-BE6A-5016D18E66A1}" srcOrd="0" destOrd="0" presId="urn:diagrams.loki3.com/BracketList"/>
    <dgm:cxn modelId="{97CED41D-B525-4699-A611-9707A7F9217C}" type="presParOf" srcId="{983C5383-B7B2-4D5E-AF71-1BF05DD861AF}" destId="{C1749B54-1F63-4F50-B9F4-D962499518EB}" srcOrd="1" destOrd="0" presId="urn:diagrams.loki3.com/BracketList"/>
    <dgm:cxn modelId="{02FC09B8-CDA9-4055-A58F-584A9492EDF1}" type="presParOf" srcId="{983C5383-B7B2-4D5E-AF71-1BF05DD861AF}" destId="{2AE6F9D9-3E57-45FD-8263-5CBFD2135B0B}" srcOrd="2" destOrd="0" presId="urn:diagrams.loki3.com/BracketList"/>
    <dgm:cxn modelId="{7098FE94-4AD9-4CA3-A883-0569C1E19175}" type="presParOf" srcId="{983C5383-B7B2-4D5E-AF71-1BF05DD861AF}" destId="{0F79A4B9-63D1-4B33-AE17-7C24C742C904}" srcOrd="3" destOrd="0" presId="urn:diagrams.loki3.com/BracketList"/>
    <dgm:cxn modelId="{7145D341-9851-4811-9BD0-B50880656510}" type="presParOf" srcId="{6832D56C-0594-4B0C-88E9-400AE4F2F780}" destId="{105A1129-A3F5-48D4-853C-018A280CE3D2}" srcOrd="1" destOrd="0" presId="urn:diagrams.loki3.com/BracketList"/>
    <dgm:cxn modelId="{7E93F4F4-E219-47D7-A358-448DC10FC6AB}" type="presParOf" srcId="{6832D56C-0594-4B0C-88E9-400AE4F2F780}" destId="{A4F4417B-D247-46B6-9626-A80AB7702ECD}" srcOrd="2" destOrd="0" presId="urn:diagrams.loki3.com/BracketList"/>
    <dgm:cxn modelId="{CD101499-FE37-4A1E-9E3A-BBB762D5ADF4}" type="presParOf" srcId="{A4F4417B-D247-46B6-9626-A80AB7702ECD}" destId="{EB574DDB-75D9-4847-BBBB-745875A80929}" srcOrd="0" destOrd="0" presId="urn:diagrams.loki3.com/BracketList"/>
    <dgm:cxn modelId="{4AB3A521-8E02-4DF5-A74B-96A94A6BEF18}" type="presParOf" srcId="{A4F4417B-D247-46B6-9626-A80AB7702ECD}" destId="{7AC90197-6A88-4EB6-A932-482921E172C4}" srcOrd="1" destOrd="0" presId="urn:diagrams.loki3.com/BracketList"/>
    <dgm:cxn modelId="{3C4960B6-15F2-4064-B0B8-E5E4BA39C217}" type="presParOf" srcId="{A4F4417B-D247-46B6-9626-A80AB7702ECD}" destId="{B54FBDE2-DC8C-4582-AD77-0DDE7E7B39D3}" srcOrd="2" destOrd="0" presId="urn:diagrams.loki3.com/BracketList"/>
    <dgm:cxn modelId="{462B6B7B-0068-432F-9247-EF81C61A35C9}" type="presParOf" srcId="{A4F4417B-D247-46B6-9626-A80AB7702ECD}" destId="{5CF31A82-F455-4D44-874D-8C4651748E1C}" srcOrd="3" destOrd="0" presId="urn:diagrams.loki3.com/BracketList"/>
    <dgm:cxn modelId="{86646465-54FA-4A1C-92DF-54A4AFC09F5E}" type="presParOf" srcId="{6832D56C-0594-4B0C-88E9-400AE4F2F780}" destId="{D6DD4B70-E4AD-4A85-ADE4-1ADB96802C36}" srcOrd="3" destOrd="0" presId="urn:diagrams.loki3.com/BracketList"/>
    <dgm:cxn modelId="{5A4224B0-7B47-4C1F-BA82-63F12F9910C1}" type="presParOf" srcId="{6832D56C-0594-4B0C-88E9-400AE4F2F780}" destId="{9C54518C-F6FF-468A-9C65-D6A7A0F94368}" srcOrd="4" destOrd="0" presId="urn:diagrams.loki3.com/BracketList"/>
    <dgm:cxn modelId="{F6EBD21A-95D6-4319-B1E4-AD0FE316D407}" type="presParOf" srcId="{9C54518C-F6FF-468A-9C65-D6A7A0F94368}" destId="{B94B0B26-7D99-4E64-AB65-F0A15050D46F}" srcOrd="0" destOrd="0" presId="urn:diagrams.loki3.com/BracketList"/>
    <dgm:cxn modelId="{6B02BB1F-4A1F-44DC-A8BE-5FA5B70772C0}" type="presParOf" srcId="{9C54518C-F6FF-468A-9C65-D6A7A0F94368}" destId="{02DF27EA-C220-49F0-8D89-37F8B87D7568}" srcOrd="1" destOrd="0" presId="urn:diagrams.loki3.com/BracketList"/>
    <dgm:cxn modelId="{2DC3389D-1A36-4A87-9B62-A0C11C317973}" type="presParOf" srcId="{9C54518C-F6FF-468A-9C65-D6A7A0F94368}" destId="{E12E9C89-D590-49D8-B9DC-A85D6970A62F}" srcOrd="2" destOrd="0" presId="urn:diagrams.loki3.com/BracketList"/>
    <dgm:cxn modelId="{A87E6E29-3A75-40FA-A495-00AD5796388A}" type="presParOf" srcId="{9C54518C-F6FF-468A-9C65-D6A7A0F94368}" destId="{5E49CB07-3E36-443D-AC5F-906D4FBECE6C}" srcOrd="3" destOrd="0" presId="urn:diagrams.loki3.com/Bracke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821B39D-B44E-4F64-83E8-E0CF393EB69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D65FF13-656E-4794-980C-63B6E4AEF152}">
      <dgm:prSet/>
      <dgm:spPr/>
      <dgm:t>
        <a:bodyPr/>
        <a:lstStyle/>
        <a:p>
          <a:pPr>
            <a:lnSpc>
              <a:spcPct val="100000"/>
            </a:lnSpc>
          </a:pPr>
          <a:r>
            <a:rPr lang="en-US"/>
            <a:t>Contact with staff, uniforms</a:t>
          </a:r>
        </a:p>
      </dgm:t>
    </dgm:pt>
    <dgm:pt modelId="{F607D8CB-298A-43B5-8E00-517616ED6E9E}" type="parTrans" cxnId="{49D95CA7-2612-47A7-85AB-2C7C08703BED}">
      <dgm:prSet/>
      <dgm:spPr/>
      <dgm:t>
        <a:bodyPr/>
        <a:lstStyle/>
        <a:p>
          <a:endParaRPr lang="en-US"/>
        </a:p>
      </dgm:t>
    </dgm:pt>
    <dgm:pt modelId="{0A4DA1C6-D030-473E-8ECC-325D0D823B20}" type="sibTrans" cxnId="{49D95CA7-2612-47A7-85AB-2C7C08703BED}">
      <dgm:prSet/>
      <dgm:spPr/>
      <dgm:t>
        <a:bodyPr/>
        <a:lstStyle/>
        <a:p>
          <a:pPr>
            <a:lnSpc>
              <a:spcPct val="100000"/>
            </a:lnSpc>
          </a:pPr>
          <a:endParaRPr lang="en-US"/>
        </a:p>
      </dgm:t>
    </dgm:pt>
    <dgm:pt modelId="{929E859B-66C4-4DE6-9E0C-32B97FDDA649}">
      <dgm:prSet/>
      <dgm:spPr/>
      <dgm:t>
        <a:bodyPr/>
        <a:lstStyle/>
        <a:p>
          <a:pPr>
            <a:lnSpc>
              <a:spcPct val="100000"/>
            </a:lnSpc>
          </a:pPr>
          <a:r>
            <a:rPr lang="en-US"/>
            <a:t>Buildings, logos, even colour schemes inside</a:t>
          </a:r>
        </a:p>
      </dgm:t>
    </dgm:pt>
    <dgm:pt modelId="{A20D804A-FEBA-4623-B3EC-69CB59EA1126}" type="parTrans" cxnId="{8A836250-99FC-47E7-B54E-1051A127BBC1}">
      <dgm:prSet/>
      <dgm:spPr/>
      <dgm:t>
        <a:bodyPr/>
        <a:lstStyle/>
        <a:p>
          <a:endParaRPr lang="en-US"/>
        </a:p>
      </dgm:t>
    </dgm:pt>
    <dgm:pt modelId="{AF3346C5-D0B9-4543-A907-BBC6CFF584A7}" type="sibTrans" cxnId="{8A836250-99FC-47E7-B54E-1051A127BBC1}">
      <dgm:prSet/>
      <dgm:spPr/>
      <dgm:t>
        <a:bodyPr/>
        <a:lstStyle/>
        <a:p>
          <a:pPr>
            <a:lnSpc>
              <a:spcPct val="100000"/>
            </a:lnSpc>
          </a:pPr>
          <a:endParaRPr lang="en-US"/>
        </a:p>
      </dgm:t>
    </dgm:pt>
    <dgm:pt modelId="{B6280922-AEE1-4ADE-9906-F7893451C933}">
      <dgm:prSet/>
      <dgm:spPr/>
      <dgm:t>
        <a:bodyPr/>
        <a:lstStyle/>
        <a:p>
          <a:pPr>
            <a:lnSpc>
              <a:spcPct val="100000"/>
            </a:lnSpc>
          </a:pPr>
          <a:r>
            <a:rPr lang="en-US"/>
            <a:t>Product packaging, receipts</a:t>
          </a:r>
        </a:p>
      </dgm:t>
    </dgm:pt>
    <dgm:pt modelId="{C53E482A-9570-4666-A32B-3BD7BBD6094A}" type="parTrans" cxnId="{BF3DE776-5CD5-4D54-8714-18EF531B4003}">
      <dgm:prSet/>
      <dgm:spPr/>
      <dgm:t>
        <a:bodyPr/>
        <a:lstStyle/>
        <a:p>
          <a:endParaRPr lang="en-US"/>
        </a:p>
      </dgm:t>
    </dgm:pt>
    <dgm:pt modelId="{5F7E4604-DA1A-4526-BFF4-D30D697F7D32}" type="sibTrans" cxnId="{BF3DE776-5CD5-4D54-8714-18EF531B4003}">
      <dgm:prSet/>
      <dgm:spPr/>
      <dgm:t>
        <a:bodyPr/>
        <a:lstStyle/>
        <a:p>
          <a:pPr>
            <a:lnSpc>
              <a:spcPct val="100000"/>
            </a:lnSpc>
          </a:pPr>
          <a:endParaRPr lang="en-US"/>
        </a:p>
      </dgm:t>
    </dgm:pt>
    <dgm:pt modelId="{9D679A1A-3FFA-4F11-B4E5-A7ECAB3B25DA}">
      <dgm:prSet/>
      <dgm:spPr/>
      <dgm:t>
        <a:bodyPr/>
        <a:lstStyle/>
        <a:p>
          <a:pPr>
            <a:lnSpc>
              <a:spcPct val="100000"/>
            </a:lnSpc>
          </a:pPr>
          <a:r>
            <a:rPr lang="en-US"/>
            <a:t>Websites and other digital content such as emails</a:t>
          </a:r>
        </a:p>
      </dgm:t>
    </dgm:pt>
    <dgm:pt modelId="{0A0E1C69-E4A5-4710-B1F0-2BBC6C3330C5}" type="parTrans" cxnId="{E012CC93-46C8-4780-9D9C-F1B7EE94388F}">
      <dgm:prSet/>
      <dgm:spPr/>
      <dgm:t>
        <a:bodyPr/>
        <a:lstStyle/>
        <a:p>
          <a:endParaRPr lang="en-US"/>
        </a:p>
      </dgm:t>
    </dgm:pt>
    <dgm:pt modelId="{4AD2334A-7A04-4859-B8CD-FA656F177A9D}" type="sibTrans" cxnId="{E012CC93-46C8-4780-9D9C-F1B7EE94388F}">
      <dgm:prSet/>
      <dgm:spPr/>
      <dgm:t>
        <a:bodyPr/>
        <a:lstStyle/>
        <a:p>
          <a:pPr>
            <a:lnSpc>
              <a:spcPct val="100000"/>
            </a:lnSpc>
          </a:pPr>
          <a:endParaRPr lang="en-US"/>
        </a:p>
      </dgm:t>
    </dgm:pt>
    <dgm:pt modelId="{52FD8B91-C3BB-4928-98D6-EA64A9E60EA4}">
      <dgm:prSet/>
      <dgm:spPr/>
      <dgm:t>
        <a:bodyPr/>
        <a:lstStyle/>
        <a:p>
          <a:pPr>
            <a:lnSpc>
              <a:spcPct val="100000"/>
            </a:lnSpc>
          </a:pPr>
          <a:r>
            <a:rPr lang="en-US"/>
            <a:t>Things given to a consumer which prove they are entitled to something e.g. a table number</a:t>
          </a:r>
        </a:p>
      </dgm:t>
    </dgm:pt>
    <dgm:pt modelId="{82B6A84A-1D98-4626-9447-6C93A6C45EB3}" type="parTrans" cxnId="{021AD939-8509-44B8-BEE2-87D904E86D61}">
      <dgm:prSet/>
      <dgm:spPr/>
      <dgm:t>
        <a:bodyPr/>
        <a:lstStyle/>
        <a:p>
          <a:endParaRPr lang="en-US"/>
        </a:p>
      </dgm:t>
    </dgm:pt>
    <dgm:pt modelId="{C311A7D4-B3CA-46C4-8699-3705E9B75FFF}" type="sibTrans" cxnId="{021AD939-8509-44B8-BEE2-87D904E86D61}">
      <dgm:prSet/>
      <dgm:spPr/>
      <dgm:t>
        <a:bodyPr/>
        <a:lstStyle/>
        <a:p>
          <a:endParaRPr lang="en-US"/>
        </a:p>
      </dgm:t>
    </dgm:pt>
    <dgm:pt modelId="{3DFE453B-EE9F-486D-A261-1BDCDB374D8D}" type="pres">
      <dgm:prSet presAssocID="{F821B39D-B44E-4F64-83E8-E0CF393EB697}" presName="root" presStyleCnt="0">
        <dgm:presLayoutVars>
          <dgm:dir/>
          <dgm:resizeHandles val="exact"/>
        </dgm:presLayoutVars>
      </dgm:prSet>
      <dgm:spPr/>
    </dgm:pt>
    <dgm:pt modelId="{8163DB27-B71A-4D1E-A96E-C1812728B1BD}" type="pres">
      <dgm:prSet presAssocID="{7D65FF13-656E-4794-980C-63B6E4AEF152}" presName="compNode" presStyleCnt="0"/>
      <dgm:spPr/>
    </dgm:pt>
    <dgm:pt modelId="{FD33D692-B730-4DD1-BF59-9DCC621F4CB1}" type="pres">
      <dgm:prSet presAssocID="{7D65FF13-656E-4794-980C-63B6E4AEF152}" presName="bgRect" presStyleLbl="bgShp" presStyleIdx="0" presStyleCnt="5"/>
      <dgm:spPr/>
    </dgm:pt>
    <dgm:pt modelId="{30DA57AD-B3B4-4CED-8DFB-C71A38FCD7EA}" type="pres">
      <dgm:prSet presAssocID="{7D65FF13-656E-4794-980C-63B6E4AEF15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DC78749F-F424-4F0B-A662-D0857CDBB659}" type="pres">
      <dgm:prSet presAssocID="{7D65FF13-656E-4794-980C-63B6E4AEF152}" presName="spaceRect" presStyleCnt="0"/>
      <dgm:spPr/>
    </dgm:pt>
    <dgm:pt modelId="{5670D591-0A68-4665-961A-25900F1F7E45}" type="pres">
      <dgm:prSet presAssocID="{7D65FF13-656E-4794-980C-63B6E4AEF152}" presName="parTx" presStyleLbl="revTx" presStyleIdx="0" presStyleCnt="5">
        <dgm:presLayoutVars>
          <dgm:chMax val="0"/>
          <dgm:chPref val="0"/>
        </dgm:presLayoutVars>
      </dgm:prSet>
      <dgm:spPr/>
    </dgm:pt>
    <dgm:pt modelId="{99A10055-4619-4467-8DE0-9D9920075547}" type="pres">
      <dgm:prSet presAssocID="{0A4DA1C6-D030-473E-8ECC-325D0D823B20}" presName="sibTrans" presStyleCnt="0"/>
      <dgm:spPr/>
    </dgm:pt>
    <dgm:pt modelId="{1DA16249-8122-4C70-B499-E2670239F5DE}" type="pres">
      <dgm:prSet presAssocID="{929E859B-66C4-4DE6-9E0C-32B97FDDA649}" presName="compNode" presStyleCnt="0"/>
      <dgm:spPr/>
    </dgm:pt>
    <dgm:pt modelId="{51C74D95-F3BD-46CB-BF31-11D145EF7918}" type="pres">
      <dgm:prSet presAssocID="{929E859B-66C4-4DE6-9E0C-32B97FDDA649}" presName="bgRect" presStyleLbl="bgShp" presStyleIdx="1" presStyleCnt="5"/>
      <dgm:spPr/>
    </dgm:pt>
    <dgm:pt modelId="{DCB4D6EE-1EC2-4AD6-A850-B51225881A0C}" type="pres">
      <dgm:prSet presAssocID="{929E859B-66C4-4DE6-9E0C-32B97FDDA64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ity"/>
        </a:ext>
      </dgm:extLst>
    </dgm:pt>
    <dgm:pt modelId="{9BCB2B3E-3684-4870-B950-D8E1003D885D}" type="pres">
      <dgm:prSet presAssocID="{929E859B-66C4-4DE6-9E0C-32B97FDDA649}" presName="spaceRect" presStyleCnt="0"/>
      <dgm:spPr/>
    </dgm:pt>
    <dgm:pt modelId="{42C952BD-633D-41C9-A3B9-FC96A6376675}" type="pres">
      <dgm:prSet presAssocID="{929E859B-66C4-4DE6-9E0C-32B97FDDA649}" presName="parTx" presStyleLbl="revTx" presStyleIdx="1" presStyleCnt="5">
        <dgm:presLayoutVars>
          <dgm:chMax val="0"/>
          <dgm:chPref val="0"/>
        </dgm:presLayoutVars>
      </dgm:prSet>
      <dgm:spPr/>
    </dgm:pt>
    <dgm:pt modelId="{56B027E5-8104-4DA6-BCBE-4315AC556E11}" type="pres">
      <dgm:prSet presAssocID="{AF3346C5-D0B9-4543-A907-BBC6CFF584A7}" presName="sibTrans" presStyleCnt="0"/>
      <dgm:spPr/>
    </dgm:pt>
    <dgm:pt modelId="{E367B560-B76B-442C-ACD4-3ACF793BAA8D}" type="pres">
      <dgm:prSet presAssocID="{B6280922-AEE1-4ADE-9906-F7893451C933}" presName="compNode" presStyleCnt="0"/>
      <dgm:spPr/>
    </dgm:pt>
    <dgm:pt modelId="{4940A3D1-A610-45D9-B822-1AAFFACDA70F}" type="pres">
      <dgm:prSet presAssocID="{B6280922-AEE1-4ADE-9906-F7893451C933}" presName="bgRect" presStyleLbl="bgShp" presStyleIdx="2" presStyleCnt="5"/>
      <dgm:spPr/>
    </dgm:pt>
    <dgm:pt modelId="{B5E928F0-A3A6-4CE9-A8FF-927F292D722D}" type="pres">
      <dgm:prSet presAssocID="{B6280922-AEE1-4ADE-9906-F7893451C93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x"/>
        </a:ext>
      </dgm:extLst>
    </dgm:pt>
    <dgm:pt modelId="{86D71E81-27AF-4991-9353-7DBAA0486FC2}" type="pres">
      <dgm:prSet presAssocID="{B6280922-AEE1-4ADE-9906-F7893451C933}" presName="spaceRect" presStyleCnt="0"/>
      <dgm:spPr/>
    </dgm:pt>
    <dgm:pt modelId="{E029AED0-6A26-455F-95B3-1E042AD1EB69}" type="pres">
      <dgm:prSet presAssocID="{B6280922-AEE1-4ADE-9906-F7893451C933}" presName="parTx" presStyleLbl="revTx" presStyleIdx="2" presStyleCnt="5">
        <dgm:presLayoutVars>
          <dgm:chMax val="0"/>
          <dgm:chPref val="0"/>
        </dgm:presLayoutVars>
      </dgm:prSet>
      <dgm:spPr/>
    </dgm:pt>
    <dgm:pt modelId="{327D78FB-95C7-4511-B39C-6BED3D3D829C}" type="pres">
      <dgm:prSet presAssocID="{5F7E4604-DA1A-4526-BFF4-D30D697F7D32}" presName="sibTrans" presStyleCnt="0"/>
      <dgm:spPr/>
    </dgm:pt>
    <dgm:pt modelId="{712D8E75-D325-4EBF-8ACE-5A0CC5A81E32}" type="pres">
      <dgm:prSet presAssocID="{9D679A1A-3FFA-4F11-B4E5-A7ECAB3B25DA}" presName="compNode" presStyleCnt="0"/>
      <dgm:spPr/>
    </dgm:pt>
    <dgm:pt modelId="{7495E1CC-8DA6-4FC2-86B2-BFB68F0D5213}" type="pres">
      <dgm:prSet presAssocID="{9D679A1A-3FFA-4F11-B4E5-A7ECAB3B25DA}" presName="bgRect" presStyleLbl="bgShp" presStyleIdx="3" presStyleCnt="5"/>
      <dgm:spPr/>
    </dgm:pt>
    <dgm:pt modelId="{E16FBA65-A711-4FF0-9CE5-413C020E9104}" type="pres">
      <dgm:prSet presAssocID="{9D679A1A-3FFA-4F11-B4E5-A7ECAB3B25D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aptop"/>
        </a:ext>
      </dgm:extLst>
    </dgm:pt>
    <dgm:pt modelId="{0E4E43AB-A8F2-4DE8-A180-E27F439AF00C}" type="pres">
      <dgm:prSet presAssocID="{9D679A1A-3FFA-4F11-B4E5-A7ECAB3B25DA}" presName="spaceRect" presStyleCnt="0"/>
      <dgm:spPr/>
    </dgm:pt>
    <dgm:pt modelId="{08DCE517-1EDC-40F5-8FDB-8B573C099033}" type="pres">
      <dgm:prSet presAssocID="{9D679A1A-3FFA-4F11-B4E5-A7ECAB3B25DA}" presName="parTx" presStyleLbl="revTx" presStyleIdx="3" presStyleCnt="5">
        <dgm:presLayoutVars>
          <dgm:chMax val="0"/>
          <dgm:chPref val="0"/>
        </dgm:presLayoutVars>
      </dgm:prSet>
      <dgm:spPr/>
    </dgm:pt>
    <dgm:pt modelId="{FF5E18C2-96B5-4E8B-B431-E1A7ACD82F45}" type="pres">
      <dgm:prSet presAssocID="{4AD2334A-7A04-4859-B8CD-FA656F177A9D}" presName="sibTrans" presStyleCnt="0"/>
      <dgm:spPr/>
    </dgm:pt>
    <dgm:pt modelId="{20BD7EDC-9BD5-426E-ADA8-3FD18C7D1FFF}" type="pres">
      <dgm:prSet presAssocID="{52FD8B91-C3BB-4928-98D6-EA64A9E60EA4}" presName="compNode" presStyleCnt="0"/>
      <dgm:spPr/>
    </dgm:pt>
    <dgm:pt modelId="{30F52B61-4885-4BAD-BD86-AE1AC9A70168}" type="pres">
      <dgm:prSet presAssocID="{52FD8B91-C3BB-4928-98D6-EA64A9E60EA4}" presName="bgRect" presStyleLbl="bgShp" presStyleIdx="4" presStyleCnt="5"/>
      <dgm:spPr/>
    </dgm:pt>
    <dgm:pt modelId="{EFA1C591-2C70-4FEB-A672-E86CB14E37FA}" type="pres">
      <dgm:prSet presAssocID="{52FD8B91-C3BB-4928-98D6-EA64A9E60EA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ight Bulb and Gear"/>
        </a:ext>
      </dgm:extLst>
    </dgm:pt>
    <dgm:pt modelId="{051A1093-A54E-4D63-AF9D-365B86D0C411}" type="pres">
      <dgm:prSet presAssocID="{52FD8B91-C3BB-4928-98D6-EA64A9E60EA4}" presName="spaceRect" presStyleCnt="0"/>
      <dgm:spPr/>
    </dgm:pt>
    <dgm:pt modelId="{515B6A27-5202-4DFE-9DFE-7F0963633910}" type="pres">
      <dgm:prSet presAssocID="{52FD8B91-C3BB-4928-98D6-EA64A9E60EA4}" presName="parTx" presStyleLbl="revTx" presStyleIdx="4" presStyleCnt="5">
        <dgm:presLayoutVars>
          <dgm:chMax val="0"/>
          <dgm:chPref val="0"/>
        </dgm:presLayoutVars>
      </dgm:prSet>
      <dgm:spPr/>
    </dgm:pt>
  </dgm:ptLst>
  <dgm:cxnLst>
    <dgm:cxn modelId="{9231BA0D-C38D-40B3-90E8-B20DF577052D}" type="presOf" srcId="{B6280922-AEE1-4ADE-9906-F7893451C933}" destId="{E029AED0-6A26-455F-95B3-1E042AD1EB69}" srcOrd="0" destOrd="0" presId="urn:microsoft.com/office/officeart/2018/2/layout/IconVerticalSolidList"/>
    <dgm:cxn modelId="{D5500228-0D02-4F16-B6C7-48882B90A1AA}" type="presOf" srcId="{52FD8B91-C3BB-4928-98D6-EA64A9E60EA4}" destId="{515B6A27-5202-4DFE-9DFE-7F0963633910}" srcOrd="0" destOrd="0" presId="urn:microsoft.com/office/officeart/2018/2/layout/IconVerticalSolidList"/>
    <dgm:cxn modelId="{053FAE30-4565-4B89-B079-18B642587002}" type="presOf" srcId="{9D679A1A-3FFA-4F11-B4E5-A7ECAB3B25DA}" destId="{08DCE517-1EDC-40F5-8FDB-8B573C099033}" srcOrd="0" destOrd="0" presId="urn:microsoft.com/office/officeart/2018/2/layout/IconVerticalSolidList"/>
    <dgm:cxn modelId="{021AD939-8509-44B8-BEE2-87D904E86D61}" srcId="{F821B39D-B44E-4F64-83E8-E0CF393EB697}" destId="{52FD8B91-C3BB-4928-98D6-EA64A9E60EA4}" srcOrd="4" destOrd="0" parTransId="{82B6A84A-1D98-4626-9447-6C93A6C45EB3}" sibTransId="{C311A7D4-B3CA-46C4-8699-3705E9B75FFF}"/>
    <dgm:cxn modelId="{07C3083D-305A-4C3D-81F7-518047C026A9}" type="presOf" srcId="{7D65FF13-656E-4794-980C-63B6E4AEF152}" destId="{5670D591-0A68-4665-961A-25900F1F7E45}" srcOrd="0" destOrd="0" presId="urn:microsoft.com/office/officeart/2018/2/layout/IconVerticalSolidList"/>
    <dgm:cxn modelId="{8A836250-99FC-47E7-B54E-1051A127BBC1}" srcId="{F821B39D-B44E-4F64-83E8-E0CF393EB697}" destId="{929E859B-66C4-4DE6-9E0C-32B97FDDA649}" srcOrd="1" destOrd="0" parTransId="{A20D804A-FEBA-4623-B3EC-69CB59EA1126}" sibTransId="{AF3346C5-D0B9-4543-A907-BBC6CFF584A7}"/>
    <dgm:cxn modelId="{BF3DE776-5CD5-4D54-8714-18EF531B4003}" srcId="{F821B39D-B44E-4F64-83E8-E0CF393EB697}" destId="{B6280922-AEE1-4ADE-9906-F7893451C933}" srcOrd="2" destOrd="0" parTransId="{C53E482A-9570-4666-A32B-3BD7BBD6094A}" sibTransId="{5F7E4604-DA1A-4526-BFF4-D30D697F7D32}"/>
    <dgm:cxn modelId="{E012CC93-46C8-4780-9D9C-F1B7EE94388F}" srcId="{F821B39D-B44E-4F64-83E8-E0CF393EB697}" destId="{9D679A1A-3FFA-4F11-B4E5-A7ECAB3B25DA}" srcOrd="3" destOrd="0" parTransId="{0A0E1C69-E4A5-4710-B1F0-2BBC6C3330C5}" sibTransId="{4AD2334A-7A04-4859-B8CD-FA656F177A9D}"/>
    <dgm:cxn modelId="{49D95CA7-2612-47A7-85AB-2C7C08703BED}" srcId="{F821B39D-B44E-4F64-83E8-E0CF393EB697}" destId="{7D65FF13-656E-4794-980C-63B6E4AEF152}" srcOrd="0" destOrd="0" parTransId="{F607D8CB-298A-43B5-8E00-517616ED6E9E}" sibTransId="{0A4DA1C6-D030-473E-8ECC-325D0D823B20}"/>
    <dgm:cxn modelId="{7BDD09C2-D16D-4CE7-9E16-E7BB1075540A}" type="presOf" srcId="{F821B39D-B44E-4F64-83E8-E0CF393EB697}" destId="{3DFE453B-EE9F-486D-A261-1BDCDB374D8D}" srcOrd="0" destOrd="0" presId="urn:microsoft.com/office/officeart/2018/2/layout/IconVerticalSolidList"/>
    <dgm:cxn modelId="{9611BCDB-9EA5-4EFC-ABF8-2BDEFDA84137}" type="presOf" srcId="{929E859B-66C4-4DE6-9E0C-32B97FDDA649}" destId="{42C952BD-633D-41C9-A3B9-FC96A6376675}" srcOrd="0" destOrd="0" presId="urn:microsoft.com/office/officeart/2018/2/layout/IconVerticalSolidList"/>
    <dgm:cxn modelId="{483F9705-9F3F-43ED-BCAE-D0ED06FEFC1E}" type="presParOf" srcId="{3DFE453B-EE9F-486D-A261-1BDCDB374D8D}" destId="{8163DB27-B71A-4D1E-A96E-C1812728B1BD}" srcOrd="0" destOrd="0" presId="urn:microsoft.com/office/officeart/2018/2/layout/IconVerticalSolidList"/>
    <dgm:cxn modelId="{96702A46-9280-4B60-99D4-3BD887930703}" type="presParOf" srcId="{8163DB27-B71A-4D1E-A96E-C1812728B1BD}" destId="{FD33D692-B730-4DD1-BF59-9DCC621F4CB1}" srcOrd="0" destOrd="0" presId="urn:microsoft.com/office/officeart/2018/2/layout/IconVerticalSolidList"/>
    <dgm:cxn modelId="{628568E6-13A0-4698-AE95-0F916DD4D7F7}" type="presParOf" srcId="{8163DB27-B71A-4D1E-A96E-C1812728B1BD}" destId="{30DA57AD-B3B4-4CED-8DFB-C71A38FCD7EA}" srcOrd="1" destOrd="0" presId="urn:microsoft.com/office/officeart/2018/2/layout/IconVerticalSolidList"/>
    <dgm:cxn modelId="{3564B09D-6E48-4A03-8085-AAAA51E017E2}" type="presParOf" srcId="{8163DB27-B71A-4D1E-A96E-C1812728B1BD}" destId="{DC78749F-F424-4F0B-A662-D0857CDBB659}" srcOrd="2" destOrd="0" presId="urn:microsoft.com/office/officeart/2018/2/layout/IconVerticalSolidList"/>
    <dgm:cxn modelId="{64E59268-2F79-4B41-995B-75D0D2FE91C7}" type="presParOf" srcId="{8163DB27-B71A-4D1E-A96E-C1812728B1BD}" destId="{5670D591-0A68-4665-961A-25900F1F7E45}" srcOrd="3" destOrd="0" presId="urn:microsoft.com/office/officeart/2018/2/layout/IconVerticalSolidList"/>
    <dgm:cxn modelId="{44422200-88BF-46A8-B0D6-1827372EDAC1}" type="presParOf" srcId="{3DFE453B-EE9F-486D-A261-1BDCDB374D8D}" destId="{99A10055-4619-4467-8DE0-9D9920075547}" srcOrd="1" destOrd="0" presId="urn:microsoft.com/office/officeart/2018/2/layout/IconVerticalSolidList"/>
    <dgm:cxn modelId="{E68BC239-1E7F-4ED5-B5DE-D2EA55E2857B}" type="presParOf" srcId="{3DFE453B-EE9F-486D-A261-1BDCDB374D8D}" destId="{1DA16249-8122-4C70-B499-E2670239F5DE}" srcOrd="2" destOrd="0" presId="urn:microsoft.com/office/officeart/2018/2/layout/IconVerticalSolidList"/>
    <dgm:cxn modelId="{0A498EB0-C8DB-4C88-AF05-EBD2F53BEC05}" type="presParOf" srcId="{1DA16249-8122-4C70-B499-E2670239F5DE}" destId="{51C74D95-F3BD-46CB-BF31-11D145EF7918}" srcOrd="0" destOrd="0" presId="urn:microsoft.com/office/officeart/2018/2/layout/IconVerticalSolidList"/>
    <dgm:cxn modelId="{47455C0A-1B0D-42ED-8FB8-5984D9AE1A93}" type="presParOf" srcId="{1DA16249-8122-4C70-B499-E2670239F5DE}" destId="{DCB4D6EE-1EC2-4AD6-A850-B51225881A0C}" srcOrd="1" destOrd="0" presId="urn:microsoft.com/office/officeart/2018/2/layout/IconVerticalSolidList"/>
    <dgm:cxn modelId="{D888562B-1E6D-4006-A836-4DA5AE3EB529}" type="presParOf" srcId="{1DA16249-8122-4C70-B499-E2670239F5DE}" destId="{9BCB2B3E-3684-4870-B950-D8E1003D885D}" srcOrd="2" destOrd="0" presId="urn:microsoft.com/office/officeart/2018/2/layout/IconVerticalSolidList"/>
    <dgm:cxn modelId="{18717926-52E7-4BBD-980E-409EDD13F2D9}" type="presParOf" srcId="{1DA16249-8122-4C70-B499-E2670239F5DE}" destId="{42C952BD-633D-41C9-A3B9-FC96A6376675}" srcOrd="3" destOrd="0" presId="urn:microsoft.com/office/officeart/2018/2/layout/IconVerticalSolidList"/>
    <dgm:cxn modelId="{C6348978-BF7A-4E6C-94A6-DAB80EB0E5D2}" type="presParOf" srcId="{3DFE453B-EE9F-486D-A261-1BDCDB374D8D}" destId="{56B027E5-8104-4DA6-BCBE-4315AC556E11}" srcOrd="3" destOrd="0" presId="urn:microsoft.com/office/officeart/2018/2/layout/IconVerticalSolidList"/>
    <dgm:cxn modelId="{FB8C6E80-E0F1-4F15-B08D-8024C61D3E9B}" type="presParOf" srcId="{3DFE453B-EE9F-486D-A261-1BDCDB374D8D}" destId="{E367B560-B76B-442C-ACD4-3ACF793BAA8D}" srcOrd="4" destOrd="0" presId="urn:microsoft.com/office/officeart/2018/2/layout/IconVerticalSolidList"/>
    <dgm:cxn modelId="{571C6D1B-972F-4FE2-AF58-83DD3ABEC1BF}" type="presParOf" srcId="{E367B560-B76B-442C-ACD4-3ACF793BAA8D}" destId="{4940A3D1-A610-45D9-B822-1AAFFACDA70F}" srcOrd="0" destOrd="0" presId="urn:microsoft.com/office/officeart/2018/2/layout/IconVerticalSolidList"/>
    <dgm:cxn modelId="{F396F1BE-63A7-4612-90AE-644F2852E71B}" type="presParOf" srcId="{E367B560-B76B-442C-ACD4-3ACF793BAA8D}" destId="{B5E928F0-A3A6-4CE9-A8FF-927F292D722D}" srcOrd="1" destOrd="0" presId="urn:microsoft.com/office/officeart/2018/2/layout/IconVerticalSolidList"/>
    <dgm:cxn modelId="{5DCD4C33-EBAF-41F9-ABAE-FFA97812B09A}" type="presParOf" srcId="{E367B560-B76B-442C-ACD4-3ACF793BAA8D}" destId="{86D71E81-27AF-4991-9353-7DBAA0486FC2}" srcOrd="2" destOrd="0" presId="urn:microsoft.com/office/officeart/2018/2/layout/IconVerticalSolidList"/>
    <dgm:cxn modelId="{0A3AE727-AF37-446F-9B5E-B87E2CF50EE3}" type="presParOf" srcId="{E367B560-B76B-442C-ACD4-3ACF793BAA8D}" destId="{E029AED0-6A26-455F-95B3-1E042AD1EB69}" srcOrd="3" destOrd="0" presId="urn:microsoft.com/office/officeart/2018/2/layout/IconVerticalSolidList"/>
    <dgm:cxn modelId="{6D3A0A10-52DD-46F2-A78B-7B29F2D1E556}" type="presParOf" srcId="{3DFE453B-EE9F-486D-A261-1BDCDB374D8D}" destId="{327D78FB-95C7-4511-B39C-6BED3D3D829C}" srcOrd="5" destOrd="0" presId="urn:microsoft.com/office/officeart/2018/2/layout/IconVerticalSolidList"/>
    <dgm:cxn modelId="{44A717DF-498E-49AF-B534-40A801E2E7DF}" type="presParOf" srcId="{3DFE453B-EE9F-486D-A261-1BDCDB374D8D}" destId="{712D8E75-D325-4EBF-8ACE-5A0CC5A81E32}" srcOrd="6" destOrd="0" presId="urn:microsoft.com/office/officeart/2018/2/layout/IconVerticalSolidList"/>
    <dgm:cxn modelId="{570D99F9-96BF-43FC-9B13-019F78DC23AE}" type="presParOf" srcId="{712D8E75-D325-4EBF-8ACE-5A0CC5A81E32}" destId="{7495E1CC-8DA6-4FC2-86B2-BFB68F0D5213}" srcOrd="0" destOrd="0" presId="urn:microsoft.com/office/officeart/2018/2/layout/IconVerticalSolidList"/>
    <dgm:cxn modelId="{EF4FAA4F-5B13-4377-8D9D-48DC4CFC237A}" type="presParOf" srcId="{712D8E75-D325-4EBF-8ACE-5A0CC5A81E32}" destId="{E16FBA65-A711-4FF0-9CE5-413C020E9104}" srcOrd="1" destOrd="0" presId="urn:microsoft.com/office/officeart/2018/2/layout/IconVerticalSolidList"/>
    <dgm:cxn modelId="{644AAE22-7826-4C30-BCD1-5EEA96139E78}" type="presParOf" srcId="{712D8E75-D325-4EBF-8ACE-5A0CC5A81E32}" destId="{0E4E43AB-A8F2-4DE8-A180-E27F439AF00C}" srcOrd="2" destOrd="0" presId="urn:microsoft.com/office/officeart/2018/2/layout/IconVerticalSolidList"/>
    <dgm:cxn modelId="{06A290D1-4B2C-4EA4-9DBE-D2A99F90D78D}" type="presParOf" srcId="{712D8E75-D325-4EBF-8ACE-5A0CC5A81E32}" destId="{08DCE517-1EDC-40F5-8FDB-8B573C099033}" srcOrd="3" destOrd="0" presId="urn:microsoft.com/office/officeart/2018/2/layout/IconVerticalSolidList"/>
    <dgm:cxn modelId="{F91C1030-9D46-48B1-873E-35381F5890C4}" type="presParOf" srcId="{3DFE453B-EE9F-486D-A261-1BDCDB374D8D}" destId="{FF5E18C2-96B5-4E8B-B431-E1A7ACD82F45}" srcOrd="7" destOrd="0" presId="urn:microsoft.com/office/officeart/2018/2/layout/IconVerticalSolidList"/>
    <dgm:cxn modelId="{D0C8EFDC-90ED-4AB6-84DC-339187FD8D54}" type="presParOf" srcId="{3DFE453B-EE9F-486D-A261-1BDCDB374D8D}" destId="{20BD7EDC-9BD5-426E-ADA8-3FD18C7D1FFF}" srcOrd="8" destOrd="0" presId="urn:microsoft.com/office/officeart/2018/2/layout/IconVerticalSolidList"/>
    <dgm:cxn modelId="{B293B38A-1422-4C5E-AC9F-C901D8B3C6EC}" type="presParOf" srcId="{20BD7EDC-9BD5-426E-ADA8-3FD18C7D1FFF}" destId="{30F52B61-4885-4BAD-BD86-AE1AC9A70168}" srcOrd="0" destOrd="0" presId="urn:microsoft.com/office/officeart/2018/2/layout/IconVerticalSolidList"/>
    <dgm:cxn modelId="{3E46BEE6-4503-456F-AD46-44CF054B8DC4}" type="presParOf" srcId="{20BD7EDC-9BD5-426E-ADA8-3FD18C7D1FFF}" destId="{EFA1C591-2C70-4FEB-A672-E86CB14E37FA}" srcOrd="1" destOrd="0" presId="urn:microsoft.com/office/officeart/2018/2/layout/IconVerticalSolidList"/>
    <dgm:cxn modelId="{B409035E-84BF-4C7B-A910-F88181232D33}" type="presParOf" srcId="{20BD7EDC-9BD5-426E-ADA8-3FD18C7D1FFF}" destId="{051A1093-A54E-4D63-AF9D-365B86D0C411}" srcOrd="2" destOrd="0" presId="urn:microsoft.com/office/officeart/2018/2/layout/IconVerticalSolidList"/>
    <dgm:cxn modelId="{8B8B5D43-C9F7-494E-9714-67AF501796FE}" type="presParOf" srcId="{20BD7EDC-9BD5-426E-ADA8-3FD18C7D1FFF}" destId="{515B6A27-5202-4DFE-9DFE-7F096363391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85271CF-72CC-4A47-87A3-6F75310A888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7287C84-F843-45EE-A434-E158589479C9}">
      <dgm:prSet/>
      <dgm:spPr/>
      <dgm:t>
        <a:bodyPr/>
        <a:lstStyle/>
        <a:p>
          <a:r>
            <a:rPr lang="en-US"/>
            <a:t>Servicescapes relate to the customer’s physical surroundings, and the other experiential parts of the service process. </a:t>
          </a:r>
        </a:p>
      </dgm:t>
    </dgm:pt>
    <dgm:pt modelId="{BD862141-AFA1-408B-93E4-E7967AFD746E}" type="parTrans" cxnId="{5379DE9B-061C-4F67-9A08-43D53B773CBB}">
      <dgm:prSet/>
      <dgm:spPr/>
      <dgm:t>
        <a:bodyPr/>
        <a:lstStyle/>
        <a:p>
          <a:endParaRPr lang="en-US"/>
        </a:p>
      </dgm:t>
    </dgm:pt>
    <dgm:pt modelId="{5EAFDBE3-D3B8-4D14-8168-71EA92268BA9}" type="sibTrans" cxnId="{5379DE9B-061C-4F67-9A08-43D53B773CBB}">
      <dgm:prSet/>
      <dgm:spPr/>
      <dgm:t>
        <a:bodyPr/>
        <a:lstStyle/>
        <a:p>
          <a:endParaRPr lang="en-US"/>
        </a:p>
      </dgm:t>
    </dgm:pt>
    <dgm:pt modelId="{42D6AD5F-0F1C-4F76-A00F-1971F9425FE4}">
      <dgm:prSet/>
      <dgm:spPr/>
      <dgm:t>
        <a:bodyPr/>
        <a:lstStyle/>
        <a:p>
          <a:r>
            <a:rPr lang="en-US"/>
            <a:t>They can have a huge influence on the consumer’s perception of the service. </a:t>
          </a:r>
        </a:p>
      </dgm:t>
    </dgm:pt>
    <dgm:pt modelId="{F6100E32-E3FC-4C3A-B77B-295734BC2E53}" type="parTrans" cxnId="{DA72546A-741E-4B66-9513-A97DCDD4427E}">
      <dgm:prSet/>
      <dgm:spPr/>
      <dgm:t>
        <a:bodyPr/>
        <a:lstStyle/>
        <a:p>
          <a:endParaRPr lang="en-US"/>
        </a:p>
      </dgm:t>
    </dgm:pt>
    <dgm:pt modelId="{3EA9086E-3E57-4E24-B231-B4BEC82304E9}" type="sibTrans" cxnId="{DA72546A-741E-4B66-9513-A97DCDD4427E}">
      <dgm:prSet/>
      <dgm:spPr/>
      <dgm:t>
        <a:bodyPr/>
        <a:lstStyle/>
        <a:p>
          <a:endParaRPr lang="en-US"/>
        </a:p>
      </dgm:t>
    </dgm:pt>
    <dgm:pt modelId="{89DAF11E-CD09-4C5F-8292-84A98EEB0B65}">
      <dgm:prSet/>
      <dgm:spPr/>
      <dgm:t>
        <a:bodyPr/>
        <a:lstStyle/>
        <a:p>
          <a:r>
            <a:rPr lang="en-US"/>
            <a:t>The theory is about managing the physical evidence part of a service, and also helps explain consumer behaviour in a service setting. </a:t>
          </a:r>
        </a:p>
      </dgm:t>
    </dgm:pt>
    <dgm:pt modelId="{76E85139-3467-4685-A599-8B18A99080F8}" type="parTrans" cxnId="{E9984C3A-FE80-4ACF-A384-F44397501DE6}">
      <dgm:prSet/>
      <dgm:spPr/>
      <dgm:t>
        <a:bodyPr/>
        <a:lstStyle/>
        <a:p>
          <a:endParaRPr lang="en-US"/>
        </a:p>
      </dgm:t>
    </dgm:pt>
    <dgm:pt modelId="{76D5AF9E-CBF4-475E-AB13-91147C4EAA08}" type="sibTrans" cxnId="{E9984C3A-FE80-4ACF-A384-F44397501DE6}">
      <dgm:prSet/>
      <dgm:spPr/>
      <dgm:t>
        <a:bodyPr/>
        <a:lstStyle/>
        <a:p>
          <a:endParaRPr lang="en-US"/>
        </a:p>
      </dgm:t>
    </dgm:pt>
    <dgm:pt modelId="{AB04FEB2-04A9-4558-A6E4-16288499B0CC}" type="pres">
      <dgm:prSet presAssocID="{185271CF-72CC-4A47-87A3-6F75310A888A}" presName="root" presStyleCnt="0">
        <dgm:presLayoutVars>
          <dgm:dir/>
          <dgm:resizeHandles val="exact"/>
        </dgm:presLayoutVars>
      </dgm:prSet>
      <dgm:spPr/>
    </dgm:pt>
    <dgm:pt modelId="{87341F70-85A8-4C3C-AD8B-0A57E84B9209}" type="pres">
      <dgm:prSet presAssocID="{F7287C84-F843-45EE-A434-E158589479C9}" presName="compNode" presStyleCnt="0"/>
      <dgm:spPr/>
    </dgm:pt>
    <dgm:pt modelId="{F83CF56D-3ADB-46F5-8687-21B2F4221178}" type="pres">
      <dgm:prSet presAssocID="{F7287C84-F843-45EE-A434-E158589479C9}" presName="bgRect" presStyleLbl="bgShp" presStyleIdx="0" presStyleCnt="3"/>
      <dgm:spPr/>
    </dgm:pt>
    <dgm:pt modelId="{D8DF0CBF-3F1F-4D93-908D-CA77441734A2}" type="pres">
      <dgm:prSet presAssocID="{F7287C84-F843-45EE-A434-E158589479C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13A56ECD-10A8-4416-BDC6-4524CF9FEEAD}" type="pres">
      <dgm:prSet presAssocID="{F7287C84-F843-45EE-A434-E158589479C9}" presName="spaceRect" presStyleCnt="0"/>
      <dgm:spPr/>
    </dgm:pt>
    <dgm:pt modelId="{30ADE7B5-818E-4481-A4A1-5EA167003D2D}" type="pres">
      <dgm:prSet presAssocID="{F7287C84-F843-45EE-A434-E158589479C9}" presName="parTx" presStyleLbl="revTx" presStyleIdx="0" presStyleCnt="3">
        <dgm:presLayoutVars>
          <dgm:chMax val="0"/>
          <dgm:chPref val="0"/>
        </dgm:presLayoutVars>
      </dgm:prSet>
      <dgm:spPr/>
    </dgm:pt>
    <dgm:pt modelId="{C78D7BF6-18D1-4342-BCA1-1E5F42620315}" type="pres">
      <dgm:prSet presAssocID="{5EAFDBE3-D3B8-4D14-8168-71EA92268BA9}" presName="sibTrans" presStyleCnt="0"/>
      <dgm:spPr/>
    </dgm:pt>
    <dgm:pt modelId="{93B470E4-C05A-428F-A263-994E12E9BE13}" type="pres">
      <dgm:prSet presAssocID="{42D6AD5F-0F1C-4F76-A00F-1971F9425FE4}" presName="compNode" presStyleCnt="0"/>
      <dgm:spPr/>
    </dgm:pt>
    <dgm:pt modelId="{4A5CB91B-ED09-47CC-824E-A6E586E1FCCE}" type="pres">
      <dgm:prSet presAssocID="{42D6AD5F-0F1C-4F76-A00F-1971F9425FE4}" presName="bgRect" presStyleLbl="bgShp" presStyleIdx="1" presStyleCnt="3"/>
      <dgm:spPr/>
    </dgm:pt>
    <dgm:pt modelId="{5A8990F1-49AA-407A-A66D-AECF0B60AD6F}" type="pres">
      <dgm:prSet presAssocID="{42D6AD5F-0F1C-4F76-A00F-1971F9425FE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dvertising"/>
        </a:ext>
      </dgm:extLst>
    </dgm:pt>
    <dgm:pt modelId="{F8FBB68E-A040-4CBC-9779-03E03C43C7F9}" type="pres">
      <dgm:prSet presAssocID="{42D6AD5F-0F1C-4F76-A00F-1971F9425FE4}" presName="spaceRect" presStyleCnt="0"/>
      <dgm:spPr/>
    </dgm:pt>
    <dgm:pt modelId="{2FA2B25F-7706-4138-8733-287037F0E72D}" type="pres">
      <dgm:prSet presAssocID="{42D6AD5F-0F1C-4F76-A00F-1971F9425FE4}" presName="parTx" presStyleLbl="revTx" presStyleIdx="1" presStyleCnt="3">
        <dgm:presLayoutVars>
          <dgm:chMax val="0"/>
          <dgm:chPref val="0"/>
        </dgm:presLayoutVars>
      </dgm:prSet>
      <dgm:spPr/>
    </dgm:pt>
    <dgm:pt modelId="{962BA65E-59AC-48CA-BF6F-FC0185674B3E}" type="pres">
      <dgm:prSet presAssocID="{3EA9086E-3E57-4E24-B231-B4BEC82304E9}" presName="sibTrans" presStyleCnt="0"/>
      <dgm:spPr/>
    </dgm:pt>
    <dgm:pt modelId="{68DCCCEC-C15E-47E1-B0E7-189F8C3A46BC}" type="pres">
      <dgm:prSet presAssocID="{89DAF11E-CD09-4C5F-8292-84A98EEB0B65}" presName="compNode" presStyleCnt="0"/>
      <dgm:spPr/>
    </dgm:pt>
    <dgm:pt modelId="{3587374A-6E8C-402D-8D3A-A1B1DC81957A}" type="pres">
      <dgm:prSet presAssocID="{89DAF11E-CD09-4C5F-8292-84A98EEB0B65}" presName="bgRect" presStyleLbl="bgShp" presStyleIdx="2" presStyleCnt="3"/>
      <dgm:spPr/>
    </dgm:pt>
    <dgm:pt modelId="{94967B81-F2E4-48C0-A360-94043A5BA895}" type="pres">
      <dgm:prSet presAssocID="{89DAF11E-CD09-4C5F-8292-84A98EEB0B6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8DF5360F-1E0C-4232-A8DB-367E095B4691}" type="pres">
      <dgm:prSet presAssocID="{89DAF11E-CD09-4C5F-8292-84A98EEB0B65}" presName="spaceRect" presStyleCnt="0"/>
      <dgm:spPr/>
    </dgm:pt>
    <dgm:pt modelId="{488F9D8E-54D0-4158-AA7B-8DF116D43184}" type="pres">
      <dgm:prSet presAssocID="{89DAF11E-CD09-4C5F-8292-84A98EEB0B65}" presName="parTx" presStyleLbl="revTx" presStyleIdx="2" presStyleCnt="3">
        <dgm:presLayoutVars>
          <dgm:chMax val="0"/>
          <dgm:chPref val="0"/>
        </dgm:presLayoutVars>
      </dgm:prSet>
      <dgm:spPr/>
    </dgm:pt>
  </dgm:ptLst>
  <dgm:cxnLst>
    <dgm:cxn modelId="{AB0F7203-8B3A-4532-B683-91DD37BE4AD5}" type="presOf" srcId="{42D6AD5F-0F1C-4F76-A00F-1971F9425FE4}" destId="{2FA2B25F-7706-4138-8733-287037F0E72D}" srcOrd="0" destOrd="0" presId="urn:microsoft.com/office/officeart/2018/2/layout/IconVerticalSolidList"/>
    <dgm:cxn modelId="{26227906-74BB-483C-9CFF-4E3A3286D28E}" type="presOf" srcId="{185271CF-72CC-4A47-87A3-6F75310A888A}" destId="{AB04FEB2-04A9-4558-A6E4-16288499B0CC}" srcOrd="0" destOrd="0" presId="urn:microsoft.com/office/officeart/2018/2/layout/IconVerticalSolidList"/>
    <dgm:cxn modelId="{0907F432-3527-4E9D-8076-A692B2F86A16}" type="presOf" srcId="{89DAF11E-CD09-4C5F-8292-84A98EEB0B65}" destId="{488F9D8E-54D0-4158-AA7B-8DF116D43184}" srcOrd="0" destOrd="0" presId="urn:microsoft.com/office/officeart/2018/2/layout/IconVerticalSolidList"/>
    <dgm:cxn modelId="{E9984C3A-FE80-4ACF-A384-F44397501DE6}" srcId="{185271CF-72CC-4A47-87A3-6F75310A888A}" destId="{89DAF11E-CD09-4C5F-8292-84A98EEB0B65}" srcOrd="2" destOrd="0" parTransId="{76E85139-3467-4685-A599-8B18A99080F8}" sibTransId="{76D5AF9E-CBF4-475E-AB13-91147C4EAA08}"/>
    <dgm:cxn modelId="{EB2C695C-FE01-422E-932D-C9F17CF2E61D}" type="presOf" srcId="{F7287C84-F843-45EE-A434-E158589479C9}" destId="{30ADE7B5-818E-4481-A4A1-5EA167003D2D}" srcOrd="0" destOrd="0" presId="urn:microsoft.com/office/officeart/2018/2/layout/IconVerticalSolidList"/>
    <dgm:cxn modelId="{DA72546A-741E-4B66-9513-A97DCDD4427E}" srcId="{185271CF-72CC-4A47-87A3-6F75310A888A}" destId="{42D6AD5F-0F1C-4F76-A00F-1971F9425FE4}" srcOrd="1" destOrd="0" parTransId="{F6100E32-E3FC-4C3A-B77B-295734BC2E53}" sibTransId="{3EA9086E-3E57-4E24-B231-B4BEC82304E9}"/>
    <dgm:cxn modelId="{5379DE9B-061C-4F67-9A08-43D53B773CBB}" srcId="{185271CF-72CC-4A47-87A3-6F75310A888A}" destId="{F7287C84-F843-45EE-A434-E158589479C9}" srcOrd="0" destOrd="0" parTransId="{BD862141-AFA1-408B-93E4-E7967AFD746E}" sibTransId="{5EAFDBE3-D3B8-4D14-8168-71EA92268BA9}"/>
    <dgm:cxn modelId="{0ED7E1F2-9A1B-4DCA-A649-B294EC0BB3A7}" type="presParOf" srcId="{AB04FEB2-04A9-4558-A6E4-16288499B0CC}" destId="{87341F70-85A8-4C3C-AD8B-0A57E84B9209}" srcOrd="0" destOrd="0" presId="urn:microsoft.com/office/officeart/2018/2/layout/IconVerticalSolidList"/>
    <dgm:cxn modelId="{9CE32268-4795-4EB6-9AD9-F2A17473331D}" type="presParOf" srcId="{87341F70-85A8-4C3C-AD8B-0A57E84B9209}" destId="{F83CF56D-3ADB-46F5-8687-21B2F4221178}" srcOrd="0" destOrd="0" presId="urn:microsoft.com/office/officeart/2018/2/layout/IconVerticalSolidList"/>
    <dgm:cxn modelId="{F5DCEC70-9E2F-4857-AF17-8F3B606041D9}" type="presParOf" srcId="{87341F70-85A8-4C3C-AD8B-0A57E84B9209}" destId="{D8DF0CBF-3F1F-4D93-908D-CA77441734A2}" srcOrd="1" destOrd="0" presId="urn:microsoft.com/office/officeart/2018/2/layout/IconVerticalSolidList"/>
    <dgm:cxn modelId="{36AF51E4-F5B9-4B37-AF99-43BD91C23525}" type="presParOf" srcId="{87341F70-85A8-4C3C-AD8B-0A57E84B9209}" destId="{13A56ECD-10A8-4416-BDC6-4524CF9FEEAD}" srcOrd="2" destOrd="0" presId="urn:microsoft.com/office/officeart/2018/2/layout/IconVerticalSolidList"/>
    <dgm:cxn modelId="{2F7199F3-4F49-443F-BE04-A3E7DF7BAAF4}" type="presParOf" srcId="{87341F70-85A8-4C3C-AD8B-0A57E84B9209}" destId="{30ADE7B5-818E-4481-A4A1-5EA167003D2D}" srcOrd="3" destOrd="0" presId="urn:microsoft.com/office/officeart/2018/2/layout/IconVerticalSolidList"/>
    <dgm:cxn modelId="{CBC15209-14EA-4788-BABF-FA623C257CA3}" type="presParOf" srcId="{AB04FEB2-04A9-4558-A6E4-16288499B0CC}" destId="{C78D7BF6-18D1-4342-BCA1-1E5F42620315}" srcOrd="1" destOrd="0" presId="urn:microsoft.com/office/officeart/2018/2/layout/IconVerticalSolidList"/>
    <dgm:cxn modelId="{DA3343C3-5234-460B-8273-C1B74C6CE3C6}" type="presParOf" srcId="{AB04FEB2-04A9-4558-A6E4-16288499B0CC}" destId="{93B470E4-C05A-428F-A263-994E12E9BE13}" srcOrd="2" destOrd="0" presId="urn:microsoft.com/office/officeart/2018/2/layout/IconVerticalSolidList"/>
    <dgm:cxn modelId="{B1D047A9-EFD6-4076-BD41-1F9C0925CB91}" type="presParOf" srcId="{93B470E4-C05A-428F-A263-994E12E9BE13}" destId="{4A5CB91B-ED09-47CC-824E-A6E586E1FCCE}" srcOrd="0" destOrd="0" presId="urn:microsoft.com/office/officeart/2018/2/layout/IconVerticalSolidList"/>
    <dgm:cxn modelId="{3420ECE1-5D78-42D8-AE0E-61E98D5367DE}" type="presParOf" srcId="{93B470E4-C05A-428F-A263-994E12E9BE13}" destId="{5A8990F1-49AA-407A-A66D-AECF0B60AD6F}" srcOrd="1" destOrd="0" presId="urn:microsoft.com/office/officeart/2018/2/layout/IconVerticalSolidList"/>
    <dgm:cxn modelId="{89F94D46-061B-4AB4-81E9-383A7121CD29}" type="presParOf" srcId="{93B470E4-C05A-428F-A263-994E12E9BE13}" destId="{F8FBB68E-A040-4CBC-9779-03E03C43C7F9}" srcOrd="2" destOrd="0" presId="urn:microsoft.com/office/officeart/2018/2/layout/IconVerticalSolidList"/>
    <dgm:cxn modelId="{9509CAB6-1AFE-458D-85FA-5A61CC737F9C}" type="presParOf" srcId="{93B470E4-C05A-428F-A263-994E12E9BE13}" destId="{2FA2B25F-7706-4138-8733-287037F0E72D}" srcOrd="3" destOrd="0" presId="urn:microsoft.com/office/officeart/2018/2/layout/IconVerticalSolidList"/>
    <dgm:cxn modelId="{59A1DAC7-7644-48C7-AF06-5D122FEFA61A}" type="presParOf" srcId="{AB04FEB2-04A9-4558-A6E4-16288499B0CC}" destId="{962BA65E-59AC-48CA-BF6F-FC0185674B3E}" srcOrd="3" destOrd="0" presId="urn:microsoft.com/office/officeart/2018/2/layout/IconVerticalSolidList"/>
    <dgm:cxn modelId="{635E3EE4-E25E-4C18-B54E-8A63392F6A0E}" type="presParOf" srcId="{AB04FEB2-04A9-4558-A6E4-16288499B0CC}" destId="{68DCCCEC-C15E-47E1-B0E7-189F8C3A46BC}" srcOrd="4" destOrd="0" presId="urn:microsoft.com/office/officeart/2018/2/layout/IconVerticalSolidList"/>
    <dgm:cxn modelId="{F1D39950-A03B-4AC0-86A2-726E65ED2916}" type="presParOf" srcId="{68DCCCEC-C15E-47E1-B0E7-189F8C3A46BC}" destId="{3587374A-6E8C-402D-8D3A-A1B1DC81957A}" srcOrd="0" destOrd="0" presId="urn:microsoft.com/office/officeart/2018/2/layout/IconVerticalSolidList"/>
    <dgm:cxn modelId="{28ED5D28-0AB6-440C-B53A-221F2CCB969C}" type="presParOf" srcId="{68DCCCEC-C15E-47E1-B0E7-189F8C3A46BC}" destId="{94967B81-F2E4-48C0-A360-94043A5BA895}" srcOrd="1" destOrd="0" presId="urn:microsoft.com/office/officeart/2018/2/layout/IconVerticalSolidList"/>
    <dgm:cxn modelId="{32E56C47-8998-4ED5-89C4-75B807053B70}" type="presParOf" srcId="{68DCCCEC-C15E-47E1-B0E7-189F8C3A46BC}" destId="{8DF5360F-1E0C-4232-A8DB-367E095B4691}" srcOrd="2" destOrd="0" presId="urn:microsoft.com/office/officeart/2018/2/layout/IconVerticalSolidList"/>
    <dgm:cxn modelId="{3DDFE4AA-B8B0-48D6-8F64-9B6510DE5951}" type="presParOf" srcId="{68DCCCEC-C15E-47E1-B0E7-189F8C3A46BC}" destId="{488F9D8E-54D0-4158-AA7B-8DF116D4318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621E49A-D3C1-45AC-9DC4-2FE1A54F9BA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40678FBD-60E2-49F4-B1F3-252A272AC212}">
      <dgm:prSet/>
      <dgm:spPr/>
      <dgm:t>
        <a:bodyPr/>
        <a:lstStyle/>
        <a:p>
          <a:r>
            <a:rPr lang="en-GB"/>
            <a:t>The reference list is presented in </a:t>
          </a:r>
          <a:r>
            <a:rPr lang="en-GB" b="1"/>
            <a:t>alphabetical order </a:t>
          </a:r>
          <a:r>
            <a:rPr lang="en-GB"/>
            <a:t>(by author’s surname or organisation)</a:t>
          </a:r>
          <a:endParaRPr lang="en-US"/>
        </a:p>
      </dgm:t>
    </dgm:pt>
    <dgm:pt modelId="{46D3D6DE-D284-4E8A-9A5F-60913DD2BC1D}" type="parTrans" cxnId="{656C8CB0-A2C8-4077-8187-8E50E040BF3B}">
      <dgm:prSet/>
      <dgm:spPr/>
      <dgm:t>
        <a:bodyPr/>
        <a:lstStyle/>
        <a:p>
          <a:endParaRPr lang="en-US"/>
        </a:p>
      </dgm:t>
    </dgm:pt>
    <dgm:pt modelId="{ADE5CC08-DC6E-4F2E-AC08-DEE65E0C684D}" type="sibTrans" cxnId="{656C8CB0-A2C8-4077-8187-8E50E040BF3B}">
      <dgm:prSet/>
      <dgm:spPr/>
      <dgm:t>
        <a:bodyPr/>
        <a:lstStyle/>
        <a:p>
          <a:endParaRPr lang="en-US"/>
        </a:p>
      </dgm:t>
    </dgm:pt>
    <dgm:pt modelId="{823AFC25-ED06-4F7C-9E75-89C3E7B0ADAF}">
      <dgm:prSet/>
      <dgm:spPr/>
      <dgm:t>
        <a:bodyPr/>
        <a:lstStyle/>
        <a:p>
          <a:r>
            <a:rPr lang="en-GB"/>
            <a:t>Within it you will </a:t>
          </a:r>
          <a:r>
            <a:rPr lang="en-GB" b="1"/>
            <a:t>complete</a:t>
          </a:r>
          <a:r>
            <a:rPr lang="en-GB"/>
            <a:t> the </a:t>
          </a:r>
          <a:r>
            <a:rPr lang="en-GB" b="1"/>
            <a:t>information</a:t>
          </a:r>
          <a:r>
            <a:rPr lang="en-GB"/>
            <a:t> provided in the citations, so that the reader has all the </a:t>
          </a:r>
          <a:r>
            <a:rPr lang="en-GB" b="1"/>
            <a:t>necessary information </a:t>
          </a:r>
          <a:r>
            <a:rPr lang="en-GB"/>
            <a:t>to find the </a:t>
          </a:r>
          <a:r>
            <a:rPr lang="en-GB" b="1"/>
            <a:t>original </a:t>
          </a:r>
          <a:r>
            <a:rPr lang="en-GB"/>
            <a:t>sources.</a:t>
          </a:r>
          <a:endParaRPr lang="en-US"/>
        </a:p>
      </dgm:t>
    </dgm:pt>
    <dgm:pt modelId="{92F5BDB7-56CE-4005-91BD-D77D76A8D4B3}" type="parTrans" cxnId="{EFF60CB9-9FDB-4ECF-ACC1-442A9166D51A}">
      <dgm:prSet/>
      <dgm:spPr/>
      <dgm:t>
        <a:bodyPr/>
        <a:lstStyle/>
        <a:p>
          <a:endParaRPr lang="en-US"/>
        </a:p>
      </dgm:t>
    </dgm:pt>
    <dgm:pt modelId="{3129FEB5-8405-44F5-82CA-D98636B21B78}" type="sibTrans" cxnId="{EFF60CB9-9FDB-4ECF-ACC1-442A9166D51A}">
      <dgm:prSet/>
      <dgm:spPr/>
      <dgm:t>
        <a:bodyPr/>
        <a:lstStyle/>
        <a:p>
          <a:endParaRPr lang="en-US"/>
        </a:p>
      </dgm:t>
    </dgm:pt>
    <dgm:pt modelId="{B9BCC201-9CF5-44BB-9867-09757C939386}" type="pres">
      <dgm:prSet presAssocID="{C621E49A-D3C1-45AC-9DC4-2FE1A54F9BAB}" presName="hierChild1" presStyleCnt="0">
        <dgm:presLayoutVars>
          <dgm:chPref val="1"/>
          <dgm:dir/>
          <dgm:animOne val="branch"/>
          <dgm:animLvl val="lvl"/>
          <dgm:resizeHandles/>
        </dgm:presLayoutVars>
      </dgm:prSet>
      <dgm:spPr/>
    </dgm:pt>
    <dgm:pt modelId="{18E1DA3E-480F-42AB-BE0F-A98FA29DF6FE}" type="pres">
      <dgm:prSet presAssocID="{40678FBD-60E2-49F4-B1F3-252A272AC212}" presName="hierRoot1" presStyleCnt="0"/>
      <dgm:spPr/>
    </dgm:pt>
    <dgm:pt modelId="{2FF4A6A8-8605-40A0-A8D4-124EA46216BA}" type="pres">
      <dgm:prSet presAssocID="{40678FBD-60E2-49F4-B1F3-252A272AC212}" presName="composite" presStyleCnt="0"/>
      <dgm:spPr/>
    </dgm:pt>
    <dgm:pt modelId="{EA4BAA24-0499-4C21-B031-702D3FCB4423}" type="pres">
      <dgm:prSet presAssocID="{40678FBD-60E2-49F4-B1F3-252A272AC212}" presName="background" presStyleLbl="node0" presStyleIdx="0" presStyleCnt="2"/>
      <dgm:spPr/>
    </dgm:pt>
    <dgm:pt modelId="{9EF7DA33-C40B-410D-97D4-F49FB14F49FB}" type="pres">
      <dgm:prSet presAssocID="{40678FBD-60E2-49F4-B1F3-252A272AC212}" presName="text" presStyleLbl="fgAcc0" presStyleIdx="0" presStyleCnt="2">
        <dgm:presLayoutVars>
          <dgm:chPref val="3"/>
        </dgm:presLayoutVars>
      </dgm:prSet>
      <dgm:spPr/>
    </dgm:pt>
    <dgm:pt modelId="{89065448-BD2D-48C2-B5B8-22AE019BCF92}" type="pres">
      <dgm:prSet presAssocID="{40678FBD-60E2-49F4-B1F3-252A272AC212}" presName="hierChild2" presStyleCnt="0"/>
      <dgm:spPr/>
    </dgm:pt>
    <dgm:pt modelId="{4E9F01C6-4727-450B-8480-86622300409D}" type="pres">
      <dgm:prSet presAssocID="{823AFC25-ED06-4F7C-9E75-89C3E7B0ADAF}" presName="hierRoot1" presStyleCnt="0"/>
      <dgm:spPr/>
    </dgm:pt>
    <dgm:pt modelId="{E57723A2-2440-4894-B5E2-A21138BB47DC}" type="pres">
      <dgm:prSet presAssocID="{823AFC25-ED06-4F7C-9E75-89C3E7B0ADAF}" presName="composite" presStyleCnt="0"/>
      <dgm:spPr/>
    </dgm:pt>
    <dgm:pt modelId="{0AE52EB3-B83A-4AC4-B37E-363DF82F0AD7}" type="pres">
      <dgm:prSet presAssocID="{823AFC25-ED06-4F7C-9E75-89C3E7B0ADAF}" presName="background" presStyleLbl="node0" presStyleIdx="1" presStyleCnt="2"/>
      <dgm:spPr/>
    </dgm:pt>
    <dgm:pt modelId="{75224B56-781B-48D5-A063-C1D2DDF60A7E}" type="pres">
      <dgm:prSet presAssocID="{823AFC25-ED06-4F7C-9E75-89C3E7B0ADAF}" presName="text" presStyleLbl="fgAcc0" presStyleIdx="1" presStyleCnt="2">
        <dgm:presLayoutVars>
          <dgm:chPref val="3"/>
        </dgm:presLayoutVars>
      </dgm:prSet>
      <dgm:spPr/>
    </dgm:pt>
    <dgm:pt modelId="{7F797C34-442E-40CE-AA6C-288ADB3C5235}" type="pres">
      <dgm:prSet presAssocID="{823AFC25-ED06-4F7C-9E75-89C3E7B0ADAF}" presName="hierChild2" presStyleCnt="0"/>
      <dgm:spPr/>
    </dgm:pt>
  </dgm:ptLst>
  <dgm:cxnLst>
    <dgm:cxn modelId="{41B3C25E-7171-407A-BFE3-DCF84D1604F7}" type="presOf" srcId="{40678FBD-60E2-49F4-B1F3-252A272AC212}" destId="{9EF7DA33-C40B-410D-97D4-F49FB14F49FB}" srcOrd="0" destOrd="0" presId="urn:microsoft.com/office/officeart/2005/8/layout/hierarchy1"/>
    <dgm:cxn modelId="{1D2BFB54-4299-45D9-88F7-F624316489E3}" type="presOf" srcId="{C621E49A-D3C1-45AC-9DC4-2FE1A54F9BAB}" destId="{B9BCC201-9CF5-44BB-9867-09757C939386}" srcOrd="0" destOrd="0" presId="urn:microsoft.com/office/officeart/2005/8/layout/hierarchy1"/>
    <dgm:cxn modelId="{656C8CB0-A2C8-4077-8187-8E50E040BF3B}" srcId="{C621E49A-D3C1-45AC-9DC4-2FE1A54F9BAB}" destId="{40678FBD-60E2-49F4-B1F3-252A272AC212}" srcOrd="0" destOrd="0" parTransId="{46D3D6DE-D284-4E8A-9A5F-60913DD2BC1D}" sibTransId="{ADE5CC08-DC6E-4F2E-AC08-DEE65E0C684D}"/>
    <dgm:cxn modelId="{EFF60CB9-9FDB-4ECF-ACC1-442A9166D51A}" srcId="{C621E49A-D3C1-45AC-9DC4-2FE1A54F9BAB}" destId="{823AFC25-ED06-4F7C-9E75-89C3E7B0ADAF}" srcOrd="1" destOrd="0" parTransId="{92F5BDB7-56CE-4005-91BD-D77D76A8D4B3}" sibTransId="{3129FEB5-8405-44F5-82CA-D98636B21B78}"/>
    <dgm:cxn modelId="{907747BD-26B1-42F1-9586-30E233D77ED1}" type="presOf" srcId="{823AFC25-ED06-4F7C-9E75-89C3E7B0ADAF}" destId="{75224B56-781B-48D5-A063-C1D2DDF60A7E}" srcOrd="0" destOrd="0" presId="urn:microsoft.com/office/officeart/2005/8/layout/hierarchy1"/>
    <dgm:cxn modelId="{E139FC49-1E6F-46F6-B543-A7AF344E30FF}" type="presParOf" srcId="{B9BCC201-9CF5-44BB-9867-09757C939386}" destId="{18E1DA3E-480F-42AB-BE0F-A98FA29DF6FE}" srcOrd="0" destOrd="0" presId="urn:microsoft.com/office/officeart/2005/8/layout/hierarchy1"/>
    <dgm:cxn modelId="{BBB41D80-A6CD-468E-8768-6AB83B343356}" type="presParOf" srcId="{18E1DA3E-480F-42AB-BE0F-A98FA29DF6FE}" destId="{2FF4A6A8-8605-40A0-A8D4-124EA46216BA}" srcOrd="0" destOrd="0" presId="urn:microsoft.com/office/officeart/2005/8/layout/hierarchy1"/>
    <dgm:cxn modelId="{677DE39D-1DE3-481C-8833-94445CEBFA58}" type="presParOf" srcId="{2FF4A6A8-8605-40A0-A8D4-124EA46216BA}" destId="{EA4BAA24-0499-4C21-B031-702D3FCB4423}" srcOrd="0" destOrd="0" presId="urn:microsoft.com/office/officeart/2005/8/layout/hierarchy1"/>
    <dgm:cxn modelId="{A88B5056-FEB1-4BCA-BA72-CEC50B135582}" type="presParOf" srcId="{2FF4A6A8-8605-40A0-A8D4-124EA46216BA}" destId="{9EF7DA33-C40B-410D-97D4-F49FB14F49FB}" srcOrd="1" destOrd="0" presId="urn:microsoft.com/office/officeart/2005/8/layout/hierarchy1"/>
    <dgm:cxn modelId="{6C8B7CC5-B76E-48EC-A612-BD8C82703319}" type="presParOf" srcId="{18E1DA3E-480F-42AB-BE0F-A98FA29DF6FE}" destId="{89065448-BD2D-48C2-B5B8-22AE019BCF92}" srcOrd="1" destOrd="0" presId="urn:microsoft.com/office/officeart/2005/8/layout/hierarchy1"/>
    <dgm:cxn modelId="{6F0EDC2D-C520-49D1-9240-554A0C0C0D20}" type="presParOf" srcId="{B9BCC201-9CF5-44BB-9867-09757C939386}" destId="{4E9F01C6-4727-450B-8480-86622300409D}" srcOrd="1" destOrd="0" presId="urn:microsoft.com/office/officeart/2005/8/layout/hierarchy1"/>
    <dgm:cxn modelId="{6E4D22E3-69DC-43B3-90A0-12EAAFEA1E6D}" type="presParOf" srcId="{4E9F01C6-4727-450B-8480-86622300409D}" destId="{E57723A2-2440-4894-B5E2-A21138BB47DC}" srcOrd="0" destOrd="0" presId="urn:microsoft.com/office/officeart/2005/8/layout/hierarchy1"/>
    <dgm:cxn modelId="{9E31523D-DCB4-46D4-A4EA-0DA393445685}" type="presParOf" srcId="{E57723A2-2440-4894-B5E2-A21138BB47DC}" destId="{0AE52EB3-B83A-4AC4-B37E-363DF82F0AD7}" srcOrd="0" destOrd="0" presId="urn:microsoft.com/office/officeart/2005/8/layout/hierarchy1"/>
    <dgm:cxn modelId="{F14691F8-809C-447A-BAB9-7F7A9BF81F3C}" type="presParOf" srcId="{E57723A2-2440-4894-B5E2-A21138BB47DC}" destId="{75224B56-781B-48D5-A063-C1D2DDF60A7E}" srcOrd="1" destOrd="0" presId="urn:microsoft.com/office/officeart/2005/8/layout/hierarchy1"/>
    <dgm:cxn modelId="{E50F8FC0-D0E7-400B-8A8F-8315660F458C}" type="presParOf" srcId="{4E9F01C6-4727-450B-8480-86622300409D}" destId="{7F797C34-442E-40CE-AA6C-288ADB3C5235}"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859F6F-6194-4E5D-A41D-955A58B059CD}">
      <dsp:nvSpPr>
        <dsp:cNvPr id="0" name=""/>
        <dsp:cNvSpPr/>
      </dsp:nvSpPr>
      <dsp:spPr>
        <a:xfrm>
          <a:off x="57128" y="264040"/>
          <a:ext cx="724824" cy="72482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2E2D0E-0093-432E-BAF0-BA6535B4CFE5}">
      <dsp:nvSpPr>
        <dsp:cNvPr id="0" name=""/>
        <dsp:cNvSpPr/>
      </dsp:nvSpPr>
      <dsp:spPr>
        <a:xfrm>
          <a:off x="209341" y="416253"/>
          <a:ext cx="420398" cy="4203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A3D64A-ECF9-43AE-8E54-A0FCD344D6AA}">
      <dsp:nvSpPr>
        <dsp:cNvPr id="0" name=""/>
        <dsp:cNvSpPr/>
      </dsp:nvSpPr>
      <dsp:spPr>
        <a:xfrm>
          <a:off x="937272" y="264040"/>
          <a:ext cx="1708514" cy="724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Intangibility</a:t>
          </a:r>
          <a:endParaRPr lang="en-US" sz="2400" kern="1200"/>
        </a:p>
      </dsp:txBody>
      <dsp:txXfrm>
        <a:off x="937272" y="264040"/>
        <a:ext cx="1708514" cy="724824"/>
      </dsp:txXfrm>
    </dsp:sp>
    <dsp:sp modelId="{FAE541A3-AEB9-4C50-BB41-6362AC186A7D}">
      <dsp:nvSpPr>
        <dsp:cNvPr id="0" name=""/>
        <dsp:cNvSpPr/>
      </dsp:nvSpPr>
      <dsp:spPr>
        <a:xfrm>
          <a:off x="2943482" y="264040"/>
          <a:ext cx="724824" cy="72482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101432-7ACA-46CE-94F0-C0408BD9C57F}">
      <dsp:nvSpPr>
        <dsp:cNvPr id="0" name=""/>
        <dsp:cNvSpPr/>
      </dsp:nvSpPr>
      <dsp:spPr>
        <a:xfrm>
          <a:off x="3095696" y="416253"/>
          <a:ext cx="420398" cy="4203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847E24-070E-4420-AA7A-E8837FA98BBE}">
      <dsp:nvSpPr>
        <dsp:cNvPr id="0" name=""/>
        <dsp:cNvSpPr/>
      </dsp:nvSpPr>
      <dsp:spPr>
        <a:xfrm>
          <a:off x="3823626" y="264040"/>
          <a:ext cx="1708514" cy="724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Inseparability</a:t>
          </a:r>
          <a:endParaRPr lang="en-US" sz="2400" kern="1200"/>
        </a:p>
      </dsp:txBody>
      <dsp:txXfrm>
        <a:off x="3823626" y="264040"/>
        <a:ext cx="1708514" cy="724824"/>
      </dsp:txXfrm>
    </dsp:sp>
    <dsp:sp modelId="{18F41DD5-74F0-4FB9-A54F-100ACAC3B602}">
      <dsp:nvSpPr>
        <dsp:cNvPr id="0" name=""/>
        <dsp:cNvSpPr/>
      </dsp:nvSpPr>
      <dsp:spPr>
        <a:xfrm>
          <a:off x="57128" y="1684977"/>
          <a:ext cx="724824" cy="72482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E890CC-ED55-42BF-A095-72F190F4A63A}">
      <dsp:nvSpPr>
        <dsp:cNvPr id="0" name=""/>
        <dsp:cNvSpPr/>
      </dsp:nvSpPr>
      <dsp:spPr>
        <a:xfrm>
          <a:off x="209341" y="1837190"/>
          <a:ext cx="420398" cy="4203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669A8B-9434-41BD-BE40-39E2F02C18A2}">
      <dsp:nvSpPr>
        <dsp:cNvPr id="0" name=""/>
        <dsp:cNvSpPr/>
      </dsp:nvSpPr>
      <dsp:spPr>
        <a:xfrm>
          <a:off x="937272" y="1684977"/>
          <a:ext cx="1708514" cy="724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Perishability</a:t>
          </a:r>
          <a:endParaRPr lang="en-US" sz="2400" kern="1200"/>
        </a:p>
      </dsp:txBody>
      <dsp:txXfrm>
        <a:off x="937272" y="1684977"/>
        <a:ext cx="1708514" cy="724824"/>
      </dsp:txXfrm>
    </dsp:sp>
    <dsp:sp modelId="{A85436E0-D63A-41A5-ADF1-F83C7A26608B}">
      <dsp:nvSpPr>
        <dsp:cNvPr id="0" name=""/>
        <dsp:cNvSpPr/>
      </dsp:nvSpPr>
      <dsp:spPr>
        <a:xfrm>
          <a:off x="2943482" y="1684977"/>
          <a:ext cx="724824" cy="72482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DB09B0-3709-4FAA-9E05-AE5F4C8E7705}">
      <dsp:nvSpPr>
        <dsp:cNvPr id="0" name=""/>
        <dsp:cNvSpPr/>
      </dsp:nvSpPr>
      <dsp:spPr>
        <a:xfrm>
          <a:off x="3095696" y="1837190"/>
          <a:ext cx="420398" cy="42039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302494-3A0D-4CDB-B43F-1EF9D6901273}">
      <dsp:nvSpPr>
        <dsp:cNvPr id="0" name=""/>
        <dsp:cNvSpPr/>
      </dsp:nvSpPr>
      <dsp:spPr>
        <a:xfrm>
          <a:off x="3823626" y="1684977"/>
          <a:ext cx="1708514" cy="724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Variability</a:t>
          </a:r>
          <a:endParaRPr lang="en-US" sz="2400" kern="1200"/>
        </a:p>
      </dsp:txBody>
      <dsp:txXfrm>
        <a:off x="3823626" y="1684977"/>
        <a:ext cx="1708514" cy="724824"/>
      </dsp:txXfrm>
    </dsp:sp>
    <dsp:sp modelId="{8FF41456-FD9A-4D78-954C-4D40F3D4C185}">
      <dsp:nvSpPr>
        <dsp:cNvPr id="0" name=""/>
        <dsp:cNvSpPr/>
      </dsp:nvSpPr>
      <dsp:spPr>
        <a:xfrm>
          <a:off x="57128" y="3105914"/>
          <a:ext cx="724824" cy="72482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FA05B3-660A-43BF-9656-74CAD868C6FB}">
      <dsp:nvSpPr>
        <dsp:cNvPr id="0" name=""/>
        <dsp:cNvSpPr/>
      </dsp:nvSpPr>
      <dsp:spPr>
        <a:xfrm>
          <a:off x="209341" y="3258127"/>
          <a:ext cx="420398" cy="42039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C3131E-65F2-4F2A-A97E-A70B116B232D}">
      <dsp:nvSpPr>
        <dsp:cNvPr id="0" name=""/>
        <dsp:cNvSpPr/>
      </dsp:nvSpPr>
      <dsp:spPr>
        <a:xfrm>
          <a:off x="937272" y="3105914"/>
          <a:ext cx="1708514" cy="724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Not owned</a:t>
          </a:r>
          <a:endParaRPr lang="en-US" sz="2400" kern="1200"/>
        </a:p>
      </dsp:txBody>
      <dsp:txXfrm>
        <a:off x="937272" y="3105914"/>
        <a:ext cx="1708514" cy="7248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A9D29A-C5C9-4F2C-9ECA-759BD26FE459}">
      <dsp:nvSpPr>
        <dsp:cNvPr id="0" name=""/>
        <dsp:cNvSpPr/>
      </dsp:nvSpPr>
      <dsp:spPr>
        <a:xfrm>
          <a:off x="-3931151" y="-603586"/>
          <a:ext cx="4685000" cy="4685000"/>
        </a:xfrm>
        <a:prstGeom prst="blockArc">
          <a:avLst>
            <a:gd name="adj1" fmla="val 18900000"/>
            <a:gd name="adj2" fmla="val 2700000"/>
            <a:gd name="adj3" fmla="val 461"/>
          </a:avLst>
        </a:pr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82703D2-DFB5-471E-8917-789FC5DEA907}">
      <dsp:nvSpPr>
        <dsp:cNvPr id="0" name=""/>
        <dsp:cNvSpPr/>
      </dsp:nvSpPr>
      <dsp:spPr>
        <a:xfrm>
          <a:off x="484787" y="347782"/>
          <a:ext cx="3429723" cy="69556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2105" tIns="78740" rIns="78740" bIns="78740" numCol="1" spcCol="1270" anchor="ctr" anchorCtr="0">
          <a:noAutofit/>
        </a:bodyPr>
        <a:lstStyle/>
        <a:p>
          <a:pPr marL="0" lvl="0" indent="0" algn="l" defTabSz="1377950">
            <a:lnSpc>
              <a:spcPct val="90000"/>
            </a:lnSpc>
            <a:spcBef>
              <a:spcPct val="0"/>
            </a:spcBef>
            <a:spcAft>
              <a:spcPct val="35000"/>
            </a:spcAft>
            <a:buNone/>
          </a:pPr>
          <a:r>
            <a:rPr lang="en-GB" sz="3100" kern="1200" dirty="0"/>
            <a:t>People </a:t>
          </a:r>
        </a:p>
      </dsp:txBody>
      <dsp:txXfrm>
        <a:off x="484787" y="347782"/>
        <a:ext cx="3429723" cy="695565"/>
      </dsp:txXfrm>
    </dsp:sp>
    <dsp:sp modelId="{63E4B3C2-C94C-4807-98A8-6E550032F7C0}">
      <dsp:nvSpPr>
        <dsp:cNvPr id="0" name=""/>
        <dsp:cNvSpPr/>
      </dsp:nvSpPr>
      <dsp:spPr>
        <a:xfrm>
          <a:off x="50059" y="260837"/>
          <a:ext cx="869457" cy="869457"/>
        </a:xfrm>
        <a:prstGeom prst="ellipse">
          <a:avLst/>
        </a:prstGeom>
        <a:blipFill rotWithShape="0">
          <a:blip xmlns:r="http://schemas.openxmlformats.org/officeDocument/2006/relationships" r:embed="rId1"/>
          <a:srcRect/>
          <a:stretch>
            <a:fillRect l="-19000" r="-19000"/>
          </a:stretch>
        </a:blip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FFCF03-3E65-4AB2-8C87-375CCFDB50EC}">
      <dsp:nvSpPr>
        <dsp:cNvPr id="0" name=""/>
        <dsp:cNvSpPr/>
      </dsp:nvSpPr>
      <dsp:spPr>
        <a:xfrm>
          <a:off x="737626" y="1391131"/>
          <a:ext cx="3176885" cy="695565"/>
        </a:xfrm>
        <a:prstGeom prst="rect">
          <a:avLst/>
        </a:prstGeom>
        <a:solidFill>
          <a:schemeClr val="accent4">
            <a:hueOff val="-5598875"/>
            <a:satOff val="2630"/>
            <a:lumOff val="9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2105" tIns="78740" rIns="78740" bIns="78740" numCol="1" spcCol="1270" anchor="ctr" anchorCtr="0">
          <a:noAutofit/>
        </a:bodyPr>
        <a:lstStyle/>
        <a:p>
          <a:pPr marL="0" lvl="0" indent="0" algn="l" defTabSz="1377950">
            <a:lnSpc>
              <a:spcPct val="90000"/>
            </a:lnSpc>
            <a:spcBef>
              <a:spcPct val="0"/>
            </a:spcBef>
            <a:spcAft>
              <a:spcPct val="35000"/>
            </a:spcAft>
            <a:buNone/>
          </a:pPr>
          <a:r>
            <a:rPr lang="en-GB" sz="3100" kern="1200" dirty="0"/>
            <a:t>Process</a:t>
          </a:r>
        </a:p>
      </dsp:txBody>
      <dsp:txXfrm>
        <a:off x="737626" y="1391131"/>
        <a:ext cx="3176885" cy="695565"/>
      </dsp:txXfrm>
    </dsp:sp>
    <dsp:sp modelId="{E4B2C536-358E-4AD9-BE39-1652992E9C90}">
      <dsp:nvSpPr>
        <dsp:cNvPr id="0" name=""/>
        <dsp:cNvSpPr/>
      </dsp:nvSpPr>
      <dsp:spPr>
        <a:xfrm>
          <a:off x="302897" y="1304185"/>
          <a:ext cx="869457" cy="869457"/>
        </a:xfrm>
        <a:prstGeom prst="ellipse">
          <a:avLst/>
        </a:prstGeom>
        <a:blipFill rotWithShape="0">
          <a:blip xmlns:r="http://schemas.openxmlformats.org/officeDocument/2006/relationships" r:embed="rId2"/>
          <a:srcRect/>
          <a:stretch>
            <a:fillRect l="-25000" r="-25000"/>
          </a:stretch>
        </a:blipFill>
        <a:ln w="12700" cap="flat" cmpd="sng" algn="ctr">
          <a:solidFill>
            <a:schemeClr val="accent4">
              <a:hueOff val="-5598875"/>
              <a:satOff val="2630"/>
              <a:lumOff val="98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E4DF6D-AC41-48DE-B08A-725212142F88}">
      <dsp:nvSpPr>
        <dsp:cNvPr id="0" name=""/>
        <dsp:cNvSpPr/>
      </dsp:nvSpPr>
      <dsp:spPr>
        <a:xfrm>
          <a:off x="484787" y="2434479"/>
          <a:ext cx="3429723" cy="695565"/>
        </a:xfrm>
        <a:prstGeom prst="rect">
          <a:avLst/>
        </a:prstGeom>
        <a:solidFill>
          <a:schemeClr val="accent4">
            <a:hueOff val="-11197749"/>
            <a:satOff val="5260"/>
            <a:lumOff val="19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2105" tIns="78740" rIns="78740" bIns="78740" numCol="1" spcCol="1270" anchor="ctr" anchorCtr="0">
          <a:noAutofit/>
        </a:bodyPr>
        <a:lstStyle/>
        <a:p>
          <a:pPr marL="0" lvl="0" indent="0" algn="l" defTabSz="1377950">
            <a:lnSpc>
              <a:spcPct val="90000"/>
            </a:lnSpc>
            <a:spcBef>
              <a:spcPct val="0"/>
            </a:spcBef>
            <a:spcAft>
              <a:spcPct val="35000"/>
            </a:spcAft>
            <a:buNone/>
          </a:pPr>
          <a:r>
            <a:rPr lang="en-GB" sz="3100" kern="1200" dirty="0"/>
            <a:t>Physical evidence</a:t>
          </a:r>
        </a:p>
      </dsp:txBody>
      <dsp:txXfrm>
        <a:off x="484787" y="2434479"/>
        <a:ext cx="3429723" cy="695565"/>
      </dsp:txXfrm>
    </dsp:sp>
    <dsp:sp modelId="{38A66EFD-D96D-4DB9-9F88-81B900564F97}">
      <dsp:nvSpPr>
        <dsp:cNvPr id="0" name=""/>
        <dsp:cNvSpPr/>
      </dsp:nvSpPr>
      <dsp:spPr>
        <a:xfrm>
          <a:off x="50059" y="2347533"/>
          <a:ext cx="869457" cy="869457"/>
        </a:xfrm>
        <a:prstGeom prst="ellipse">
          <a:avLst/>
        </a:prstGeom>
        <a:blipFill rotWithShape="0">
          <a:blip xmlns:r="http://schemas.openxmlformats.org/officeDocument/2006/relationships" r:embed="rId3"/>
          <a:srcRect/>
          <a:stretch>
            <a:fillRect l="-34000" r="-34000"/>
          </a:stretch>
        </a:blipFill>
        <a:ln w="12700" cap="flat" cmpd="sng" algn="ctr">
          <a:solidFill>
            <a:schemeClr val="accent4">
              <a:hueOff val="-11197749"/>
              <a:satOff val="5260"/>
              <a:lumOff val="1959"/>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DDD7DD-DD2E-463D-9229-F03465D0B31B}">
      <dsp:nvSpPr>
        <dsp:cNvPr id="0" name=""/>
        <dsp:cNvSpPr/>
      </dsp:nvSpPr>
      <dsp:spPr>
        <a:xfrm>
          <a:off x="381099" y="678025"/>
          <a:ext cx="622529" cy="6225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03ECFD-E846-481C-A849-8BA4D02E25DA}">
      <dsp:nvSpPr>
        <dsp:cNvPr id="0" name=""/>
        <dsp:cNvSpPr/>
      </dsp:nvSpPr>
      <dsp:spPr>
        <a:xfrm>
          <a:off x="664" y="1580638"/>
          <a:ext cx="1383398" cy="96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Customer facing staff are key in reflecting the corporate brand.</a:t>
          </a:r>
          <a:endParaRPr lang="en-US" sz="1600" kern="1200" dirty="0"/>
        </a:p>
      </dsp:txBody>
      <dsp:txXfrm>
        <a:off x="664" y="1580638"/>
        <a:ext cx="1383398" cy="964596"/>
      </dsp:txXfrm>
    </dsp:sp>
    <dsp:sp modelId="{856C7E32-5128-4A54-9373-EAEE1E3C2703}">
      <dsp:nvSpPr>
        <dsp:cNvPr id="0" name=""/>
        <dsp:cNvSpPr/>
      </dsp:nvSpPr>
      <dsp:spPr>
        <a:xfrm>
          <a:off x="2006592" y="678025"/>
          <a:ext cx="622529" cy="6225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BB5717-87B5-4E7C-AF5C-0A17A4D34DAE}">
      <dsp:nvSpPr>
        <dsp:cNvPr id="0" name=""/>
        <dsp:cNvSpPr/>
      </dsp:nvSpPr>
      <dsp:spPr>
        <a:xfrm>
          <a:off x="1626157" y="1580638"/>
          <a:ext cx="1383398" cy="96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They help make the service look attractive to the customer.</a:t>
          </a:r>
          <a:endParaRPr lang="en-US" sz="1600" kern="1200" dirty="0"/>
        </a:p>
      </dsp:txBody>
      <dsp:txXfrm>
        <a:off x="1626157" y="1580638"/>
        <a:ext cx="1383398" cy="964596"/>
      </dsp:txXfrm>
    </dsp:sp>
    <dsp:sp modelId="{529A2E48-9EA7-4A5C-BE85-52A3293B0E9F}">
      <dsp:nvSpPr>
        <dsp:cNvPr id="0" name=""/>
        <dsp:cNvSpPr/>
      </dsp:nvSpPr>
      <dsp:spPr>
        <a:xfrm>
          <a:off x="3632085" y="678025"/>
          <a:ext cx="622529" cy="6225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CBDD64-607F-4B02-8E88-8508A88377E1}">
      <dsp:nvSpPr>
        <dsp:cNvPr id="0" name=""/>
        <dsp:cNvSpPr/>
      </dsp:nvSpPr>
      <dsp:spPr>
        <a:xfrm>
          <a:off x="3251650" y="1580638"/>
          <a:ext cx="1383398" cy="96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Increasing customer loyalty through good customer service. </a:t>
          </a:r>
          <a:endParaRPr lang="en-US" sz="1600" kern="1200" dirty="0"/>
        </a:p>
      </dsp:txBody>
      <dsp:txXfrm>
        <a:off x="3251650" y="1580638"/>
        <a:ext cx="1383398" cy="964596"/>
      </dsp:txXfrm>
    </dsp:sp>
    <dsp:sp modelId="{9A4FD89B-9B26-49B1-8429-8F818A6698A2}">
      <dsp:nvSpPr>
        <dsp:cNvPr id="0" name=""/>
        <dsp:cNvSpPr/>
      </dsp:nvSpPr>
      <dsp:spPr>
        <a:xfrm>
          <a:off x="5257578" y="678025"/>
          <a:ext cx="622529" cy="62252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917544-B1EC-4C7A-B156-4F76AE4A19CF}">
      <dsp:nvSpPr>
        <dsp:cNvPr id="0" name=""/>
        <dsp:cNvSpPr/>
      </dsp:nvSpPr>
      <dsp:spPr>
        <a:xfrm>
          <a:off x="4877143" y="1580638"/>
          <a:ext cx="1383398" cy="96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Increasing competitive advantage through good customer service. </a:t>
          </a:r>
          <a:endParaRPr lang="en-US" sz="1600" kern="1200" dirty="0"/>
        </a:p>
      </dsp:txBody>
      <dsp:txXfrm>
        <a:off x="4877143" y="1580638"/>
        <a:ext cx="1383398" cy="964596"/>
      </dsp:txXfrm>
    </dsp:sp>
    <dsp:sp modelId="{77AE1D11-D6B2-4570-9E7C-646D87DA620E}">
      <dsp:nvSpPr>
        <dsp:cNvPr id="0" name=""/>
        <dsp:cNvSpPr/>
      </dsp:nvSpPr>
      <dsp:spPr>
        <a:xfrm>
          <a:off x="6883071" y="678025"/>
          <a:ext cx="622529" cy="62252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35C6CC-390C-47B2-AF8A-CBE438076496}">
      <dsp:nvSpPr>
        <dsp:cNvPr id="0" name=""/>
        <dsp:cNvSpPr/>
      </dsp:nvSpPr>
      <dsp:spPr>
        <a:xfrm>
          <a:off x="6502637" y="1580638"/>
          <a:ext cx="1383398" cy="96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Educating customers on how to use the service correctly to increase satisfaction.</a:t>
          </a:r>
          <a:endParaRPr lang="en-US" sz="1600" kern="1200" dirty="0"/>
        </a:p>
      </dsp:txBody>
      <dsp:txXfrm>
        <a:off x="6502637" y="1580638"/>
        <a:ext cx="1383398" cy="96459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A57BEC-DB3E-4C39-BE6A-5016D18E66A1}">
      <dsp:nvSpPr>
        <dsp:cNvPr id="0" name=""/>
        <dsp:cNvSpPr/>
      </dsp:nvSpPr>
      <dsp:spPr>
        <a:xfrm>
          <a:off x="1738" y="17119"/>
          <a:ext cx="888994" cy="501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38100" rIns="106680" bIns="38100" numCol="1" spcCol="1270" anchor="ctr" anchorCtr="0">
          <a:noAutofit/>
        </a:bodyPr>
        <a:lstStyle/>
        <a:p>
          <a:pPr marL="0" lvl="0" indent="0" algn="r" defTabSz="666750">
            <a:lnSpc>
              <a:spcPct val="90000"/>
            </a:lnSpc>
            <a:spcBef>
              <a:spcPct val="0"/>
            </a:spcBef>
            <a:spcAft>
              <a:spcPct val="35000"/>
            </a:spcAft>
            <a:buNone/>
          </a:pPr>
          <a:r>
            <a:rPr lang="en-GB" sz="1500" kern="1200" dirty="0"/>
            <a:t>Before sales</a:t>
          </a:r>
        </a:p>
      </dsp:txBody>
      <dsp:txXfrm>
        <a:off x="1738" y="17119"/>
        <a:ext cx="888994" cy="501187"/>
      </dsp:txXfrm>
    </dsp:sp>
    <dsp:sp modelId="{C1749B54-1F63-4F50-B9F4-D962499518EB}">
      <dsp:nvSpPr>
        <dsp:cNvPr id="0" name=""/>
        <dsp:cNvSpPr/>
      </dsp:nvSpPr>
      <dsp:spPr>
        <a:xfrm>
          <a:off x="890732" y="17119"/>
          <a:ext cx="177798" cy="501187"/>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F79A4B9-63D1-4B33-AE17-7C24C742C904}">
      <dsp:nvSpPr>
        <dsp:cNvPr id="0" name=""/>
        <dsp:cNvSpPr/>
      </dsp:nvSpPr>
      <dsp:spPr>
        <a:xfrm>
          <a:off x="1139650" y="17119"/>
          <a:ext cx="2418064" cy="5011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114300" lvl="1" indent="-114300" algn="l" defTabSz="666750">
            <a:lnSpc>
              <a:spcPct val="90000"/>
            </a:lnSpc>
            <a:spcBef>
              <a:spcPct val="0"/>
            </a:spcBef>
            <a:spcAft>
              <a:spcPct val="15000"/>
            </a:spcAft>
            <a:buChar char="•"/>
          </a:pPr>
          <a:r>
            <a:rPr lang="en-GB" sz="1500" kern="1200" dirty="0"/>
            <a:t>Information delivery</a:t>
          </a:r>
        </a:p>
      </dsp:txBody>
      <dsp:txXfrm>
        <a:off x="1139650" y="17119"/>
        <a:ext cx="2418064" cy="501187"/>
      </dsp:txXfrm>
    </dsp:sp>
    <dsp:sp modelId="{EB574DDB-75D9-4847-BBBB-745875A80929}">
      <dsp:nvSpPr>
        <dsp:cNvPr id="0" name=""/>
        <dsp:cNvSpPr/>
      </dsp:nvSpPr>
      <dsp:spPr>
        <a:xfrm>
          <a:off x="1738" y="572306"/>
          <a:ext cx="888994" cy="501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38100" rIns="106680" bIns="38100" numCol="1" spcCol="1270" anchor="ctr" anchorCtr="0">
          <a:noAutofit/>
        </a:bodyPr>
        <a:lstStyle/>
        <a:p>
          <a:pPr marL="0" lvl="0" indent="0" algn="r" defTabSz="666750">
            <a:lnSpc>
              <a:spcPct val="90000"/>
            </a:lnSpc>
            <a:spcBef>
              <a:spcPct val="0"/>
            </a:spcBef>
            <a:spcAft>
              <a:spcPct val="35000"/>
            </a:spcAft>
            <a:buNone/>
          </a:pPr>
          <a:r>
            <a:rPr lang="en-GB" sz="1500" kern="1200" dirty="0"/>
            <a:t>During sales</a:t>
          </a:r>
        </a:p>
      </dsp:txBody>
      <dsp:txXfrm>
        <a:off x="1738" y="572306"/>
        <a:ext cx="888994" cy="501187"/>
      </dsp:txXfrm>
    </dsp:sp>
    <dsp:sp modelId="{7AC90197-6A88-4EB6-A932-482921E172C4}">
      <dsp:nvSpPr>
        <dsp:cNvPr id="0" name=""/>
        <dsp:cNvSpPr/>
      </dsp:nvSpPr>
      <dsp:spPr>
        <a:xfrm>
          <a:off x="890732" y="572306"/>
          <a:ext cx="177798" cy="501187"/>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CF31A82-F455-4D44-874D-8C4651748E1C}">
      <dsp:nvSpPr>
        <dsp:cNvPr id="0" name=""/>
        <dsp:cNvSpPr/>
      </dsp:nvSpPr>
      <dsp:spPr>
        <a:xfrm>
          <a:off x="1139650" y="572306"/>
          <a:ext cx="2418064" cy="5011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114300" lvl="1" indent="-114300" algn="l" defTabSz="666750">
            <a:lnSpc>
              <a:spcPct val="90000"/>
            </a:lnSpc>
            <a:spcBef>
              <a:spcPct val="0"/>
            </a:spcBef>
            <a:spcAft>
              <a:spcPct val="15000"/>
            </a:spcAft>
            <a:buChar char="•"/>
          </a:pPr>
          <a:r>
            <a:rPr lang="en-GB" sz="1500" kern="1200" dirty="0"/>
            <a:t>Education and information</a:t>
          </a:r>
        </a:p>
      </dsp:txBody>
      <dsp:txXfrm>
        <a:off x="1139650" y="572306"/>
        <a:ext cx="2418064" cy="501187"/>
      </dsp:txXfrm>
    </dsp:sp>
    <dsp:sp modelId="{B94B0B26-7D99-4E64-AB65-F0A15050D46F}">
      <dsp:nvSpPr>
        <dsp:cNvPr id="0" name=""/>
        <dsp:cNvSpPr/>
      </dsp:nvSpPr>
      <dsp:spPr>
        <a:xfrm>
          <a:off x="1738" y="1127494"/>
          <a:ext cx="888994" cy="501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38100" rIns="106680" bIns="38100" numCol="1" spcCol="1270" anchor="ctr" anchorCtr="0">
          <a:noAutofit/>
        </a:bodyPr>
        <a:lstStyle/>
        <a:p>
          <a:pPr marL="0" lvl="0" indent="0" algn="r" defTabSz="666750">
            <a:lnSpc>
              <a:spcPct val="90000"/>
            </a:lnSpc>
            <a:spcBef>
              <a:spcPct val="0"/>
            </a:spcBef>
            <a:spcAft>
              <a:spcPct val="35000"/>
            </a:spcAft>
            <a:buNone/>
          </a:pPr>
          <a:r>
            <a:rPr lang="en-GB" sz="1500" kern="1200" dirty="0"/>
            <a:t>After sales </a:t>
          </a:r>
        </a:p>
      </dsp:txBody>
      <dsp:txXfrm>
        <a:off x="1738" y="1127494"/>
        <a:ext cx="888994" cy="501187"/>
      </dsp:txXfrm>
    </dsp:sp>
    <dsp:sp modelId="{02DF27EA-C220-49F0-8D89-37F8B87D7568}">
      <dsp:nvSpPr>
        <dsp:cNvPr id="0" name=""/>
        <dsp:cNvSpPr/>
      </dsp:nvSpPr>
      <dsp:spPr>
        <a:xfrm>
          <a:off x="890732" y="1127494"/>
          <a:ext cx="177798" cy="501187"/>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E49CB07-3E36-443D-AC5F-906D4FBECE6C}">
      <dsp:nvSpPr>
        <dsp:cNvPr id="0" name=""/>
        <dsp:cNvSpPr/>
      </dsp:nvSpPr>
      <dsp:spPr>
        <a:xfrm>
          <a:off x="1139650" y="1127494"/>
          <a:ext cx="2418064" cy="5011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114300" lvl="1" indent="-114300" algn="l" defTabSz="666750">
            <a:lnSpc>
              <a:spcPct val="90000"/>
            </a:lnSpc>
            <a:spcBef>
              <a:spcPct val="0"/>
            </a:spcBef>
            <a:spcAft>
              <a:spcPct val="15000"/>
            </a:spcAft>
            <a:buChar char="•"/>
          </a:pPr>
          <a:r>
            <a:rPr lang="en-GB" sz="1500" kern="1200" dirty="0"/>
            <a:t>Issue resolution</a:t>
          </a:r>
        </a:p>
      </dsp:txBody>
      <dsp:txXfrm>
        <a:off x="1139650" y="1127494"/>
        <a:ext cx="2418064" cy="5011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33D692-B730-4DD1-BF59-9DCC621F4CB1}">
      <dsp:nvSpPr>
        <dsp:cNvPr id="0" name=""/>
        <dsp:cNvSpPr/>
      </dsp:nvSpPr>
      <dsp:spPr>
        <a:xfrm>
          <a:off x="0" y="3448"/>
          <a:ext cx="4885203" cy="734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DA57AD-B3B4-4CED-8DFB-C71A38FCD7EA}">
      <dsp:nvSpPr>
        <dsp:cNvPr id="0" name=""/>
        <dsp:cNvSpPr/>
      </dsp:nvSpPr>
      <dsp:spPr>
        <a:xfrm>
          <a:off x="222194" y="168717"/>
          <a:ext cx="403990" cy="4039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70D591-0A68-4665-961A-25900F1F7E45}">
      <dsp:nvSpPr>
        <dsp:cNvPr id="0" name=""/>
        <dsp:cNvSpPr/>
      </dsp:nvSpPr>
      <dsp:spPr>
        <a:xfrm>
          <a:off x="848380" y="3448"/>
          <a:ext cx="4036822" cy="73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738" tIns="77738" rIns="77738" bIns="77738" numCol="1" spcCol="1270" anchor="ctr" anchorCtr="0">
          <a:noAutofit/>
        </a:bodyPr>
        <a:lstStyle/>
        <a:p>
          <a:pPr marL="0" lvl="0" indent="0" algn="l" defTabSz="711200">
            <a:lnSpc>
              <a:spcPct val="100000"/>
            </a:lnSpc>
            <a:spcBef>
              <a:spcPct val="0"/>
            </a:spcBef>
            <a:spcAft>
              <a:spcPct val="35000"/>
            </a:spcAft>
            <a:buNone/>
          </a:pPr>
          <a:r>
            <a:rPr lang="en-US" sz="1600" kern="1200"/>
            <a:t>Contact with staff, uniforms</a:t>
          </a:r>
        </a:p>
      </dsp:txBody>
      <dsp:txXfrm>
        <a:off x="848380" y="3448"/>
        <a:ext cx="4036822" cy="734528"/>
      </dsp:txXfrm>
    </dsp:sp>
    <dsp:sp modelId="{51C74D95-F3BD-46CB-BF31-11D145EF7918}">
      <dsp:nvSpPr>
        <dsp:cNvPr id="0" name=""/>
        <dsp:cNvSpPr/>
      </dsp:nvSpPr>
      <dsp:spPr>
        <a:xfrm>
          <a:off x="0" y="921609"/>
          <a:ext cx="4885203" cy="734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B4D6EE-1EC2-4AD6-A850-B51225881A0C}">
      <dsp:nvSpPr>
        <dsp:cNvPr id="0" name=""/>
        <dsp:cNvSpPr/>
      </dsp:nvSpPr>
      <dsp:spPr>
        <a:xfrm>
          <a:off x="222194" y="1086878"/>
          <a:ext cx="403990" cy="4039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C952BD-633D-41C9-A3B9-FC96A6376675}">
      <dsp:nvSpPr>
        <dsp:cNvPr id="0" name=""/>
        <dsp:cNvSpPr/>
      </dsp:nvSpPr>
      <dsp:spPr>
        <a:xfrm>
          <a:off x="848380" y="921609"/>
          <a:ext cx="4036822" cy="73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738" tIns="77738" rIns="77738" bIns="77738" numCol="1" spcCol="1270" anchor="ctr" anchorCtr="0">
          <a:noAutofit/>
        </a:bodyPr>
        <a:lstStyle/>
        <a:p>
          <a:pPr marL="0" lvl="0" indent="0" algn="l" defTabSz="711200">
            <a:lnSpc>
              <a:spcPct val="100000"/>
            </a:lnSpc>
            <a:spcBef>
              <a:spcPct val="0"/>
            </a:spcBef>
            <a:spcAft>
              <a:spcPct val="35000"/>
            </a:spcAft>
            <a:buNone/>
          </a:pPr>
          <a:r>
            <a:rPr lang="en-US" sz="1600" kern="1200"/>
            <a:t>Buildings, logos, even colour schemes inside</a:t>
          </a:r>
        </a:p>
      </dsp:txBody>
      <dsp:txXfrm>
        <a:off x="848380" y="921609"/>
        <a:ext cx="4036822" cy="734528"/>
      </dsp:txXfrm>
    </dsp:sp>
    <dsp:sp modelId="{4940A3D1-A610-45D9-B822-1AAFFACDA70F}">
      <dsp:nvSpPr>
        <dsp:cNvPr id="0" name=""/>
        <dsp:cNvSpPr/>
      </dsp:nvSpPr>
      <dsp:spPr>
        <a:xfrm>
          <a:off x="0" y="1839770"/>
          <a:ext cx="4885203" cy="734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E928F0-A3A6-4CE9-A8FF-927F292D722D}">
      <dsp:nvSpPr>
        <dsp:cNvPr id="0" name=""/>
        <dsp:cNvSpPr/>
      </dsp:nvSpPr>
      <dsp:spPr>
        <a:xfrm>
          <a:off x="222194" y="2005039"/>
          <a:ext cx="403990" cy="4039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29AED0-6A26-455F-95B3-1E042AD1EB69}">
      <dsp:nvSpPr>
        <dsp:cNvPr id="0" name=""/>
        <dsp:cNvSpPr/>
      </dsp:nvSpPr>
      <dsp:spPr>
        <a:xfrm>
          <a:off x="848380" y="1839770"/>
          <a:ext cx="4036822" cy="73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738" tIns="77738" rIns="77738" bIns="77738" numCol="1" spcCol="1270" anchor="ctr" anchorCtr="0">
          <a:noAutofit/>
        </a:bodyPr>
        <a:lstStyle/>
        <a:p>
          <a:pPr marL="0" lvl="0" indent="0" algn="l" defTabSz="711200">
            <a:lnSpc>
              <a:spcPct val="100000"/>
            </a:lnSpc>
            <a:spcBef>
              <a:spcPct val="0"/>
            </a:spcBef>
            <a:spcAft>
              <a:spcPct val="35000"/>
            </a:spcAft>
            <a:buNone/>
          </a:pPr>
          <a:r>
            <a:rPr lang="en-US" sz="1600" kern="1200"/>
            <a:t>Product packaging, receipts</a:t>
          </a:r>
        </a:p>
      </dsp:txBody>
      <dsp:txXfrm>
        <a:off x="848380" y="1839770"/>
        <a:ext cx="4036822" cy="734528"/>
      </dsp:txXfrm>
    </dsp:sp>
    <dsp:sp modelId="{7495E1CC-8DA6-4FC2-86B2-BFB68F0D5213}">
      <dsp:nvSpPr>
        <dsp:cNvPr id="0" name=""/>
        <dsp:cNvSpPr/>
      </dsp:nvSpPr>
      <dsp:spPr>
        <a:xfrm>
          <a:off x="0" y="2757931"/>
          <a:ext cx="4885203" cy="734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6FBA65-A711-4FF0-9CE5-413C020E9104}">
      <dsp:nvSpPr>
        <dsp:cNvPr id="0" name=""/>
        <dsp:cNvSpPr/>
      </dsp:nvSpPr>
      <dsp:spPr>
        <a:xfrm>
          <a:off x="222194" y="2923200"/>
          <a:ext cx="403990" cy="4039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DCE517-1EDC-40F5-8FDB-8B573C099033}">
      <dsp:nvSpPr>
        <dsp:cNvPr id="0" name=""/>
        <dsp:cNvSpPr/>
      </dsp:nvSpPr>
      <dsp:spPr>
        <a:xfrm>
          <a:off x="848380" y="2757931"/>
          <a:ext cx="4036822" cy="73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738" tIns="77738" rIns="77738" bIns="77738" numCol="1" spcCol="1270" anchor="ctr" anchorCtr="0">
          <a:noAutofit/>
        </a:bodyPr>
        <a:lstStyle/>
        <a:p>
          <a:pPr marL="0" lvl="0" indent="0" algn="l" defTabSz="711200">
            <a:lnSpc>
              <a:spcPct val="100000"/>
            </a:lnSpc>
            <a:spcBef>
              <a:spcPct val="0"/>
            </a:spcBef>
            <a:spcAft>
              <a:spcPct val="35000"/>
            </a:spcAft>
            <a:buNone/>
          </a:pPr>
          <a:r>
            <a:rPr lang="en-US" sz="1600" kern="1200"/>
            <a:t>Websites and other digital content such as emails</a:t>
          </a:r>
        </a:p>
      </dsp:txBody>
      <dsp:txXfrm>
        <a:off x="848380" y="2757931"/>
        <a:ext cx="4036822" cy="734528"/>
      </dsp:txXfrm>
    </dsp:sp>
    <dsp:sp modelId="{30F52B61-4885-4BAD-BD86-AE1AC9A70168}">
      <dsp:nvSpPr>
        <dsp:cNvPr id="0" name=""/>
        <dsp:cNvSpPr/>
      </dsp:nvSpPr>
      <dsp:spPr>
        <a:xfrm>
          <a:off x="0" y="3676092"/>
          <a:ext cx="4885203" cy="734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A1C591-2C70-4FEB-A672-E86CB14E37FA}">
      <dsp:nvSpPr>
        <dsp:cNvPr id="0" name=""/>
        <dsp:cNvSpPr/>
      </dsp:nvSpPr>
      <dsp:spPr>
        <a:xfrm>
          <a:off x="222194" y="3841361"/>
          <a:ext cx="403990" cy="4039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5B6A27-5202-4DFE-9DFE-7F0963633910}">
      <dsp:nvSpPr>
        <dsp:cNvPr id="0" name=""/>
        <dsp:cNvSpPr/>
      </dsp:nvSpPr>
      <dsp:spPr>
        <a:xfrm>
          <a:off x="848380" y="3676092"/>
          <a:ext cx="4036822" cy="73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738" tIns="77738" rIns="77738" bIns="77738" numCol="1" spcCol="1270" anchor="ctr" anchorCtr="0">
          <a:noAutofit/>
        </a:bodyPr>
        <a:lstStyle/>
        <a:p>
          <a:pPr marL="0" lvl="0" indent="0" algn="l" defTabSz="711200">
            <a:lnSpc>
              <a:spcPct val="100000"/>
            </a:lnSpc>
            <a:spcBef>
              <a:spcPct val="0"/>
            </a:spcBef>
            <a:spcAft>
              <a:spcPct val="35000"/>
            </a:spcAft>
            <a:buNone/>
          </a:pPr>
          <a:r>
            <a:rPr lang="en-US" sz="1600" kern="1200"/>
            <a:t>Things given to a consumer which prove they are entitled to something e.g. a table number</a:t>
          </a:r>
        </a:p>
      </dsp:txBody>
      <dsp:txXfrm>
        <a:off x="848380" y="3676092"/>
        <a:ext cx="4036822" cy="73452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3CF56D-3ADB-46F5-8687-21B2F4221178}">
      <dsp:nvSpPr>
        <dsp:cNvPr id="0" name=""/>
        <dsp:cNvSpPr/>
      </dsp:nvSpPr>
      <dsp:spPr>
        <a:xfrm>
          <a:off x="0" y="415"/>
          <a:ext cx="7879842" cy="97163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DF0CBF-3F1F-4D93-908D-CA77441734A2}">
      <dsp:nvSpPr>
        <dsp:cNvPr id="0" name=""/>
        <dsp:cNvSpPr/>
      </dsp:nvSpPr>
      <dsp:spPr>
        <a:xfrm>
          <a:off x="293920" y="219034"/>
          <a:ext cx="534401" cy="5344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ADE7B5-818E-4481-A4A1-5EA167003D2D}">
      <dsp:nvSpPr>
        <dsp:cNvPr id="0" name=""/>
        <dsp:cNvSpPr/>
      </dsp:nvSpPr>
      <dsp:spPr>
        <a:xfrm>
          <a:off x="1122243" y="415"/>
          <a:ext cx="6757598" cy="971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32" tIns="102832" rIns="102832" bIns="102832" numCol="1" spcCol="1270" anchor="ctr" anchorCtr="0">
          <a:noAutofit/>
        </a:bodyPr>
        <a:lstStyle/>
        <a:p>
          <a:pPr marL="0" lvl="0" indent="0" algn="l" defTabSz="800100">
            <a:lnSpc>
              <a:spcPct val="90000"/>
            </a:lnSpc>
            <a:spcBef>
              <a:spcPct val="0"/>
            </a:spcBef>
            <a:spcAft>
              <a:spcPct val="35000"/>
            </a:spcAft>
            <a:buNone/>
          </a:pPr>
          <a:r>
            <a:rPr lang="en-US" sz="1800" kern="1200"/>
            <a:t>Servicescapes relate to the customer’s physical surroundings, and the other experiential parts of the service process. </a:t>
          </a:r>
        </a:p>
      </dsp:txBody>
      <dsp:txXfrm>
        <a:off x="1122243" y="415"/>
        <a:ext cx="6757598" cy="971639"/>
      </dsp:txXfrm>
    </dsp:sp>
    <dsp:sp modelId="{4A5CB91B-ED09-47CC-824E-A6E586E1FCCE}">
      <dsp:nvSpPr>
        <dsp:cNvPr id="0" name=""/>
        <dsp:cNvSpPr/>
      </dsp:nvSpPr>
      <dsp:spPr>
        <a:xfrm>
          <a:off x="0" y="1214964"/>
          <a:ext cx="7879842" cy="97163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8990F1-49AA-407A-A66D-AECF0B60AD6F}">
      <dsp:nvSpPr>
        <dsp:cNvPr id="0" name=""/>
        <dsp:cNvSpPr/>
      </dsp:nvSpPr>
      <dsp:spPr>
        <a:xfrm>
          <a:off x="293920" y="1433583"/>
          <a:ext cx="534401" cy="5344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A2B25F-7706-4138-8733-287037F0E72D}">
      <dsp:nvSpPr>
        <dsp:cNvPr id="0" name=""/>
        <dsp:cNvSpPr/>
      </dsp:nvSpPr>
      <dsp:spPr>
        <a:xfrm>
          <a:off x="1122243" y="1214964"/>
          <a:ext cx="6757598" cy="971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32" tIns="102832" rIns="102832" bIns="102832" numCol="1" spcCol="1270" anchor="ctr" anchorCtr="0">
          <a:noAutofit/>
        </a:bodyPr>
        <a:lstStyle/>
        <a:p>
          <a:pPr marL="0" lvl="0" indent="0" algn="l" defTabSz="800100">
            <a:lnSpc>
              <a:spcPct val="90000"/>
            </a:lnSpc>
            <a:spcBef>
              <a:spcPct val="0"/>
            </a:spcBef>
            <a:spcAft>
              <a:spcPct val="35000"/>
            </a:spcAft>
            <a:buNone/>
          </a:pPr>
          <a:r>
            <a:rPr lang="en-US" sz="1800" kern="1200"/>
            <a:t>They can have a huge influence on the consumer’s perception of the service. </a:t>
          </a:r>
        </a:p>
      </dsp:txBody>
      <dsp:txXfrm>
        <a:off x="1122243" y="1214964"/>
        <a:ext cx="6757598" cy="971639"/>
      </dsp:txXfrm>
    </dsp:sp>
    <dsp:sp modelId="{3587374A-6E8C-402D-8D3A-A1B1DC81957A}">
      <dsp:nvSpPr>
        <dsp:cNvPr id="0" name=""/>
        <dsp:cNvSpPr/>
      </dsp:nvSpPr>
      <dsp:spPr>
        <a:xfrm>
          <a:off x="0" y="2429513"/>
          <a:ext cx="7879842" cy="97163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967B81-F2E4-48C0-A360-94043A5BA895}">
      <dsp:nvSpPr>
        <dsp:cNvPr id="0" name=""/>
        <dsp:cNvSpPr/>
      </dsp:nvSpPr>
      <dsp:spPr>
        <a:xfrm>
          <a:off x="293920" y="2648132"/>
          <a:ext cx="534401" cy="5344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8F9D8E-54D0-4158-AA7B-8DF116D43184}">
      <dsp:nvSpPr>
        <dsp:cNvPr id="0" name=""/>
        <dsp:cNvSpPr/>
      </dsp:nvSpPr>
      <dsp:spPr>
        <a:xfrm>
          <a:off x="1122243" y="2429513"/>
          <a:ext cx="6757598" cy="971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32" tIns="102832" rIns="102832" bIns="102832" numCol="1" spcCol="1270" anchor="ctr" anchorCtr="0">
          <a:noAutofit/>
        </a:bodyPr>
        <a:lstStyle/>
        <a:p>
          <a:pPr marL="0" lvl="0" indent="0" algn="l" defTabSz="800100">
            <a:lnSpc>
              <a:spcPct val="90000"/>
            </a:lnSpc>
            <a:spcBef>
              <a:spcPct val="0"/>
            </a:spcBef>
            <a:spcAft>
              <a:spcPct val="35000"/>
            </a:spcAft>
            <a:buNone/>
          </a:pPr>
          <a:r>
            <a:rPr lang="en-US" sz="1800" kern="1200"/>
            <a:t>The theory is about managing the physical evidence part of a service, and also helps explain consumer behaviour in a service setting. </a:t>
          </a:r>
        </a:p>
      </dsp:txBody>
      <dsp:txXfrm>
        <a:off x="1122243" y="2429513"/>
        <a:ext cx="6757598" cy="97163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4BAA24-0499-4C21-B031-702D3FCB4423}">
      <dsp:nvSpPr>
        <dsp:cNvPr id="0" name=""/>
        <dsp:cNvSpPr/>
      </dsp:nvSpPr>
      <dsp:spPr>
        <a:xfrm>
          <a:off x="685" y="290559"/>
          <a:ext cx="2406536" cy="15281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F7DA33-C40B-410D-97D4-F49FB14F49FB}">
      <dsp:nvSpPr>
        <dsp:cNvPr id="0" name=""/>
        <dsp:cNvSpPr/>
      </dsp:nvSpPr>
      <dsp:spPr>
        <a:xfrm>
          <a:off x="268078" y="544583"/>
          <a:ext cx="2406536" cy="15281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The reference list is presented in </a:t>
          </a:r>
          <a:r>
            <a:rPr lang="en-GB" sz="1500" b="1" kern="1200"/>
            <a:t>alphabetical order </a:t>
          </a:r>
          <a:r>
            <a:rPr lang="en-GB" sz="1500" kern="1200"/>
            <a:t>(by author’s surname or organisation)</a:t>
          </a:r>
          <a:endParaRPr lang="en-US" sz="1500" kern="1200"/>
        </a:p>
      </dsp:txBody>
      <dsp:txXfrm>
        <a:off x="312836" y="589341"/>
        <a:ext cx="2317020" cy="1438634"/>
      </dsp:txXfrm>
    </dsp:sp>
    <dsp:sp modelId="{0AE52EB3-B83A-4AC4-B37E-363DF82F0AD7}">
      <dsp:nvSpPr>
        <dsp:cNvPr id="0" name=""/>
        <dsp:cNvSpPr/>
      </dsp:nvSpPr>
      <dsp:spPr>
        <a:xfrm>
          <a:off x="2942008" y="290559"/>
          <a:ext cx="2406536" cy="15281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224B56-781B-48D5-A063-C1D2DDF60A7E}">
      <dsp:nvSpPr>
        <dsp:cNvPr id="0" name=""/>
        <dsp:cNvSpPr/>
      </dsp:nvSpPr>
      <dsp:spPr>
        <a:xfrm>
          <a:off x="3209401" y="544583"/>
          <a:ext cx="2406536" cy="15281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Within it you will </a:t>
          </a:r>
          <a:r>
            <a:rPr lang="en-GB" sz="1500" b="1" kern="1200"/>
            <a:t>complete</a:t>
          </a:r>
          <a:r>
            <a:rPr lang="en-GB" sz="1500" kern="1200"/>
            <a:t> the </a:t>
          </a:r>
          <a:r>
            <a:rPr lang="en-GB" sz="1500" b="1" kern="1200"/>
            <a:t>information</a:t>
          </a:r>
          <a:r>
            <a:rPr lang="en-GB" sz="1500" kern="1200"/>
            <a:t> provided in the citations, so that the reader has all the </a:t>
          </a:r>
          <a:r>
            <a:rPr lang="en-GB" sz="1500" b="1" kern="1200"/>
            <a:t>necessary information </a:t>
          </a:r>
          <a:r>
            <a:rPr lang="en-GB" sz="1500" kern="1200"/>
            <a:t>to find the </a:t>
          </a:r>
          <a:r>
            <a:rPr lang="en-GB" sz="1500" b="1" kern="1200"/>
            <a:t>original </a:t>
          </a:r>
          <a:r>
            <a:rPr lang="en-GB" sz="1500" kern="1200"/>
            <a:t>sources.</a:t>
          </a:r>
          <a:endParaRPr lang="en-US" sz="1500" kern="1200"/>
        </a:p>
      </dsp:txBody>
      <dsp:txXfrm>
        <a:off x="3254159" y="589341"/>
        <a:ext cx="2317020" cy="1438634"/>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31/01/2023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34F4D5-BD8D-4AE1-8A0D-024F53E9A472}" type="datetimeFigureOut">
              <a:rPr lang="en-GB" smtClean="0"/>
              <a:t>31/01/2023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1AA1B0-6674-47E2-A806-BB52131062EA}" type="slidenum">
              <a:rPr lang="en-GB" smtClean="0"/>
              <a:t>‹#›</a:t>
            </a:fld>
            <a:endParaRPr lang="en-GB"/>
          </a:p>
        </p:txBody>
      </p:sp>
    </p:spTree>
    <p:extLst>
      <p:ext uri="{BB962C8B-B14F-4D97-AF65-F5344CB8AC3E}">
        <p14:creationId xmlns:p14="http://schemas.microsoft.com/office/powerpoint/2010/main" val="32132947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toolshero.com/toolsheroes/mary-jo-bitner/" TargetMode="External"/><Relationship Id="rId2" Type="http://schemas.openxmlformats.org/officeDocument/2006/relationships/slide" Target="../slides/slide24.xml"/><Relationship Id="rId1" Type="http://schemas.openxmlformats.org/officeDocument/2006/relationships/notesMaster" Target="../notesMasters/notesMaster1.xml"/><Relationship Id="rId5" Type="http://schemas.openxmlformats.org/officeDocument/2006/relationships/hyperlink" Target="https://www.toolshero.com/toolsheroes/jerome-mccarthy/" TargetMode="External"/><Relationship Id="rId4" Type="http://schemas.openxmlformats.org/officeDocument/2006/relationships/hyperlink" Target="https://www.toolshero.com/marketing/marketing-mix-4p-mccarthy/"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198CD88-6CC6-4FCE-AAD4-3DFA75E26F7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32145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Next week onwards there will be no excuse accepted……………………….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48269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a:t>
            </a:r>
          </a:p>
          <a:p>
            <a:r>
              <a:rPr lang="en-GB" dirty="0"/>
              <a:t>SOSTAC is the basis of the module and the marketing planning system we will use for our first and  final assessments,… again… </a:t>
            </a:r>
          </a:p>
          <a:p>
            <a:endParaRPr lang="en-GB" dirty="0"/>
          </a:p>
          <a:p>
            <a:r>
              <a:rPr lang="en-GB" dirty="0"/>
              <a:t>Just go through the animations </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Pass mark 40-60-70/Submission deadline 23.55/late submission protocol / return 20 working days/plagiarism /refs 15 min/etc..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1AE680-CCF8-44A4-99B7-5694A4EA13A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5579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1AA1B0-6674-47E2-A806-BB52131062EA}" type="slidenum">
              <a:rPr lang="en-GB" smtClean="0"/>
              <a:t>7</a:t>
            </a:fld>
            <a:endParaRPr lang="en-GB"/>
          </a:p>
        </p:txBody>
      </p:sp>
    </p:spTree>
    <p:extLst>
      <p:ext uri="{BB962C8B-B14F-4D97-AF65-F5344CB8AC3E}">
        <p14:creationId xmlns:p14="http://schemas.microsoft.com/office/powerpoint/2010/main" val="39716872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solidFill>
                  <a:srgbClr val="000000"/>
                </a:solidFill>
              </a:rPr>
              <a:t>The most basic element of the Ps. It is the good or service being exchanged for money, and it needs to provide value to the consumer in some way. </a:t>
            </a:r>
          </a:p>
          <a:p>
            <a:pPr marL="0" indent="0">
              <a:buNone/>
            </a:pPr>
            <a:endParaRPr lang="en-GB" sz="1200" dirty="0">
              <a:solidFill>
                <a:srgbClr val="000000"/>
              </a:solidFill>
            </a:endParaRPr>
          </a:p>
          <a:p>
            <a:pPr marL="0" indent="0">
              <a:buNone/>
            </a:pPr>
            <a:r>
              <a:rPr lang="en-GB" sz="1200" dirty="0">
                <a:solidFill>
                  <a:srgbClr val="000000"/>
                </a:solidFill>
              </a:rPr>
              <a:t>Consumers interpret product in a number of ways (Sethna and Blythe, 2019)</a:t>
            </a:r>
          </a:p>
          <a:p>
            <a:r>
              <a:rPr lang="en-GB" sz="1200" dirty="0">
                <a:solidFill>
                  <a:srgbClr val="000000"/>
                </a:solidFill>
              </a:rPr>
              <a:t>Cognitively </a:t>
            </a:r>
            <a:r>
              <a:rPr lang="en-GB" sz="1200" i="1" dirty="0">
                <a:solidFill>
                  <a:srgbClr val="000000"/>
                </a:solidFill>
              </a:rPr>
              <a:t>(mentally – e.g. quality)</a:t>
            </a:r>
          </a:p>
          <a:p>
            <a:r>
              <a:rPr lang="en-GB" sz="1200" dirty="0">
                <a:solidFill>
                  <a:srgbClr val="000000"/>
                </a:solidFill>
              </a:rPr>
              <a:t>Affectively </a:t>
            </a:r>
            <a:r>
              <a:rPr lang="en-GB" sz="1200" i="1" dirty="0">
                <a:solidFill>
                  <a:srgbClr val="000000"/>
                </a:solidFill>
              </a:rPr>
              <a:t>(emotionally – e.g. happy/anxious)</a:t>
            </a:r>
          </a:p>
          <a:p>
            <a:r>
              <a:rPr lang="en-GB" sz="1200" dirty="0">
                <a:solidFill>
                  <a:srgbClr val="000000"/>
                </a:solidFill>
              </a:rPr>
              <a:t>Conatively </a:t>
            </a:r>
            <a:r>
              <a:rPr lang="en-GB" sz="1200" i="1" dirty="0">
                <a:solidFill>
                  <a:srgbClr val="000000"/>
                </a:solidFill>
              </a:rPr>
              <a:t>(behaviourally – e.g. usage)</a:t>
            </a:r>
          </a:p>
          <a:p>
            <a:endParaRPr lang="en-GB" dirty="0"/>
          </a:p>
        </p:txBody>
      </p:sp>
      <p:sp>
        <p:nvSpPr>
          <p:cNvPr id="4" name="Slide Number Placeholder 3"/>
          <p:cNvSpPr>
            <a:spLocks noGrp="1"/>
          </p:cNvSpPr>
          <p:nvPr>
            <p:ph type="sldNum" sz="quarter" idx="5"/>
          </p:nvPr>
        </p:nvSpPr>
        <p:spPr/>
        <p:txBody>
          <a:bodyPr/>
          <a:lstStyle/>
          <a:p>
            <a:fld id="{C61AA1B0-6674-47E2-A806-BB52131062EA}" type="slidenum">
              <a:rPr lang="en-GB" smtClean="0"/>
              <a:t>8</a:t>
            </a:fld>
            <a:endParaRPr lang="en-GB"/>
          </a:p>
        </p:txBody>
      </p:sp>
    </p:spTree>
    <p:extLst>
      <p:ext uri="{BB962C8B-B14F-4D97-AF65-F5344CB8AC3E}">
        <p14:creationId xmlns:p14="http://schemas.microsoft.com/office/powerpoint/2010/main" val="13416594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altLang="en-US" sz="1200" b="1" dirty="0"/>
              <a:t>Intangibility</a:t>
            </a:r>
            <a:r>
              <a:rPr lang="en-US" altLang="en-US" sz="1200" dirty="0"/>
              <a:t> - Services may be higher risk purchases because the customer can’t fully experience them before they’re bought. The risk associated with intangibility means that customers are less likely to try new services, or switch brands. </a:t>
            </a:r>
          </a:p>
          <a:p>
            <a:endParaRPr lang="en-US" altLang="en-US" sz="1200" dirty="0"/>
          </a:p>
          <a:p>
            <a:pPr marL="0" indent="0">
              <a:buNone/>
            </a:pPr>
            <a:r>
              <a:rPr lang="en-US" altLang="en-US" sz="1200" dirty="0"/>
              <a:t>Perceived risk can be reduced by making a service more tangible. Ways to do this include:</a:t>
            </a:r>
          </a:p>
          <a:p>
            <a:r>
              <a:rPr lang="en-US" altLang="en-US" sz="1200" dirty="0"/>
              <a:t>Create strong brand image </a:t>
            </a:r>
          </a:p>
          <a:p>
            <a:r>
              <a:rPr lang="en-US" altLang="en-US" sz="1200" dirty="0"/>
              <a:t>Give good customer service whenever dealing with customers</a:t>
            </a:r>
          </a:p>
          <a:p>
            <a:r>
              <a:rPr lang="en-US" altLang="en-US" sz="1200" dirty="0"/>
              <a:t>Engage in post-purchase communication</a:t>
            </a:r>
          </a:p>
          <a:p>
            <a:pPr marL="0" indent="0">
              <a:buNone/>
            </a:pPr>
            <a:endParaRPr lang="en-GB" sz="1200" dirty="0"/>
          </a:p>
          <a:p>
            <a:pPr marL="0" indent="0">
              <a:buNone/>
            </a:pPr>
            <a:r>
              <a:rPr lang="en-GB" sz="1200" b="1" dirty="0" err="1"/>
              <a:t>Inseperability</a:t>
            </a:r>
            <a:r>
              <a:rPr lang="en-GB" sz="1200" dirty="0"/>
              <a:t> - Services can’t come without service providers </a:t>
            </a:r>
            <a:r>
              <a:rPr lang="en-GB" sz="1200" i="1" dirty="0"/>
              <a:t>(you can’t have car insurance without being a customer of a car insurance company). </a:t>
            </a:r>
            <a:r>
              <a:rPr lang="en-GB" sz="1200" dirty="0"/>
              <a:t>Inseparability is sometimes called simultaneity, because the service is produced at the same time it is consumed.</a:t>
            </a:r>
          </a:p>
          <a:p>
            <a:endParaRPr lang="en-GB" sz="1200" dirty="0"/>
          </a:p>
          <a:p>
            <a:pPr marL="0" indent="0">
              <a:buNone/>
            </a:pPr>
            <a:r>
              <a:rPr lang="en-GB" sz="1200" u="sng" dirty="0"/>
              <a:t>Ways to manage inseparability include:</a:t>
            </a:r>
          </a:p>
          <a:p>
            <a:r>
              <a:rPr lang="en-GB" sz="1200" dirty="0"/>
              <a:t> Managing customer expectations of the service.</a:t>
            </a:r>
          </a:p>
          <a:p>
            <a:r>
              <a:rPr lang="en-GB" sz="1200" dirty="0"/>
              <a:t> Creating a “service blueprint” for staff which sets out the levels of quality expected. </a:t>
            </a:r>
          </a:p>
          <a:p>
            <a:endParaRPr lang="en-GB" sz="1200" dirty="0"/>
          </a:p>
          <a:p>
            <a:pPr marL="0" indent="0">
              <a:buNone/>
            </a:pPr>
            <a:r>
              <a:rPr lang="en-US" sz="1200" b="1" dirty="0">
                <a:solidFill>
                  <a:srgbClr val="000000"/>
                </a:solidFill>
              </a:rPr>
              <a:t>Perishability </a:t>
            </a:r>
            <a:r>
              <a:rPr lang="en-US" sz="1200" dirty="0">
                <a:solidFill>
                  <a:srgbClr val="000000"/>
                </a:solidFill>
              </a:rPr>
              <a:t>- Services have perishability – they cannot be owned or stored for later use or sale. They only exist at the time they are made and consumed </a:t>
            </a:r>
            <a:r>
              <a:rPr lang="en-US" sz="1200" i="1" dirty="0">
                <a:solidFill>
                  <a:srgbClr val="000000"/>
                </a:solidFill>
              </a:rPr>
              <a:t>(car insurance isn’t needed until you drive the car. Netflix isn’t streaming if you aren’t on the page). </a:t>
            </a:r>
          </a:p>
          <a:p>
            <a:pPr marL="0" indent="0">
              <a:buNone/>
            </a:pPr>
            <a:endParaRPr lang="en-US" sz="1200" dirty="0">
              <a:solidFill>
                <a:srgbClr val="000000"/>
              </a:solidFill>
            </a:endParaRPr>
          </a:p>
          <a:p>
            <a:pPr marL="0" indent="0">
              <a:buNone/>
            </a:pPr>
            <a:r>
              <a:rPr lang="en-US" sz="1200" dirty="0">
                <a:solidFill>
                  <a:srgbClr val="000000"/>
                </a:solidFill>
              </a:rPr>
              <a:t>Perishability is the main source of supply and demand problems that service businesses face. Capacity and demand management are important when trying to deal with the perishability of services.</a:t>
            </a:r>
          </a:p>
          <a:p>
            <a:endParaRPr lang="en-GB" sz="1200" dirty="0"/>
          </a:p>
          <a:p>
            <a:r>
              <a:rPr lang="en-US" sz="1200" b="1" dirty="0">
                <a:solidFill>
                  <a:srgbClr val="FFFFFF"/>
                </a:solidFill>
              </a:rPr>
              <a:t>Variability</a:t>
            </a:r>
            <a:r>
              <a:rPr lang="en-US" sz="1200" dirty="0">
                <a:solidFill>
                  <a:srgbClr val="FFFFFF"/>
                </a:solidFill>
              </a:rPr>
              <a:t> - Unlike products, </a:t>
            </a:r>
            <a:r>
              <a:rPr lang="en-US" sz="1200" dirty="0" err="1">
                <a:solidFill>
                  <a:srgbClr val="FFFFFF"/>
                </a:solidFill>
              </a:rPr>
              <a:t>standardising</a:t>
            </a:r>
            <a:r>
              <a:rPr lang="en-US" sz="1200" dirty="0">
                <a:solidFill>
                  <a:srgbClr val="FFFFFF"/>
                </a:solidFill>
              </a:rPr>
              <a:t> the quality of a service can be difficult. Services are run by people and there is always room for human error and technological issues – this creates variability. (Who, When, Where, How?) </a:t>
            </a:r>
          </a:p>
          <a:p>
            <a:endParaRPr lang="en-US" sz="1200" dirty="0">
              <a:solidFill>
                <a:srgbClr val="FFFFFF"/>
              </a:solidFill>
            </a:endParaRPr>
          </a:p>
          <a:p>
            <a:pPr marL="0" indent="0">
              <a:buNone/>
            </a:pPr>
            <a:r>
              <a:rPr lang="en-US" sz="1200" b="1" dirty="0"/>
              <a:t>Not Owned </a:t>
            </a:r>
            <a:r>
              <a:rPr lang="en-US" sz="1200" dirty="0"/>
              <a:t>- It’s difficult for consumers to own a service, but people enjoy ownership of products. For example, they could be more inclined to want to buy and collect DVDs rather than have a Netflix subscription. </a:t>
            </a:r>
          </a:p>
          <a:p>
            <a:pPr marL="0" indent="0">
              <a:buNone/>
            </a:pPr>
            <a:endParaRPr lang="en-US" sz="1200" dirty="0"/>
          </a:p>
          <a:p>
            <a:pPr marL="0" indent="0">
              <a:buNone/>
            </a:pPr>
            <a:r>
              <a:rPr lang="en-US" sz="1200" dirty="0"/>
              <a:t>How marketers deal with non-ownership:</a:t>
            </a:r>
          </a:p>
          <a:p>
            <a:r>
              <a:rPr lang="en-GB" sz="1200" dirty="0"/>
              <a:t>Emphasise the ease of renting rather than owning (e.g., a house)</a:t>
            </a:r>
            <a:endParaRPr lang="en-US" sz="1200" dirty="0"/>
          </a:p>
          <a:p>
            <a:r>
              <a:rPr lang="en-US" sz="1200" dirty="0"/>
              <a:t>Price attractively</a:t>
            </a:r>
          </a:p>
          <a:p>
            <a:endParaRPr lang="en-GB" sz="1200" dirty="0"/>
          </a:p>
          <a:p>
            <a:endParaRPr lang="en-GB" dirty="0"/>
          </a:p>
        </p:txBody>
      </p:sp>
      <p:sp>
        <p:nvSpPr>
          <p:cNvPr id="4" name="Slide Number Placeholder 3"/>
          <p:cNvSpPr>
            <a:spLocks noGrp="1"/>
          </p:cNvSpPr>
          <p:nvPr>
            <p:ph type="sldNum" sz="quarter" idx="5"/>
          </p:nvPr>
        </p:nvSpPr>
        <p:spPr/>
        <p:txBody>
          <a:bodyPr/>
          <a:lstStyle/>
          <a:p>
            <a:fld id="{C61AA1B0-6674-47E2-A806-BB52131062EA}" type="slidenum">
              <a:rPr lang="en-GB" smtClean="0"/>
              <a:t>12</a:t>
            </a:fld>
            <a:endParaRPr lang="en-GB"/>
          </a:p>
        </p:txBody>
      </p:sp>
    </p:spTree>
    <p:extLst>
      <p:ext uri="{BB962C8B-B14F-4D97-AF65-F5344CB8AC3E}">
        <p14:creationId xmlns:p14="http://schemas.microsoft.com/office/powerpoint/2010/main" val="20973476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dirty="0">
                <a:solidFill>
                  <a:srgbClr val="000000"/>
                </a:solidFill>
              </a:rPr>
              <a:t>profits and revenues</a:t>
            </a:r>
          </a:p>
          <a:p>
            <a:pPr lvl="1"/>
            <a:r>
              <a:rPr lang="en-GB" dirty="0">
                <a:solidFill>
                  <a:srgbClr val="000000"/>
                </a:solidFill>
              </a:rPr>
              <a:t>maximise sales </a:t>
            </a:r>
            <a:r>
              <a:rPr lang="en-GB" u="sng" dirty="0">
                <a:solidFill>
                  <a:srgbClr val="000000"/>
                </a:solidFill>
              </a:rPr>
              <a:t>revenues </a:t>
            </a:r>
            <a:r>
              <a:rPr lang="en-GB" dirty="0">
                <a:solidFill>
                  <a:srgbClr val="000000"/>
                </a:solidFill>
              </a:rPr>
              <a:t>rather than volumes</a:t>
            </a:r>
          </a:p>
          <a:p>
            <a:r>
              <a:rPr lang="en-GB" sz="2400" dirty="0">
                <a:solidFill>
                  <a:srgbClr val="000000"/>
                </a:solidFill>
              </a:rPr>
              <a:t>market share</a:t>
            </a:r>
          </a:p>
          <a:p>
            <a:pPr lvl="1"/>
            <a:r>
              <a:rPr lang="en-GB" dirty="0">
                <a:solidFill>
                  <a:srgbClr val="000000"/>
                </a:solidFill>
              </a:rPr>
              <a:t>a low price can buy market share</a:t>
            </a:r>
          </a:p>
          <a:p>
            <a:r>
              <a:rPr lang="en-GB" sz="2400" dirty="0">
                <a:solidFill>
                  <a:srgbClr val="000000"/>
                </a:solidFill>
              </a:rPr>
              <a:t>survival</a:t>
            </a:r>
          </a:p>
          <a:p>
            <a:pPr lvl="1"/>
            <a:r>
              <a:rPr lang="en-GB" dirty="0">
                <a:solidFill>
                  <a:srgbClr val="000000"/>
                </a:solidFill>
              </a:rPr>
              <a:t>but set prices too low and the firm will not survive</a:t>
            </a:r>
          </a:p>
          <a:p>
            <a:r>
              <a:rPr lang="en-GB" sz="2400" dirty="0">
                <a:solidFill>
                  <a:srgbClr val="000000"/>
                </a:solidFill>
              </a:rPr>
              <a:t>image</a:t>
            </a:r>
          </a:p>
          <a:p>
            <a:pPr lvl="1"/>
            <a:r>
              <a:rPr lang="en-GB" dirty="0">
                <a:solidFill>
                  <a:srgbClr val="000000"/>
                </a:solidFill>
              </a:rPr>
              <a:t>price can affect image</a:t>
            </a:r>
          </a:p>
          <a:p>
            <a:pPr lvl="1"/>
            <a:endParaRPr lang="en-GB" dirty="0">
              <a:solidFill>
                <a:srgbClr val="000000"/>
              </a:solidFill>
            </a:endParaRPr>
          </a:p>
          <a:p>
            <a:pPr lvl="1"/>
            <a:r>
              <a:rPr lang="en-GB" dirty="0">
                <a:solidFill>
                  <a:srgbClr val="000000"/>
                </a:solidFill>
              </a:rPr>
              <a:t>Many things can affect price! (pricing strategy)</a:t>
            </a:r>
          </a:p>
          <a:p>
            <a:endParaRPr lang="en-GB" dirty="0"/>
          </a:p>
        </p:txBody>
      </p:sp>
      <p:sp>
        <p:nvSpPr>
          <p:cNvPr id="4" name="Slide Number Placeholder 3"/>
          <p:cNvSpPr>
            <a:spLocks noGrp="1"/>
          </p:cNvSpPr>
          <p:nvPr>
            <p:ph type="sldNum" sz="quarter" idx="5"/>
          </p:nvPr>
        </p:nvSpPr>
        <p:spPr/>
        <p:txBody>
          <a:bodyPr/>
          <a:lstStyle/>
          <a:p>
            <a:fld id="{C61AA1B0-6674-47E2-A806-BB52131062EA}" type="slidenum">
              <a:rPr lang="en-GB" smtClean="0"/>
              <a:t>13</a:t>
            </a:fld>
            <a:endParaRPr lang="en-GB"/>
          </a:p>
        </p:txBody>
      </p:sp>
    </p:spTree>
    <p:extLst>
      <p:ext uri="{BB962C8B-B14F-4D97-AF65-F5344CB8AC3E}">
        <p14:creationId xmlns:p14="http://schemas.microsoft.com/office/powerpoint/2010/main" val="19832392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latin typeface="+mj-lt"/>
                <a:ea typeface="+mj-ea"/>
                <a:cs typeface="+mj-cs"/>
              </a:rPr>
              <a:t>(Distribution)</a:t>
            </a:r>
          </a:p>
          <a:p>
            <a:r>
              <a:rPr lang="en-US" sz="1200" kern="1200" dirty="0">
                <a:latin typeface="+mj-lt"/>
                <a:ea typeface="+mj-ea"/>
                <a:cs typeface="+mj-cs"/>
              </a:rPr>
              <a:t>For a service consumption and creation are simultaneous and often confined to a specific location, </a:t>
            </a:r>
            <a:r>
              <a:rPr lang="en-US" sz="1200" kern="1200" dirty="0" err="1">
                <a:latin typeface="+mj-lt"/>
                <a:ea typeface="+mj-ea"/>
                <a:cs typeface="+mj-cs"/>
              </a:rPr>
              <a:t>e.g</a:t>
            </a:r>
            <a:r>
              <a:rPr lang="en-US" sz="1200" kern="1200" dirty="0">
                <a:latin typeface="+mj-lt"/>
                <a:ea typeface="+mj-ea"/>
                <a:cs typeface="+mj-cs"/>
              </a:rPr>
              <a:t> hotels, restaurants, but there are exceptions, (delivery, catering etc..) but by place for a service more often means “channels”, (how do we make the product available/target customer access) This is separate from location (which is also an important element) especially for hotels.</a:t>
            </a:r>
          </a:p>
          <a:p>
            <a:r>
              <a:rPr lang="en-US" sz="1200" kern="1200" dirty="0" err="1">
                <a:latin typeface="+mj-lt"/>
                <a:ea typeface="+mj-ea"/>
                <a:cs typeface="+mj-cs"/>
              </a:rPr>
              <a:t>e.g</a:t>
            </a:r>
            <a:r>
              <a:rPr lang="en-US" sz="1200" kern="1200" dirty="0">
                <a:latin typeface="+mj-lt"/>
                <a:ea typeface="+mj-ea"/>
                <a:cs typeface="+mj-cs"/>
              </a:rPr>
              <a:t> distribution of access- how can a consumer make purchase/book a service? , (online, phone, etc.)</a:t>
            </a:r>
          </a:p>
          <a:p>
            <a:endParaRPr lang="en-US" sz="1200" kern="1200" dirty="0">
              <a:latin typeface="+mj-lt"/>
              <a:ea typeface="+mj-ea"/>
              <a:cs typeface="+mj-cs"/>
            </a:endParaRPr>
          </a:p>
          <a:p>
            <a:r>
              <a:rPr lang="en-US" sz="1200" kern="1200" dirty="0">
                <a:latin typeface="+mj-lt"/>
                <a:ea typeface="+mj-ea"/>
                <a:cs typeface="+mj-cs"/>
              </a:rPr>
              <a:t>How did you book your last HOLIDAY? Intermediaries?, how did you hear about the destination? Social media? Etc..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61AA1B0-6674-47E2-A806-BB52131062E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9484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latin typeface="+mj-lt"/>
              <a:ea typeface="+mj-ea"/>
              <a:cs typeface="+mj-cs"/>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61AA1B0-6674-47E2-A806-BB52131062E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337576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Cristiano Renaldo has his own hotel in Portugal.</a:t>
            </a:r>
          </a:p>
          <a:p>
            <a:endParaRPr lang="en-GB" dirty="0"/>
          </a:p>
          <a:p>
            <a:r>
              <a:rPr lang="en-GB" dirty="0"/>
              <a:t>Earlier on we mention the importance of brand ambassadors – they convince others that the product or service is something that they would want themselves. </a:t>
            </a:r>
          </a:p>
          <a:p>
            <a:r>
              <a:rPr lang="en-GB" dirty="0"/>
              <a:t>Think of when you have bought something that your favourite celebrity is wearing or talking about.</a:t>
            </a:r>
          </a:p>
          <a:p>
            <a:r>
              <a:rPr lang="en-GB" dirty="0"/>
              <a:t>Ask the students for some examples.</a:t>
            </a:r>
          </a:p>
        </p:txBody>
      </p:sp>
      <p:sp>
        <p:nvSpPr>
          <p:cNvPr id="4" name="Slide Number Placeholder 3"/>
          <p:cNvSpPr>
            <a:spLocks noGrp="1"/>
          </p:cNvSpPr>
          <p:nvPr>
            <p:ph type="sldNum" sz="quarter" idx="5"/>
          </p:nvPr>
        </p:nvSpPr>
        <p:spPr/>
        <p:txBody>
          <a:bodyPr/>
          <a:lstStyle/>
          <a:p>
            <a:fld id="{C61AA1B0-6674-47E2-A806-BB52131062EA}" type="slidenum">
              <a:rPr lang="en-GB" smtClean="0"/>
              <a:t>21</a:t>
            </a:fld>
            <a:endParaRPr lang="en-GB"/>
          </a:p>
        </p:txBody>
      </p:sp>
    </p:spTree>
    <p:extLst>
      <p:ext uri="{BB962C8B-B14F-4D97-AF65-F5344CB8AC3E}">
        <p14:creationId xmlns:p14="http://schemas.microsoft.com/office/powerpoint/2010/main" val="19284132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1AA1B0-6674-47E2-A806-BB52131062EA}" type="slidenum">
              <a:rPr lang="en-GB" smtClean="0"/>
              <a:t>23</a:t>
            </a:fld>
            <a:endParaRPr lang="en-GB"/>
          </a:p>
        </p:txBody>
      </p:sp>
    </p:spTree>
    <p:extLst>
      <p:ext uri="{BB962C8B-B14F-4D97-AF65-F5344CB8AC3E}">
        <p14:creationId xmlns:p14="http://schemas.microsoft.com/office/powerpoint/2010/main" val="15207477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05050"/>
                </a:solidFill>
                <a:effectLst/>
                <a:latin typeface="Open Sans" panose="020B0606030504020204" pitchFamily="34" charset="0"/>
              </a:rPr>
              <a:t>In 1981, using the above mentioned information, Bernard H. Booms and </a:t>
            </a:r>
            <a:r>
              <a:rPr lang="en-GB" b="0" i="0" u="none" strike="noStrike" dirty="0">
                <a:solidFill>
                  <a:srgbClr val="41D87D"/>
                </a:solidFill>
                <a:effectLst/>
                <a:latin typeface="Open Sans" panose="020B0606030504020204" pitchFamily="34" charset="0"/>
                <a:hlinkClick r:id="rId3"/>
              </a:rPr>
              <a:t>Mary J. Bitner</a:t>
            </a:r>
            <a:r>
              <a:rPr lang="en-GB" b="0" i="0" dirty="0">
                <a:solidFill>
                  <a:srgbClr val="505050"/>
                </a:solidFill>
                <a:effectLst/>
                <a:latin typeface="Open Sans" panose="020B0606030504020204" pitchFamily="34" charset="0"/>
              </a:rPr>
              <a:t> further developed the </a:t>
            </a:r>
            <a:r>
              <a:rPr lang="en-GB" b="0" i="0" u="none" strike="noStrike" dirty="0">
                <a:solidFill>
                  <a:srgbClr val="41D87D"/>
                </a:solidFill>
                <a:effectLst/>
                <a:latin typeface="Open Sans" panose="020B0606030504020204" pitchFamily="34" charset="0"/>
                <a:hlinkClick r:id="rId4"/>
              </a:rPr>
              <a:t>traditional marketing mix</a:t>
            </a:r>
            <a:r>
              <a:rPr lang="en-GB" b="0" i="0" dirty="0">
                <a:solidFill>
                  <a:srgbClr val="505050"/>
                </a:solidFill>
                <a:effectLst/>
                <a:latin typeface="Open Sans" panose="020B0606030504020204" pitchFamily="34" charset="0"/>
              </a:rPr>
              <a:t> developed by the American Professor of Marketing </a:t>
            </a:r>
            <a:r>
              <a:rPr lang="en-GB" b="0" i="0" u="none" strike="noStrike" dirty="0">
                <a:solidFill>
                  <a:srgbClr val="41D87D"/>
                </a:solidFill>
                <a:effectLst/>
                <a:latin typeface="Open Sans" panose="020B0606030504020204" pitchFamily="34" charset="0"/>
                <a:hlinkClick r:id="rId5"/>
              </a:rPr>
              <a:t>Jerome McCarthy</a:t>
            </a:r>
            <a:r>
              <a:rPr lang="en-GB" b="0" i="0" dirty="0">
                <a:solidFill>
                  <a:srgbClr val="505050"/>
                </a:solidFill>
                <a:effectLst/>
                <a:latin typeface="Open Sans" panose="020B0606030504020204" pitchFamily="34" charset="0"/>
              </a:rPr>
              <a:t> into the extended marketing mix or services marketing mix. This Service Marketing Mix is also called the </a:t>
            </a:r>
            <a:r>
              <a:rPr lang="en-GB" b="1" i="0" dirty="0">
                <a:solidFill>
                  <a:srgbClr val="505050"/>
                </a:solidFill>
                <a:effectLst/>
                <a:latin typeface="Open Sans" panose="020B0606030504020204" pitchFamily="34" charset="0"/>
              </a:rPr>
              <a:t>7P model</a:t>
            </a:r>
            <a:r>
              <a:rPr lang="en-GB" b="0" i="0" dirty="0">
                <a:solidFill>
                  <a:srgbClr val="505050"/>
                </a:solidFill>
                <a:effectLst/>
                <a:latin typeface="Open Sans" panose="020B0606030504020204" pitchFamily="34" charset="0"/>
              </a:rPr>
              <a:t> or the </a:t>
            </a:r>
            <a:r>
              <a:rPr lang="en-GB" b="1" i="0" dirty="0">
                <a:solidFill>
                  <a:srgbClr val="505050"/>
                </a:solidFill>
                <a:effectLst/>
                <a:latin typeface="Open Sans" panose="020B0606030504020204" pitchFamily="34" charset="0"/>
              </a:rPr>
              <a:t>7 Ps of Booms and Bitner</a:t>
            </a:r>
            <a:r>
              <a:rPr lang="en-GB" b="0" i="0" dirty="0">
                <a:solidFill>
                  <a:srgbClr val="505050"/>
                </a:solidFill>
                <a:effectLst/>
                <a:latin typeface="Open Sans" panose="020B0606030504020204" pitchFamily="34" charset="0"/>
              </a:rPr>
              <a:t>. This Service Marketing Mix strategy extends the original marketing mix model from four to seven elements. While </a:t>
            </a:r>
            <a:r>
              <a:rPr lang="en-GB" b="0" i="0" u="none" strike="noStrike" dirty="0">
                <a:solidFill>
                  <a:srgbClr val="41D87D"/>
                </a:solidFill>
                <a:effectLst/>
                <a:latin typeface="Open Sans" panose="020B0606030504020204" pitchFamily="34" charset="0"/>
                <a:hlinkClick r:id="rId5"/>
              </a:rPr>
              <a:t>Jerome McCarthy</a:t>
            </a:r>
            <a:r>
              <a:rPr lang="en-GB" b="0" i="0" dirty="0">
                <a:solidFill>
                  <a:srgbClr val="505050"/>
                </a:solidFill>
                <a:effectLst/>
                <a:latin typeface="Open Sans" panose="020B0606030504020204" pitchFamily="34" charset="0"/>
              </a:rPr>
              <a:t> has only defined four verifiable marketing elements, the 7Ps are an extension as a result of which this services marketing mix can also be applied in service companies and knowledge intensive environments.</a:t>
            </a:r>
            <a:endParaRPr lang="en-GB" dirty="0"/>
          </a:p>
        </p:txBody>
      </p:sp>
      <p:sp>
        <p:nvSpPr>
          <p:cNvPr id="4" name="Slide Number Placeholder 3"/>
          <p:cNvSpPr>
            <a:spLocks noGrp="1"/>
          </p:cNvSpPr>
          <p:nvPr>
            <p:ph type="sldNum" sz="quarter" idx="5"/>
          </p:nvPr>
        </p:nvSpPr>
        <p:spPr/>
        <p:txBody>
          <a:bodyPr/>
          <a:lstStyle/>
          <a:p>
            <a:fld id="{C61AA1B0-6674-47E2-A806-BB52131062EA}" type="slidenum">
              <a:rPr lang="en-GB" smtClean="0"/>
              <a:t>24</a:t>
            </a:fld>
            <a:endParaRPr lang="en-GB"/>
          </a:p>
        </p:txBody>
      </p:sp>
    </p:spTree>
    <p:extLst>
      <p:ext uri="{BB962C8B-B14F-4D97-AF65-F5344CB8AC3E}">
        <p14:creationId xmlns:p14="http://schemas.microsoft.com/office/powerpoint/2010/main" val="26241494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8437117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31/01/2023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825175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411282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446165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674830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913429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277583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4026585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5838909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973604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362232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672237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5944870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4995497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31/01/2023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789891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4512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5159065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403970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833844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1/31/2023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281472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1/31/2023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4114863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1/31/2023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47923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1/31/2023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4890526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1/31/2023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748380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1/31/2023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8599935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1/31/2023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49678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1/31/2023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7226123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1/31/2023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2989924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1/31/2023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5488878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1/31/2023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0235172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9670630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8252209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60177759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09508579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1842201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50517188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9302859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813224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426101204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5602827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1/31/2023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47711602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1/31/2023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2123048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1/31/2023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22148762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1/31/2023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34800380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1/31/2023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45605709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1/31/2023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21630424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1/31/2023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8610355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1/31/2023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73677446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1/31/2023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744601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1/31/2023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9587897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1/31/2023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13444942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1/31/2023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947806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1/31/2023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401632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1/31/2023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7017862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1/31/2023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7716068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1/31/2023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6077273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1/31/2023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9441728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1/31/2023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7792050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1/31/2023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7148383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1/31/2023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98091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1/31/2023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6235926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1/31/2023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235325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02543016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29955444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57061438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52913418"/>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66183478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189676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59737410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81261724"/>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1/31/2023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1/31/2023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51718616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509275921"/>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4" y="1516008"/>
            <a:ext cx="3870325" cy="3608442"/>
          </a:xfrm>
          <a:prstGeom prst="rect">
            <a:avLst/>
          </a:prstGeom>
          <a:ln>
            <a:noFill/>
          </a:ln>
        </p:spPr>
        <p:txBody>
          <a:bodyPr/>
          <a:lstStyle>
            <a:lvl1pPr marL="0" indent="0">
              <a:buNone/>
              <a:defRPr sz="1875">
                <a:solidFill>
                  <a:schemeClr val="bg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857149579"/>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7" y="1516012"/>
            <a:ext cx="8058149"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87843570"/>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1/31/2023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66066492"/>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173712040"/>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212501585"/>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3375"/>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1/31/2023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36469712"/>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1/31/2023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24499401"/>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42"/>
            <a:ext cx="7886700" cy="2852737"/>
          </a:xfrm>
          <a:prstGeom prst="rect">
            <a:avLst/>
          </a:prstGeom>
        </p:spPr>
        <p:txBody>
          <a:bodyPr anchor="b"/>
          <a:lstStyle>
            <a:lvl1pPr>
              <a:defRPr sz="3375"/>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7"/>
            <a:ext cx="7886700" cy="1500187"/>
          </a:xfrm>
          <a:prstGeom prst="rect">
            <a:avLst/>
          </a:prstGeo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1/31/2023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29620809"/>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1/31/2023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57010877"/>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9"/>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9" y="1681163"/>
            <a:ext cx="3868737"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1/31/2023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30160604"/>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1/31/2023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03375839"/>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1/31/2023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77905541"/>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9"/>
            <a:ext cx="4629150" cy="4873625"/>
          </a:xfrm>
          <a:prstGeom prst="rect">
            <a:avLst/>
          </a:prstGeo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1/31/2023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49128050"/>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9"/>
            <a:ext cx="4629150" cy="4873625"/>
          </a:xfrm>
          <a:prstGeom prst="rect">
            <a:avLst/>
          </a:prstGeo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1/31/2023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92520979"/>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1/31/2023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22724231"/>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2"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1/31/2023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0710274"/>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1/31/2023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60668844"/>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1/31/2023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83742385"/>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9F1E6B-445D-CA46-80DE-7864B0ECB295}" type="datetimeFigureOut">
              <a:rPr lang="en-US" smtClean="0"/>
              <a:t>1/31/2023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44916674"/>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9F1E6B-445D-CA46-80DE-7864B0ECB295}" type="datetimeFigureOut">
              <a:rPr lang="en-US" smtClean="0"/>
              <a:t>1/31/2023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37672533"/>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9F1E6B-445D-CA46-80DE-7864B0ECB295}" type="datetimeFigureOut">
              <a:rPr lang="en-US" smtClean="0"/>
              <a:t>1/31/2023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0297673"/>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79F1E6B-445D-CA46-80DE-7864B0ECB295}" type="datetimeFigureOut">
              <a:rPr lang="en-US" smtClean="0"/>
              <a:t>1/31/2023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16118609"/>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9F1E6B-445D-CA46-80DE-7864B0ECB295}" type="datetimeFigureOut">
              <a:rPr lang="en-US" smtClean="0"/>
              <a:t>1/31/2023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33841109"/>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t>1/31/2023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03949529"/>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t>1/31/2023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18676895"/>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1/31/2023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47051619"/>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1/31/2023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7844551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image" Target="../media/image7.png"/><Relationship Id="rId5" Type="http://schemas.openxmlformats.org/officeDocument/2006/relationships/theme" Target="../theme/theme6.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8.png"/><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theme" Target="../theme/theme7.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9.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7.xml"/><Relationship Id="rId13" Type="http://schemas.openxmlformats.org/officeDocument/2006/relationships/image" Target="../media/image11.png"/><Relationship Id="rId3" Type="http://schemas.openxmlformats.org/officeDocument/2006/relationships/slideLayout" Target="../slideLayouts/slideLayout22.xml"/><Relationship Id="rId7" Type="http://schemas.openxmlformats.org/officeDocument/2006/relationships/slideLayout" Target="../slideLayouts/slideLayout26.xml"/><Relationship Id="rId12" Type="http://schemas.openxmlformats.org/officeDocument/2006/relationships/theme" Target="../theme/theme10.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11" Type="http://schemas.openxmlformats.org/officeDocument/2006/relationships/slideLayout" Target="../slideLayouts/slideLayout30.xml"/><Relationship Id="rId5" Type="http://schemas.openxmlformats.org/officeDocument/2006/relationships/slideLayout" Target="../slideLayouts/slideLayout24.xml"/><Relationship Id="rId10" Type="http://schemas.openxmlformats.org/officeDocument/2006/relationships/slideLayout" Target="../slideLayouts/slideLayout29.xml"/><Relationship Id="rId4" Type="http://schemas.openxmlformats.org/officeDocument/2006/relationships/slideLayout" Target="../slideLayouts/slideLayout23.xml"/><Relationship Id="rId9"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4.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slideLayout" Target="../slideLayouts/slideLayout36.xml"/><Relationship Id="rId1" Type="http://schemas.openxmlformats.org/officeDocument/2006/relationships/slideLayout" Target="../slideLayouts/slideLayout35.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40.xml"/><Relationship Id="rId2" Type="http://schemas.openxmlformats.org/officeDocument/2006/relationships/slideLayout" Target="../slideLayouts/slideLayout39.xml"/><Relationship Id="rId1" Type="http://schemas.openxmlformats.org/officeDocument/2006/relationships/slideLayout" Target="../slideLayouts/slideLayout38.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image" Target="../media/image15.png"/><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theme" Target="../theme/theme14.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image" Target="../media/image16.png"/><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theme" Target="../theme/theme15.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70.xml"/><Relationship Id="rId3" Type="http://schemas.openxmlformats.org/officeDocument/2006/relationships/slideLayout" Target="../slideLayouts/slideLayout65.xml"/><Relationship Id="rId7" Type="http://schemas.openxmlformats.org/officeDocument/2006/relationships/slideLayout" Target="../slideLayouts/slideLayout69.xml"/><Relationship Id="rId2" Type="http://schemas.openxmlformats.org/officeDocument/2006/relationships/slideLayout" Target="../slideLayouts/slideLayout64.xml"/><Relationship Id="rId1" Type="http://schemas.openxmlformats.org/officeDocument/2006/relationships/slideLayout" Target="../slideLayouts/slideLayout63.xml"/><Relationship Id="rId6" Type="http://schemas.openxmlformats.org/officeDocument/2006/relationships/slideLayout" Target="../slideLayouts/slideLayout68.xml"/><Relationship Id="rId5" Type="http://schemas.openxmlformats.org/officeDocument/2006/relationships/slideLayout" Target="../slideLayouts/slideLayout67.xml"/><Relationship Id="rId4" Type="http://schemas.openxmlformats.org/officeDocument/2006/relationships/slideLayout" Target="../slideLayouts/slideLayout66.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17.xml"/><Relationship Id="rId1" Type="http://schemas.openxmlformats.org/officeDocument/2006/relationships/slideLayout" Target="../slideLayouts/slideLayout71.xml"/></Relationships>
</file>

<file path=ppt/slideMasters/_rels/slideMaster18.xml.rels><?xml version="1.0" encoding="UTF-8" standalone="yes"?>
<Relationships xmlns="http://schemas.openxmlformats.org/package/2006/relationships"><Relationship Id="rId3" Type="http://schemas.openxmlformats.org/officeDocument/2006/relationships/theme" Target="../theme/theme18.xml"/><Relationship Id="rId2" Type="http://schemas.openxmlformats.org/officeDocument/2006/relationships/slideLayout" Target="../slideLayouts/slideLayout73.xml"/><Relationship Id="rId1" Type="http://schemas.openxmlformats.org/officeDocument/2006/relationships/slideLayout" Target="../slideLayouts/slideLayout72.xml"/><Relationship Id="rId4" Type="http://schemas.openxmlformats.org/officeDocument/2006/relationships/image" Target="../media/image15.png"/></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19.xml"/><Relationship Id="rId1" Type="http://schemas.openxmlformats.org/officeDocument/2006/relationships/slideLayout" Target="../slideLayouts/slideLayout74.xml"/></Relationships>
</file>

<file path=ppt/slideMasters/_rels/slideMaster20.xml.rels><?xml version="1.0" encoding="UTF-8" standalone="yes"?>
<Relationships xmlns="http://schemas.openxmlformats.org/package/2006/relationships"><Relationship Id="rId3" Type="http://schemas.openxmlformats.org/officeDocument/2006/relationships/theme" Target="../theme/theme20.xml"/><Relationship Id="rId2" Type="http://schemas.openxmlformats.org/officeDocument/2006/relationships/slideLayout" Target="../slideLayouts/slideLayout76.xml"/><Relationship Id="rId1" Type="http://schemas.openxmlformats.org/officeDocument/2006/relationships/slideLayout" Target="../slideLayouts/slideLayout75.xml"/><Relationship Id="rId4" Type="http://schemas.openxmlformats.org/officeDocument/2006/relationships/image" Target="../media/image7.png"/></Relationships>
</file>

<file path=ppt/slideMasters/_rels/slideMaster21.xml.rels><?xml version="1.0" encoding="UTF-8" standalone="yes"?>
<Relationships xmlns="http://schemas.openxmlformats.org/package/2006/relationships"><Relationship Id="rId3" Type="http://schemas.openxmlformats.org/officeDocument/2006/relationships/slideLayout" Target="../slideLayouts/slideLayout79.xml"/><Relationship Id="rId2" Type="http://schemas.openxmlformats.org/officeDocument/2006/relationships/slideLayout" Target="../slideLayouts/slideLayout78.xml"/><Relationship Id="rId1" Type="http://schemas.openxmlformats.org/officeDocument/2006/relationships/slideLayout" Target="../slideLayouts/slideLayout77.xml"/><Relationship Id="rId6" Type="http://schemas.openxmlformats.org/officeDocument/2006/relationships/image" Target="../media/image8.png"/><Relationship Id="rId5" Type="http://schemas.openxmlformats.org/officeDocument/2006/relationships/theme" Target="../theme/theme21.xml"/><Relationship Id="rId4" Type="http://schemas.openxmlformats.org/officeDocument/2006/relationships/slideLayout" Target="../slideLayouts/slideLayout80.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88.xml"/><Relationship Id="rId13" Type="http://schemas.openxmlformats.org/officeDocument/2006/relationships/image" Target="../media/image11.png"/><Relationship Id="rId3" Type="http://schemas.openxmlformats.org/officeDocument/2006/relationships/slideLayout" Target="../slideLayouts/slideLayout83.xml"/><Relationship Id="rId7" Type="http://schemas.openxmlformats.org/officeDocument/2006/relationships/slideLayout" Target="../slideLayouts/slideLayout87.xml"/><Relationship Id="rId12" Type="http://schemas.openxmlformats.org/officeDocument/2006/relationships/theme" Target="../theme/theme22.xml"/><Relationship Id="rId2" Type="http://schemas.openxmlformats.org/officeDocument/2006/relationships/slideLayout" Target="../slideLayouts/slideLayout82.xml"/><Relationship Id="rId1" Type="http://schemas.openxmlformats.org/officeDocument/2006/relationships/slideLayout" Target="../slideLayouts/slideLayout81.xml"/><Relationship Id="rId6" Type="http://schemas.openxmlformats.org/officeDocument/2006/relationships/slideLayout" Target="../slideLayouts/slideLayout86.xml"/><Relationship Id="rId11" Type="http://schemas.openxmlformats.org/officeDocument/2006/relationships/slideLayout" Target="../slideLayouts/slideLayout91.xml"/><Relationship Id="rId5" Type="http://schemas.openxmlformats.org/officeDocument/2006/relationships/slideLayout" Target="../slideLayouts/slideLayout85.xml"/><Relationship Id="rId10" Type="http://schemas.openxmlformats.org/officeDocument/2006/relationships/slideLayout" Target="../slideLayouts/slideLayout90.xml"/><Relationship Id="rId4" Type="http://schemas.openxmlformats.org/officeDocument/2006/relationships/slideLayout" Target="../slideLayouts/slideLayout84.xml"/><Relationship Id="rId9" Type="http://schemas.openxmlformats.org/officeDocument/2006/relationships/slideLayout" Target="../slideLayouts/slideLayout89.xml"/></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99.xml"/><Relationship Id="rId3" Type="http://schemas.openxmlformats.org/officeDocument/2006/relationships/slideLayout" Target="../slideLayouts/slideLayout94.xml"/><Relationship Id="rId7" Type="http://schemas.openxmlformats.org/officeDocument/2006/relationships/slideLayout" Target="../slideLayouts/slideLayout98.xml"/><Relationship Id="rId12" Type="http://schemas.openxmlformats.org/officeDocument/2006/relationships/theme" Target="../theme/theme23.xml"/><Relationship Id="rId2" Type="http://schemas.openxmlformats.org/officeDocument/2006/relationships/slideLayout" Target="../slideLayouts/slideLayout93.xml"/><Relationship Id="rId1" Type="http://schemas.openxmlformats.org/officeDocument/2006/relationships/slideLayout" Target="../slideLayouts/slideLayout92.xml"/><Relationship Id="rId6" Type="http://schemas.openxmlformats.org/officeDocument/2006/relationships/slideLayout" Target="../slideLayouts/slideLayout97.xml"/><Relationship Id="rId11" Type="http://schemas.openxmlformats.org/officeDocument/2006/relationships/slideLayout" Target="../slideLayouts/slideLayout102.xml"/><Relationship Id="rId5" Type="http://schemas.openxmlformats.org/officeDocument/2006/relationships/slideLayout" Target="../slideLayouts/slideLayout96.xml"/><Relationship Id="rId10" Type="http://schemas.openxmlformats.org/officeDocument/2006/relationships/slideLayout" Target="../slideLayouts/slideLayout101.xml"/><Relationship Id="rId4" Type="http://schemas.openxmlformats.org/officeDocument/2006/relationships/slideLayout" Target="../slideLayouts/slideLayout95.xml"/><Relationship Id="rId9" Type="http://schemas.openxmlformats.org/officeDocument/2006/relationships/slideLayout" Target="../slideLayouts/slideLayout10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1630566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59649278"/>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970260027"/>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15564182"/>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676957425"/>
      </p:ext>
    </p:extLst>
  </p:cSld>
  <p:clrMap bg1="lt1" tx1="dk1" bg2="lt2" tx2="dk2" accent1="accent1" accent2="accent2" accent3="accent3" accent4="accent4" accent5="accent5" accent6="accent6" hlink="hlink" folHlink="folHlink"/>
  <p:sldLayoutIdLst>
    <p:sldLayoutId id="21474837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76835832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746" r:id="rId3"/>
    <p:sldLayoutId id="214748374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587935324"/>
      </p:ext>
    </p:extLst>
  </p:cSld>
  <p:clrMap bg1="lt1" tx1="dk1" bg2="lt2" tx2="dk2" accent1="accent1" accent2="accent2" accent3="accent3" accent4="accent4" accent5="accent5" accent6="accent6" hlink="hlink" folHlink="folHlink"/>
  <p:sldLayoutIdLst>
    <p:sldLayoutId id="2147483677" r:id="rId1"/>
    <p:sldLayoutId id="2147483740" r:id="rId2"/>
    <p:sldLayoutId id="2147483741" r:id="rId3"/>
    <p:sldLayoutId id="2147483742" r:id="rId4"/>
    <p:sldLayoutId id="2147483743"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209304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51101682"/>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61715922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599975016"/>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097278465"/>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285862426"/>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4183602587"/>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51" r:id="rId5"/>
    <p:sldLayoutId id="2147483713" r:id="rId6"/>
    <p:sldLayoutId id="2147483753"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014309393"/>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54" r:id="rId6"/>
    <p:sldLayoutId id="2147483726" r:id="rId7"/>
    <p:sldLayoutId id="2147483755"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82802753"/>
      </p:ext>
    </p:extLst>
  </p:cSld>
  <p:clrMap bg1="lt1" tx1="dk1" bg2="lt2" tx2="dk2" accent1="accent1" accent2="accent2" accent3="accent3" accent4="accent4" accent5="accent5" accent6="accent6" hlink="hlink" folHlink="folHlink"/>
  <p:sldLayoutIdLst>
    <p:sldLayoutId id="2147483756" r:id="rId1"/>
    <p:sldLayoutId id="2147483733" r:id="rId2"/>
    <p:sldLayoutId id="2147483734" r:id="rId3"/>
    <p:sldLayoutId id="2147483735" r:id="rId4"/>
    <p:sldLayoutId id="2147483736" r:id="rId5"/>
    <p:sldLayoutId id="2147483737" r:id="rId6"/>
    <p:sldLayoutId id="2147483738" r:id="rId7"/>
    <p:sldLayoutId id="214748373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4" r:id="rId1"/>
    <p:sldLayoutId id="214748371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3616386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493594824"/>
      </p:ext>
    </p:extLst>
  </p:cSld>
  <p:clrMap bg1="lt1" tx1="dk1" bg2="lt2" tx2="dk2" accent1="accent1" accent2="accent2" accent3="accent3" accent4="accent4" accent5="accent5" accent6="accent6" hlink="hlink" folHlink="folHlink"/>
  <p:sldLayoutIdLst>
    <p:sldLayoutId id="2147483761" r:id="rId1"/>
    <p:sldLayoutId id="2147483762"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948005909"/>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951928876"/>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1/31/2023</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652602183"/>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5.xml"/></Relationships>
</file>

<file path=ppt/slides/_rels/slide4.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93.xml"/><Relationship Id="rId6" Type="http://schemas.openxmlformats.org/officeDocument/2006/relationships/image" Target="../media/image28.png"/><Relationship Id="rId11" Type="http://schemas.openxmlformats.org/officeDocument/2006/relationships/image" Target="../media/image33.png"/><Relationship Id="rId5" Type="http://schemas.openxmlformats.org/officeDocument/2006/relationships/image" Target="../media/image27.png"/><Relationship Id="rId10" Type="http://schemas.openxmlformats.org/officeDocument/2006/relationships/image" Target="../media/image32.png"/><Relationship Id="rId4" Type="http://schemas.openxmlformats.org/officeDocument/2006/relationships/image" Target="../media/image26.png"/><Relationship Id="rId9" Type="http://schemas.openxmlformats.org/officeDocument/2006/relationships/image" Target="../media/image31.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7.xml"/></Relationships>
</file>

<file path=ppt/slides/_rels/slide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88.xml"/></Relationships>
</file>

<file path=ppt/slides/_rels/slide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xml"/><Relationship Id="rId1" Type="http://schemas.openxmlformats.org/officeDocument/2006/relationships/slideLayout" Target="../slideLayouts/slideLayout95.xml"/><Relationship Id="rId4" Type="http://schemas.openxmlformats.org/officeDocument/2006/relationships/image" Target="../media/image36.png"/></Relationships>
</file>

<file path=ppt/slides/_rels/slide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6.xml"/><Relationship Id="rId1" Type="http://schemas.openxmlformats.org/officeDocument/2006/relationships/slideLayout" Target="../slideLayouts/slideLayout93.xml"/><Relationship Id="rId4" Type="http://schemas.openxmlformats.org/officeDocument/2006/relationships/image" Target="../media/image38.png"/></Relationships>
</file>

<file path=ppt/slides/_rels/slide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9.jpeg"/><Relationship Id="rId1" Type="http://schemas.openxmlformats.org/officeDocument/2006/relationships/slideLayout" Target="../slideLayouts/slideLayout93.xml"/></Relationships>
</file>

<file path=ppt/slides/_rels/slide1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40.jpeg"/><Relationship Id="rId1" Type="http://schemas.openxmlformats.org/officeDocument/2006/relationships/slideLayout" Target="../slideLayouts/slideLayout93.xml"/></Relationships>
</file>

<file path=ppt/slides/_rels/slide1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41.jpeg"/><Relationship Id="rId1" Type="http://schemas.openxmlformats.org/officeDocument/2006/relationships/slideLayout" Target="../slideLayouts/slideLayout93.xml"/></Relationships>
</file>

<file path=ppt/slides/_rels/slide12.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9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8.xml"/><Relationship Id="rId1" Type="http://schemas.openxmlformats.org/officeDocument/2006/relationships/slideLayout" Target="../slideLayouts/slideLayout93.xml"/><Relationship Id="rId5" Type="http://schemas.openxmlformats.org/officeDocument/2006/relationships/image" Target="../media/image38.png"/><Relationship Id="rId4" Type="http://schemas.openxmlformats.org/officeDocument/2006/relationships/image" Target="../media/image53.png"/></Relationships>
</file>

<file path=ppt/slides/_rels/slide1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jpeg"/><Relationship Id="rId1" Type="http://schemas.openxmlformats.org/officeDocument/2006/relationships/slideLayout" Target="../slideLayouts/slideLayout93.xml"/><Relationship Id="rId4" Type="http://schemas.openxmlformats.org/officeDocument/2006/relationships/image" Target="../media/image38.png"/></Relationships>
</file>

<file path=ppt/slides/_rels/slide15.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93.xml"/><Relationship Id="rId4" Type="http://schemas.openxmlformats.org/officeDocument/2006/relationships/image" Target="../media/image38.png"/></Relationships>
</file>

<file path=ppt/slides/_rels/slide1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58.jpeg"/><Relationship Id="rId1" Type="http://schemas.openxmlformats.org/officeDocument/2006/relationships/slideLayout" Target="../slideLayouts/slideLayout93.xml"/></Relationships>
</file>

<file path=ppt/slides/_rels/slide17.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9.xml"/><Relationship Id="rId1" Type="http://schemas.openxmlformats.org/officeDocument/2006/relationships/slideLayout" Target="../slideLayouts/slideLayout93.xml"/><Relationship Id="rId5" Type="http://schemas.openxmlformats.org/officeDocument/2006/relationships/image" Target="../media/image38.png"/><Relationship Id="rId4" Type="http://schemas.openxmlformats.org/officeDocument/2006/relationships/image" Target="../media/image60.png"/></Relationships>
</file>

<file path=ppt/slides/_rels/slide18.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10.xml"/><Relationship Id="rId1" Type="http://schemas.openxmlformats.org/officeDocument/2006/relationships/slideLayout" Target="../slideLayouts/slideLayout93.xml"/><Relationship Id="rId5" Type="http://schemas.openxmlformats.org/officeDocument/2006/relationships/image" Target="../media/image38.png"/><Relationship Id="rId4" Type="http://schemas.openxmlformats.org/officeDocument/2006/relationships/image" Target="../media/image62.png"/></Relationships>
</file>

<file path=ppt/slides/_rels/slide19.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93.xml"/></Relationships>
</file>

<file path=ppt/slides/_rels/slide2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64.jpeg"/><Relationship Id="rId1" Type="http://schemas.openxmlformats.org/officeDocument/2006/relationships/slideLayout" Target="../slideLayouts/slideLayout93.xml"/></Relationships>
</file>

<file path=ppt/slides/_rels/slide21.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1.xml"/><Relationship Id="rId1" Type="http://schemas.openxmlformats.org/officeDocument/2006/relationships/slideLayout" Target="../slideLayouts/slideLayout11.xml"/><Relationship Id="rId5" Type="http://schemas.openxmlformats.org/officeDocument/2006/relationships/image" Target="../media/image67.png"/><Relationship Id="rId4" Type="http://schemas.openxmlformats.org/officeDocument/2006/relationships/image" Target="../media/image66.png"/></Relationships>
</file>

<file path=ppt/slides/_rels/slide2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93.xml"/></Relationships>
</file>

<file path=ppt/slides/_rels/slide23.xml.rels><?xml version="1.0" encoding="UTF-8" standalone="yes"?>
<Relationships xmlns="http://schemas.openxmlformats.org/package/2006/relationships"><Relationship Id="rId3" Type="http://schemas.openxmlformats.org/officeDocument/2006/relationships/image" Target="../media/image68.jpg"/><Relationship Id="rId2" Type="http://schemas.openxmlformats.org/officeDocument/2006/relationships/notesSlide" Target="../notesSlides/notesSlide12.xml"/><Relationship Id="rId1" Type="http://schemas.openxmlformats.org/officeDocument/2006/relationships/slideLayout" Target="../slideLayouts/slideLayout73.xml"/><Relationship Id="rId4" Type="http://schemas.openxmlformats.org/officeDocument/2006/relationships/hyperlink" Target="https://elshahawkscribblins.blogspot.com/2015/07/when-writing-give-yourself-break.html" TargetMode="External"/></Relationships>
</file>

<file path=ppt/slides/_rels/slide24.xml.rels><?xml version="1.0" encoding="UTF-8" standalone="yes"?>
<Relationships xmlns="http://schemas.openxmlformats.org/package/2006/relationships"><Relationship Id="rId8" Type="http://schemas.openxmlformats.org/officeDocument/2006/relationships/image" Target="../media/image72.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9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38.png"/></Relationships>
</file>

<file path=ppt/slides/_rels/slide2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73.jpeg"/><Relationship Id="rId1" Type="http://schemas.openxmlformats.org/officeDocument/2006/relationships/slideLayout" Target="../slideLayouts/slideLayout93.xml"/></Relationships>
</file>

<file path=ppt/slides/_rels/slide2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93.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38.png"/><Relationship Id="rId2" Type="http://schemas.openxmlformats.org/officeDocument/2006/relationships/diagramData" Target="../diagrams/data3.xml"/><Relationship Id="rId1" Type="http://schemas.openxmlformats.org/officeDocument/2006/relationships/slideLayout" Target="../slideLayouts/slideLayout9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84.png"/><Relationship Id="rId1" Type="http://schemas.openxmlformats.org/officeDocument/2006/relationships/slideLayout" Target="../slideLayouts/slideLayout93.xml"/></Relationships>
</file>

<file path=ppt/slides/_rels/slide2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85.png"/><Relationship Id="rId1" Type="http://schemas.openxmlformats.org/officeDocument/2006/relationships/slideLayout" Target="../slideLayouts/slideLayout93.xml"/></Relationships>
</file>

<file path=ppt/slides/_rels/slide3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86.png"/><Relationship Id="rId1" Type="http://schemas.openxmlformats.org/officeDocument/2006/relationships/slideLayout" Target="../slideLayouts/slideLayout93.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38.png"/><Relationship Id="rId2" Type="http://schemas.openxmlformats.org/officeDocument/2006/relationships/diagramData" Target="../diagrams/data4.xml"/><Relationship Id="rId1" Type="http://schemas.openxmlformats.org/officeDocument/2006/relationships/slideLayout" Target="../slideLayouts/slideLayout9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87.jpeg"/><Relationship Id="rId1" Type="http://schemas.openxmlformats.org/officeDocument/2006/relationships/slideLayout" Target="../slideLayouts/slideLayout93.xml"/></Relationships>
</file>

<file path=ppt/slides/_rels/slide33.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89.jpeg"/><Relationship Id="rId1" Type="http://schemas.openxmlformats.org/officeDocument/2006/relationships/slideLayout" Target="../slideLayouts/slideLayout93.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38.png"/><Relationship Id="rId2" Type="http://schemas.openxmlformats.org/officeDocument/2006/relationships/diagramData" Target="../diagrams/data5.xml"/><Relationship Id="rId1" Type="http://schemas.openxmlformats.org/officeDocument/2006/relationships/slideLayout" Target="../slideLayouts/slideLayout9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38.png"/><Relationship Id="rId2" Type="http://schemas.openxmlformats.org/officeDocument/2006/relationships/diagramData" Target="../diagrams/data6.xml"/><Relationship Id="rId1" Type="http://schemas.openxmlformats.org/officeDocument/2006/relationships/slideLayout" Target="../slideLayouts/slideLayout93.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7.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image" Target="../media/image106.jpeg"/><Relationship Id="rId1" Type="http://schemas.openxmlformats.org/officeDocument/2006/relationships/slideLayout" Target="../slideLayouts/slideLayout93.xml"/><Relationship Id="rId4" Type="http://schemas.openxmlformats.org/officeDocument/2006/relationships/image" Target="../media/image38.png"/></Relationships>
</file>

<file path=ppt/slides/_rels/slide3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92.xml"/></Relationships>
</file>

<file path=ppt/slides/_rels/slide39.xml.rels><?xml version="1.0" encoding="UTF-8" standalone="yes"?>
<Relationships xmlns="http://schemas.openxmlformats.org/package/2006/relationships"><Relationship Id="rId2" Type="http://schemas.openxmlformats.org/officeDocument/2006/relationships/image" Target="../media/image108.jpg"/><Relationship Id="rId1" Type="http://schemas.openxmlformats.org/officeDocument/2006/relationships/slideLayout" Target="../slideLayouts/slideLayout97.xml"/></Relationships>
</file>

<file path=ppt/slides/_rels/slide40.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hyperlink" Target="https://www.uwtsd.ac.uk/library/infoskills/" TargetMode="External"/><Relationship Id="rId7" Type="http://schemas.openxmlformats.org/officeDocument/2006/relationships/diagramColors" Target="../diagrams/colors7.xml"/><Relationship Id="rId2" Type="http://schemas.openxmlformats.org/officeDocument/2006/relationships/image" Target="../media/image109.png"/><Relationship Id="rId1" Type="http://schemas.openxmlformats.org/officeDocument/2006/relationships/slideLayout" Target="../slideLayouts/slideLayout93.xml"/><Relationship Id="rId6" Type="http://schemas.openxmlformats.org/officeDocument/2006/relationships/diagramQuickStyle" Target="../diagrams/quickStyle7.xml"/><Relationship Id="rId11" Type="http://schemas.openxmlformats.org/officeDocument/2006/relationships/image" Target="../media/image111.jpeg"/><Relationship Id="rId5" Type="http://schemas.openxmlformats.org/officeDocument/2006/relationships/diagramLayout" Target="../diagrams/layout7.xml"/><Relationship Id="rId10" Type="http://schemas.openxmlformats.org/officeDocument/2006/relationships/image" Target="../media/image38.png"/><Relationship Id="rId4" Type="http://schemas.openxmlformats.org/officeDocument/2006/relationships/diagramData" Target="../diagrams/data7.xml"/><Relationship Id="rId9" Type="http://schemas.openxmlformats.org/officeDocument/2006/relationships/image" Target="../media/image110.png"/></Relationships>
</file>

<file path=ppt/slides/_rels/slide41.xml.rels><?xml version="1.0" encoding="UTF-8" standalone="yes"?>
<Relationships xmlns="http://schemas.openxmlformats.org/package/2006/relationships"><Relationship Id="rId3" Type="http://schemas.openxmlformats.org/officeDocument/2006/relationships/image" Target="../media/image112.jpeg"/><Relationship Id="rId2" Type="http://schemas.openxmlformats.org/officeDocument/2006/relationships/slideLayout" Target="../slideLayouts/slideLayout97.xml"/><Relationship Id="rId1" Type="http://schemas.openxmlformats.org/officeDocument/2006/relationships/video" Target="https://www.youtube.com/embed/RiX_bROvzhE?start=187&amp;feature=oembed" TargetMode="External"/><Relationship Id="rId4" Type="http://schemas.openxmlformats.org/officeDocument/2006/relationships/image" Target="../media/image38.png"/></Relationships>
</file>

<file path=ppt/slides/_rels/slide4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9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1385647" y="2672917"/>
            <a:ext cx="2910215" cy="2705839"/>
          </a:xfrm>
        </p:spPr>
        <p:txBody>
          <a:bodyPr/>
          <a:lstStyle/>
          <a:p>
            <a:pPr algn="ctr"/>
            <a:r>
              <a:rPr lang="en-GB" i="1">
                <a:solidFill>
                  <a:schemeClr val="bg1"/>
                </a:solidFill>
              </a:rPr>
              <a:t>Marketing Essentials</a:t>
            </a:r>
            <a:br>
              <a:rPr lang="en-GB" i="1">
                <a:solidFill>
                  <a:schemeClr val="bg1"/>
                </a:solidFill>
              </a:rPr>
            </a:br>
            <a:r>
              <a:rPr lang="en-GB" i="1">
                <a:solidFill>
                  <a:schemeClr val="bg1"/>
                </a:solidFill>
              </a:rPr>
              <a:t>BMIH4005</a:t>
            </a:r>
            <a:endParaRPr lang="en-GB" dirty="0"/>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1299470" y="2342041"/>
            <a:ext cx="6545062" cy="2897373"/>
          </a:xfrm>
        </p:spPr>
        <p:txBody>
          <a:bodyPr/>
          <a:lstStyle/>
          <a:p>
            <a:pPr algn="ctr"/>
            <a:r>
              <a:rPr lang="en-GB" sz="2400" dirty="0"/>
              <a:t>Before we start</a:t>
            </a:r>
            <a:br>
              <a:rPr lang="en-GB" sz="1500" dirty="0"/>
            </a:br>
            <a:br>
              <a:rPr lang="en-GB" sz="1500" dirty="0"/>
            </a:br>
            <a:r>
              <a:rPr lang="en-GB" sz="1500" dirty="0"/>
              <a:t>As there are quite a few of us here, please ensure that your microphone is muted during all teaching until you are asked a question or there is a group discussion to prevent background noise.</a:t>
            </a:r>
            <a:br>
              <a:rPr lang="en-GB" sz="1500" dirty="0"/>
            </a:br>
            <a:br>
              <a:rPr lang="en-GB" sz="1500" dirty="0"/>
            </a:br>
            <a:r>
              <a:rPr lang="en-GB" sz="1500" b="1" dirty="0">
                <a:solidFill>
                  <a:srgbClr val="FF0000"/>
                </a:solidFill>
                <a:highlight>
                  <a:srgbClr val="FFFF00"/>
                </a:highlight>
              </a:rPr>
              <a:t>Your camera must be always on during lectures please.</a:t>
            </a:r>
            <a:br>
              <a:rPr lang="en-GB" sz="1500" b="1" dirty="0">
                <a:solidFill>
                  <a:srgbClr val="FF0000"/>
                </a:solidFill>
                <a:highlight>
                  <a:srgbClr val="FFFF00"/>
                </a:highlight>
              </a:rPr>
            </a:br>
            <a:br>
              <a:rPr lang="en-GB" sz="1500" dirty="0"/>
            </a:br>
            <a:r>
              <a:rPr lang="en-GB" sz="1500" dirty="0"/>
              <a:t>This and all sessions will be recorded so that you can watch it again</a:t>
            </a:r>
            <a:br>
              <a:rPr lang="en-GB" sz="1500" dirty="0"/>
            </a:br>
            <a:endParaRPr lang="en-GB" sz="1500" dirty="0"/>
          </a:p>
        </p:txBody>
      </p:sp>
    </p:spTree>
    <p:extLst>
      <p:ext uri="{BB962C8B-B14F-4D97-AF65-F5344CB8AC3E}">
        <p14:creationId xmlns:p14="http://schemas.microsoft.com/office/powerpoint/2010/main" val="35118224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1547664" y="1646802"/>
            <a:ext cx="6234170" cy="3672408"/>
          </a:xfrm>
        </p:spPr>
        <p:txBody>
          <a:bodyPr/>
          <a:lstStyle/>
          <a:p>
            <a:pPr>
              <a:buFont typeface="Wingdings" panose="05000000000000000000" pitchFamily="2" charset="2"/>
              <a:buChar char="Ø"/>
            </a:pPr>
            <a:r>
              <a:rPr lang="en-GB" sz="1800" dirty="0"/>
              <a:t>Before we start</a:t>
            </a:r>
            <a:br>
              <a:rPr lang="en-GB" sz="1125" dirty="0"/>
            </a:br>
            <a:br>
              <a:rPr lang="en-GB" sz="1125" dirty="0"/>
            </a:br>
            <a:r>
              <a:rPr lang="en-GB" sz="1125" dirty="0"/>
              <a:t>As there are quite a few of us here, please ensure that your microphone is muted during all teaching until you are asked a question or there is a group discussion to prevent background noise.</a:t>
            </a:r>
            <a:br>
              <a:rPr lang="en-GB" sz="1125" dirty="0"/>
            </a:br>
            <a:br>
              <a:rPr lang="en-GB" sz="1125" dirty="0"/>
            </a:br>
            <a:r>
              <a:rPr lang="en-GB" sz="1200" dirty="0"/>
              <a:t> You should attend every class and have a private space to work so that you can  concentrate fully on the lesson. </a:t>
            </a:r>
            <a:br>
              <a:rPr lang="en-GB" sz="1200" dirty="0"/>
            </a:br>
            <a:br>
              <a:rPr lang="en-GB" sz="1200" dirty="0"/>
            </a:br>
            <a:r>
              <a:rPr lang="en-GB" sz="1200" dirty="0"/>
              <a:t> </a:t>
            </a:r>
            <a:r>
              <a:rPr lang="en-GB" sz="1200" u="sng" dirty="0"/>
              <a:t>You should not be at work, shopping, driving or caring for children.  If you cannot fulfil this criteria you will be removed and marked as absent.</a:t>
            </a:r>
            <a:br>
              <a:rPr lang="en-GB" sz="1200" dirty="0"/>
            </a:br>
            <a:br>
              <a:rPr lang="en-GB" sz="1125" dirty="0"/>
            </a:br>
            <a:br>
              <a:rPr lang="en-GB" sz="1125" dirty="0"/>
            </a:br>
            <a:r>
              <a:rPr lang="en-GB" sz="1125" dirty="0">
                <a:solidFill>
                  <a:srgbClr val="FF0000"/>
                </a:solidFill>
                <a:highlight>
                  <a:srgbClr val="FFFF00"/>
                </a:highlight>
              </a:rPr>
              <a:t>Your camera must be always on during lectures please.  - </a:t>
            </a:r>
            <a:r>
              <a:rPr lang="en-GB" sz="1125" dirty="0"/>
              <a:t>use the Teams university background to protect your privacy.</a:t>
            </a:r>
            <a:br>
              <a:rPr lang="en-GB" sz="1125" dirty="0">
                <a:solidFill>
                  <a:srgbClr val="FF0000"/>
                </a:solidFill>
                <a:highlight>
                  <a:srgbClr val="FFFF00"/>
                </a:highlight>
              </a:rPr>
            </a:br>
            <a:br>
              <a:rPr lang="en-GB" sz="1125" dirty="0">
                <a:solidFill>
                  <a:srgbClr val="FF0000"/>
                </a:solidFill>
                <a:highlight>
                  <a:srgbClr val="FFFF00"/>
                </a:highlight>
              </a:rPr>
            </a:br>
            <a:r>
              <a:rPr lang="en-GB" sz="1125" dirty="0">
                <a:solidFill>
                  <a:srgbClr val="FF0000"/>
                </a:solidFill>
                <a:highlight>
                  <a:srgbClr val="FFFF00"/>
                </a:highlight>
              </a:rPr>
              <a:t>YOU must join via a laptop or PC/MAC </a:t>
            </a:r>
            <a:br>
              <a:rPr lang="en-GB" sz="1125" dirty="0">
                <a:solidFill>
                  <a:srgbClr val="FF0000"/>
                </a:solidFill>
                <a:highlight>
                  <a:srgbClr val="FFFF00"/>
                </a:highlight>
              </a:rPr>
            </a:br>
            <a:br>
              <a:rPr lang="en-GB" sz="1125" dirty="0">
                <a:solidFill>
                  <a:srgbClr val="FF0000"/>
                </a:solidFill>
                <a:highlight>
                  <a:srgbClr val="FFFF00"/>
                </a:highlight>
              </a:rPr>
            </a:br>
            <a:r>
              <a:rPr lang="en-GB" sz="1125" dirty="0">
                <a:solidFill>
                  <a:srgbClr val="FF0000"/>
                </a:solidFill>
                <a:highlight>
                  <a:srgbClr val="FFFF00"/>
                </a:highlight>
              </a:rPr>
              <a:t>You will be removed and logged as absent if you fail to adhere to these</a:t>
            </a:r>
            <a:br>
              <a:rPr lang="en-GB" sz="1125" dirty="0"/>
            </a:br>
            <a:br>
              <a:rPr lang="en-GB" sz="1125" dirty="0"/>
            </a:br>
            <a:r>
              <a:rPr lang="en-GB" sz="1125" dirty="0"/>
              <a:t>This and all sessions will be recorded so that you can watch it again</a:t>
            </a:r>
            <a:br>
              <a:rPr lang="en-GB" sz="1125" dirty="0"/>
            </a:br>
            <a:endParaRPr lang="en-GB" sz="1125" dirty="0"/>
          </a:p>
        </p:txBody>
      </p:sp>
    </p:spTree>
    <p:extLst>
      <p:ext uri="{BB962C8B-B14F-4D97-AF65-F5344CB8AC3E}">
        <p14:creationId xmlns:p14="http://schemas.microsoft.com/office/powerpoint/2010/main" val="17245818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532184" y="-1139597"/>
            <a:ext cx="2034482" cy="3282429"/>
          </a:xfrm>
        </p:spPr>
        <p:txBody>
          <a:bodyPr anchor="ctr">
            <a:normAutofit/>
          </a:bodyPr>
          <a:lstStyle/>
          <a:p>
            <a:r>
              <a:rPr lang="en-GB" altLang="en-US" sz="3150" dirty="0">
                <a:latin typeface="Trebuchet MS" panose="020B0603020202020204" pitchFamily="34" charset="0"/>
              </a:rPr>
              <a:t>Recap</a:t>
            </a: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54106" y="555692"/>
            <a:ext cx="3297782" cy="1331905"/>
          </a:xfrm>
        </p:spPr>
        <p:txBody>
          <a:bodyPr anchor="ctr">
            <a:normAutofit/>
          </a:bodyPr>
          <a:lstStyle/>
          <a:p>
            <a:pPr marL="0" indent="0">
              <a:buNone/>
            </a:pPr>
            <a:r>
              <a:rPr lang="en-GB" altLang="en-US" sz="1425" dirty="0">
                <a:latin typeface="Trebuchet MS" panose="020B0603020202020204" pitchFamily="34" charset="0"/>
              </a:rPr>
              <a:t>Last week gave an overview of..</a:t>
            </a:r>
          </a:p>
          <a:p>
            <a:pPr marL="0" indent="0">
              <a:buNone/>
            </a:pPr>
            <a:r>
              <a:rPr lang="en-GB" altLang="en-US" sz="1425" dirty="0">
                <a:latin typeface="Trebuchet MS" panose="020B0603020202020204" pitchFamily="34" charset="0"/>
              </a:rPr>
              <a:t>Assessment discussion </a:t>
            </a:r>
          </a:p>
          <a:p>
            <a:pPr marL="0" indent="0">
              <a:buNone/>
            </a:pPr>
            <a:endParaRPr lang="en-GB" altLang="en-US" sz="1425" dirty="0">
              <a:solidFill>
                <a:schemeClr val="bg1"/>
              </a:solidFill>
              <a:latin typeface="Trebuchet MS" panose="020B0603020202020204" pitchFamily="34" charset="0"/>
            </a:endParaRPr>
          </a:p>
        </p:txBody>
      </p:sp>
      <p:pic>
        <p:nvPicPr>
          <p:cNvPr id="2" name="Picture 1">
            <a:extLst>
              <a:ext uri="{FF2B5EF4-FFF2-40B4-BE49-F238E27FC236}">
                <a16:creationId xmlns:a16="http://schemas.microsoft.com/office/drawing/2014/main" id="{C3604A0B-1FC6-FD62-DA6D-92161F276CF3}"/>
              </a:ext>
            </a:extLst>
          </p:cNvPr>
          <p:cNvPicPr>
            <a:picLocks noChangeAspect="1"/>
          </p:cNvPicPr>
          <p:nvPr/>
        </p:nvPicPr>
        <p:blipFill rotWithShape="1">
          <a:blip r:embed="rId3"/>
          <a:srcRect t="752" b="69269"/>
          <a:stretch/>
        </p:blipFill>
        <p:spPr>
          <a:xfrm>
            <a:off x="1213168" y="7038540"/>
            <a:ext cx="3770993" cy="637777"/>
          </a:xfrm>
          <a:prstGeom prst="rect">
            <a:avLst/>
          </a:prstGeom>
        </p:spPr>
      </p:pic>
      <p:pic>
        <p:nvPicPr>
          <p:cNvPr id="5" name="Picture 4">
            <a:extLst>
              <a:ext uri="{FF2B5EF4-FFF2-40B4-BE49-F238E27FC236}">
                <a16:creationId xmlns:a16="http://schemas.microsoft.com/office/drawing/2014/main" id="{8A1EC23A-E0FD-A176-6335-A11F812A03AB}"/>
              </a:ext>
            </a:extLst>
          </p:cNvPr>
          <p:cNvPicPr>
            <a:picLocks noChangeAspect="1"/>
          </p:cNvPicPr>
          <p:nvPr/>
        </p:nvPicPr>
        <p:blipFill rotWithShape="1">
          <a:blip r:embed="rId4"/>
          <a:srcRect l="9051" t="6295" r="27163" b="57087"/>
          <a:stretch/>
        </p:blipFill>
        <p:spPr>
          <a:xfrm>
            <a:off x="5190974" y="6999963"/>
            <a:ext cx="2808312" cy="1074786"/>
          </a:xfrm>
          <a:prstGeom prst="rect">
            <a:avLst/>
          </a:prstGeom>
        </p:spPr>
      </p:pic>
      <p:pic>
        <p:nvPicPr>
          <p:cNvPr id="9" name="Picture 8">
            <a:extLst>
              <a:ext uri="{FF2B5EF4-FFF2-40B4-BE49-F238E27FC236}">
                <a16:creationId xmlns:a16="http://schemas.microsoft.com/office/drawing/2014/main" id="{4D52E488-16B7-AE1F-82FA-7806F9CBCC8E}"/>
              </a:ext>
            </a:extLst>
          </p:cNvPr>
          <p:cNvPicPr>
            <a:picLocks noChangeAspect="1"/>
          </p:cNvPicPr>
          <p:nvPr/>
        </p:nvPicPr>
        <p:blipFill rotWithShape="1">
          <a:blip r:embed="rId5"/>
          <a:srcRect l="1020" r="-7887"/>
          <a:stretch/>
        </p:blipFill>
        <p:spPr>
          <a:xfrm>
            <a:off x="139931" y="2427117"/>
            <a:ext cx="2920938" cy="2907709"/>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14" name="TextBox 13">
            <a:extLst>
              <a:ext uri="{FF2B5EF4-FFF2-40B4-BE49-F238E27FC236}">
                <a16:creationId xmlns:a16="http://schemas.microsoft.com/office/drawing/2014/main" id="{93664293-B49B-2681-7AC9-6045DF1035DD}"/>
              </a:ext>
            </a:extLst>
          </p:cNvPr>
          <p:cNvSpPr txBox="1"/>
          <p:nvPr/>
        </p:nvSpPr>
        <p:spPr>
          <a:xfrm>
            <a:off x="6522432" y="3728285"/>
            <a:ext cx="2452415" cy="300082"/>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defTabSz="342900"/>
            <a:r>
              <a:rPr lang="en-US" sz="1350" dirty="0">
                <a:solidFill>
                  <a:schemeClr val="bg1"/>
                </a:solidFill>
                <a:latin typeface="Calibri" panose="020F0502020204030204"/>
                <a:cs typeface="Calibri"/>
              </a:rPr>
              <a:t>What is a PESTLE analysis for? </a:t>
            </a:r>
          </a:p>
        </p:txBody>
      </p:sp>
      <p:sp>
        <p:nvSpPr>
          <p:cNvPr id="15" name="TextBox 14">
            <a:extLst>
              <a:ext uri="{FF2B5EF4-FFF2-40B4-BE49-F238E27FC236}">
                <a16:creationId xmlns:a16="http://schemas.microsoft.com/office/drawing/2014/main" id="{CE882F72-B111-B686-C4BD-EB7B0A4DBA9C}"/>
              </a:ext>
            </a:extLst>
          </p:cNvPr>
          <p:cNvSpPr txBox="1"/>
          <p:nvPr/>
        </p:nvSpPr>
        <p:spPr>
          <a:xfrm>
            <a:off x="3067211" y="3883774"/>
            <a:ext cx="2509719"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defTabSz="342900"/>
            <a:r>
              <a:rPr lang="en-US" sz="1350" dirty="0">
                <a:solidFill>
                  <a:schemeClr val="bg1"/>
                </a:solidFill>
                <a:latin typeface="Calibri" panose="020F0502020204030204"/>
                <a:cs typeface="Calibri"/>
              </a:rPr>
              <a:t>Give me an example of 3 types of collaborators?</a:t>
            </a:r>
          </a:p>
          <a:p>
            <a:pPr defTabSz="342900"/>
            <a:endParaRPr lang="en-US" sz="1350" dirty="0">
              <a:latin typeface="Calibri" panose="020F0502020204030204"/>
              <a:cs typeface="Calibri"/>
            </a:endParaRPr>
          </a:p>
          <a:p>
            <a:pPr defTabSz="342900">
              <a:defRPr/>
            </a:pPr>
            <a:endParaRPr lang="en-GB" sz="1350" kern="0" dirty="0">
              <a:solidFill>
                <a:prstClr val="black"/>
              </a:solidFill>
              <a:latin typeface="Abadi" panose="020B0604020202020204" pitchFamily="34" charset="0"/>
            </a:endParaRPr>
          </a:p>
        </p:txBody>
      </p:sp>
      <p:sp>
        <p:nvSpPr>
          <p:cNvPr id="21" name="TextBox 20">
            <a:extLst>
              <a:ext uri="{FF2B5EF4-FFF2-40B4-BE49-F238E27FC236}">
                <a16:creationId xmlns:a16="http://schemas.microsoft.com/office/drawing/2014/main" id="{1E704EF5-3CDA-5859-F4BA-6A79F2C925CD}"/>
              </a:ext>
            </a:extLst>
          </p:cNvPr>
          <p:cNvSpPr txBox="1"/>
          <p:nvPr/>
        </p:nvSpPr>
        <p:spPr>
          <a:xfrm>
            <a:off x="6120028" y="4547141"/>
            <a:ext cx="2452415" cy="71558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defTabSz="342900"/>
            <a:r>
              <a:rPr lang="en-US" sz="1350" dirty="0">
                <a:solidFill>
                  <a:schemeClr val="bg1"/>
                </a:solidFill>
                <a:latin typeface="Calibri"/>
                <a:cs typeface="Calibri"/>
              </a:rPr>
              <a:t>What are the 2 types of positioning we looked at last week? </a:t>
            </a:r>
          </a:p>
        </p:txBody>
      </p:sp>
      <p:pic>
        <p:nvPicPr>
          <p:cNvPr id="6" name="Picture 6" descr="Graphical user interface, application&#10;&#10;Description automatically generated">
            <a:extLst>
              <a:ext uri="{FF2B5EF4-FFF2-40B4-BE49-F238E27FC236}">
                <a16:creationId xmlns:a16="http://schemas.microsoft.com/office/drawing/2014/main" id="{6A8F39FC-2299-510A-9468-7C420B400C7F}"/>
              </a:ext>
            </a:extLst>
          </p:cNvPr>
          <p:cNvPicPr>
            <a:picLocks noChangeAspect="1"/>
          </p:cNvPicPr>
          <p:nvPr/>
        </p:nvPicPr>
        <p:blipFill rotWithShape="1">
          <a:blip r:embed="rId6"/>
          <a:srcRect l="37540" t="113" r="11435" b="-633"/>
          <a:stretch/>
        </p:blipFill>
        <p:spPr>
          <a:xfrm>
            <a:off x="4253501" y="970886"/>
            <a:ext cx="3886702" cy="2619926"/>
          </a:xfrm>
          <a:prstGeom prst="rect">
            <a:avLst/>
          </a:prstGeom>
        </p:spPr>
      </p:pic>
      <p:pic>
        <p:nvPicPr>
          <p:cNvPr id="7" name="Picture 7" descr="Chart&#10;&#10;Description automatically generated">
            <a:extLst>
              <a:ext uri="{FF2B5EF4-FFF2-40B4-BE49-F238E27FC236}">
                <a16:creationId xmlns:a16="http://schemas.microsoft.com/office/drawing/2014/main" id="{E22D2C6F-306A-519D-4D0E-2C308B34A0CB}"/>
              </a:ext>
            </a:extLst>
          </p:cNvPr>
          <p:cNvPicPr>
            <a:picLocks noChangeAspect="1"/>
          </p:cNvPicPr>
          <p:nvPr/>
        </p:nvPicPr>
        <p:blipFill>
          <a:blip r:embed="rId7"/>
          <a:stretch>
            <a:fillRect/>
          </a:stretch>
        </p:blipFill>
        <p:spPr>
          <a:xfrm>
            <a:off x="2789433" y="359253"/>
            <a:ext cx="1784279" cy="1122282"/>
          </a:xfrm>
          <a:prstGeom prst="rect">
            <a:avLst/>
          </a:prstGeom>
        </p:spPr>
      </p:pic>
      <p:pic>
        <p:nvPicPr>
          <p:cNvPr id="8" name="Picture 15" descr="A picture containing logo&#10;&#10;Description automatically generated">
            <a:extLst>
              <a:ext uri="{FF2B5EF4-FFF2-40B4-BE49-F238E27FC236}">
                <a16:creationId xmlns:a16="http://schemas.microsoft.com/office/drawing/2014/main" id="{10050CDE-3D2F-8379-1726-E2FD5FAA271C}"/>
              </a:ext>
            </a:extLst>
          </p:cNvPr>
          <p:cNvPicPr>
            <a:picLocks noChangeAspect="1"/>
          </p:cNvPicPr>
          <p:nvPr/>
        </p:nvPicPr>
        <p:blipFill>
          <a:blip r:embed="rId8"/>
          <a:stretch>
            <a:fillRect/>
          </a:stretch>
        </p:blipFill>
        <p:spPr>
          <a:xfrm>
            <a:off x="3294580" y="1327708"/>
            <a:ext cx="1099336" cy="991910"/>
          </a:xfrm>
          <a:prstGeom prst="rect">
            <a:avLst/>
          </a:prstGeom>
        </p:spPr>
      </p:pic>
      <p:pic>
        <p:nvPicPr>
          <p:cNvPr id="16" name="Picture 16" descr="Diagram&#10;&#10;Description automatically generated">
            <a:extLst>
              <a:ext uri="{FF2B5EF4-FFF2-40B4-BE49-F238E27FC236}">
                <a16:creationId xmlns:a16="http://schemas.microsoft.com/office/drawing/2014/main" id="{C9D8193C-8956-2894-FC24-DC61BB8F8618}"/>
              </a:ext>
            </a:extLst>
          </p:cNvPr>
          <p:cNvPicPr>
            <a:picLocks noChangeAspect="1"/>
          </p:cNvPicPr>
          <p:nvPr/>
        </p:nvPicPr>
        <p:blipFill>
          <a:blip r:embed="rId9"/>
          <a:stretch>
            <a:fillRect/>
          </a:stretch>
        </p:blipFill>
        <p:spPr>
          <a:xfrm rot="-1740000">
            <a:off x="5448700" y="2860087"/>
            <a:ext cx="1339066" cy="824010"/>
          </a:xfrm>
          <a:prstGeom prst="rect">
            <a:avLst/>
          </a:prstGeom>
        </p:spPr>
      </p:pic>
      <p:pic>
        <p:nvPicPr>
          <p:cNvPr id="17" name="Picture 17" descr="Diagram&#10;&#10;Description automatically generated">
            <a:extLst>
              <a:ext uri="{FF2B5EF4-FFF2-40B4-BE49-F238E27FC236}">
                <a16:creationId xmlns:a16="http://schemas.microsoft.com/office/drawing/2014/main" id="{7EDB0389-DD68-5CE0-A94E-5B196802858C}"/>
              </a:ext>
            </a:extLst>
          </p:cNvPr>
          <p:cNvPicPr>
            <a:picLocks noChangeAspect="1"/>
          </p:cNvPicPr>
          <p:nvPr/>
        </p:nvPicPr>
        <p:blipFill rotWithShape="1">
          <a:blip r:embed="rId10"/>
          <a:srcRect t="27778" r="57321" b="-556"/>
          <a:stretch/>
        </p:blipFill>
        <p:spPr>
          <a:xfrm>
            <a:off x="7832333" y="714807"/>
            <a:ext cx="1470438" cy="1412848"/>
          </a:xfrm>
          <a:prstGeom prst="rect">
            <a:avLst/>
          </a:prstGeom>
        </p:spPr>
      </p:pic>
      <p:pic>
        <p:nvPicPr>
          <p:cNvPr id="18" name="Picture 18" descr="Graphical user interface&#10;&#10;Description automatically generated">
            <a:extLst>
              <a:ext uri="{FF2B5EF4-FFF2-40B4-BE49-F238E27FC236}">
                <a16:creationId xmlns:a16="http://schemas.microsoft.com/office/drawing/2014/main" id="{0EC67214-E687-7216-A553-7F73749A852E}"/>
              </a:ext>
            </a:extLst>
          </p:cNvPr>
          <p:cNvPicPr>
            <a:picLocks noChangeAspect="1"/>
          </p:cNvPicPr>
          <p:nvPr/>
        </p:nvPicPr>
        <p:blipFill>
          <a:blip r:embed="rId11"/>
          <a:stretch>
            <a:fillRect/>
          </a:stretch>
        </p:blipFill>
        <p:spPr>
          <a:xfrm>
            <a:off x="3208961" y="1883639"/>
            <a:ext cx="1047965" cy="1198564"/>
          </a:xfrm>
          <a:prstGeom prst="rect">
            <a:avLst/>
          </a:prstGeom>
        </p:spPr>
      </p:pic>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1"/>
                                        </p:tgtEl>
                                        <p:attrNameLst>
                                          <p:attrName>style.visibility</p:attrName>
                                        </p:attrNameLst>
                                      </p:cBhvr>
                                      <p:to>
                                        <p:strVal val="visible"/>
                                      </p:to>
                                    </p:set>
                                    <p:animEffect transition="in" filter="fade">
                                      <p:cBhvr>
                                        <p:cTn id="1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P spid="21"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368618" y="1663065"/>
            <a:ext cx="8213407" cy="3789045"/>
          </a:xfrm>
        </p:spPr>
        <p:txBody>
          <a:bodyPr/>
          <a:lstStyle/>
          <a:p>
            <a:pPr algn="ctr">
              <a:lnSpc>
                <a:spcPct val="100000"/>
              </a:lnSpc>
              <a:spcAft>
                <a:spcPts val="563"/>
              </a:spcAft>
            </a:pPr>
            <a:r>
              <a:rPr lang="en-GB" sz="1350" dirty="0"/>
              <a:t>Assessment 1</a:t>
            </a:r>
            <a:br>
              <a:rPr lang="en-GB" sz="1350" dirty="0"/>
            </a:br>
            <a:r>
              <a:rPr lang="en-GB" sz="1350" dirty="0"/>
              <a:t>Due:</a:t>
            </a:r>
            <a:r>
              <a:rPr lang="en-GB" sz="1350" dirty="0">
                <a:solidFill>
                  <a:srgbClr val="FF0000"/>
                </a:solidFill>
                <a:highlight>
                  <a:srgbClr val="FFFF00"/>
                </a:highlight>
              </a:rPr>
              <a:t>12</a:t>
            </a:r>
            <a:r>
              <a:rPr lang="en-GB" sz="1350" baseline="30000" dirty="0">
                <a:solidFill>
                  <a:srgbClr val="FF0000"/>
                </a:solidFill>
                <a:highlight>
                  <a:srgbClr val="FFFF00"/>
                </a:highlight>
              </a:rPr>
              <a:t>th</a:t>
            </a:r>
            <a:r>
              <a:rPr lang="en-GB" sz="1350" dirty="0">
                <a:solidFill>
                  <a:srgbClr val="FF0000"/>
                </a:solidFill>
                <a:highlight>
                  <a:srgbClr val="FFFF00"/>
                </a:highlight>
              </a:rPr>
              <a:t> February</a:t>
            </a:r>
            <a:br>
              <a:rPr lang="en-GB" sz="1350" dirty="0"/>
            </a:br>
            <a:r>
              <a:rPr lang="en-GB" sz="1350" dirty="0"/>
              <a:t>An </a:t>
            </a:r>
            <a:r>
              <a:rPr lang="en-GB" sz="1350" u="sng" dirty="0"/>
              <a:t>essay </a:t>
            </a:r>
            <a:r>
              <a:rPr lang="en-GB" sz="1350" dirty="0"/>
              <a:t>of 1500 words -/+ 10%</a:t>
            </a:r>
            <a:br>
              <a:rPr lang="en-GB" sz="1350" dirty="0"/>
            </a:br>
            <a:br>
              <a:rPr lang="en-GB" sz="788" dirty="0"/>
            </a:br>
            <a:r>
              <a:rPr lang="en-GB" sz="1013" b="1" dirty="0"/>
              <a:t>A comparison of the marketing methods of two multinational hotel chains</a:t>
            </a:r>
            <a:r>
              <a:rPr lang="en-GB" sz="788" dirty="0"/>
              <a:t>.</a:t>
            </a:r>
            <a:br>
              <a:rPr lang="en-GB" sz="788" dirty="0"/>
            </a:br>
            <a:r>
              <a:rPr lang="en-GB" sz="825" dirty="0">
                <a:ea typeface="Calibri" panose="020F0502020204030204" pitchFamily="34" charset="0"/>
              </a:rPr>
              <a:t>Students will be required to write an academic </a:t>
            </a:r>
            <a:r>
              <a:rPr lang="en-GB" sz="825" b="1" dirty="0">
                <a:ea typeface="Calibri" panose="020F0502020204030204" pitchFamily="34" charset="0"/>
              </a:rPr>
              <a:t>essay</a:t>
            </a:r>
            <a:r>
              <a:rPr lang="en-GB" sz="825" dirty="0">
                <a:ea typeface="Calibri" panose="020F0502020204030204" pitchFamily="34" charset="0"/>
              </a:rPr>
              <a:t> introducing the subject of marketing, </a:t>
            </a:r>
            <a:r>
              <a:rPr lang="en-GB" sz="825" b="1" i="1" dirty="0">
                <a:ea typeface="Calibri" panose="020F0502020204030204" pitchFamily="34" charset="0"/>
              </a:rPr>
              <a:t>specifically </a:t>
            </a:r>
            <a:r>
              <a:rPr lang="en-GB" sz="825" b="1" i="1" u="sng" dirty="0">
                <a:ea typeface="Calibri" panose="020F0502020204030204" pitchFamily="34" charset="0"/>
              </a:rPr>
              <a:t>comparing the marketing methods and strategy of two multinational hotel brands</a:t>
            </a:r>
            <a:r>
              <a:rPr lang="en-GB" sz="825" u="sng" dirty="0">
                <a:ea typeface="Calibri" panose="020F0502020204030204" pitchFamily="34" charset="0"/>
              </a:rPr>
              <a:t>.   </a:t>
            </a:r>
            <a:br>
              <a:rPr lang="en-GB" sz="788" u="sng" dirty="0">
                <a:ea typeface="Calibri" panose="020F0502020204030204" pitchFamily="34" charset="0"/>
              </a:rPr>
            </a:br>
            <a:r>
              <a:rPr lang="en-GB" sz="1013" b="1" u="sng" dirty="0">
                <a:ea typeface="Calibri" panose="020F0502020204030204" pitchFamily="34" charset="0"/>
              </a:rPr>
              <a:t>(</a:t>
            </a:r>
            <a:r>
              <a:rPr lang="en-GB" sz="1013" b="1" u="sng" dirty="0">
                <a:ea typeface="Times New Roman" panose="02020603050405020304" pitchFamily="18" charset="0"/>
              </a:rPr>
              <a:t>Six Senses</a:t>
            </a:r>
            <a:r>
              <a:rPr lang="en-GB" sz="1013" b="1" u="sng" dirty="0">
                <a:ea typeface="Calibri" panose="020F0502020204030204" pitchFamily="34" charset="0"/>
              </a:rPr>
              <a:t> and Moxy)</a:t>
            </a:r>
            <a:r>
              <a:rPr lang="en-GB" sz="1013" dirty="0">
                <a:ea typeface="Calibri" panose="020F0502020204030204" pitchFamily="34" charset="0"/>
              </a:rPr>
              <a:t> </a:t>
            </a:r>
            <a:br>
              <a:rPr lang="en-GB" sz="788" u="sng" dirty="0">
                <a:ea typeface="Calibri" panose="020F0502020204030204" pitchFamily="34" charset="0"/>
              </a:rPr>
            </a:br>
            <a:br>
              <a:rPr lang="en-GB" sz="675" dirty="0">
                <a:latin typeface="Calibri" panose="020F0502020204030204" pitchFamily="34" charset="0"/>
                <a:ea typeface="Calibri" panose="020F0502020204030204" pitchFamily="34" charset="0"/>
              </a:rPr>
            </a:br>
            <a:r>
              <a:rPr lang="en-GB" sz="1050" dirty="0">
                <a:ea typeface="Calibri" panose="020F0502020204030204" pitchFamily="34" charset="0"/>
              </a:rPr>
              <a:t>Your task is to compare the brand’s marketing strategies utilising the </a:t>
            </a:r>
            <a:r>
              <a:rPr lang="en-GB" sz="1050" u="sng" dirty="0">
                <a:ea typeface="Calibri" panose="020F0502020204030204" pitchFamily="34" charset="0"/>
              </a:rPr>
              <a:t>situational analysis tools discussed in class,</a:t>
            </a:r>
            <a:r>
              <a:rPr lang="en-GB" sz="1050" b="1" dirty="0">
                <a:ea typeface="Calibri" panose="020F0502020204030204" pitchFamily="34" charset="0"/>
              </a:rPr>
              <a:t> </a:t>
            </a:r>
            <a:r>
              <a:rPr lang="en-GB" sz="1050" dirty="0">
                <a:ea typeface="Calibri" panose="020F0502020204030204" pitchFamily="34" charset="0"/>
              </a:rPr>
              <a:t>i.e. the ways in which these organisations market their products and services</a:t>
            </a:r>
            <a:r>
              <a:rPr lang="en-GB" sz="1050" b="1" dirty="0">
                <a:ea typeface="Calibri" panose="020F0502020204030204" pitchFamily="34" charset="0"/>
              </a:rPr>
              <a:t> </a:t>
            </a:r>
            <a:r>
              <a:rPr lang="en-GB" sz="1050" u="sng" dirty="0">
                <a:ea typeface="Calibri" panose="020F0502020204030204" pitchFamily="34" charset="0"/>
              </a:rPr>
              <a:t>(Marketing mix</a:t>
            </a:r>
            <a:r>
              <a:rPr lang="en-GB" sz="1050" dirty="0">
                <a:ea typeface="Calibri" panose="020F0502020204030204" pitchFamily="34" charset="0"/>
              </a:rPr>
              <a:t>) and will include discussing the use of </a:t>
            </a:r>
            <a:r>
              <a:rPr lang="en-GB" sz="1050" u="sng" dirty="0">
                <a:ea typeface="Calibri" panose="020F0502020204030204" pitchFamily="34" charset="0"/>
              </a:rPr>
              <a:t>segmentation targeting and positioning</a:t>
            </a:r>
            <a:r>
              <a:rPr lang="en-GB" sz="1050" dirty="0">
                <a:ea typeface="Calibri" panose="020F0502020204030204" pitchFamily="34" charset="0"/>
              </a:rPr>
              <a:t> as well as </a:t>
            </a:r>
            <a:r>
              <a:rPr lang="en-GB" sz="1050" u="sng" dirty="0">
                <a:ea typeface="Calibri" panose="020F0502020204030204" pitchFamily="34" charset="0"/>
              </a:rPr>
              <a:t>marketing communications</a:t>
            </a:r>
            <a:r>
              <a:rPr lang="en-GB" sz="1050" dirty="0">
                <a:ea typeface="Calibri" panose="020F0502020204030204" pitchFamily="34" charset="0"/>
              </a:rPr>
              <a:t> with their target audiences, support your work with the </a:t>
            </a:r>
            <a:r>
              <a:rPr lang="en-GB" sz="1050" u="sng" dirty="0" err="1">
                <a:ea typeface="Calibri" panose="020F0502020204030204" pitchFamily="34" charset="0"/>
              </a:rPr>
              <a:t>Simmilarweb</a:t>
            </a:r>
            <a:r>
              <a:rPr lang="en-GB" sz="1050" u="sng" dirty="0">
                <a:ea typeface="Calibri" panose="020F0502020204030204" pitchFamily="34" charset="0"/>
              </a:rPr>
              <a:t> analysis tool</a:t>
            </a:r>
            <a:r>
              <a:rPr lang="en-GB" sz="1050" dirty="0">
                <a:ea typeface="Calibri" panose="020F0502020204030204" pitchFamily="34" charset="0"/>
              </a:rPr>
              <a:t>. Students will Identify similarities and differences in the respective marketing strategies; and make recommendations to develop and enhance marketing activities for their chosen brands that</a:t>
            </a:r>
            <a:r>
              <a:rPr lang="en-GB" sz="1050" dirty="0">
                <a:latin typeface="Calibri" panose="020F0502020204030204" pitchFamily="34" charset="0"/>
                <a:ea typeface="Calibri" panose="020F0502020204030204" pitchFamily="34" charset="0"/>
              </a:rPr>
              <a:t> </a:t>
            </a:r>
            <a:r>
              <a:rPr lang="en-GB" sz="1050" dirty="0">
                <a:ea typeface="Calibri" panose="020F0502020204030204" pitchFamily="34" charset="0"/>
              </a:rPr>
              <a:t>will aid potential future growth, while also considering any </a:t>
            </a:r>
            <a:r>
              <a:rPr lang="en-GB" sz="1050" u="sng" dirty="0">
                <a:ea typeface="Calibri" panose="020F0502020204030204" pitchFamily="34" charset="0"/>
              </a:rPr>
              <a:t>relevant contemporary concerns</a:t>
            </a:r>
            <a:r>
              <a:rPr lang="en-GB" sz="1050" dirty="0">
                <a:ea typeface="Calibri" panose="020F0502020204030204" pitchFamily="34" charset="0"/>
              </a:rPr>
              <a:t> in the hospitality market.</a:t>
            </a:r>
            <a:br>
              <a:rPr lang="en-GB" sz="1050" dirty="0">
                <a:latin typeface="Calibri" panose="020F0502020204030204" pitchFamily="34" charset="0"/>
                <a:ea typeface="Calibri" panose="020F0502020204030204" pitchFamily="34" charset="0"/>
              </a:rPr>
            </a:br>
            <a:br>
              <a:rPr lang="en-GB" sz="1050" dirty="0">
                <a:latin typeface="Calibri" panose="020F0502020204030204" pitchFamily="34" charset="0"/>
                <a:ea typeface="Calibri" panose="020F0502020204030204" pitchFamily="34" charset="0"/>
              </a:rPr>
            </a:br>
            <a:r>
              <a:rPr lang="en-GB" sz="1050" dirty="0">
                <a:ea typeface="Calibri" panose="020F0502020204030204" pitchFamily="34" charset="0"/>
              </a:rPr>
              <a:t>explore a number of different generational and strategic approaches to marketing and perhaps the use of social media and digital marketing versus traditional advertising and marketing techniques. What is the brand message? What changes have been made due to contemporary issues (within the past year) </a:t>
            </a:r>
            <a:r>
              <a:rPr lang="en-GB" sz="1050" dirty="0" err="1">
                <a:ea typeface="Calibri" panose="020F0502020204030204" pitchFamily="34" charset="0"/>
              </a:rPr>
              <a:t>i.e</a:t>
            </a:r>
            <a:r>
              <a:rPr lang="en-GB" sz="1050" dirty="0">
                <a:ea typeface="Calibri" panose="020F0502020204030204" pitchFamily="34" charset="0"/>
              </a:rPr>
              <a:t> Ukraine, recent Geopolitical events, Business environment changes, or other Industry changes, such as trends influencing the marketing by providing a ‘green’ message or social concerns?</a:t>
            </a:r>
            <a:br>
              <a:rPr lang="en-GB" sz="675" dirty="0">
                <a:latin typeface="Calibri" panose="020F0502020204030204" pitchFamily="34" charset="0"/>
                <a:ea typeface="Calibri" panose="020F0502020204030204" pitchFamily="34" charset="0"/>
              </a:rPr>
            </a:br>
            <a:br>
              <a:rPr lang="en-GB" sz="788" dirty="0"/>
            </a:br>
            <a:endParaRPr lang="en-GB" sz="788" dirty="0"/>
          </a:p>
        </p:txBody>
      </p:sp>
    </p:spTree>
    <p:extLst>
      <p:ext uri="{BB962C8B-B14F-4D97-AF65-F5344CB8AC3E}">
        <p14:creationId xmlns:p14="http://schemas.microsoft.com/office/powerpoint/2010/main" val="11319355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3">
            <a:extLst>
              <a:ext uri="{FF2B5EF4-FFF2-40B4-BE49-F238E27FC236}">
                <a16:creationId xmlns:a16="http://schemas.microsoft.com/office/drawing/2014/main" id="{A44CB4EE-83AD-4C56-872E-1E3F03E70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1500188"/>
            <a:ext cx="6856286" cy="38576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14350"/>
            <a:endParaRPr lang="en-US" sz="1013">
              <a:solidFill>
                <a:prstClr val="white"/>
              </a:solidFill>
              <a:latin typeface="Calibri" panose="020F0502020204030204"/>
            </a:endParaRPr>
          </a:p>
        </p:txBody>
      </p:sp>
      <p:sp>
        <p:nvSpPr>
          <p:cNvPr id="72" name="Freeform: Shape 35">
            <a:extLst>
              <a:ext uri="{FF2B5EF4-FFF2-40B4-BE49-F238E27FC236}">
                <a16:creationId xmlns:a16="http://schemas.microsoft.com/office/drawing/2014/main" id="{9255E12D-D5B1-4FC4-8749-1071889607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2967" y="1500187"/>
            <a:ext cx="427286" cy="3857625"/>
          </a:xfrm>
          <a:custGeom>
            <a:avLst/>
            <a:gdLst>
              <a:gd name="connsiteX0" fmla="*/ 2273 w 759618"/>
              <a:gd name="connsiteY0" fmla="*/ 0 h 6858000"/>
              <a:gd name="connsiteX1" fmla="*/ 759617 w 759618"/>
              <a:gd name="connsiteY1" fmla="*/ 0 h 6858000"/>
              <a:gd name="connsiteX2" fmla="*/ 759617 w 759618"/>
              <a:gd name="connsiteY2" fmla="*/ 1613807 h 6858000"/>
              <a:gd name="connsiteX3" fmla="*/ 759618 w 759618"/>
              <a:gd name="connsiteY3" fmla="*/ 1613808 h 6858000"/>
              <a:gd name="connsiteX4" fmla="*/ 759618 w 759618"/>
              <a:gd name="connsiteY4" fmla="*/ 6858000 h 6858000"/>
              <a:gd name="connsiteX5" fmla="*/ 0 w 759618"/>
              <a:gd name="connsiteY5" fmla="*/ 6391227 h 6858000"/>
              <a:gd name="connsiteX6" fmla="*/ 0 w 759618"/>
              <a:gd name="connsiteY6" fmla="*/ 1147035 h 6858000"/>
              <a:gd name="connsiteX7" fmla="*/ 2273 w 759618"/>
              <a:gd name="connsiteY7" fmla="*/ 114843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618" h="6858000">
                <a:moveTo>
                  <a:pt x="2273" y="0"/>
                </a:moveTo>
                <a:lnTo>
                  <a:pt x="759617" y="0"/>
                </a:lnTo>
                <a:lnTo>
                  <a:pt x="759617" y="1613807"/>
                </a:lnTo>
                <a:lnTo>
                  <a:pt x="759618" y="1613808"/>
                </a:lnTo>
                <a:lnTo>
                  <a:pt x="759618" y="6858000"/>
                </a:lnTo>
                <a:lnTo>
                  <a:pt x="0" y="6391227"/>
                </a:lnTo>
                <a:lnTo>
                  <a:pt x="0" y="1147035"/>
                </a:lnTo>
                <a:lnTo>
                  <a:pt x="2273" y="1148432"/>
                </a:lnTo>
                <a:close/>
              </a:path>
            </a:pathLst>
          </a:custGeom>
          <a:solidFill>
            <a:schemeClr val="accent1">
              <a:lumMod val="75000"/>
            </a:schemeClr>
          </a:solidFill>
          <a:ln>
            <a:noFill/>
          </a:ln>
        </p:spPr>
        <p:txBody>
          <a:bodyPr vert="horz" wrap="square" lIns="51435" tIns="25718" rIns="51435" bIns="25718" numCol="1" anchor="t" anchorCtr="0" compatLnSpc="1">
            <a:prstTxWarp prst="textNoShape">
              <a:avLst/>
            </a:prstTxWarp>
            <a:noAutofit/>
          </a:bodyPr>
          <a:lstStyle/>
          <a:p>
            <a:pPr defTabSz="514350"/>
            <a:endParaRPr lang="en-US" sz="1013">
              <a:solidFill>
                <a:prstClr val="black"/>
              </a:solidFill>
              <a:latin typeface="Calibri" panose="020F0502020204030204"/>
            </a:endParaRPr>
          </a:p>
        </p:txBody>
      </p:sp>
      <p:sp>
        <p:nvSpPr>
          <p:cNvPr id="73" name="Freeform 7">
            <a:extLst>
              <a:ext uri="{FF2B5EF4-FFF2-40B4-BE49-F238E27FC236}">
                <a16:creationId xmlns:a16="http://schemas.microsoft.com/office/drawing/2014/main" id="{9B20A794-0515-443F-9764-44A6569EC3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474247" y="1994993"/>
            <a:ext cx="271493" cy="3105796"/>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51435" tIns="25718" rIns="51435" bIns="25718" numCol="1" anchor="t" anchorCtr="0" compatLnSpc="1">
            <a:prstTxWarp prst="textNoShape">
              <a:avLst/>
            </a:prstTxWarp>
          </a:bodyPr>
          <a:lstStyle/>
          <a:p>
            <a:pPr defTabSz="514350"/>
            <a:endParaRPr lang="en-US" sz="1013">
              <a:solidFill>
                <a:prstClr val="black"/>
              </a:solidFill>
              <a:latin typeface="Calibri" panose="020F0502020204030204"/>
            </a:endParaRPr>
          </a:p>
        </p:txBody>
      </p:sp>
      <p:pic>
        <p:nvPicPr>
          <p:cNvPr id="6" name="Picture 5">
            <a:extLst>
              <a:ext uri="{FF2B5EF4-FFF2-40B4-BE49-F238E27FC236}">
                <a16:creationId xmlns:a16="http://schemas.microsoft.com/office/drawing/2014/main" id="{B97F6D9A-FBC6-2CB5-256A-533D49F6E9FC}"/>
              </a:ext>
            </a:extLst>
          </p:cNvPr>
          <p:cNvPicPr>
            <a:picLocks noChangeAspect="1"/>
          </p:cNvPicPr>
          <p:nvPr/>
        </p:nvPicPr>
        <p:blipFill rotWithShape="1">
          <a:blip r:embed="rId2"/>
          <a:srcRect t="624"/>
          <a:stretch/>
        </p:blipFill>
        <p:spPr>
          <a:xfrm>
            <a:off x="1143001" y="1500188"/>
            <a:ext cx="2607009" cy="3454317"/>
          </a:xfrm>
          <a:prstGeom prst="rect">
            <a:avLst/>
          </a:prstGeom>
        </p:spPr>
      </p:pic>
      <p:sp>
        <p:nvSpPr>
          <p:cNvPr id="74" name="Rectangle 8">
            <a:extLst>
              <a:ext uri="{FF2B5EF4-FFF2-40B4-BE49-F238E27FC236}">
                <a16:creationId xmlns:a16="http://schemas.microsoft.com/office/drawing/2014/main" id="{A9CE15CA-2228-4197-93B9-E41A1DC42D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900252" y="1500190"/>
            <a:ext cx="4099034" cy="3857624"/>
          </a:xfrm>
          <a:prstGeom prst="rect">
            <a:avLst/>
          </a:prstGeom>
          <a:solidFill>
            <a:schemeClr val="accent1"/>
          </a:solidFill>
          <a:ln>
            <a:noFill/>
          </a:ln>
        </p:spPr>
        <p:txBody>
          <a:bodyPr vert="horz" wrap="square" lIns="51435" tIns="25718" rIns="51435" bIns="25718" numCol="1" anchor="t" anchorCtr="0" compatLnSpc="1">
            <a:prstTxWarp prst="textNoShape">
              <a:avLst/>
            </a:prstTxWarp>
          </a:bodyPr>
          <a:lstStyle/>
          <a:p>
            <a:pPr defTabSz="514350"/>
            <a:endParaRPr lang="en-US" sz="1013">
              <a:solidFill>
                <a:prstClr val="black"/>
              </a:solidFill>
              <a:latin typeface="Calibri" panose="020F0502020204030204"/>
            </a:endParaRPr>
          </a:p>
        </p:txBody>
      </p:sp>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4266473" y="1862137"/>
            <a:ext cx="3285434" cy="1001040"/>
          </a:xfrm>
        </p:spPr>
        <p:txBody>
          <a:bodyPr vert="horz" lIns="51435" tIns="25718" rIns="51435" bIns="25718" rtlCol="0" anchor="ctr">
            <a:normAutofit/>
          </a:bodyPr>
          <a:lstStyle/>
          <a:p>
            <a:r>
              <a:rPr lang="en-US" sz="2250" b="1" dirty="0">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4266472" y="2916569"/>
            <a:ext cx="3285434" cy="2037936"/>
          </a:xfrm>
        </p:spPr>
        <p:txBody>
          <a:bodyPr vert="horz" lIns="51435" tIns="25718" rIns="51435" bIns="25718" rtlCol="0" anchor="t">
            <a:normAutofit/>
          </a:bodyPr>
          <a:lstStyle/>
          <a:p>
            <a:pPr marL="0" indent="0">
              <a:buNone/>
            </a:pPr>
            <a:r>
              <a:rPr lang="en-GB" sz="1200" b="1" dirty="0">
                <a:solidFill>
                  <a:schemeClr val="bg1"/>
                </a:solidFill>
                <a:latin typeface="Arial" panose="020B0604020202020204" pitchFamily="34" charset="0"/>
                <a:cs typeface="Arial" panose="020B0604020202020204" pitchFamily="34" charset="0"/>
              </a:rPr>
              <a:t>For you to gain an understanding of:</a:t>
            </a:r>
          </a:p>
          <a:p>
            <a:pPr marL="0" indent="0">
              <a:buNone/>
            </a:pPr>
            <a:endParaRPr lang="en-GB" sz="1200" b="1" dirty="0">
              <a:solidFill>
                <a:schemeClr val="bg1"/>
              </a:solidFill>
              <a:latin typeface="Arial" panose="020B0604020202020204" pitchFamily="34" charset="0"/>
              <a:cs typeface="Arial" panose="020B0604020202020204" pitchFamily="34" charset="0"/>
            </a:endParaRPr>
          </a:p>
          <a:p>
            <a:pPr marL="0" indent="0">
              <a:buNone/>
            </a:pPr>
            <a:r>
              <a:rPr lang="en-GB" sz="1200" b="1" dirty="0">
                <a:solidFill>
                  <a:schemeClr val="bg1"/>
                </a:solidFill>
                <a:latin typeface="Arial" panose="020B0604020202020204" pitchFamily="34" charset="0"/>
                <a:cs typeface="Arial" panose="020B0604020202020204" pitchFamily="34" charset="0"/>
              </a:rPr>
              <a:t>What is the Marketing Mix?</a:t>
            </a:r>
          </a:p>
          <a:p>
            <a:pPr marL="0" indent="0">
              <a:buNone/>
            </a:pPr>
            <a:endParaRPr lang="en-GB" sz="1200" b="1" dirty="0">
              <a:solidFill>
                <a:schemeClr val="bg1"/>
              </a:solidFill>
              <a:latin typeface="Arial" panose="020B0604020202020204" pitchFamily="34" charset="0"/>
              <a:cs typeface="Arial" panose="020B0604020202020204" pitchFamily="34" charset="0"/>
            </a:endParaRPr>
          </a:p>
          <a:p>
            <a:pPr marL="0" indent="0">
              <a:buNone/>
            </a:pPr>
            <a:r>
              <a:rPr lang="en-GB" sz="1200" b="1" dirty="0">
                <a:solidFill>
                  <a:schemeClr val="bg1"/>
                </a:solidFill>
                <a:latin typeface="Arial" panose="020B0604020202020204" pitchFamily="34" charset="0"/>
                <a:cs typeface="Arial" panose="020B0604020202020204" pitchFamily="34" charset="0"/>
              </a:rPr>
              <a:t>What is the role of the Marketing Mix</a:t>
            </a:r>
          </a:p>
          <a:p>
            <a:pPr marL="0" indent="0">
              <a:buNone/>
            </a:pPr>
            <a:endParaRPr lang="en-GB" sz="1200" b="1" dirty="0">
              <a:solidFill>
                <a:schemeClr val="bg1"/>
              </a:solidFill>
              <a:latin typeface="Arial" panose="020B0604020202020204" pitchFamily="34" charset="0"/>
              <a:cs typeface="Arial" panose="020B0604020202020204" pitchFamily="34" charset="0"/>
            </a:endParaRPr>
          </a:p>
          <a:p>
            <a:pPr marL="0" indent="0">
              <a:buNone/>
            </a:pPr>
            <a:r>
              <a:rPr lang="en-GB" sz="1200" b="1" dirty="0">
                <a:solidFill>
                  <a:schemeClr val="bg1"/>
                </a:solidFill>
                <a:latin typeface="Arial" panose="020B0604020202020204" pitchFamily="34" charset="0"/>
                <a:cs typeface="Arial" panose="020B0604020202020204" pitchFamily="34" charset="0"/>
              </a:rPr>
              <a:t>Hospitality brands and the Service mix</a:t>
            </a:r>
          </a:p>
          <a:p>
            <a:pPr marL="0"/>
            <a:endParaRPr lang="en-US" sz="1125" b="1" dirty="0">
              <a:solidFill>
                <a:srgbClr val="FEFFFF"/>
              </a:solidFill>
            </a:endParaRPr>
          </a:p>
        </p:txBody>
      </p:sp>
    </p:spTree>
    <p:extLst>
      <p:ext uri="{BB962C8B-B14F-4D97-AF65-F5344CB8AC3E}">
        <p14:creationId xmlns:p14="http://schemas.microsoft.com/office/powerpoint/2010/main" val="29415644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Shape&#10;&#10;Description automatically generated">
            <a:extLst>
              <a:ext uri="{FF2B5EF4-FFF2-40B4-BE49-F238E27FC236}">
                <a16:creationId xmlns:a16="http://schemas.microsoft.com/office/drawing/2014/main" id="{8C629097-B0FF-4211-8C9C-7AE4646711B0}"/>
              </a:ext>
            </a:extLst>
          </p:cNvPr>
          <p:cNvPicPr>
            <a:picLocks noChangeAspect="1"/>
          </p:cNvPicPr>
          <p:nvPr/>
        </p:nvPicPr>
        <p:blipFill>
          <a:blip r:embed="rId3"/>
          <a:stretch>
            <a:fillRect/>
          </a:stretch>
        </p:blipFill>
        <p:spPr>
          <a:xfrm>
            <a:off x="301644" y="794321"/>
            <a:ext cx="3356136" cy="3096344"/>
          </a:xfrm>
          <a:prstGeom prst="rect">
            <a:avLst/>
          </a:prstGeom>
        </p:spPr>
      </p:pic>
      <p:sp>
        <p:nvSpPr>
          <p:cNvPr id="6" name="TextBox 5">
            <a:extLst>
              <a:ext uri="{FF2B5EF4-FFF2-40B4-BE49-F238E27FC236}">
                <a16:creationId xmlns:a16="http://schemas.microsoft.com/office/drawing/2014/main" id="{F0572689-BD03-4511-9813-0F29957C0A7E}"/>
              </a:ext>
            </a:extLst>
          </p:cNvPr>
          <p:cNvSpPr txBox="1"/>
          <p:nvPr/>
        </p:nvSpPr>
        <p:spPr>
          <a:xfrm>
            <a:off x="539552" y="332656"/>
            <a:ext cx="288032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rgbClr val="0070C0"/>
                </a:solidFill>
              </a:rPr>
              <a:t>4 P’s Marketing MIX</a:t>
            </a:r>
          </a:p>
        </p:txBody>
      </p:sp>
      <p:sp>
        <p:nvSpPr>
          <p:cNvPr id="7" name="TextBox 6">
            <a:extLst>
              <a:ext uri="{FF2B5EF4-FFF2-40B4-BE49-F238E27FC236}">
                <a16:creationId xmlns:a16="http://schemas.microsoft.com/office/drawing/2014/main" id="{FFBFFA69-01A2-4D79-AA30-02FA55D601FC}"/>
              </a:ext>
            </a:extLst>
          </p:cNvPr>
          <p:cNvSpPr txBox="1"/>
          <p:nvPr/>
        </p:nvSpPr>
        <p:spPr>
          <a:xfrm>
            <a:off x="3851920" y="352622"/>
            <a:ext cx="509930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br>
              <a:rPr lang="en-US" dirty="0"/>
            </a:br>
            <a:endParaRPr lang="en-US" dirty="0"/>
          </a:p>
        </p:txBody>
      </p:sp>
      <p:sp>
        <p:nvSpPr>
          <p:cNvPr id="3" name="TextBox 2">
            <a:extLst>
              <a:ext uri="{FF2B5EF4-FFF2-40B4-BE49-F238E27FC236}">
                <a16:creationId xmlns:a16="http://schemas.microsoft.com/office/drawing/2014/main" id="{B2BC6A5A-E315-3520-AD82-B89CBB7D2CA8}"/>
              </a:ext>
            </a:extLst>
          </p:cNvPr>
          <p:cNvSpPr txBox="1"/>
          <p:nvPr/>
        </p:nvSpPr>
        <p:spPr>
          <a:xfrm>
            <a:off x="539552" y="3890665"/>
            <a:ext cx="1800978" cy="369332"/>
          </a:xfrm>
          <a:prstGeom prst="rect">
            <a:avLst/>
          </a:prstGeom>
          <a:noFill/>
        </p:spPr>
        <p:txBody>
          <a:bodyPr wrap="square">
            <a:spAutoFit/>
          </a:bodyPr>
          <a:lstStyle/>
          <a:p>
            <a:r>
              <a:rPr lang="en-GB" dirty="0"/>
              <a:t>(McCarthy, 1960) </a:t>
            </a:r>
          </a:p>
        </p:txBody>
      </p:sp>
      <p:pic>
        <p:nvPicPr>
          <p:cNvPr id="10" name="Picture 9" descr="Qr code&#10;&#10;Description automatically generated">
            <a:extLst>
              <a:ext uri="{FF2B5EF4-FFF2-40B4-BE49-F238E27FC236}">
                <a16:creationId xmlns:a16="http://schemas.microsoft.com/office/drawing/2014/main" id="{D7059462-F064-C060-EC5E-197E87827EF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06000" y="0"/>
            <a:ext cx="5445224" cy="5445224"/>
          </a:xfrm>
          <a:prstGeom prst="rect">
            <a:avLst/>
          </a:prstGeom>
        </p:spPr>
      </p:pic>
      <p:sp>
        <p:nvSpPr>
          <p:cNvPr id="12" name="TextBox 11">
            <a:extLst>
              <a:ext uri="{FF2B5EF4-FFF2-40B4-BE49-F238E27FC236}">
                <a16:creationId xmlns:a16="http://schemas.microsoft.com/office/drawing/2014/main" id="{4AAE6381-AC98-9541-8EE9-AFFC42A5653A}"/>
              </a:ext>
            </a:extLst>
          </p:cNvPr>
          <p:cNvSpPr txBox="1"/>
          <p:nvPr/>
        </p:nvSpPr>
        <p:spPr>
          <a:xfrm>
            <a:off x="3419872" y="5445224"/>
            <a:ext cx="5445224"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a:defRPr/>
            </a:pPr>
            <a:r>
              <a:rPr lang="en-GB" dirty="0"/>
              <a:t>Scan the QR code and scroll through answer the quiz at the end and put your score in the chat box (15 mins) </a:t>
            </a:r>
          </a:p>
          <a:p>
            <a:pPr marL="0" marR="0" lvl="0" indent="0" defTabSz="4572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ndParaRPr>
          </a:p>
        </p:txBody>
      </p:sp>
    </p:spTree>
    <p:extLst>
      <p:ext uri="{BB962C8B-B14F-4D97-AF65-F5344CB8AC3E}">
        <p14:creationId xmlns:p14="http://schemas.microsoft.com/office/powerpoint/2010/main" val="30521378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ackages on conveyor belt">
            <a:extLst>
              <a:ext uri="{FF2B5EF4-FFF2-40B4-BE49-F238E27FC236}">
                <a16:creationId xmlns:a16="http://schemas.microsoft.com/office/drawing/2014/main" id="{267F022A-921C-1808-C11A-DD921658111D}"/>
              </a:ext>
            </a:extLst>
          </p:cNvPr>
          <p:cNvPicPr>
            <a:picLocks noChangeAspect="1"/>
          </p:cNvPicPr>
          <p:nvPr/>
        </p:nvPicPr>
        <p:blipFill rotWithShape="1">
          <a:blip r:embed="rId3"/>
          <a:srcRect r="11130" b="-3"/>
          <a:stretch/>
        </p:blipFill>
        <p:spPr>
          <a:xfrm>
            <a:off x="-2285" y="10"/>
            <a:ext cx="9143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9143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822960" y="325550"/>
            <a:ext cx="75438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4500">
                <a:solidFill>
                  <a:srgbClr val="FFFFFF"/>
                </a:solidFill>
              </a:rPr>
              <a:t>Product</a:t>
            </a:r>
          </a:p>
        </p:txBody>
      </p:sp>
      <p:pic>
        <p:nvPicPr>
          <p:cNvPr id="3" name="Picture 4">
            <a:extLst>
              <a:ext uri="{FF2B5EF4-FFF2-40B4-BE49-F238E27FC236}">
                <a16:creationId xmlns:a16="http://schemas.microsoft.com/office/drawing/2014/main" id="{4A3CD31F-47E5-934C-0B8C-43D3826B97D2}"/>
              </a:ext>
            </a:extLst>
          </p:cNvPr>
          <p:cNvPicPr>
            <a:picLocks noChangeAspect="1"/>
          </p:cNvPicPr>
          <p:nvPr/>
        </p:nvPicPr>
        <p:blipFill>
          <a:blip r:embed="rId4"/>
          <a:stretch>
            <a:fillRect/>
          </a:stretch>
        </p:blipFill>
        <p:spPr>
          <a:xfrm>
            <a:off x="-1712" y="6208068"/>
            <a:ext cx="9173109" cy="649167"/>
          </a:xfrm>
          <a:prstGeom prst="rect">
            <a:avLst/>
          </a:prstGeom>
        </p:spPr>
      </p:pic>
    </p:spTree>
    <p:extLst>
      <p:ext uri="{BB962C8B-B14F-4D97-AF65-F5344CB8AC3E}">
        <p14:creationId xmlns:p14="http://schemas.microsoft.com/office/powerpoint/2010/main" val="1695064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DNA molecules background">
            <a:extLst>
              <a:ext uri="{FF2B5EF4-FFF2-40B4-BE49-F238E27FC236}">
                <a16:creationId xmlns:a16="http://schemas.microsoft.com/office/drawing/2014/main" id="{DB918ACC-858E-17F6-961E-CB0C0DFC438F}"/>
              </a:ext>
            </a:extLst>
          </p:cNvPr>
          <p:cNvPicPr>
            <a:picLocks noChangeAspect="1"/>
          </p:cNvPicPr>
          <p:nvPr/>
        </p:nvPicPr>
        <p:blipFill>
          <a:blip r:embed="rId2"/>
          <a:stretch>
            <a:fillRect/>
          </a:stretch>
        </p:blipFill>
        <p:spPr>
          <a:xfrm rot="-5400000">
            <a:off x="3915312" y="-43663"/>
            <a:ext cx="5157626" cy="5250087"/>
          </a:xfrm>
          <a:prstGeom prst="rect">
            <a:avLst/>
          </a:prstGeom>
        </p:spPr>
      </p:pic>
      <p:sp>
        <p:nvSpPr>
          <p:cNvPr id="21" name="Oval 20">
            <a:extLst>
              <a:ext uri="{FF2B5EF4-FFF2-40B4-BE49-F238E27FC236}">
                <a16:creationId xmlns:a16="http://schemas.microsoft.com/office/drawing/2014/main" id="{4B7A914E-91D0-46B7-A241-A14D2610F048}"/>
              </a:ext>
            </a:extLst>
          </p:cNvPr>
          <p:cNvSpPr/>
          <p:nvPr/>
        </p:nvSpPr>
        <p:spPr>
          <a:xfrm>
            <a:off x="205267" y="1935914"/>
            <a:ext cx="3450832" cy="3297652"/>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20" name="Oval 19">
            <a:extLst>
              <a:ext uri="{FF2B5EF4-FFF2-40B4-BE49-F238E27FC236}">
                <a16:creationId xmlns:a16="http://schemas.microsoft.com/office/drawing/2014/main" id="{CAB507D7-AAF9-41A9-9BE7-15F09ECA4767}"/>
              </a:ext>
            </a:extLst>
          </p:cNvPr>
          <p:cNvSpPr/>
          <p:nvPr/>
        </p:nvSpPr>
        <p:spPr>
          <a:xfrm>
            <a:off x="540984" y="2231946"/>
            <a:ext cx="2851346" cy="2705586"/>
          </a:xfrm>
          <a:prstGeom prst="ellips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22" name="Oval 21">
            <a:extLst>
              <a:ext uri="{FF2B5EF4-FFF2-40B4-BE49-F238E27FC236}">
                <a16:creationId xmlns:a16="http://schemas.microsoft.com/office/drawing/2014/main" id="{1DEB34AA-7E49-491E-BFBC-A47B4A249323}"/>
              </a:ext>
            </a:extLst>
          </p:cNvPr>
          <p:cNvSpPr/>
          <p:nvPr/>
        </p:nvSpPr>
        <p:spPr>
          <a:xfrm>
            <a:off x="861464" y="2563072"/>
            <a:ext cx="2163347" cy="2043334"/>
          </a:xfrm>
          <a:prstGeom prst="ellips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2" name="Title 1">
            <a:extLst>
              <a:ext uri="{FF2B5EF4-FFF2-40B4-BE49-F238E27FC236}">
                <a16:creationId xmlns:a16="http://schemas.microsoft.com/office/drawing/2014/main" id="{E4CB9A20-8A28-4E62-B23B-124999EEE594}"/>
              </a:ext>
            </a:extLst>
          </p:cNvPr>
          <p:cNvSpPr>
            <a:spLocks noGrp="1"/>
          </p:cNvSpPr>
          <p:nvPr>
            <p:ph type="title"/>
          </p:nvPr>
        </p:nvSpPr>
        <p:spPr>
          <a:xfrm>
            <a:off x="251930" y="125395"/>
            <a:ext cx="4453420" cy="1325563"/>
          </a:xfrm>
        </p:spPr>
        <p:txBody>
          <a:bodyPr/>
          <a:lstStyle/>
          <a:p>
            <a:r>
              <a:rPr lang="en-GB" dirty="0"/>
              <a:t>What makes a product?</a:t>
            </a:r>
          </a:p>
        </p:txBody>
      </p:sp>
      <p:sp>
        <p:nvSpPr>
          <p:cNvPr id="3" name="Content Placeholder 2">
            <a:extLst>
              <a:ext uri="{FF2B5EF4-FFF2-40B4-BE49-F238E27FC236}">
                <a16:creationId xmlns:a16="http://schemas.microsoft.com/office/drawing/2014/main" id="{79AF5001-081F-4304-B467-4974D16698A7}"/>
              </a:ext>
            </a:extLst>
          </p:cNvPr>
          <p:cNvSpPr>
            <a:spLocks noGrp="1"/>
          </p:cNvSpPr>
          <p:nvPr>
            <p:ph idx="1"/>
          </p:nvPr>
        </p:nvSpPr>
        <p:spPr>
          <a:xfrm>
            <a:off x="6344190" y="5151266"/>
            <a:ext cx="2425217" cy="295275"/>
          </a:xfrm>
        </p:spPr>
        <p:txBody>
          <a:bodyPr vert="horz" lIns="91440" tIns="45720" rIns="91440" bIns="45720" rtlCol="0" anchor="t">
            <a:normAutofit/>
          </a:bodyPr>
          <a:lstStyle/>
          <a:p>
            <a:pPr marL="0" indent="0" algn="r">
              <a:buNone/>
            </a:pPr>
            <a:r>
              <a:rPr lang="en-GB" sz="1350" dirty="0"/>
              <a:t>(Masterson et al., 2017)</a:t>
            </a:r>
          </a:p>
        </p:txBody>
      </p:sp>
      <p:sp>
        <p:nvSpPr>
          <p:cNvPr id="19" name="Oval 18">
            <a:extLst>
              <a:ext uri="{FF2B5EF4-FFF2-40B4-BE49-F238E27FC236}">
                <a16:creationId xmlns:a16="http://schemas.microsoft.com/office/drawing/2014/main" id="{C057D0F3-87AB-4082-8222-1F08D6314D11}"/>
              </a:ext>
            </a:extLst>
          </p:cNvPr>
          <p:cNvSpPr/>
          <p:nvPr/>
        </p:nvSpPr>
        <p:spPr>
          <a:xfrm>
            <a:off x="1195023" y="2889334"/>
            <a:ext cx="1471319" cy="1390809"/>
          </a:xfrm>
          <a:prstGeom prst="ellips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23" name="TextBox 22">
            <a:extLst>
              <a:ext uri="{FF2B5EF4-FFF2-40B4-BE49-F238E27FC236}">
                <a16:creationId xmlns:a16="http://schemas.microsoft.com/office/drawing/2014/main" id="{3AF1621D-2CB3-4C4B-8C83-8540D6407169}"/>
              </a:ext>
            </a:extLst>
          </p:cNvPr>
          <p:cNvSpPr txBox="1"/>
          <p:nvPr/>
        </p:nvSpPr>
        <p:spPr>
          <a:xfrm>
            <a:off x="1287708" y="3342365"/>
            <a:ext cx="1378634" cy="507831"/>
          </a:xfrm>
          <a:prstGeom prst="rect">
            <a:avLst/>
          </a:prstGeom>
          <a:noFill/>
        </p:spPr>
        <p:txBody>
          <a:bodyPr wrap="square" rtlCol="0">
            <a:spAutoFit/>
          </a:bodyPr>
          <a:lstStyle/>
          <a:p>
            <a:pPr algn="ctr"/>
            <a:r>
              <a:rPr lang="en-GB" sz="1350" b="1" dirty="0">
                <a:solidFill>
                  <a:schemeClr val="bg1"/>
                </a:solidFill>
              </a:rPr>
              <a:t>Core benefit /</a:t>
            </a:r>
          </a:p>
          <a:p>
            <a:pPr algn="ctr"/>
            <a:r>
              <a:rPr lang="en-GB" sz="1350" b="1" dirty="0">
                <a:solidFill>
                  <a:schemeClr val="bg1"/>
                </a:solidFill>
              </a:rPr>
              <a:t>product</a:t>
            </a:r>
          </a:p>
        </p:txBody>
      </p:sp>
      <p:sp>
        <p:nvSpPr>
          <p:cNvPr id="24" name="TextBox 23">
            <a:extLst>
              <a:ext uri="{FF2B5EF4-FFF2-40B4-BE49-F238E27FC236}">
                <a16:creationId xmlns:a16="http://schemas.microsoft.com/office/drawing/2014/main" id="{19CF7FC7-17E3-4048-8239-506C66D1A28A}"/>
              </a:ext>
            </a:extLst>
          </p:cNvPr>
          <p:cNvSpPr txBox="1"/>
          <p:nvPr/>
        </p:nvSpPr>
        <p:spPr>
          <a:xfrm>
            <a:off x="4200492" y="2009075"/>
            <a:ext cx="1520771" cy="1131079"/>
          </a:xfrm>
          <a:prstGeom prst="rect">
            <a:avLst/>
          </a:prstGeom>
          <a:noFill/>
        </p:spPr>
        <p:txBody>
          <a:bodyPr wrap="square" lIns="91440" tIns="45720" rIns="91440" bIns="45720" rtlCol="0" anchor="t">
            <a:spAutoFit/>
          </a:bodyPr>
          <a:lstStyle/>
          <a:p>
            <a:r>
              <a:rPr lang="en-GB" sz="1350" b="1" dirty="0"/>
              <a:t>Basic product:</a:t>
            </a:r>
            <a:endParaRPr lang="en-GB" sz="1350" b="1">
              <a:cs typeface="Calibri"/>
            </a:endParaRPr>
          </a:p>
          <a:p>
            <a:r>
              <a:rPr lang="en-GB" sz="1350" dirty="0"/>
              <a:t>- quality</a:t>
            </a:r>
            <a:endParaRPr lang="en-GB" sz="1350">
              <a:cs typeface="Calibri"/>
            </a:endParaRPr>
          </a:p>
          <a:p>
            <a:r>
              <a:rPr lang="en-GB" sz="1350" dirty="0"/>
              <a:t>- design features</a:t>
            </a:r>
            <a:endParaRPr lang="en-GB" sz="1350">
              <a:cs typeface="Calibri"/>
            </a:endParaRPr>
          </a:p>
          <a:p>
            <a:r>
              <a:rPr lang="en-GB" sz="1350" dirty="0"/>
              <a:t>- brand identity</a:t>
            </a:r>
            <a:endParaRPr lang="en-GB" sz="1350">
              <a:cs typeface="Calibri"/>
            </a:endParaRPr>
          </a:p>
          <a:p>
            <a:r>
              <a:rPr lang="en-GB" sz="1350" dirty="0"/>
              <a:t>- packaging</a:t>
            </a:r>
            <a:endParaRPr lang="en-GB" sz="1350" dirty="0">
              <a:cs typeface="Calibri"/>
            </a:endParaRPr>
          </a:p>
        </p:txBody>
      </p:sp>
      <p:sp>
        <p:nvSpPr>
          <p:cNvPr id="25" name="TextBox 24">
            <a:extLst>
              <a:ext uri="{FF2B5EF4-FFF2-40B4-BE49-F238E27FC236}">
                <a16:creationId xmlns:a16="http://schemas.microsoft.com/office/drawing/2014/main" id="{85400F71-9D58-440A-8363-B1E29297E6CC}"/>
              </a:ext>
            </a:extLst>
          </p:cNvPr>
          <p:cNvSpPr txBox="1"/>
          <p:nvPr/>
        </p:nvSpPr>
        <p:spPr>
          <a:xfrm>
            <a:off x="5736061" y="2747550"/>
            <a:ext cx="2287758" cy="1131079"/>
          </a:xfrm>
          <a:prstGeom prst="rect">
            <a:avLst/>
          </a:prstGeom>
          <a:noFill/>
        </p:spPr>
        <p:txBody>
          <a:bodyPr wrap="square" lIns="91440" tIns="45720" rIns="91440" bIns="45720" rtlCol="0" anchor="t">
            <a:spAutoFit/>
          </a:bodyPr>
          <a:lstStyle/>
          <a:p>
            <a:r>
              <a:rPr lang="en-GB" sz="1350" b="1" dirty="0"/>
              <a:t>Augmented product:</a:t>
            </a:r>
            <a:endParaRPr lang="en-GB" sz="1350" b="1">
              <a:cs typeface="Calibri"/>
            </a:endParaRPr>
          </a:p>
          <a:p>
            <a:r>
              <a:rPr lang="en-GB" sz="1350" dirty="0"/>
              <a:t>- customer service</a:t>
            </a:r>
            <a:endParaRPr lang="en-GB" sz="1350">
              <a:cs typeface="Calibri"/>
            </a:endParaRPr>
          </a:p>
          <a:p>
            <a:r>
              <a:rPr lang="en-GB" sz="1350" dirty="0"/>
              <a:t>- delivery</a:t>
            </a:r>
            <a:endParaRPr lang="en-GB" sz="1350">
              <a:cs typeface="Calibri"/>
            </a:endParaRPr>
          </a:p>
          <a:p>
            <a:r>
              <a:rPr lang="en-GB" sz="1350" dirty="0"/>
              <a:t>- warranties and guarantees</a:t>
            </a:r>
            <a:endParaRPr lang="en-GB" sz="1350">
              <a:cs typeface="Calibri"/>
            </a:endParaRPr>
          </a:p>
          <a:p>
            <a:r>
              <a:rPr lang="en-GB" sz="1350" dirty="0"/>
              <a:t>- additional products </a:t>
            </a:r>
            <a:endParaRPr lang="en-GB" sz="1350" dirty="0">
              <a:cs typeface="Calibri"/>
            </a:endParaRPr>
          </a:p>
        </p:txBody>
      </p:sp>
      <p:sp>
        <p:nvSpPr>
          <p:cNvPr id="26" name="TextBox 25">
            <a:extLst>
              <a:ext uri="{FF2B5EF4-FFF2-40B4-BE49-F238E27FC236}">
                <a16:creationId xmlns:a16="http://schemas.microsoft.com/office/drawing/2014/main" id="{26B7A0EB-3EF5-4B01-B00F-9ACAA431E508}"/>
              </a:ext>
            </a:extLst>
          </p:cNvPr>
          <p:cNvSpPr txBox="1"/>
          <p:nvPr/>
        </p:nvSpPr>
        <p:spPr>
          <a:xfrm>
            <a:off x="7278231" y="4058553"/>
            <a:ext cx="1491176" cy="923330"/>
          </a:xfrm>
          <a:prstGeom prst="rect">
            <a:avLst/>
          </a:prstGeom>
          <a:noFill/>
        </p:spPr>
        <p:txBody>
          <a:bodyPr wrap="square" lIns="91440" tIns="45720" rIns="91440" bIns="45720" rtlCol="0" anchor="t">
            <a:spAutoFit/>
          </a:bodyPr>
          <a:lstStyle/>
          <a:p>
            <a:r>
              <a:rPr lang="en-GB" sz="1350" b="1" dirty="0"/>
              <a:t>Perceived product:</a:t>
            </a:r>
            <a:endParaRPr lang="en-GB" sz="1350" b="1">
              <a:cs typeface="Calibri"/>
            </a:endParaRPr>
          </a:p>
          <a:p>
            <a:r>
              <a:rPr lang="en-GB" sz="1350" dirty="0"/>
              <a:t>- value</a:t>
            </a:r>
            <a:endParaRPr lang="en-GB" sz="1350">
              <a:cs typeface="Calibri"/>
            </a:endParaRPr>
          </a:p>
          <a:p>
            <a:r>
              <a:rPr lang="en-GB" sz="1350" dirty="0"/>
              <a:t>- brand image</a:t>
            </a:r>
            <a:endParaRPr lang="en-GB" sz="1350" dirty="0">
              <a:cs typeface="Calibri"/>
            </a:endParaRPr>
          </a:p>
        </p:txBody>
      </p:sp>
      <p:cxnSp>
        <p:nvCxnSpPr>
          <p:cNvPr id="28" name="Straight Arrow Connector 27">
            <a:extLst>
              <a:ext uri="{FF2B5EF4-FFF2-40B4-BE49-F238E27FC236}">
                <a16:creationId xmlns:a16="http://schemas.microsoft.com/office/drawing/2014/main" id="{349D4471-6945-459C-9DA8-5403BEBC7196}"/>
              </a:ext>
            </a:extLst>
          </p:cNvPr>
          <p:cNvCxnSpPr>
            <a:cxnSpLocks/>
          </p:cNvCxnSpPr>
          <p:nvPr/>
        </p:nvCxnSpPr>
        <p:spPr>
          <a:xfrm flipH="1">
            <a:off x="2666342" y="3080192"/>
            <a:ext cx="1534150" cy="0"/>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BF871853-F9D7-430E-9DFD-2D29CB9C4052}"/>
              </a:ext>
            </a:extLst>
          </p:cNvPr>
          <p:cNvCxnSpPr>
            <a:cxnSpLocks/>
          </p:cNvCxnSpPr>
          <p:nvPr/>
        </p:nvCxnSpPr>
        <p:spPr>
          <a:xfrm flipH="1">
            <a:off x="3107458" y="3810714"/>
            <a:ext cx="2613804" cy="0"/>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994B48D3-1A98-49F2-B248-2296E3A213D2}"/>
              </a:ext>
            </a:extLst>
          </p:cNvPr>
          <p:cNvCxnSpPr>
            <a:cxnSpLocks/>
          </p:cNvCxnSpPr>
          <p:nvPr/>
        </p:nvCxnSpPr>
        <p:spPr>
          <a:xfrm flipH="1">
            <a:off x="3107458" y="4606406"/>
            <a:ext cx="4170773" cy="0"/>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pic>
        <p:nvPicPr>
          <p:cNvPr id="7" name="Picture 4" descr="Background pattern&#10;&#10;Description automatically generated">
            <a:extLst>
              <a:ext uri="{FF2B5EF4-FFF2-40B4-BE49-F238E27FC236}">
                <a16:creationId xmlns:a16="http://schemas.microsoft.com/office/drawing/2014/main" id="{0EAEB60E-8AE4-10E7-E193-C03EBE06BF9E}"/>
              </a:ext>
            </a:extLst>
          </p:cNvPr>
          <p:cNvPicPr>
            <a:picLocks noChangeAspect="1"/>
          </p:cNvPicPr>
          <p:nvPr/>
        </p:nvPicPr>
        <p:blipFill>
          <a:blip r:embed="rId3"/>
          <a:stretch>
            <a:fillRect/>
          </a:stretch>
        </p:blipFill>
        <p:spPr>
          <a:xfrm>
            <a:off x="-1712" y="6208068"/>
            <a:ext cx="9173109" cy="649167"/>
          </a:xfrm>
          <a:prstGeom prst="rect">
            <a:avLst/>
          </a:prstGeom>
        </p:spPr>
      </p:pic>
    </p:spTree>
    <p:extLst>
      <p:ext uri="{BB962C8B-B14F-4D97-AF65-F5344CB8AC3E}">
        <p14:creationId xmlns:p14="http://schemas.microsoft.com/office/powerpoint/2010/main" val="27547256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nvironmental charity to receive Starbucks 5p cup charge in UK rollout | UK  Fundraising">
            <a:extLst>
              <a:ext uri="{FF2B5EF4-FFF2-40B4-BE49-F238E27FC236}">
                <a16:creationId xmlns:a16="http://schemas.microsoft.com/office/drawing/2014/main" id="{739643FE-ABDD-48E7-89FC-46B0C8FDAEDE}"/>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28471" r="9527"/>
          <a:stretch/>
        </p:blipFill>
        <p:spPr bwMode="auto">
          <a:xfrm>
            <a:off x="4348157" y="857257"/>
            <a:ext cx="4795614" cy="514349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4CB9A20-8A28-4E62-B23B-124999EEE594}"/>
              </a:ext>
            </a:extLst>
          </p:cNvPr>
          <p:cNvSpPr>
            <a:spLocks noGrp="1"/>
          </p:cNvSpPr>
          <p:nvPr>
            <p:ph type="title"/>
          </p:nvPr>
        </p:nvSpPr>
        <p:spPr>
          <a:xfrm>
            <a:off x="565179" y="1165514"/>
            <a:ext cx="3602727" cy="983748"/>
          </a:xfrm>
        </p:spPr>
        <p:txBody>
          <a:bodyPr>
            <a:normAutofit fontScale="90000"/>
          </a:bodyPr>
          <a:lstStyle/>
          <a:p>
            <a:r>
              <a:rPr lang="en-GB" dirty="0">
                <a:solidFill>
                  <a:srgbClr val="000000"/>
                </a:solidFill>
              </a:rPr>
              <a:t>Starbucks coffee</a:t>
            </a:r>
          </a:p>
        </p:txBody>
      </p:sp>
      <p:sp>
        <p:nvSpPr>
          <p:cNvPr id="3" name="Content Placeholder 2">
            <a:extLst>
              <a:ext uri="{FF2B5EF4-FFF2-40B4-BE49-F238E27FC236}">
                <a16:creationId xmlns:a16="http://schemas.microsoft.com/office/drawing/2014/main" id="{79AF5001-081F-4304-B467-4974D16698A7}"/>
              </a:ext>
            </a:extLst>
          </p:cNvPr>
          <p:cNvSpPr>
            <a:spLocks noGrp="1"/>
          </p:cNvSpPr>
          <p:nvPr>
            <p:ph idx="1"/>
          </p:nvPr>
        </p:nvSpPr>
        <p:spPr>
          <a:xfrm>
            <a:off x="601491" y="2276872"/>
            <a:ext cx="3530102" cy="3131129"/>
          </a:xfrm>
        </p:spPr>
        <p:txBody>
          <a:bodyPr anchor="ctr">
            <a:noAutofit/>
          </a:bodyPr>
          <a:lstStyle/>
          <a:p>
            <a:pPr marL="0" indent="0">
              <a:buNone/>
            </a:pPr>
            <a:r>
              <a:rPr lang="en-GB" sz="1350" b="1" dirty="0">
                <a:solidFill>
                  <a:srgbClr val="000000"/>
                </a:solidFill>
              </a:rPr>
              <a:t>Core product:</a:t>
            </a:r>
            <a:r>
              <a:rPr lang="en-GB" sz="1350" dirty="0">
                <a:solidFill>
                  <a:srgbClr val="000000"/>
                </a:solidFill>
              </a:rPr>
              <a:t> coffee </a:t>
            </a:r>
          </a:p>
          <a:p>
            <a:pPr marL="0" indent="0">
              <a:buNone/>
            </a:pPr>
            <a:r>
              <a:rPr lang="en-GB" sz="1350" b="1" dirty="0">
                <a:solidFill>
                  <a:srgbClr val="000000"/>
                </a:solidFill>
              </a:rPr>
              <a:t>Basic product:</a:t>
            </a:r>
            <a:r>
              <a:rPr lang="en-GB" sz="1350" dirty="0">
                <a:solidFill>
                  <a:srgbClr val="000000"/>
                </a:solidFill>
              </a:rPr>
              <a:t> a luxury coffee, high quality (high cost!), very good brand identity.</a:t>
            </a:r>
          </a:p>
          <a:p>
            <a:pPr marL="0" indent="0">
              <a:buNone/>
            </a:pPr>
            <a:r>
              <a:rPr lang="en-GB" sz="1350" b="1" dirty="0">
                <a:solidFill>
                  <a:srgbClr val="000000"/>
                </a:solidFill>
              </a:rPr>
              <a:t>Augmented product:</a:t>
            </a:r>
            <a:r>
              <a:rPr lang="en-GB" sz="1350" dirty="0">
                <a:solidFill>
                  <a:srgbClr val="000000"/>
                </a:solidFill>
              </a:rPr>
              <a:t> lots of extras and potential substitutions (</a:t>
            </a:r>
            <a:r>
              <a:rPr lang="en-GB" sz="1350" i="1" dirty="0">
                <a:solidFill>
                  <a:srgbClr val="000000"/>
                </a:solidFill>
              </a:rPr>
              <a:t>types of milk, flavourings, sizing</a:t>
            </a:r>
            <a:r>
              <a:rPr lang="en-GB" sz="1350" dirty="0">
                <a:solidFill>
                  <a:srgbClr val="000000"/>
                </a:solidFill>
              </a:rPr>
              <a:t>). You can add food to your order. Good customer service in the shop. You pick it up, at the counter or via drive through. Guaranteed quality – they will make a new drink if you’re unhappy. </a:t>
            </a:r>
          </a:p>
          <a:p>
            <a:pPr marL="0" indent="0">
              <a:buNone/>
            </a:pPr>
            <a:r>
              <a:rPr lang="en-GB" sz="1350" b="1" dirty="0">
                <a:solidFill>
                  <a:srgbClr val="000000"/>
                </a:solidFill>
              </a:rPr>
              <a:t>Perceived product:</a:t>
            </a:r>
            <a:r>
              <a:rPr lang="en-GB" sz="1350" dirty="0">
                <a:solidFill>
                  <a:srgbClr val="000000"/>
                </a:solidFill>
              </a:rPr>
              <a:t> good value for money (</a:t>
            </a:r>
            <a:r>
              <a:rPr lang="en-GB" sz="1350" i="1" dirty="0">
                <a:solidFill>
                  <a:srgbClr val="000000"/>
                </a:solidFill>
              </a:rPr>
              <a:t>depends on your own opinion!</a:t>
            </a:r>
            <a:r>
              <a:rPr lang="en-GB" sz="1350" dirty="0">
                <a:solidFill>
                  <a:srgbClr val="000000"/>
                </a:solidFill>
              </a:rPr>
              <a:t>). Most people who like coffee would say Starbucks is a good brand. </a:t>
            </a:r>
          </a:p>
        </p:txBody>
      </p:sp>
      <p:pic>
        <p:nvPicPr>
          <p:cNvPr id="5" name="Picture 4" descr="Background pattern&#10;&#10;Description automatically generated">
            <a:extLst>
              <a:ext uri="{FF2B5EF4-FFF2-40B4-BE49-F238E27FC236}">
                <a16:creationId xmlns:a16="http://schemas.microsoft.com/office/drawing/2014/main" id="{2D894C60-A9E5-1054-C09A-0603B2B6803B}"/>
              </a:ext>
            </a:extLst>
          </p:cNvPr>
          <p:cNvPicPr>
            <a:picLocks noChangeAspect="1"/>
          </p:cNvPicPr>
          <p:nvPr/>
        </p:nvPicPr>
        <p:blipFill>
          <a:blip r:embed="rId3"/>
          <a:stretch>
            <a:fillRect/>
          </a:stretch>
        </p:blipFill>
        <p:spPr>
          <a:xfrm>
            <a:off x="-1712" y="6208068"/>
            <a:ext cx="9173109" cy="649167"/>
          </a:xfrm>
          <a:prstGeom prst="rect">
            <a:avLst/>
          </a:prstGeom>
        </p:spPr>
      </p:pic>
    </p:spTree>
    <p:extLst>
      <p:ext uri="{BB962C8B-B14F-4D97-AF65-F5344CB8AC3E}">
        <p14:creationId xmlns:p14="http://schemas.microsoft.com/office/powerpoint/2010/main" val="18113359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eople, Girls, Women, Students, Friends, Talking">
            <a:extLst>
              <a:ext uri="{FF2B5EF4-FFF2-40B4-BE49-F238E27FC236}">
                <a16:creationId xmlns:a16="http://schemas.microsoft.com/office/drawing/2014/main" id="{A9CF3035-EF0B-43D0-BEA3-AE8A1428188D}"/>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t="3677" b="12053"/>
          <a:stretch/>
        </p:blipFill>
        <p:spPr bwMode="auto">
          <a:xfrm>
            <a:off x="15" y="857251"/>
            <a:ext cx="9143985" cy="51434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1143000" y="1699021"/>
            <a:ext cx="6858000" cy="2175389"/>
          </a:xfrm>
        </p:spPr>
        <p:txBody>
          <a:bodyPr vert="horz" lIns="68580" tIns="34290" rIns="68580" bIns="34290" rtlCol="0" anchor="b">
            <a:normAutofit/>
          </a:bodyPr>
          <a:lstStyle/>
          <a:p>
            <a:pPr algn="ctr"/>
            <a:r>
              <a:rPr lang="en-US" sz="4500" dirty="0"/>
              <a:t>Discussion</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1143000" y="3976804"/>
            <a:ext cx="6858000" cy="823796"/>
          </a:xfrm>
        </p:spPr>
        <p:txBody>
          <a:bodyPr vert="horz" lIns="68580" tIns="34290" rIns="68580" bIns="34290" rtlCol="0">
            <a:normAutofit/>
          </a:bodyPr>
          <a:lstStyle/>
          <a:p>
            <a:pPr marL="0" indent="0" algn="ctr">
              <a:buNone/>
            </a:pPr>
            <a:r>
              <a:rPr lang="en-US" sz="1800" dirty="0"/>
              <a:t>What do you think are the main things </a:t>
            </a:r>
          </a:p>
          <a:p>
            <a:pPr marL="0" indent="0" algn="ctr">
              <a:buNone/>
            </a:pPr>
            <a:r>
              <a:rPr lang="en-US" sz="1800" dirty="0"/>
              <a:t>that make a product different from a service?</a:t>
            </a:r>
          </a:p>
        </p:txBody>
      </p:sp>
      <p:pic>
        <p:nvPicPr>
          <p:cNvPr id="5" name="Picture 4" descr="Background pattern&#10;&#10;Description automatically generated">
            <a:extLst>
              <a:ext uri="{FF2B5EF4-FFF2-40B4-BE49-F238E27FC236}">
                <a16:creationId xmlns:a16="http://schemas.microsoft.com/office/drawing/2014/main" id="{8DCAABC5-24CB-E344-BAA4-B9ABB0C96A43}"/>
              </a:ext>
            </a:extLst>
          </p:cNvPr>
          <p:cNvPicPr>
            <a:picLocks noChangeAspect="1"/>
          </p:cNvPicPr>
          <p:nvPr/>
        </p:nvPicPr>
        <p:blipFill>
          <a:blip r:embed="rId3"/>
          <a:stretch>
            <a:fillRect/>
          </a:stretch>
        </p:blipFill>
        <p:spPr>
          <a:xfrm>
            <a:off x="-1712" y="6208068"/>
            <a:ext cx="9173109" cy="649167"/>
          </a:xfrm>
          <a:prstGeom prst="rect">
            <a:avLst/>
          </a:prstGeom>
        </p:spPr>
      </p:pic>
    </p:spTree>
    <p:extLst>
      <p:ext uri="{BB962C8B-B14F-4D97-AF65-F5344CB8AC3E}">
        <p14:creationId xmlns:p14="http://schemas.microsoft.com/office/powerpoint/2010/main" val="22566146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85E17-0196-49DF-8647-DD242F3625A7}"/>
              </a:ext>
            </a:extLst>
          </p:cNvPr>
          <p:cNvSpPr>
            <a:spLocks noGrp="1"/>
          </p:cNvSpPr>
          <p:nvPr>
            <p:ph type="title"/>
          </p:nvPr>
        </p:nvSpPr>
        <p:spPr>
          <a:xfrm>
            <a:off x="491490" y="1179023"/>
            <a:ext cx="2125980" cy="4093192"/>
          </a:xfrm>
        </p:spPr>
        <p:txBody>
          <a:bodyPr anchor="ctr">
            <a:normAutofit/>
          </a:bodyPr>
          <a:lstStyle/>
          <a:p>
            <a:r>
              <a:rPr lang="en-GB" sz="3000"/>
              <a:t>5 Key differences</a:t>
            </a:r>
          </a:p>
        </p:txBody>
      </p:sp>
      <p:graphicFrame>
        <p:nvGraphicFramePr>
          <p:cNvPr id="22" name="Content Placeholder 2">
            <a:extLst>
              <a:ext uri="{FF2B5EF4-FFF2-40B4-BE49-F238E27FC236}">
                <a16:creationId xmlns:a16="http://schemas.microsoft.com/office/drawing/2014/main" id="{64529E91-2B75-4A30-BF27-F6AB10000F6D}"/>
              </a:ext>
            </a:extLst>
          </p:cNvPr>
          <p:cNvGraphicFramePr>
            <a:graphicFrameLocks noGrp="1"/>
          </p:cNvGraphicFramePr>
          <p:nvPr>
            <p:ph idx="1"/>
            <p:extLst>
              <p:ext uri="{D42A27DB-BD31-4B8C-83A1-F6EECF244321}">
                <p14:modId xmlns:p14="http://schemas.microsoft.com/office/powerpoint/2010/main" val="2893616545"/>
              </p:ext>
            </p:extLst>
          </p:nvPr>
        </p:nvGraphicFramePr>
        <p:xfrm>
          <a:off x="3031236" y="1179022"/>
          <a:ext cx="5589270" cy="40947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3" name="Picture 4" descr="Background pattern&#10;&#10;Description automatically generated">
            <a:extLst>
              <a:ext uri="{FF2B5EF4-FFF2-40B4-BE49-F238E27FC236}">
                <a16:creationId xmlns:a16="http://schemas.microsoft.com/office/drawing/2014/main" id="{21E16BED-CC96-DEDF-D957-B761091B180C}"/>
              </a:ext>
            </a:extLst>
          </p:cNvPr>
          <p:cNvPicPr>
            <a:picLocks noChangeAspect="1"/>
          </p:cNvPicPr>
          <p:nvPr/>
        </p:nvPicPr>
        <p:blipFill>
          <a:blip r:embed="rId8"/>
          <a:stretch>
            <a:fillRect/>
          </a:stretch>
        </p:blipFill>
        <p:spPr>
          <a:xfrm>
            <a:off x="-1712" y="6208068"/>
            <a:ext cx="9173109" cy="649167"/>
          </a:xfrm>
          <a:prstGeom prst="rect">
            <a:avLst/>
          </a:prstGeom>
        </p:spPr>
      </p:pic>
    </p:spTree>
    <p:extLst>
      <p:ext uri="{BB962C8B-B14F-4D97-AF65-F5344CB8AC3E}">
        <p14:creationId xmlns:p14="http://schemas.microsoft.com/office/powerpoint/2010/main" val="3493809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6" descr="Pile of American dollar banknotes">
            <a:extLst>
              <a:ext uri="{FF2B5EF4-FFF2-40B4-BE49-F238E27FC236}">
                <a16:creationId xmlns:a16="http://schemas.microsoft.com/office/drawing/2014/main" id="{8F0DB1BA-FA64-6674-A37D-C51F7DA47C99}"/>
              </a:ext>
            </a:extLst>
          </p:cNvPr>
          <p:cNvPicPr>
            <a:picLocks noChangeAspect="1"/>
          </p:cNvPicPr>
          <p:nvPr/>
        </p:nvPicPr>
        <p:blipFill>
          <a:blip r:embed="rId3"/>
          <a:stretch>
            <a:fillRect/>
          </a:stretch>
        </p:blipFill>
        <p:spPr>
          <a:xfrm>
            <a:off x="2097" y="-935"/>
            <a:ext cx="5595455" cy="4185878"/>
          </a:xfrm>
          <a:prstGeom prst="rect">
            <a:avLst/>
          </a:prstGeom>
        </p:spPr>
      </p:pic>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72879" y="-657251"/>
            <a:ext cx="2130136" cy="2371148"/>
          </a:xfrm>
        </p:spPr>
        <p:txBody>
          <a:bodyPr vert="horz" lIns="91440" tIns="45720" rIns="91440" bIns="45720" rtlCol="0" anchor="ctr">
            <a:normAutofit/>
          </a:bodyPr>
          <a:lstStyle/>
          <a:p>
            <a:r>
              <a:rPr lang="en-US" sz="7200" b="1" kern="1200" dirty="0">
                <a:solidFill>
                  <a:schemeClr val="bg1"/>
                </a:solidFill>
                <a:latin typeface="+mj-lt"/>
                <a:ea typeface="+mj-ea"/>
                <a:cs typeface="+mj-cs"/>
              </a:rPr>
              <a:t>Price</a:t>
            </a:r>
          </a:p>
        </p:txBody>
      </p:sp>
      <p:pic>
        <p:nvPicPr>
          <p:cNvPr id="3" name="Picture 2">
            <a:extLst>
              <a:ext uri="{FF2B5EF4-FFF2-40B4-BE49-F238E27FC236}">
                <a16:creationId xmlns:a16="http://schemas.microsoft.com/office/drawing/2014/main" id="{03513C56-C5EC-A9D1-0BA1-666FA950014D}"/>
              </a:ext>
            </a:extLst>
          </p:cNvPr>
          <p:cNvPicPr>
            <a:picLocks noChangeAspect="1"/>
          </p:cNvPicPr>
          <p:nvPr/>
        </p:nvPicPr>
        <p:blipFill>
          <a:blip r:embed="rId4"/>
          <a:stretch>
            <a:fillRect/>
          </a:stretch>
        </p:blipFill>
        <p:spPr>
          <a:xfrm>
            <a:off x="2393617" y="641660"/>
            <a:ext cx="6370523" cy="5486974"/>
          </a:xfrm>
          <a:prstGeom prst="rect">
            <a:avLst/>
          </a:prstGeom>
        </p:spPr>
      </p:pic>
      <p:pic>
        <p:nvPicPr>
          <p:cNvPr id="5" name="Picture 4" descr="Background pattern&#10;&#10;Description automatically generated">
            <a:extLst>
              <a:ext uri="{FF2B5EF4-FFF2-40B4-BE49-F238E27FC236}">
                <a16:creationId xmlns:a16="http://schemas.microsoft.com/office/drawing/2014/main" id="{2C1F954D-B324-50D5-0A5D-4FE3A1B510C2}"/>
              </a:ext>
            </a:extLst>
          </p:cNvPr>
          <p:cNvPicPr>
            <a:picLocks noChangeAspect="1"/>
          </p:cNvPicPr>
          <p:nvPr/>
        </p:nvPicPr>
        <p:blipFill>
          <a:blip r:embed="rId5"/>
          <a:stretch>
            <a:fillRect/>
          </a:stretch>
        </p:blipFill>
        <p:spPr>
          <a:xfrm>
            <a:off x="-1712" y="6208068"/>
            <a:ext cx="9173109" cy="649167"/>
          </a:xfrm>
          <a:prstGeom prst="rect">
            <a:avLst/>
          </a:prstGeom>
        </p:spPr>
      </p:pic>
    </p:spTree>
    <p:extLst>
      <p:ext uri="{BB962C8B-B14F-4D97-AF65-F5344CB8AC3E}">
        <p14:creationId xmlns:p14="http://schemas.microsoft.com/office/powerpoint/2010/main" val="41374387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9" descr="Red Triangles">
            <a:extLst>
              <a:ext uri="{FF2B5EF4-FFF2-40B4-BE49-F238E27FC236}">
                <a16:creationId xmlns:a16="http://schemas.microsoft.com/office/drawing/2014/main" id="{7EBCDBD8-A3F2-25B4-BB78-343A85B42978}"/>
              </a:ext>
            </a:extLst>
          </p:cNvPr>
          <p:cNvPicPr>
            <a:picLocks noChangeAspect="1"/>
          </p:cNvPicPr>
          <p:nvPr/>
        </p:nvPicPr>
        <p:blipFill>
          <a:blip r:embed="rId2"/>
          <a:stretch>
            <a:fillRect/>
          </a:stretch>
        </p:blipFill>
        <p:spPr>
          <a:xfrm>
            <a:off x="327171" y="2138985"/>
            <a:ext cx="4358081" cy="2999481"/>
          </a:xfrm>
          <a:prstGeom prst="rect">
            <a:avLst/>
          </a:prstGeom>
        </p:spPr>
      </p:pic>
      <p:sp>
        <p:nvSpPr>
          <p:cNvPr id="2" name="Title 1">
            <a:extLst>
              <a:ext uri="{FF2B5EF4-FFF2-40B4-BE49-F238E27FC236}">
                <a16:creationId xmlns:a16="http://schemas.microsoft.com/office/drawing/2014/main" id="{86C5579D-FC2D-4DF4-9D9F-E26F94CAA6D4}"/>
              </a:ext>
            </a:extLst>
          </p:cNvPr>
          <p:cNvSpPr>
            <a:spLocks noGrp="1"/>
          </p:cNvSpPr>
          <p:nvPr>
            <p:ph type="title"/>
          </p:nvPr>
        </p:nvSpPr>
        <p:spPr>
          <a:xfrm>
            <a:off x="1614875" y="116632"/>
            <a:ext cx="5904656" cy="2070074"/>
          </a:xfrm>
        </p:spPr>
        <p:txBody>
          <a:bodyPr>
            <a:normAutofit/>
          </a:bodyPr>
          <a:lstStyle/>
          <a:p>
            <a:r>
              <a:rPr lang="en-US" dirty="0"/>
              <a:t>The Psychology of Price:</a:t>
            </a:r>
            <a:br>
              <a:rPr lang="en-US" dirty="0">
                <a:solidFill>
                  <a:srgbClr val="FFFFFF"/>
                </a:solidFill>
              </a:rPr>
            </a:br>
            <a:br>
              <a:rPr lang="en-US" dirty="0">
                <a:solidFill>
                  <a:srgbClr val="FFFFFF"/>
                </a:solidFill>
              </a:rPr>
            </a:br>
            <a:r>
              <a:rPr lang="en-US" sz="1500" dirty="0">
                <a:solidFill>
                  <a:srgbClr val="FFFFFF"/>
                </a:solidFill>
              </a:rPr>
              <a:t>3 key factors affect consumer’s price sensitivity (Blythe, 2014)</a:t>
            </a:r>
          </a:p>
        </p:txBody>
      </p:sp>
      <p:sp>
        <p:nvSpPr>
          <p:cNvPr id="3" name="Content Placeholder 2">
            <a:extLst>
              <a:ext uri="{FF2B5EF4-FFF2-40B4-BE49-F238E27FC236}">
                <a16:creationId xmlns:a16="http://schemas.microsoft.com/office/drawing/2014/main" id="{98835E9D-31C2-4C4D-98C6-96E342C00345}"/>
              </a:ext>
            </a:extLst>
          </p:cNvPr>
          <p:cNvSpPr>
            <a:spLocks noGrp="1"/>
          </p:cNvSpPr>
          <p:nvPr>
            <p:ph idx="1"/>
          </p:nvPr>
        </p:nvSpPr>
        <p:spPr>
          <a:xfrm>
            <a:off x="4863421" y="2186706"/>
            <a:ext cx="3979563" cy="3922976"/>
          </a:xfrm>
          <a:solidFill>
            <a:schemeClr val="tx2">
              <a:lumMod val="50000"/>
            </a:schemeClr>
          </a:solidFill>
        </p:spPr>
        <p:txBody>
          <a:bodyPr anchor="ctr">
            <a:normAutofit/>
          </a:bodyPr>
          <a:lstStyle/>
          <a:p>
            <a:r>
              <a:rPr lang="en-GB" sz="1800" b="1" dirty="0">
                <a:solidFill>
                  <a:schemeClr val="bg1"/>
                </a:solidFill>
              </a:rPr>
              <a:t>Economics</a:t>
            </a:r>
            <a:r>
              <a:rPr lang="en-US" sz="1800" dirty="0">
                <a:solidFill>
                  <a:schemeClr val="bg1"/>
                </a:solidFill>
              </a:rPr>
              <a:t>: </a:t>
            </a:r>
            <a:r>
              <a:rPr lang="en-GB" sz="1800" dirty="0">
                <a:solidFill>
                  <a:schemeClr val="bg1"/>
                </a:solidFill>
              </a:rPr>
              <a:t>Percentage of total expense, Type of consumer, Level of involvement</a:t>
            </a:r>
            <a:endParaRPr lang="en-US" sz="1800" dirty="0">
              <a:solidFill>
                <a:schemeClr val="bg1"/>
              </a:solidFill>
              <a:cs typeface="Calibri"/>
            </a:endParaRPr>
          </a:p>
          <a:p>
            <a:endParaRPr lang="en-GB" sz="1800" b="1" dirty="0">
              <a:solidFill>
                <a:schemeClr val="bg1"/>
              </a:solidFill>
              <a:cs typeface="Calibri"/>
            </a:endParaRPr>
          </a:p>
          <a:p>
            <a:r>
              <a:rPr lang="en-GB" sz="1800" b="1" dirty="0">
                <a:solidFill>
                  <a:schemeClr val="bg1"/>
                </a:solidFill>
              </a:rPr>
              <a:t>Search and Usage</a:t>
            </a:r>
            <a:r>
              <a:rPr lang="en-GB" sz="1800" dirty="0">
                <a:solidFill>
                  <a:schemeClr val="bg1"/>
                </a:solidFill>
              </a:rPr>
              <a:t>:</a:t>
            </a:r>
            <a:r>
              <a:rPr lang="en-GB" sz="1800" b="1" dirty="0">
                <a:solidFill>
                  <a:schemeClr val="bg1"/>
                </a:solidFill>
              </a:rPr>
              <a:t> </a:t>
            </a:r>
            <a:r>
              <a:rPr lang="en-GB" sz="1800" dirty="0">
                <a:solidFill>
                  <a:schemeClr val="bg1"/>
                </a:solidFill>
              </a:rPr>
              <a:t>Cost of information search, Ease of comparing competitive alternatives, Switching costs</a:t>
            </a:r>
            <a:endParaRPr lang="en-US" sz="1800" dirty="0">
              <a:solidFill>
                <a:schemeClr val="bg1"/>
              </a:solidFill>
              <a:cs typeface="Calibri"/>
            </a:endParaRPr>
          </a:p>
          <a:p>
            <a:pPr>
              <a:buNone/>
            </a:pPr>
            <a:endParaRPr lang="en-US" sz="1800" dirty="0">
              <a:solidFill>
                <a:schemeClr val="bg1"/>
              </a:solidFill>
              <a:cs typeface="Calibri"/>
            </a:endParaRPr>
          </a:p>
          <a:p>
            <a:r>
              <a:rPr lang="en-GB" sz="1800" b="1" dirty="0">
                <a:solidFill>
                  <a:schemeClr val="bg1"/>
                </a:solidFill>
              </a:rPr>
              <a:t>Competition</a:t>
            </a:r>
            <a:r>
              <a:rPr lang="en-GB" sz="1800" dirty="0">
                <a:solidFill>
                  <a:schemeClr val="bg1"/>
                </a:solidFill>
              </a:rPr>
              <a:t>:</a:t>
            </a:r>
            <a:r>
              <a:rPr lang="en-GB" sz="1800" b="1" dirty="0">
                <a:solidFill>
                  <a:schemeClr val="bg1"/>
                </a:solidFill>
              </a:rPr>
              <a:t> </a:t>
            </a:r>
            <a:r>
              <a:rPr lang="en-GB" sz="1800" dirty="0">
                <a:solidFill>
                  <a:schemeClr val="bg1"/>
                </a:solidFill>
              </a:rPr>
              <a:t>Differentiation, Perception of Price</a:t>
            </a:r>
            <a:endParaRPr lang="en-US" sz="1800" dirty="0">
              <a:solidFill>
                <a:schemeClr val="bg1"/>
              </a:solidFill>
              <a:cs typeface="Calibri"/>
            </a:endParaRPr>
          </a:p>
          <a:p>
            <a:pPr>
              <a:buNone/>
            </a:pPr>
            <a:endParaRPr lang="en-US" sz="1800" dirty="0"/>
          </a:p>
        </p:txBody>
      </p:sp>
      <p:sp>
        <p:nvSpPr>
          <p:cNvPr id="5" name="TextBox 4">
            <a:extLst>
              <a:ext uri="{FF2B5EF4-FFF2-40B4-BE49-F238E27FC236}">
                <a16:creationId xmlns:a16="http://schemas.microsoft.com/office/drawing/2014/main" id="{AA43C1E6-02F6-317D-C8E4-EA621418E750}"/>
              </a:ext>
            </a:extLst>
          </p:cNvPr>
          <p:cNvSpPr txBox="1"/>
          <p:nvPr/>
        </p:nvSpPr>
        <p:spPr>
          <a:xfrm>
            <a:off x="4860818" y="1496666"/>
            <a:ext cx="4026716" cy="646331"/>
          </a:xfrm>
          <a:prstGeom prst="rect">
            <a:avLst/>
          </a:prstGeom>
          <a:noFill/>
        </p:spPr>
        <p:txBody>
          <a:bodyPr wrap="square">
            <a:spAutoFit/>
          </a:bodyPr>
          <a:lstStyle/>
          <a:p>
            <a:r>
              <a:rPr lang="en-US" sz="1800" dirty="0"/>
              <a:t>3 key factors affect consumer’s price sensitivity (Blythe, 2014)</a:t>
            </a:r>
            <a:endParaRPr lang="en-GB" dirty="0"/>
          </a:p>
        </p:txBody>
      </p:sp>
      <p:pic>
        <p:nvPicPr>
          <p:cNvPr id="6" name="Picture 5">
            <a:extLst>
              <a:ext uri="{FF2B5EF4-FFF2-40B4-BE49-F238E27FC236}">
                <a16:creationId xmlns:a16="http://schemas.microsoft.com/office/drawing/2014/main" id="{83FB8654-1679-90C4-546C-CC9DB49F7A11}"/>
              </a:ext>
            </a:extLst>
          </p:cNvPr>
          <p:cNvPicPr>
            <a:picLocks noChangeAspect="1"/>
          </p:cNvPicPr>
          <p:nvPr/>
        </p:nvPicPr>
        <p:blipFill>
          <a:blip r:embed="rId3"/>
          <a:stretch>
            <a:fillRect/>
          </a:stretch>
        </p:blipFill>
        <p:spPr>
          <a:xfrm>
            <a:off x="323528" y="2708920"/>
            <a:ext cx="4094169" cy="1685834"/>
          </a:xfrm>
          <a:prstGeom prst="rect">
            <a:avLst/>
          </a:prstGeom>
        </p:spPr>
      </p:pic>
      <p:pic>
        <p:nvPicPr>
          <p:cNvPr id="7" name="Picture 4" descr="Background pattern&#10;&#10;Description automatically generated">
            <a:extLst>
              <a:ext uri="{FF2B5EF4-FFF2-40B4-BE49-F238E27FC236}">
                <a16:creationId xmlns:a16="http://schemas.microsoft.com/office/drawing/2014/main" id="{C56A5515-A51E-2147-D0E6-49FE37894E88}"/>
              </a:ext>
            </a:extLst>
          </p:cNvPr>
          <p:cNvPicPr>
            <a:picLocks noChangeAspect="1"/>
          </p:cNvPicPr>
          <p:nvPr/>
        </p:nvPicPr>
        <p:blipFill>
          <a:blip r:embed="rId4"/>
          <a:stretch>
            <a:fillRect/>
          </a:stretch>
        </p:blipFill>
        <p:spPr>
          <a:xfrm>
            <a:off x="-1712" y="6208068"/>
            <a:ext cx="9173109" cy="649167"/>
          </a:xfrm>
          <a:prstGeom prst="rect">
            <a:avLst/>
          </a:prstGeom>
        </p:spPr>
      </p:pic>
    </p:spTree>
    <p:extLst>
      <p:ext uri="{BB962C8B-B14F-4D97-AF65-F5344CB8AC3E}">
        <p14:creationId xmlns:p14="http://schemas.microsoft.com/office/powerpoint/2010/main" val="41171358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27" name="Rectangle 18">
            <a:extLst>
              <a:ext uri="{FF2B5EF4-FFF2-40B4-BE49-F238E27FC236}">
                <a16:creationId xmlns:a16="http://schemas.microsoft.com/office/drawing/2014/main" id="{8537B233-9CDD-4A90-AABB-A8963DEE4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pic>
        <p:nvPicPr>
          <p:cNvPr id="9" name="Picture 9" descr="Woman reaching for bread on shelf">
            <a:extLst>
              <a:ext uri="{FF2B5EF4-FFF2-40B4-BE49-F238E27FC236}">
                <a16:creationId xmlns:a16="http://schemas.microsoft.com/office/drawing/2014/main" id="{940808D4-F886-9B67-2E8D-949B9B0A620D}"/>
              </a:ext>
            </a:extLst>
          </p:cNvPr>
          <p:cNvPicPr>
            <a:picLocks noChangeAspect="1"/>
          </p:cNvPicPr>
          <p:nvPr/>
        </p:nvPicPr>
        <p:blipFill>
          <a:blip r:embed="rId2"/>
          <a:stretch>
            <a:fillRect/>
          </a:stretch>
        </p:blipFill>
        <p:spPr>
          <a:xfrm>
            <a:off x="2097" y="-3369"/>
            <a:ext cx="9139803" cy="6099241"/>
          </a:xfrm>
          <a:prstGeom prst="rect">
            <a:avLst/>
          </a:prstGeom>
        </p:spPr>
      </p:pic>
      <p:sp>
        <p:nvSpPr>
          <p:cNvPr id="2" name="Title 1">
            <a:extLst>
              <a:ext uri="{FF2B5EF4-FFF2-40B4-BE49-F238E27FC236}">
                <a16:creationId xmlns:a16="http://schemas.microsoft.com/office/drawing/2014/main" id="{7AF46D1F-A259-4E6D-B027-A9F878376509}"/>
              </a:ext>
            </a:extLst>
          </p:cNvPr>
          <p:cNvSpPr>
            <a:spLocks noGrp="1"/>
          </p:cNvSpPr>
          <p:nvPr>
            <p:ph type="title"/>
          </p:nvPr>
        </p:nvSpPr>
        <p:spPr>
          <a:xfrm>
            <a:off x="5999701" y="1531522"/>
            <a:ext cx="2879727" cy="1990170"/>
          </a:xfrm>
        </p:spPr>
        <p:style>
          <a:lnRef idx="1">
            <a:schemeClr val="accent4"/>
          </a:lnRef>
          <a:fillRef idx="3">
            <a:schemeClr val="accent4"/>
          </a:fillRef>
          <a:effectRef idx="2">
            <a:schemeClr val="accent4"/>
          </a:effectRef>
          <a:fontRef idx="minor">
            <a:schemeClr val="lt1"/>
          </a:fontRef>
        </p:style>
        <p:txBody>
          <a:bodyPr vert="horz" lIns="91440" tIns="45720" rIns="91440" bIns="45720" rtlCol="0" anchor="b">
            <a:normAutofit fontScale="90000"/>
          </a:bodyPr>
          <a:lstStyle/>
          <a:p>
            <a:r>
              <a:rPr lang="en-US" sz="3800" kern="1200" dirty="0">
                <a:latin typeface="+mj-lt"/>
                <a:ea typeface="+mj-ea"/>
                <a:cs typeface="+mj-cs"/>
              </a:rPr>
              <a:t>Market based and non-market based</a:t>
            </a:r>
            <a:r>
              <a:rPr lang="en-US" sz="3800" dirty="0"/>
              <a:t> Pricing</a:t>
            </a:r>
            <a:endParaRPr lang="en-US" sz="3800" kern="1200" dirty="0">
              <a:latin typeface="+mj-lt"/>
              <a:cs typeface="Calibri Light"/>
            </a:endParaRPr>
          </a:p>
        </p:txBody>
      </p:sp>
      <p:sp>
        <p:nvSpPr>
          <p:cNvPr id="3" name="Content Placeholder 2">
            <a:extLst>
              <a:ext uri="{FF2B5EF4-FFF2-40B4-BE49-F238E27FC236}">
                <a16:creationId xmlns:a16="http://schemas.microsoft.com/office/drawing/2014/main" id="{3E999262-CBF9-4C70-A2D0-7FF5B63705B4}"/>
              </a:ext>
            </a:extLst>
          </p:cNvPr>
          <p:cNvSpPr>
            <a:spLocks noGrp="1"/>
          </p:cNvSpPr>
          <p:nvPr>
            <p:ph idx="1"/>
          </p:nvPr>
        </p:nvSpPr>
        <p:spPr>
          <a:xfrm>
            <a:off x="6052133" y="3759406"/>
            <a:ext cx="2649030" cy="1692066"/>
          </a:xfrm>
          <a:solidFill>
            <a:schemeClr val="tx2">
              <a:lumMod val="50000"/>
            </a:schemeClr>
          </a:solidFill>
        </p:spPr>
        <p:txBody>
          <a:bodyPr vert="horz" lIns="91440" tIns="45720" rIns="91440" bIns="45720" rtlCol="0" anchor="t">
            <a:normAutofit/>
          </a:bodyPr>
          <a:lstStyle/>
          <a:p>
            <a:pPr marL="0" indent="0">
              <a:buNone/>
            </a:pPr>
            <a:r>
              <a:rPr lang="en-US" sz="1700" kern="1200">
                <a:solidFill>
                  <a:schemeClr val="tx1"/>
                </a:solidFill>
                <a:latin typeface="+mn-lt"/>
                <a:ea typeface="+mn-ea"/>
                <a:cs typeface="+mn-cs"/>
              </a:rPr>
              <a:t>There are two main categories of pricing, each with their own approaches (Blythe, 2014). </a:t>
            </a:r>
          </a:p>
        </p:txBody>
      </p:sp>
      <p:pic>
        <p:nvPicPr>
          <p:cNvPr id="14" name="Picture 2" descr="C:\Users\William\AppData\Local\Temp\WLMDSS.tmp\WLM12E.tmp\Blythe_3e_Figure 14.7.jpg">
            <a:extLst>
              <a:ext uri="{FF2B5EF4-FFF2-40B4-BE49-F238E27FC236}">
                <a16:creationId xmlns:a16="http://schemas.microsoft.com/office/drawing/2014/main" id="{C17098D0-F221-4D1D-B0F4-38AC4B088B0D}"/>
              </a:ext>
            </a:extLst>
          </p:cNvPr>
          <p:cNvPicPr>
            <a:picLocks noChangeAspect="1" noChangeArrowheads="1"/>
          </p:cNvPicPr>
          <p:nvPr/>
        </p:nvPicPr>
        <p:blipFill rotWithShape="1">
          <a:blip r:embed="rId3" cstate="print"/>
          <a:srcRect b="9186"/>
          <a:stretch/>
        </p:blipFill>
        <p:spPr bwMode="auto">
          <a:xfrm>
            <a:off x="159706" y="1971064"/>
            <a:ext cx="5215401" cy="2915872"/>
          </a:xfrm>
          <a:prstGeom prst="rect">
            <a:avLst/>
          </a:prstGeom>
          <a:noFill/>
        </p:spPr>
      </p:pic>
      <p:cxnSp>
        <p:nvCxnSpPr>
          <p:cNvPr id="28" name="Straight Connector 20">
            <a:extLst>
              <a:ext uri="{FF2B5EF4-FFF2-40B4-BE49-F238E27FC236}">
                <a16:creationId xmlns:a16="http://schemas.microsoft.com/office/drawing/2014/main" id="{040575EE-C594-4566-BC00-663004E52A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3395"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8" name="Picture 4" descr="Background pattern&#10;&#10;Description automatically generated">
            <a:extLst>
              <a:ext uri="{FF2B5EF4-FFF2-40B4-BE49-F238E27FC236}">
                <a16:creationId xmlns:a16="http://schemas.microsoft.com/office/drawing/2014/main" id="{C4E9C72B-431C-48DC-BB30-2D3EC55019E1}"/>
              </a:ext>
            </a:extLst>
          </p:cNvPr>
          <p:cNvPicPr>
            <a:picLocks noChangeAspect="1"/>
          </p:cNvPicPr>
          <p:nvPr/>
        </p:nvPicPr>
        <p:blipFill>
          <a:blip r:embed="rId4"/>
          <a:stretch>
            <a:fillRect/>
          </a:stretch>
        </p:blipFill>
        <p:spPr>
          <a:xfrm>
            <a:off x="-1712" y="6208068"/>
            <a:ext cx="9173109" cy="649167"/>
          </a:xfrm>
          <a:prstGeom prst="rect">
            <a:avLst/>
          </a:prstGeom>
        </p:spPr>
      </p:pic>
    </p:spTree>
    <p:extLst>
      <p:ext uri="{BB962C8B-B14F-4D97-AF65-F5344CB8AC3E}">
        <p14:creationId xmlns:p14="http://schemas.microsoft.com/office/powerpoint/2010/main" val="3140043855"/>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Chess pieces laid on a wood surface">
            <a:extLst>
              <a:ext uri="{FF2B5EF4-FFF2-40B4-BE49-F238E27FC236}">
                <a16:creationId xmlns:a16="http://schemas.microsoft.com/office/drawing/2014/main" id="{6BEB3862-45C9-0446-CB23-1D0023579B0E}"/>
              </a:ext>
            </a:extLst>
          </p:cNvPr>
          <p:cNvPicPr>
            <a:picLocks noChangeAspect="1"/>
          </p:cNvPicPr>
          <p:nvPr/>
        </p:nvPicPr>
        <p:blipFill>
          <a:blip r:embed="rId2"/>
          <a:stretch>
            <a:fillRect/>
          </a:stretch>
        </p:blipFill>
        <p:spPr>
          <a:xfrm>
            <a:off x="2098" y="-2097"/>
            <a:ext cx="9139805" cy="6212047"/>
          </a:xfrm>
          <a:prstGeom prst="rect">
            <a:avLst/>
          </a:prstGeom>
        </p:spPr>
      </p:pic>
      <p:sp>
        <p:nvSpPr>
          <p:cNvPr id="35842" name="Rectangle 3"/>
          <p:cNvSpPr>
            <a:spLocks noGrp="1" noChangeArrowheads="1"/>
          </p:cNvSpPr>
          <p:nvPr>
            <p:ph idx="1"/>
          </p:nvPr>
        </p:nvSpPr>
        <p:spPr>
          <a:xfrm>
            <a:off x="614619" y="1636915"/>
            <a:ext cx="3979563" cy="3922976"/>
          </a:xfrm>
        </p:spPr>
        <p:txBody>
          <a:bodyPr anchor="ctr">
            <a:normAutofit/>
          </a:bodyPr>
          <a:lstStyle/>
          <a:p>
            <a:pPr marL="0" indent="0">
              <a:buNone/>
            </a:pPr>
            <a:r>
              <a:rPr lang="en-GB" sz="1500" b="1" dirty="0">
                <a:solidFill>
                  <a:schemeClr val="bg1"/>
                </a:solidFill>
              </a:rPr>
              <a:t>Psychological pricing: </a:t>
            </a:r>
            <a:r>
              <a:rPr lang="en-GB" sz="1500" dirty="0">
                <a:solidFill>
                  <a:schemeClr val="bg1"/>
                </a:solidFill>
              </a:rPr>
              <a:t>is £9.99 cheaper than £10?</a:t>
            </a:r>
            <a:endParaRPr lang="en-GB" sz="1500" dirty="0">
              <a:solidFill>
                <a:schemeClr val="bg1"/>
              </a:solidFill>
              <a:cs typeface="Calibri"/>
            </a:endParaRPr>
          </a:p>
          <a:p>
            <a:pPr lvl="1"/>
            <a:endParaRPr lang="en-GB" sz="1500" dirty="0">
              <a:solidFill>
                <a:schemeClr val="bg1"/>
              </a:solidFill>
              <a:cs typeface="Calibri"/>
            </a:endParaRPr>
          </a:p>
          <a:p>
            <a:pPr marL="0" indent="0">
              <a:buNone/>
            </a:pPr>
            <a:r>
              <a:rPr lang="en-GB" sz="1500" b="1" dirty="0">
                <a:solidFill>
                  <a:schemeClr val="bg1"/>
                </a:solidFill>
              </a:rPr>
              <a:t>Loss leaders: </a:t>
            </a:r>
            <a:r>
              <a:rPr lang="en-GB" sz="1500" dirty="0">
                <a:solidFill>
                  <a:schemeClr val="bg1"/>
                </a:solidFill>
              </a:rPr>
              <a:t>a bargain draws customers in</a:t>
            </a:r>
            <a:endParaRPr lang="en-GB" sz="1500" dirty="0">
              <a:solidFill>
                <a:schemeClr val="bg1"/>
              </a:solidFill>
              <a:cs typeface="Calibri"/>
            </a:endParaRPr>
          </a:p>
          <a:p>
            <a:pPr lvl="1"/>
            <a:endParaRPr lang="en-GB" sz="1500" dirty="0">
              <a:solidFill>
                <a:schemeClr val="bg1"/>
              </a:solidFill>
              <a:cs typeface="Calibri"/>
            </a:endParaRPr>
          </a:p>
          <a:p>
            <a:pPr marL="0" indent="0">
              <a:buNone/>
            </a:pPr>
            <a:r>
              <a:rPr lang="en-GB" sz="1500" b="1" dirty="0">
                <a:solidFill>
                  <a:schemeClr val="bg1"/>
                </a:solidFill>
              </a:rPr>
              <a:t>Promotional pricing and discounts: </a:t>
            </a:r>
            <a:r>
              <a:rPr lang="en-GB" sz="1500" dirty="0">
                <a:solidFill>
                  <a:schemeClr val="bg1"/>
                </a:solidFill>
              </a:rPr>
              <a:t>sales promotion</a:t>
            </a:r>
            <a:endParaRPr lang="en-GB" sz="1500" b="1" dirty="0">
              <a:solidFill>
                <a:schemeClr val="bg1"/>
              </a:solidFill>
              <a:cs typeface="Calibri"/>
            </a:endParaRPr>
          </a:p>
          <a:p>
            <a:pPr marL="0" indent="0">
              <a:buNone/>
            </a:pPr>
            <a:endParaRPr lang="en-GB" sz="1500" b="1" dirty="0">
              <a:solidFill>
                <a:srgbClr val="000000"/>
              </a:solidFill>
            </a:endParaRPr>
          </a:p>
        </p:txBody>
      </p:sp>
      <p:sp>
        <p:nvSpPr>
          <p:cNvPr id="3" name="Rectangle 2">
            <a:extLst>
              <a:ext uri="{FF2B5EF4-FFF2-40B4-BE49-F238E27FC236}">
                <a16:creationId xmlns:a16="http://schemas.microsoft.com/office/drawing/2014/main" id="{7289717A-C613-2A4D-2409-CF252EB2A97C}"/>
              </a:ext>
            </a:extLst>
          </p:cNvPr>
          <p:cNvSpPr txBox="1">
            <a:spLocks noChangeArrowheads="1"/>
          </p:cNvSpPr>
          <p:nvPr/>
        </p:nvSpPr>
        <p:spPr>
          <a:xfrm>
            <a:off x="365797" y="376788"/>
            <a:ext cx="3669161" cy="2760098"/>
          </a:xfrm>
          <a:prstGeom prst="rect">
            <a:avLst/>
          </a:prstGeom>
        </p:spPr>
        <p:txBody>
          <a:bodyPr lIns="91440" tIns="45720" rIns="91440" bIns="4572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chemeClr val="bg1"/>
                </a:solidFill>
              </a:rPr>
              <a:t>Pricing tactics</a:t>
            </a:r>
          </a:p>
        </p:txBody>
      </p:sp>
      <p:pic>
        <p:nvPicPr>
          <p:cNvPr id="4" name="Picture 4" descr="Background pattern&#10;&#10;Description automatically generated">
            <a:extLst>
              <a:ext uri="{FF2B5EF4-FFF2-40B4-BE49-F238E27FC236}">
                <a16:creationId xmlns:a16="http://schemas.microsoft.com/office/drawing/2014/main" id="{19167F55-138C-332C-7A27-38780B73F1D8}"/>
              </a:ext>
            </a:extLst>
          </p:cNvPr>
          <p:cNvPicPr>
            <a:picLocks noChangeAspect="1"/>
          </p:cNvPicPr>
          <p:nvPr/>
        </p:nvPicPr>
        <p:blipFill>
          <a:blip r:embed="rId3"/>
          <a:stretch>
            <a:fillRect/>
          </a:stretch>
        </p:blipFill>
        <p:spPr>
          <a:xfrm>
            <a:off x="-1712" y="6208068"/>
            <a:ext cx="9173109" cy="649167"/>
          </a:xfrm>
          <a:prstGeom prst="rect">
            <a:avLst/>
          </a:prstGeom>
        </p:spPr>
      </p:pic>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7" descr="Digital rendering of a coloured world map">
            <a:extLst>
              <a:ext uri="{FF2B5EF4-FFF2-40B4-BE49-F238E27FC236}">
                <a16:creationId xmlns:a16="http://schemas.microsoft.com/office/drawing/2014/main" id="{19A509DB-F8FC-C5B9-C10F-FAD4BFF25BD4}"/>
              </a:ext>
            </a:extLst>
          </p:cNvPr>
          <p:cNvPicPr>
            <a:picLocks noChangeAspect="1"/>
          </p:cNvPicPr>
          <p:nvPr/>
        </p:nvPicPr>
        <p:blipFill>
          <a:blip r:embed="rId3"/>
          <a:stretch>
            <a:fillRect/>
          </a:stretch>
        </p:blipFill>
        <p:spPr>
          <a:xfrm>
            <a:off x="222308" y="2089"/>
            <a:ext cx="8825217" cy="6130271"/>
          </a:xfrm>
          <a:prstGeom prst="rect">
            <a:avLst/>
          </a:prstGeom>
        </p:spPr>
      </p:pic>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402249" y="430746"/>
            <a:ext cx="8354891" cy="1234547"/>
          </a:xfrm>
        </p:spPr>
        <p:txBody>
          <a:bodyPr vert="horz" lIns="91440" tIns="45720" rIns="91440" bIns="45720" rtlCol="0" anchor="b">
            <a:normAutofit/>
          </a:bodyPr>
          <a:lstStyle/>
          <a:p>
            <a:pPr algn="ctr"/>
            <a:r>
              <a:rPr lang="en-US" b="1" kern="1200" dirty="0">
                <a:solidFill>
                  <a:schemeClr val="bg1"/>
                </a:solidFill>
                <a:highlight>
                  <a:srgbClr val="808080"/>
                </a:highlight>
                <a:latin typeface="+mj-lt"/>
                <a:ea typeface="+mj-ea"/>
                <a:cs typeface="+mj-cs"/>
              </a:rPr>
              <a:t>Place</a:t>
            </a:r>
            <a:br>
              <a:rPr lang="en-US" sz="2900" kern="1200" dirty="0"/>
            </a:br>
            <a:endParaRPr lang="en-US" sz="2900" kern="1200">
              <a:solidFill>
                <a:schemeClr val="bg1"/>
              </a:solidFill>
              <a:latin typeface="+mj-lt"/>
              <a:ea typeface="+mj-ea"/>
              <a:cs typeface="+mj-cs"/>
            </a:endParaRPr>
          </a:p>
        </p:txBody>
      </p:sp>
      <p:pic>
        <p:nvPicPr>
          <p:cNvPr id="5" name="Picture 4">
            <a:extLst>
              <a:ext uri="{FF2B5EF4-FFF2-40B4-BE49-F238E27FC236}">
                <a16:creationId xmlns:a16="http://schemas.microsoft.com/office/drawing/2014/main" id="{D11FA574-4B1B-9856-1D71-D150E406F13A}"/>
              </a:ext>
            </a:extLst>
          </p:cNvPr>
          <p:cNvPicPr>
            <a:picLocks noChangeAspect="1"/>
          </p:cNvPicPr>
          <p:nvPr/>
        </p:nvPicPr>
        <p:blipFill>
          <a:blip r:embed="rId4"/>
          <a:stretch>
            <a:fillRect/>
          </a:stretch>
        </p:blipFill>
        <p:spPr>
          <a:xfrm>
            <a:off x="1341409" y="1376269"/>
            <a:ext cx="6463293" cy="2920809"/>
          </a:xfrm>
          <a:prstGeom prst="rect">
            <a:avLst/>
          </a:prstGeom>
        </p:spPr>
      </p:pic>
      <p:sp>
        <p:nvSpPr>
          <p:cNvPr id="6" name="TextBox 5">
            <a:extLst>
              <a:ext uri="{FF2B5EF4-FFF2-40B4-BE49-F238E27FC236}">
                <a16:creationId xmlns:a16="http://schemas.microsoft.com/office/drawing/2014/main" id="{56BD128E-5746-2A77-BDD5-CA696543ED84}"/>
              </a:ext>
            </a:extLst>
          </p:cNvPr>
          <p:cNvSpPr txBox="1"/>
          <p:nvPr/>
        </p:nvSpPr>
        <p:spPr>
          <a:xfrm>
            <a:off x="6451224" y="3906774"/>
            <a:ext cx="792088" cy="369332"/>
          </a:xfrm>
          <a:prstGeom prst="rect">
            <a:avLst/>
          </a:prstGeom>
          <a:solidFill>
            <a:schemeClr val="bg1"/>
          </a:solidFill>
        </p:spPr>
        <p:txBody>
          <a:bodyPr wrap="square" rtlCol="0">
            <a:spAutoFit/>
          </a:bodyPr>
          <a:lstStyle/>
          <a:p>
            <a:endParaRPr lang="en-GB" dirty="0"/>
          </a:p>
        </p:txBody>
      </p:sp>
      <p:pic>
        <p:nvPicPr>
          <p:cNvPr id="4" name="Picture 4" descr="Background pattern&#10;&#10;Description automatically generated">
            <a:extLst>
              <a:ext uri="{FF2B5EF4-FFF2-40B4-BE49-F238E27FC236}">
                <a16:creationId xmlns:a16="http://schemas.microsoft.com/office/drawing/2014/main" id="{821EA239-4AAA-B8C9-89CA-0F482173EDCF}"/>
              </a:ext>
            </a:extLst>
          </p:cNvPr>
          <p:cNvPicPr>
            <a:picLocks noChangeAspect="1"/>
          </p:cNvPicPr>
          <p:nvPr/>
        </p:nvPicPr>
        <p:blipFill>
          <a:blip r:embed="rId5"/>
          <a:stretch>
            <a:fillRect/>
          </a:stretch>
        </p:blipFill>
        <p:spPr>
          <a:xfrm>
            <a:off x="-1712" y="6208068"/>
            <a:ext cx="9173109" cy="649167"/>
          </a:xfrm>
          <a:prstGeom prst="rect">
            <a:avLst/>
          </a:prstGeom>
        </p:spPr>
      </p:pic>
    </p:spTree>
    <p:extLst>
      <p:ext uri="{BB962C8B-B14F-4D97-AF65-F5344CB8AC3E}">
        <p14:creationId xmlns:p14="http://schemas.microsoft.com/office/powerpoint/2010/main" val="42627620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7" descr="Orange shopping bags">
            <a:extLst>
              <a:ext uri="{FF2B5EF4-FFF2-40B4-BE49-F238E27FC236}">
                <a16:creationId xmlns:a16="http://schemas.microsoft.com/office/drawing/2014/main" id="{2267E279-0542-705E-642C-41D854475BDC}"/>
              </a:ext>
            </a:extLst>
          </p:cNvPr>
          <p:cNvPicPr>
            <a:picLocks noChangeAspect="1"/>
          </p:cNvPicPr>
          <p:nvPr/>
        </p:nvPicPr>
        <p:blipFill>
          <a:blip r:embed="rId3"/>
          <a:stretch>
            <a:fillRect/>
          </a:stretch>
        </p:blipFill>
        <p:spPr>
          <a:xfrm>
            <a:off x="369115" y="647001"/>
            <a:ext cx="8563062" cy="4976769"/>
          </a:xfrm>
          <a:prstGeom prst="rect">
            <a:avLst/>
          </a:prstGeom>
        </p:spPr>
      </p:pic>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771525" y="1967266"/>
            <a:ext cx="1971675" cy="2547257"/>
          </a:xfrm>
          <a:noFill/>
        </p:spPr>
        <p:txBody>
          <a:bodyPr vert="horz" lIns="91440" tIns="45720" rIns="91440" bIns="45720" rtlCol="0" anchor="ctr">
            <a:normAutofit/>
          </a:bodyPr>
          <a:lstStyle/>
          <a:p>
            <a:pPr algn="ctr"/>
            <a:r>
              <a:rPr lang="en-US" sz="3100" b="1" kern="1200" dirty="0">
                <a:solidFill>
                  <a:schemeClr val="bg1"/>
                </a:solidFill>
                <a:latin typeface="+mj-lt"/>
                <a:ea typeface="+mj-ea"/>
                <a:cs typeface="+mj-cs"/>
              </a:rPr>
              <a:t>Promotion</a:t>
            </a:r>
            <a:br>
              <a:rPr lang="en-US" sz="3100" kern="1200" dirty="0"/>
            </a:br>
            <a:endParaRPr lang="en-US" sz="3100" kern="1200">
              <a:solidFill>
                <a:srgbClr val="FFFFFF"/>
              </a:solidFill>
              <a:latin typeface="+mj-lt"/>
              <a:ea typeface="+mj-ea"/>
              <a:cs typeface="+mj-cs"/>
            </a:endParaRPr>
          </a:p>
        </p:txBody>
      </p:sp>
      <p:pic>
        <p:nvPicPr>
          <p:cNvPr id="3" name="Picture 2">
            <a:extLst>
              <a:ext uri="{FF2B5EF4-FFF2-40B4-BE49-F238E27FC236}">
                <a16:creationId xmlns:a16="http://schemas.microsoft.com/office/drawing/2014/main" id="{32FA7A60-79D8-FB05-92B7-536927E2154B}"/>
              </a:ext>
            </a:extLst>
          </p:cNvPr>
          <p:cNvPicPr>
            <a:picLocks noChangeAspect="1"/>
          </p:cNvPicPr>
          <p:nvPr/>
        </p:nvPicPr>
        <p:blipFill>
          <a:blip r:embed="rId4"/>
          <a:stretch>
            <a:fillRect/>
          </a:stretch>
        </p:blipFill>
        <p:spPr>
          <a:xfrm>
            <a:off x="3236941" y="1754772"/>
            <a:ext cx="5085525" cy="2758896"/>
          </a:xfrm>
          <a:prstGeom prst="rect">
            <a:avLst/>
          </a:prstGeom>
        </p:spPr>
      </p:pic>
      <p:sp>
        <p:nvSpPr>
          <p:cNvPr id="6" name="TextBox 5">
            <a:extLst>
              <a:ext uri="{FF2B5EF4-FFF2-40B4-BE49-F238E27FC236}">
                <a16:creationId xmlns:a16="http://schemas.microsoft.com/office/drawing/2014/main" id="{56BD128E-5746-2A77-BDD5-CA696543ED84}"/>
              </a:ext>
            </a:extLst>
          </p:cNvPr>
          <p:cNvSpPr txBox="1"/>
          <p:nvPr/>
        </p:nvSpPr>
        <p:spPr>
          <a:xfrm>
            <a:off x="6319806" y="5363409"/>
            <a:ext cx="648072" cy="369332"/>
          </a:xfrm>
          <a:prstGeom prst="rect">
            <a:avLst/>
          </a:prstGeom>
          <a:solidFill>
            <a:schemeClr val="bg1"/>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5" name="Picture 4" descr="Background pattern&#10;&#10;Description automatically generated">
            <a:extLst>
              <a:ext uri="{FF2B5EF4-FFF2-40B4-BE49-F238E27FC236}">
                <a16:creationId xmlns:a16="http://schemas.microsoft.com/office/drawing/2014/main" id="{A5D71C62-844B-2588-C37A-C7F46E8239A6}"/>
              </a:ext>
            </a:extLst>
          </p:cNvPr>
          <p:cNvPicPr>
            <a:picLocks noChangeAspect="1"/>
          </p:cNvPicPr>
          <p:nvPr/>
        </p:nvPicPr>
        <p:blipFill>
          <a:blip r:embed="rId5"/>
          <a:stretch>
            <a:fillRect/>
          </a:stretch>
        </p:blipFill>
        <p:spPr>
          <a:xfrm>
            <a:off x="-1712" y="6208068"/>
            <a:ext cx="9173109" cy="649167"/>
          </a:xfrm>
          <a:prstGeom prst="rect">
            <a:avLst/>
          </a:prstGeom>
        </p:spPr>
      </p:pic>
    </p:spTree>
    <p:extLst>
      <p:ext uri="{BB962C8B-B14F-4D97-AF65-F5344CB8AC3E}">
        <p14:creationId xmlns:p14="http://schemas.microsoft.com/office/powerpoint/2010/main" val="10966121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30D6772-5550-42D5-B8BC-CDE2836562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97DB0DD1-0F30-4B7E-A6DC-3DDA7D5B35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8" name="Picture 7" descr="Colourful carved figures of humans">
            <a:extLst>
              <a:ext uri="{FF2B5EF4-FFF2-40B4-BE49-F238E27FC236}">
                <a16:creationId xmlns:a16="http://schemas.microsoft.com/office/drawing/2014/main" id="{AD77BC99-0B28-82CE-11AD-AC67146ADD62}"/>
              </a:ext>
            </a:extLst>
          </p:cNvPr>
          <p:cNvPicPr>
            <a:picLocks noChangeAspect="1"/>
          </p:cNvPicPr>
          <p:nvPr/>
        </p:nvPicPr>
        <p:blipFill rotWithShape="1">
          <a:blip r:embed="rId2">
            <a:alphaModFix amt="60000"/>
          </a:blip>
          <a:srcRect l="2908" r="2095" b="-10"/>
          <a:stretch/>
        </p:blipFill>
        <p:spPr>
          <a:xfrm>
            <a:off x="20" y="10"/>
            <a:ext cx="9143980" cy="6857990"/>
          </a:xfrm>
          <a:prstGeom prst="rect">
            <a:avLst/>
          </a:prstGeom>
        </p:spPr>
      </p:pic>
      <p:sp>
        <p:nvSpPr>
          <p:cNvPr id="2" name="Title 1">
            <a:extLst>
              <a:ext uri="{FF2B5EF4-FFF2-40B4-BE49-F238E27FC236}">
                <a16:creationId xmlns:a16="http://schemas.microsoft.com/office/drawing/2014/main" id="{E4CB9A20-8A28-4E62-B23B-124999EEE594}"/>
              </a:ext>
            </a:extLst>
          </p:cNvPr>
          <p:cNvSpPr>
            <a:spLocks noGrp="1"/>
          </p:cNvSpPr>
          <p:nvPr>
            <p:ph type="title"/>
          </p:nvPr>
        </p:nvSpPr>
        <p:spPr>
          <a:xfrm>
            <a:off x="628649" y="1671569"/>
            <a:ext cx="3116869" cy="4072044"/>
          </a:xfrm>
        </p:spPr>
        <p:txBody>
          <a:bodyPr vert="horz" lIns="91440" tIns="45720" rIns="91440" bIns="45720" rtlCol="0" anchor="t">
            <a:normAutofit/>
          </a:bodyPr>
          <a:lstStyle/>
          <a:p>
            <a:r>
              <a:rPr lang="en-US">
                <a:solidFill>
                  <a:srgbClr val="FFFFFF"/>
                </a:solidFill>
              </a:rPr>
              <a:t>Objectives of promotion:</a:t>
            </a:r>
          </a:p>
        </p:txBody>
      </p:sp>
      <p:sp>
        <p:nvSpPr>
          <p:cNvPr id="6" name="TextBox 5">
            <a:extLst>
              <a:ext uri="{FF2B5EF4-FFF2-40B4-BE49-F238E27FC236}">
                <a16:creationId xmlns:a16="http://schemas.microsoft.com/office/drawing/2014/main" id="{C5D8618F-F8A5-41AF-8384-824E18E8B5EF}"/>
              </a:ext>
            </a:extLst>
          </p:cNvPr>
          <p:cNvSpPr txBox="1"/>
          <p:nvPr/>
        </p:nvSpPr>
        <p:spPr>
          <a:xfrm>
            <a:off x="3889913" y="1671569"/>
            <a:ext cx="4625436" cy="4072044"/>
          </a:xfrm>
          <a:prstGeom prst="rect">
            <a:avLst/>
          </a:prstGeom>
          <a:solidFill>
            <a:schemeClr val="tx1">
              <a:lumMod val="50000"/>
              <a:lumOff val="50000"/>
            </a:schemeClr>
          </a:solidFill>
        </p:spPr>
        <p:txBody>
          <a:bodyPr vert="horz" lIns="91440" tIns="45720" rIns="91440" bIns="45720" rtlCol="0">
            <a:normAutofit/>
          </a:bodyPr>
          <a:lstStyle/>
          <a:p>
            <a:pPr indent="-228600" defTabSz="914400">
              <a:lnSpc>
                <a:spcPct val="90000"/>
              </a:lnSpc>
              <a:spcAft>
                <a:spcPts val="450"/>
              </a:spcAft>
              <a:buFont typeface="Arial" panose="020B0604020202020204" pitchFamily="34" charset="0"/>
              <a:buChar char="•"/>
            </a:pPr>
            <a:r>
              <a:rPr lang="en-US" sz="1300" b="1">
                <a:solidFill>
                  <a:srgbClr val="FFFFFF"/>
                </a:solidFill>
              </a:rPr>
              <a:t>Change consumer psychology:</a:t>
            </a:r>
          </a:p>
          <a:p>
            <a:pPr marL="257175" indent="-228600" defTabSz="914400">
              <a:lnSpc>
                <a:spcPct val="90000"/>
              </a:lnSpc>
              <a:spcAft>
                <a:spcPts val="450"/>
              </a:spcAft>
              <a:buFont typeface="Arial" panose="020B0604020202020204" pitchFamily="34" charset="0"/>
              <a:buChar char="•"/>
            </a:pPr>
            <a:r>
              <a:rPr lang="en-US" sz="1300">
                <a:solidFill>
                  <a:srgbClr val="FFFFFF"/>
                </a:solidFill>
              </a:rPr>
              <a:t>differentiate, reinforce, inform, persuade DRIP (Fill, 2011) </a:t>
            </a:r>
          </a:p>
          <a:p>
            <a:pPr marL="257175" indent="-228600" defTabSz="914400">
              <a:lnSpc>
                <a:spcPct val="90000"/>
              </a:lnSpc>
              <a:spcAft>
                <a:spcPts val="450"/>
              </a:spcAft>
              <a:buFont typeface="Arial" panose="020B0604020202020204" pitchFamily="34" charset="0"/>
              <a:buChar char="•"/>
            </a:pPr>
            <a:r>
              <a:rPr lang="en-US" sz="1300">
                <a:solidFill>
                  <a:srgbClr val="FFFFFF"/>
                </a:solidFill>
              </a:rPr>
              <a:t>change/reinforce attitudes</a:t>
            </a:r>
          </a:p>
          <a:p>
            <a:pPr marL="257175" indent="-228600" defTabSz="914400">
              <a:lnSpc>
                <a:spcPct val="90000"/>
              </a:lnSpc>
              <a:spcAft>
                <a:spcPts val="450"/>
              </a:spcAft>
              <a:buFont typeface="Arial" panose="020B0604020202020204" pitchFamily="34" charset="0"/>
              <a:buChar char="•"/>
            </a:pPr>
            <a:r>
              <a:rPr lang="en-US" sz="1300">
                <a:solidFill>
                  <a:srgbClr val="FFFFFF"/>
                </a:solidFill>
              </a:rPr>
              <a:t>get into purchase consideration set</a:t>
            </a:r>
          </a:p>
          <a:p>
            <a:pPr marL="257175" indent="-228600" defTabSz="914400">
              <a:lnSpc>
                <a:spcPct val="90000"/>
              </a:lnSpc>
              <a:spcAft>
                <a:spcPts val="450"/>
              </a:spcAft>
              <a:buFont typeface="Arial" panose="020B0604020202020204" pitchFamily="34" charset="0"/>
              <a:buChar char="•"/>
            </a:pPr>
            <a:r>
              <a:rPr lang="en-US" sz="1300">
                <a:solidFill>
                  <a:srgbClr val="FFFFFF"/>
                </a:solidFill>
              </a:rPr>
              <a:t>create brand awareness</a:t>
            </a:r>
          </a:p>
          <a:p>
            <a:pPr marL="257175" indent="-228600" defTabSz="914400">
              <a:lnSpc>
                <a:spcPct val="90000"/>
              </a:lnSpc>
              <a:spcAft>
                <a:spcPts val="450"/>
              </a:spcAft>
              <a:buFont typeface="Arial" panose="020B0604020202020204" pitchFamily="34" charset="0"/>
              <a:buChar char="•"/>
            </a:pPr>
            <a:r>
              <a:rPr lang="en-US" sz="1300">
                <a:solidFill>
                  <a:srgbClr val="FFFFFF"/>
                </a:solidFill>
              </a:rPr>
              <a:t>build brand image</a:t>
            </a:r>
          </a:p>
          <a:p>
            <a:pPr marL="257175" indent="-228600" defTabSz="914400">
              <a:lnSpc>
                <a:spcPct val="90000"/>
              </a:lnSpc>
              <a:spcAft>
                <a:spcPts val="450"/>
              </a:spcAft>
              <a:buFont typeface="Arial" panose="020B0604020202020204" pitchFamily="34" charset="0"/>
              <a:buChar char="•"/>
            </a:pPr>
            <a:r>
              <a:rPr lang="en-US" sz="1300">
                <a:solidFill>
                  <a:srgbClr val="FFFFFF"/>
                </a:solidFill>
              </a:rPr>
              <a:t>re-position the brand</a:t>
            </a:r>
          </a:p>
          <a:p>
            <a:pPr marL="257175" indent="-228600" defTabSz="914400">
              <a:lnSpc>
                <a:spcPct val="90000"/>
              </a:lnSpc>
              <a:spcAft>
                <a:spcPts val="450"/>
              </a:spcAft>
              <a:buFont typeface="Arial" panose="020B0604020202020204" pitchFamily="34" charset="0"/>
              <a:buChar char="•"/>
            </a:pPr>
            <a:endParaRPr lang="en-US" sz="1300">
              <a:solidFill>
                <a:srgbClr val="FFFFFF"/>
              </a:solidFill>
            </a:endParaRPr>
          </a:p>
          <a:p>
            <a:pPr indent="-228600" defTabSz="914400">
              <a:lnSpc>
                <a:spcPct val="90000"/>
              </a:lnSpc>
              <a:spcAft>
                <a:spcPts val="450"/>
              </a:spcAft>
              <a:buFont typeface="Arial" panose="020B0604020202020204" pitchFamily="34" charset="0"/>
              <a:buChar char="•"/>
            </a:pPr>
            <a:r>
              <a:rPr lang="en-US" sz="1300" b="1">
                <a:solidFill>
                  <a:srgbClr val="FFFFFF"/>
                </a:solidFill>
              </a:rPr>
              <a:t>Change consumer purchasing behaviour:</a:t>
            </a:r>
          </a:p>
          <a:p>
            <a:pPr marL="257175" indent="-228600" defTabSz="914400">
              <a:lnSpc>
                <a:spcPct val="90000"/>
              </a:lnSpc>
              <a:spcAft>
                <a:spcPts val="450"/>
              </a:spcAft>
              <a:buFont typeface="Arial" panose="020B0604020202020204" pitchFamily="34" charset="0"/>
              <a:buChar char="•"/>
            </a:pPr>
            <a:r>
              <a:rPr lang="en-US" sz="1300">
                <a:solidFill>
                  <a:srgbClr val="FFFFFF"/>
                </a:solidFill>
              </a:rPr>
              <a:t>stimulate trial </a:t>
            </a:r>
          </a:p>
          <a:p>
            <a:pPr marL="257175" indent="-228600" defTabSz="914400">
              <a:lnSpc>
                <a:spcPct val="90000"/>
              </a:lnSpc>
              <a:spcAft>
                <a:spcPts val="450"/>
              </a:spcAft>
              <a:buFont typeface="Arial" panose="020B0604020202020204" pitchFamily="34" charset="0"/>
              <a:buChar char="•"/>
            </a:pPr>
            <a:r>
              <a:rPr lang="en-US" sz="1300">
                <a:solidFill>
                  <a:srgbClr val="FFFFFF"/>
                </a:solidFill>
              </a:rPr>
              <a:t>regain lost customers</a:t>
            </a:r>
          </a:p>
          <a:p>
            <a:pPr marL="257175" indent="-228600" defTabSz="914400">
              <a:lnSpc>
                <a:spcPct val="90000"/>
              </a:lnSpc>
              <a:spcAft>
                <a:spcPts val="450"/>
              </a:spcAft>
              <a:buFont typeface="Arial" panose="020B0604020202020204" pitchFamily="34" charset="0"/>
              <a:buChar char="•"/>
            </a:pPr>
            <a:r>
              <a:rPr lang="en-US" sz="1300">
                <a:solidFill>
                  <a:srgbClr val="FFFFFF"/>
                </a:solidFill>
              </a:rPr>
              <a:t>increase usage</a:t>
            </a:r>
          </a:p>
          <a:p>
            <a:pPr marL="257175" indent="-228600" defTabSz="914400">
              <a:lnSpc>
                <a:spcPct val="90000"/>
              </a:lnSpc>
              <a:spcAft>
                <a:spcPts val="450"/>
              </a:spcAft>
              <a:buFont typeface="Arial" panose="020B0604020202020204" pitchFamily="34" charset="0"/>
              <a:buChar char="•"/>
            </a:pPr>
            <a:endParaRPr lang="en-US" sz="1300">
              <a:solidFill>
                <a:srgbClr val="FFFFFF"/>
              </a:solidFill>
            </a:endParaRPr>
          </a:p>
          <a:p>
            <a:pPr indent="-228600" defTabSz="914400">
              <a:lnSpc>
                <a:spcPct val="90000"/>
              </a:lnSpc>
              <a:spcAft>
                <a:spcPts val="450"/>
              </a:spcAft>
              <a:buFont typeface="Arial" panose="020B0604020202020204" pitchFamily="34" charset="0"/>
              <a:buChar char="•"/>
            </a:pPr>
            <a:r>
              <a:rPr lang="en-US" sz="1300" b="1">
                <a:solidFill>
                  <a:srgbClr val="FFFFFF"/>
                </a:solidFill>
              </a:rPr>
              <a:t>Other objectives:</a:t>
            </a:r>
          </a:p>
          <a:p>
            <a:pPr marL="257175" indent="-228600" defTabSz="914400">
              <a:lnSpc>
                <a:spcPct val="90000"/>
              </a:lnSpc>
              <a:spcAft>
                <a:spcPts val="450"/>
              </a:spcAft>
              <a:buFont typeface="Arial" panose="020B0604020202020204" pitchFamily="34" charset="0"/>
              <a:buChar char="•"/>
            </a:pPr>
            <a:r>
              <a:rPr lang="en-US" sz="1300">
                <a:solidFill>
                  <a:srgbClr val="FFFFFF"/>
                </a:solidFill>
              </a:rPr>
              <a:t>break into new market</a:t>
            </a:r>
          </a:p>
          <a:p>
            <a:pPr marL="257175" indent="-228600" defTabSz="914400">
              <a:lnSpc>
                <a:spcPct val="90000"/>
              </a:lnSpc>
              <a:spcAft>
                <a:spcPts val="450"/>
              </a:spcAft>
              <a:buFont typeface="Arial" panose="020B0604020202020204" pitchFamily="34" charset="0"/>
              <a:buChar char="•"/>
            </a:pPr>
            <a:r>
              <a:rPr lang="en-US" sz="1300">
                <a:solidFill>
                  <a:srgbClr val="FFFFFF"/>
                </a:solidFill>
              </a:rPr>
              <a:t>obtain information about consumers</a:t>
            </a:r>
          </a:p>
        </p:txBody>
      </p:sp>
    </p:spTree>
    <p:extLst>
      <p:ext uri="{BB962C8B-B14F-4D97-AF65-F5344CB8AC3E}">
        <p14:creationId xmlns:p14="http://schemas.microsoft.com/office/powerpoint/2010/main" val="16716289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Water droplet and ripple">
            <a:extLst>
              <a:ext uri="{FF2B5EF4-FFF2-40B4-BE49-F238E27FC236}">
                <a16:creationId xmlns:a16="http://schemas.microsoft.com/office/drawing/2014/main" id="{981A1171-E199-E521-210F-915A55A12D13}"/>
              </a:ext>
            </a:extLst>
          </p:cNvPr>
          <p:cNvPicPr>
            <a:picLocks noChangeAspect="1"/>
          </p:cNvPicPr>
          <p:nvPr/>
        </p:nvPicPr>
        <p:blipFill>
          <a:blip r:embed="rId2"/>
          <a:stretch>
            <a:fillRect/>
          </a:stretch>
        </p:blipFill>
        <p:spPr>
          <a:xfrm>
            <a:off x="2097" y="-1873"/>
            <a:ext cx="9139803" cy="6777856"/>
          </a:xfrm>
          <a:prstGeom prst="rect">
            <a:avLst/>
          </a:prstGeom>
        </p:spPr>
      </p:pic>
      <p:sp>
        <p:nvSpPr>
          <p:cNvPr id="2" name="Title 1">
            <a:extLst>
              <a:ext uri="{FF2B5EF4-FFF2-40B4-BE49-F238E27FC236}">
                <a16:creationId xmlns:a16="http://schemas.microsoft.com/office/drawing/2014/main" id="{70D3F26D-A044-4994-87F4-324250A0CC1D}"/>
              </a:ext>
            </a:extLst>
          </p:cNvPr>
          <p:cNvSpPr>
            <a:spLocks noGrp="1"/>
          </p:cNvSpPr>
          <p:nvPr>
            <p:ph type="title"/>
          </p:nvPr>
        </p:nvSpPr>
        <p:spPr>
          <a:xfrm>
            <a:off x="5959928" y="316287"/>
            <a:ext cx="2620772" cy="3697685"/>
          </a:xfrm>
        </p:spPr>
        <p:txBody>
          <a:bodyPr>
            <a:normAutofit/>
          </a:bodyPr>
          <a:lstStyle/>
          <a:p>
            <a:pPr algn="ctr"/>
            <a:r>
              <a:rPr lang="en-US" dirty="0">
                <a:solidFill>
                  <a:schemeClr val="accent1"/>
                </a:solidFill>
              </a:rPr>
              <a:t>DRIP</a:t>
            </a:r>
            <a:br>
              <a:rPr lang="en-US" dirty="0">
                <a:solidFill>
                  <a:schemeClr val="accent1"/>
                </a:solidFill>
              </a:rPr>
            </a:br>
            <a:r>
              <a:rPr lang="en-US" sz="1500" dirty="0"/>
              <a:t>There are four different objectives for marketing communications (Fill, 2011):</a:t>
            </a:r>
            <a:endParaRPr lang="en-US" sz="1500" dirty="0">
              <a:solidFill>
                <a:schemeClr val="accent1"/>
              </a:solidFill>
            </a:endParaRPr>
          </a:p>
        </p:txBody>
      </p:sp>
      <p:sp>
        <p:nvSpPr>
          <p:cNvPr id="22" name="Content Placeholder 2">
            <a:extLst>
              <a:ext uri="{FF2B5EF4-FFF2-40B4-BE49-F238E27FC236}">
                <a16:creationId xmlns:a16="http://schemas.microsoft.com/office/drawing/2014/main" id="{9617F6BD-0325-4DE9-85C8-F398CC663A61}"/>
              </a:ext>
            </a:extLst>
          </p:cNvPr>
          <p:cNvSpPr>
            <a:spLocks noGrp="1"/>
          </p:cNvSpPr>
          <p:nvPr>
            <p:ph idx="1"/>
          </p:nvPr>
        </p:nvSpPr>
        <p:spPr>
          <a:xfrm>
            <a:off x="143850" y="670327"/>
            <a:ext cx="4783327" cy="4163291"/>
          </a:xfrm>
          <a:solidFill>
            <a:schemeClr val="bg1">
              <a:lumMod val="95000"/>
            </a:schemeClr>
          </a:solidFill>
        </p:spPr>
        <p:txBody>
          <a:bodyPr anchor="ctr">
            <a:normAutofit fontScale="85000" lnSpcReduction="10000"/>
          </a:bodyPr>
          <a:lstStyle/>
          <a:p>
            <a:pPr marL="0" indent="0">
              <a:buNone/>
            </a:pPr>
            <a:endParaRPr lang="en-US" sz="1800" dirty="0">
              <a:cs typeface="Calibri"/>
            </a:endParaRPr>
          </a:p>
          <a:p>
            <a:pPr marL="0" indent="0">
              <a:buNone/>
            </a:pPr>
            <a:r>
              <a:rPr lang="en-GB" sz="1800" b="1" dirty="0"/>
              <a:t>Differentiate:</a:t>
            </a:r>
            <a:r>
              <a:rPr lang="en-GB" sz="1800" dirty="0"/>
              <a:t> Positions the product/service attractively. </a:t>
            </a:r>
            <a:r>
              <a:rPr lang="en-US" sz="1800" dirty="0"/>
              <a:t>May explain a USP or competitive advantage(s).</a:t>
            </a:r>
            <a:r>
              <a:rPr lang="en-GB" sz="1800" dirty="0"/>
              <a:t> May highlight </a:t>
            </a:r>
            <a:r>
              <a:rPr lang="en-US" sz="1800" dirty="0"/>
              <a:t>how the </a:t>
            </a:r>
            <a:r>
              <a:rPr lang="en-GB" sz="1800" dirty="0"/>
              <a:t>organisation</a:t>
            </a:r>
            <a:r>
              <a:rPr lang="en-US" sz="1800" dirty="0"/>
              <a:t> is positioned differently to other similar competitors. </a:t>
            </a:r>
            <a:endParaRPr lang="en-US" sz="1800" dirty="0">
              <a:cs typeface="Calibri"/>
            </a:endParaRPr>
          </a:p>
          <a:p>
            <a:pPr marL="0" indent="0">
              <a:buNone/>
            </a:pPr>
            <a:endParaRPr lang="en-US" sz="1800" b="1" dirty="0">
              <a:cs typeface="Calibri"/>
            </a:endParaRPr>
          </a:p>
          <a:p>
            <a:pPr marL="0" indent="0">
              <a:buNone/>
            </a:pPr>
            <a:r>
              <a:rPr lang="en-US" sz="1800" b="1" dirty="0"/>
              <a:t>Reinforce:</a:t>
            </a:r>
            <a:r>
              <a:rPr lang="en-US" sz="1800" dirty="0"/>
              <a:t> Highlights and </a:t>
            </a:r>
            <a:r>
              <a:rPr lang="en-GB" sz="1800" dirty="0"/>
              <a:t>emphasises</a:t>
            </a:r>
            <a:r>
              <a:rPr lang="en-US" sz="1800" dirty="0"/>
              <a:t> a key message about the </a:t>
            </a:r>
            <a:r>
              <a:rPr lang="en-US" sz="1800" dirty="0" err="1"/>
              <a:t>organisation</a:t>
            </a:r>
            <a:r>
              <a:rPr lang="en-US" sz="1800" dirty="0"/>
              <a:t> that will be attractive to consumers.</a:t>
            </a:r>
            <a:endParaRPr lang="en-US" sz="1800" dirty="0">
              <a:cs typeface="Calibri"/>
            </a:endParaRPr>
          </a:p>
          <a:p>
            <a:pPr marL="0" indent="0">
              <a:buNone/>
            </a:pPr>
            <a:endParaRPr lang="en-US" sz="1800" b="1" dirty="0">
              <a:cs typeface="Calibri"/>
            </a:endParaRPr>
          </a:p>
          <a:p>
            <a:pPr marL="0" indent="0">
              <a:buNone/>
            </a:pPr>
            <a:r>
              <a:rPr lang="en-US" sz="1800" b="1" dirty="0"/>
              <a:t>Inform:</a:t>
            </a:r>
            <a:r>
              <a:rPr lang="en-US" sz="1800" dirty="0"/>
              <a:t> Makes consumers aware of the </a:t>
            </a:r>
            <a:r>
              <a:rPr lang="en-US" sz="1800" dirty="0" err="1"/>
              <a:t>organisation</a:t>
            </a:r>
            <a:r>
              <a:rPr lang="en-US" sz="1800" dirty="0"/>
              <a:t> and its offerings. May be used for new product/service offerings, but unlikely to be relevant existing customers otherwise.</a:t>
            </a:r>
            <a:endParaRPr lang="en-US" sz="1800" dirty="0">
              <a:cs typeface="Calibri"/>
            </a:endParaRPr>
          </a:p>
          <a:p>
            <a:pPr marL="0" indent="0">
              <a:buNone/>
            </a:pPr>
            <a:endParaRPr lang="en-US" sz="1800" dirty="0">
              <a:cs typeface="Calibri"/>
            </a:endParaRPr>
          </a:p>
          <a:p>
            <a:pPr marL="0" indent="0">
              <a:buNone/>
            </a:pPr>
            <a:r>
              <a:rPr lang="en-US" sz="1800" b="1" dirty="0"/>
              <a:t>Persuade:</a:t>
            </a:r>
            <a:r>
              <a:rPr lang="en-US" sz="1800" dirty="0"/>
              <a:t> Persuades the consumer to start or continue a relationship with the </a:t>
            </a:r>
            <a:r>
              <a:rPr lang="en-US" sz="1800" dirty="0" err="1"/>
              <a:t>organisation</a:t>
            </a:r>
            <a:r>
              <a:rPr lang="en-US" sz="1800" dirty="0"/>
              <a:t>. Likely to highlight benefits of the product / service / relationship. </a:t>
            </a:r>
            <a:endParaRPr lang="en-US" sz="1800" dirty="0">
              <a:cs typeface="Calibri"/>
            </a:endParaRPr>
          </a:p>
        </p:txBody>
      </p:sp>
      <p:pic>
        <p:nvPicPr>
          <p:cNvPr id="4" name="Picture 4" descr="Background pattern&#10;&#10;Description automatically generated">
            <a:extLst>
              <a:ext uri="{FF2B5EF4-FFF2-40B4-BE49-F238E27FC236}">
                <a16:creationId xmlns:a16="http://schemas.microsoft.com/office/drawing/2014/main" id="{B18F9C05-BA57-BF66-EA88-4B73CF0AA03E}"/>
              </a:ext>
            </a:extLst>
          </p:cNvPr>
          <p:cNvPicPr>
            <a:picLocks noChangeAspect="1"/>
          </p:cNvPicPr>
          <p:nvPr/>
        </p:nvPicPr>
        <p:blipFill>
          <a:blip r:embed="rId3"/>
          <a:stretch>
            <a:fillRect/>
          </a:stretch>
        </p:blipFill>
        <p:spPr>
          <a:xfrm>
            <a:off x="-1712" y="6208068"/>
            <a:ext cx="9173109" cy="649167"/>
          </a:xfrm>
          <a:prstGeom prst="rect">
            <a:avLst/>
          </a:prstGeom>
        </p:spPr>
      </p:pic>
    </p:spTree>
    <p:extLst>
      <p:ext uri="{BB962C8B-B14F-4D97-AF65-F5344CB8AC3E}">
        <p14:creationId xmlns:p14="http://schemas.microsoft.com/office/powerpoint/2010/main" val="3921596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3574A-1976-4899-9F20-7426A9BAEE54}"/>
              </a:ext>
            </a:extLst>
          </p:cNvPr>
          <p:cNvSpPr>
            <a:spLocks noGrp="1"/>
          </p:cNvSpPr>
          <p:nvPr>
            <p:ph type="title"/>
          </p:nvPr>
        </p:nvSpPr>
        <p:spPr>
          <a:xfrm>
            <a:off x="397651" y="951951"/>
            <a:ext cx="7053542" cy="1050398"/>
          </a:xfrm>
        </p:spPr>
        <p:txBody>
          <a:bodyPr/>
          <a:lstStyle/>
          <a:p>
            <a:r>
              <a:rPr lang="en-GB" sz="3200" dirty="0">
                <a:solidFill>
                  <a:schemeClr val="bg1"/>
                </a:solidFill>
              </a:rPr>
              <a:t>Brand Ambassadors/influencers</a:t>
            </a:r>
          </a:p>
        </p:txBody>
      </p:sp>
      <p:sp>
        <p:nvSpPr>
          <p:cNvPr id="3" name="Content Placeholder 2">
            <a:extLst>
              <a:ext uri="{FF2B5EF4-FFF2-40B4-BE49-F238E27FC236}">
                <a16:creationId xmlns:a16="http://schemas.microsoft.com/office/drawing/2014/main" id="{C7527B73-F28F-4786-AE41-1859E12296EB}"/>
              </a:ext>
            </a:extLst>
          </p:cNvPr>
          <p:cNvSpPr>
            <a:spLocks noGrp="1"/>
          </p:cNvSpPr>
          <p:nvPr>
            <p:ph idx="1"/>
          </p:nvPr>
        </p:nvSpPr>
        <p:spPr>
          <a:xfrm>
            <a:off x="185989" y="1973255"/>
            <a:ext cx="6401555" cy="3146611"/>
          </a:xfrm>
        </p:spPr>
        <p:txBody>
          <a:bodyPr>
            <a:normAutofit fontScale="92500"/>
          </a:bodyPr>
          <a:lstStyle/>
          <a:p>
            <a:r>
              <a:rPr lang="en-GB" sz="1800" b="1" i="1" dirty="0">
                <a:solidFill>
                  <a:schemeClr val="bg1"/>
                </a:solidFill>
                <a:latin typeface="Arial" panose="020B0604020202020204" pitchFamily="34" charset="0"/>
                <a:cs typeface="Arial" panose="020B0604020202020204" pitchFamily="34" charset="0"/>
              </a:rPr>
              <a:t>When customers are happy about your products or services, they become your brand ambassadors without your knowledge. </a:t>
            </a:r>
          </a:p>
          <a:p>
            <a:r>
              <a:rPr lang="en-GB" sz="1800" b="1" i="1" dirty="0">
                <a:solidFill>
                  <a:schemeClr val="bg1"/>
                </a:solidFill>
                <a:latin typeface="Arial" panose="020B0604020202020204" pitchFamily="34" charset="0"/>
                <a:cs typeface="Arial" panose="020B0604020202020204" pitchFamily="34" charset="0"/>
              </a:rPr>
              <a:t>They will </a:t>
            </a:r>
            <a:r>
              <a:rPr lang="en-GB" sz="1800" b="1" i="1" dirty="0">
                <a:solidFill>
                  <a:srgbClr val="FF0000"/>
                </a:solidFill>
                <a:latin typeface="Arial" panose="020B0604020202020204" pitchFamily="34" charset="0"/>
                <a:cs typeface="Arial" panose="020B0604020202020204" pitchFamily="34" charset="0"/>
              </a:rPr>
              <a:t>spread the word </a:t>
            </a:r>
            <a:r>
              <a:rPr lang="en-GB" sz="1800" b="1" i="1" dirty="0">
                <a:solidFill>
                  <a:schemeClr val="bg1"/>
                </a:solidFill>
                <a:latin typeface="Arial" panose="020B0604020202020204" pitchFamily="34" charset="0"/>
                <a:cs typeface="Arial" panose="020B0604020202020204" pitchFamily="34" charset="0"/>
              </a:rPr>
              <a:t>and your sales will start to increase</a:t>
            </a:r>
            <a:r>
              <a:rPr lang="en-GB" sz="2100" b="1" i="1" dirty="0">
                <a:solidFill>
                  <a:schemeClr val="bg1"/>
                </a:solidFill>
                <a:latin typeface="Arial" panose="020B0604020202020204" pitchFamily="34" charset="0"/>
                <a:cs typeface="Arial" panose="020B0604020202020204" pitchFamily="34" charset="0"/>
              </a:rPr>
              <a:t>. </a:t>
            </a:r>
          </a:p>
          <a:p>
            <a:r>
              <a:rPr lang="en-GB" sz="2100" b="1" i="1" dirty="0">
                <a:solidFill>
                  <a:schemeClr val="bg1"/>
                </a:solidFill>
                <a:latin typeface="Arial" panose="020B0604020202020204" pitchFamily="34" charset="0"/>
                <a:cs typeface="Arial" panose="020B0604020202020204" pitchFamily="34" charset="0"/>
              </a:rPr>
              <a:t>Employees brand ambassadors </a:t>
            </a:r>
          </a:p>
          <a:p>
            <a:r>
              <a:rPr lang="en-GB" sz="2100" b="1" i="1" dirty="0">
                <a:solidFill>
                  <a:schemeClr val="bg1"/>
                </a:solidFill>
                <a:latin typeface="Arial" panose="020B0604020202020204" pitchFamily="34" charset="0"/>
                <a:cs typeface="Arial" panose="020B0604020202020204" pitchFamily="34" charset="0"/>
              </a:rPr>
              <a:t>2020 Hilton No1. Company to work for (Hilton, 2020)</a:t>
            </a:r>
          </a:p>
          <a:p>
            <a:endParaRPr lang="en-GB" sz="2100" b="1" i="1" dirty="0">
              <a:solidFill>
                <a:schemeClr val="bg1"/>
              </a:solidFill>
              <a:latin typeface="Arial" panose="020B0604020202020204" pitchFamily="34" charset="0"/>
              <a:cs typeface="Arial" panose="020B0604020202020204" pitchFamily="34" charset="0"/>
            </a:endParaRPr>
          </a:p>
          <a:p>
            <a:r>
              <a:rPr lang="en-GB" sz="1800" b="1" i="1" dirty="0">
                <a:solidFill>
                  <a:schemeClr val="bg1"/>
                </a:solidFill>
                <a:latin typeface="Arial" panose="020B0604020202020204" pitchFamily="34" charset="0"/>
                <a:cs typeface="Arial" panose="020B0604020202020204" pitchFamily="34" charset="0"/>
              </a:rPr>
              <a:t>Name Some brand ambassadors </a:t>
            </a:r>
            <a:r>
              <a:rPr lang="en-GB" dirty="0">
                <a:solidFill>
                  <a:schemeClr val="bg1"/>
                </a:solidFill>
              </a:rPr>
              <a:t>……</a:t>
            </a:r>
          </a:p>
        </p:txBody>
      </p:sp>
      <p:pic>
        <p:nvPicPr>
          <p:cNvPr id="5" name="Picture 4"/>
          <p:cNvPicPr>
            <a:picLocks noChangeAspect="1"/>
          </p:cNvPicPr>
          <p:nvPr/>
        </p:nvPicPr>
        <p:blipFill>
          <a:blip r:embed="rId3"/>
          <a:stretch>
            <a:fillRect/>
          </a:stretch>
        </p:blipFill>
        <p:spPr>
          <a:xfrm>
            <a:off x="6234990" y="3284984"/>
            <a:ext cx="2721245" cy="1530701"/>
          </a:xfrm>
          <a:prstGeom prst="rect">
            <a:avLst/>
          </a:prstGeom>
        </p:spPr>
      </p:pic>
      <p:pic>
        <p:nvPicPr>
          <p:cNvPr id="6" name="Picture 5"/>
          <p:cNvPicPr>
            <a:picLocks noChangeAspect="1"/>
          </p:cNvPicPr>
          <p:nvPr/>
        </p:nvPicPr>
        <p:blipFill>
          <a:blip r:embed="rId4"/>
          <a:stretch>
            <a:fillRect/>
          </a:stretch>
        </p:blipFill>
        <p:spPr>
          <a:xfrm>
            <a:off x="6409938" y="282453"/>
            <a:ext cx="2440025" cy="1619883"/>
          </a:xfrm>
          <a:prstGeom prst="rect">
            <a:avLst/>
          </a:prstGeom>
        </p:spPr>
      </p:pic>
      <p:pic>
        <p:nvPicPr>
          <p:cNvPr id="7" name="Picture 6">
            <a:extLst>
              <a:ext uri="{FF2B5EF4-FFF2-40B4-BE49-F238E27FC236}">
                <a16:creationId xmlns:a16="http://schemas.microsoft.com/office/drawing/2014/main" id="{98C8751D-C4FF-4E20-A6A9-2B279A882135}"/>
              </a:ext>
            </a:extLst>
          </p:cNvPr>
          <p:cNvPicPr>
            <a:picLocks noChangeAspect="1"/>
          </p:cNvPicPr>
          <p:nvPr/>
        </p:nvPicPr>
        <p:blipFill>
          <a:blip r:embed="rId5"/>
          <a:stretch>
            <a:fillRect/>
          </a:stretch>
        </p:blipFill>
        <p:spPr>
          <a:xfrm>
            <a:off x="3995936" y="4518940"/>
            <a:ext cx="1801371" cy="1201852"/>
          </a:xfrm>
          <a:prstGeom prst="rect">
            <a:avLst/>
          </a:prstGeom>
        </p:spPr>
      </p:pic>
      <p:sp>
        <p:nvSpPr>
          <p:cNvPr id="9" name="Rectangle 8">
            <a:extLst>
              <a:ext uri="{FF2B5EF4-FFF2-40B4-BE49-F238E27FC236}">
                <a16:creationId xmlns:a16="http://schemas.microsoft.com/office/drawing/2014/main" id="{7CF566EE-4D85-4AE9-B185-009E2A555A66}"/>
              </a:ext>
            </a:extLst>
          </p:cNvPr>
          <p:cNvSpPr/>
          <p:nvPr/>
        </p:nvSpPr>
        <p:spPr>
          <a:xfrm>
            <a:off x="6234990" y="5178203"/>
            <a:ext cx="2909011" cy="1323439"/>
          </a:xfrm>
          <a:prstGeom prst="rect">
            <a:avLst/>
          </a:prstGeom>
        </p:spPr>
        <p:txBody>
          <a:bodyPr wrap="square">
            <a:spAutoFit/>
          </a:bodyPr>
          <a:lstStyle/>
          <a:p>
            <a:r>
              <a:rPr lang="en-GB" sz="2000" dirty="0">
                <a:solidFill>
                  <a:schemeClr val="bg1"/>
                </a:solidFill>
                <a:latin typeface="Georgia" panose="02040502050405020303" pitchFamily="18" charset="0"/>
              </a:rPr>
              <a:t>Ex-F1 world champion Nico Rosberg is now the brand ambassador of </a:t>
            </a:r>
            <a:r>
              <a:rPr lang="en-GB" sz="2000" b="1" dirty="0">
                <a:solidFill>
                  <a:schemeClr val="bg1"/>
                </a:solidFill>
                <a:latin typeface="Georgia" panose="02040502050405020303" pitchFamily="18" charset="0"/>
              </a:rPr>
              <a:t>Kempinski Hotels</a:t>
            </a:r>
            <a:endParaRPr lang="en-GB" sz="2000" b="1" dirty="0">
              <a:solidFill>
                <a:schemeClr val="bg1"/>
              </a:solidFill>
            </a:endParaRPr>
          </a:p>
        </p:txBody>
      </p:sp>
    </p:spTree>
    <p:extLst>
      <p:ext uri="{BB962C8B-B14F-4D97-AF65-F5344CB8AC3E}">
        <p14:creationId xmlns:p14="http://schemas.microsoft.com/office/powerpoint/2010/main" val="1053548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3E6A5-4AA4-4410-8595-FCE8E9BAA1E1}"/>
              </a:ext>
            </a:extLst>
          </p:cNvPr>
          <p:cNvSpPr>
            <a:spLocks noGrp="1"/>
          </p:cNvSpPr>
          <p:nvPr>
            <p:ph type="title"/>
          </p:nvPr>
        </p:nvSpPr>
        <p:spPr>
          <a:xfrm>
            <a:off x="869950" y="1603739"/>
            <a:ext cx="7404101" cy="895476"/>
          </a:xfrm>
          <a:solidFill>
            <a:srgbClr val="FFFFFF"/>
          </a:solidFill>
          <a:ln w="38100">
            <a:solidFill>
              <a:srgbClr val="7F7F7F"/>
            </a:solidFill>
            <a:miter lim="800000"/>
          </a:ln>
        </p:spPr>
        <p:txBody>
          <a:bodyPr vert="horz" lIns="68580" tIns="34290" rIns="68580" bIns="34290" rtlCol="0" anchor="ctr">
            <a:normAutofit/>
          </a:bodyPr>
          <a:lstStyle/>
          <a:p>
            <a:pPr algn="ctr"/>
            <a:r>
              <a:rPr lang="en-US" sz="2700" dirty="0">
                <a:solidFill>
                  <a:srgbClr val="3F3F3F"/>
                </a:solidFill>
              </a:rPr>
              <a:t>Question?</a:t>
            </a:r>
          </a:p>
        </p:txBody>
      </p:sp>
      <p:sp>
        <p:nvSpPr>
          <p:cNvPr id="3" name="Content Placeholder 2">
            <a:extLst>
              <a:ext uri="{FF2B5EF4-FFF2-40B4-BE49-F238E27FC236}">
                <a16:creationId xmlns:a16="http://schemas.microsoft.com/office/drawing/2014/main" id="{45748B4C-A45C-4969-B7CF-85428122B0F4}"/>
              </a:ext>
            </a:extLst>
          </p:cNvPr>
          <p:cNvSpPr>
            <a:spLocks noGrp="1"/>
          </p:cNvSpPr>
          <p:nvPr>
            <p:ph idx="1"/>
          </p:nvPr>
        </p:nvSpPr>
        <p:spPr>
          <a:xfrm>
            <a:off x="1107687" y="3023438"/>
            <a:ext cx="3223013" cy="2219833"/>
          </a:xfrm>
        </p:spPr>
        <p:txBody>
          <a:bodyPr vert="horz" lIns="68580" tIns="34290" rIns="68580" bIns="34290" rtlCol="0" anchor="t">
            <a:normAutofit/>
          </a:bodyPr>
          <a:lstStyle/>
          <a:p>
            <a:pPr marL="0"/>
            <a:r>
              <a:rPr lang="en-US" sz="1500" dirty="0"/>
              <a:t>Give examples of a time each of these has affected your decision making. </a:t>
            </a:r>
          </a:p>
          <a:p>
            <a:pPr marL="0"/>
            <a:endParaRPr lang="en-US" sz="1500" dirty="0"/>
          </a:p>
          <a:p>
            <a:pPr marL="0"/>
            <a:r>
              <a:rPr lang="en-US" sz="1500" dirty="0"/>
              <a:t>If you don’t have an example, think about a scenario in which it could affect you OR consider why you don’t feel it’s an influential tool for you. </a:t>
            </a:r>
          </a:p>
        </p:txBody>
      </p:sp>
      <p:sp>
        <p:nvSpPr>
          <p:cNvPr id="6" name="Content Placeholder 2">
            <a:extLst>
              <a:ext uri="{FF2B5EF4-FFF2-40B4-BE49-F238E27FC236}">
                <a16:creationId xmlns:a16="http://schemas.microsoft.com/office/drawing/2014/main" id="{EDA453B6-FD4D-4F14-A4E9-CEFE271CFF39}"/>
              </a:ext>
            </a:extLst>
          </p:cNvPr>
          <p:cNvSpPr txBox="1">
            <a:spLocks/>
          </p:cNvSpPr>
          <p:nvPr/>
        </p:nvSpPr>
        <p:spPr>
          <a:xfrm>
            <a:off x="4813298" y="3023437"/>
            <a:ext cx="3219446" cy="2219834"/>
          </a:xfrm>
          <a:prstGeom prst="rect">
            <a:avLst/>
          </a:prstGeom>
        </p:spPr>
        <p:txBody>
          <a:bodyPr vert="horz" lIns="68580" tIns="34290" rIns="68580" bIns="3429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sz="1500" dirty="0"/>
              <a:t>Sponsorship</a:t>
            </a:r>
          </a:p>
          <a:p>
            <a:pPr marL="0"/>
            <a:r>
              <a:rPr lang="en-US" sz="1500" dirty="0"/>
              <a:t>Advertising</a:t>
            </a:r>
          </a:p>
          <a:p>
            <a:pPr marL="0"/>
            <a:r>
              <a:rPr lang="en-US" sz="1500" dirty="0"/>
              <a:t>Direct mail</a:t>
            </a:r>
          </a:p>
          <a:p>
            <a:pPr marL="0"/>
            <a:r>
              <a:rPr lang="en-US" sz="1500" dirty="0"/>
              <a:t>Sales promotion</a:t>
            </a:r>
          </a:p>
          <a:p>
            <a:pPr marL="0"/>
            <a:r>
              <a:rPr lang="en-US" sz="1500" dirty="0"/>
              <a:t>Public relations</a:t>
            </a:r>
          </a:p>
          <a:p>
            <a:pPr marL="0"/>
            <a:r>
              <a:rPr lang="en-US" sz="1500" dirty="0"/>
              <a:t>Personal selling</a:t>
            </a:r>
          </a:p>
          <a:p>
            <a:pPr marL="0"/>
            <a:r>
              <a:rPr lang="en-US" sz="1500" dirty="0"/>
              <a:t>Packaging</a:t>
            </a:r>
          </a:p>
        </p:txBody>
      </p:sp>
      <p:pic>
        <p:nvPicPr>
          <p:cNvPr id="5" name="Picture 4" descr="Background pattern&#10;&#10;Description automatically generated">
            <a:extLst>
              <a:ext uri="{FF2B5EF4-FFF2-40B4-BE49-F238E27FC236}">
                <a16:creationId xmlns:a16="http://schemas.microsoft.com/office/drawing/2014/main" id="{618C6550-07EC-7B03-8C3D-0197E4F9E39D}"/>
              </a:ext>
            </a:extLst>
          </p:cNvPr>
          <p:cNvPicPr>
            <a:picLocks noChangeAspect="1"/>
          </p:cNvPicPr>
          <p:nvPr/>
        </p:nvPicPr>
        <p:blipFill>
          <a:blip r:embed="rId2"/>
          <a:stretch>
            <a:fillRect/>
          </a:stretch>
        </p:blipFill>
        <p:spPr>
          <a:xfrm>
            <a:off x="-1712" y="6208068"/>
            <a:ext cx="9173109" cy="649167"/>
          </a:xfrm>
          <a:prstGeom prst="rect">
            <a:avLst/>
          </a:prstGeom>
        </p:spPr>
      </p:pic>
    </p:spTree>
    <p:extLst>
      <p:ext uri="{BB962C8B-B14F-4D97-AF65-F5344CB8AC3E}">
        <p14:creationId xmlns:p14="http://schemas.microsoft.com/office/powerpoint/2010/main" val="37987927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cat lying on its back on a beach&#10;&#10;Description automatically generated with medium confidence">
            <a:extLst>
              <a:ext uri="{FF2B5EF4-FFF2-40B4-BE49-F238E27FC236}">
                <a16:creationId xmlns:a16="http://schemas.microsoft.com/office/drawing/2014/main" id="{708DC38E-C58B-4124-B648-42AD4ADA5D89}"/>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0544" r="11775"/>
          <a:stretch/>
        </p:blipFill>
        <p:spPr>
          <a:xfrm>
            <a:off x="20" y="1282"/>
            <a:ext cx="9143980" cy="6856718"/>
          </a:xfrm>
          <a:prstGeom prst="rect">
            <a:avLst/>
          </a:prstGeom>
        </p:spPr>
      </p:pic>
    </p:spTree>
    <p:extLst>
      <p:ext uri="{BB962C8B-B14F-4D97-AF65-F5344CB8AC3E}">
        <p14:creationId xmlns:p14="http://schemas.microsoft.com/office/powerpoint/2010/main" val="19441881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A3D54-9914-FE2F-12E0-969141FE7D93}"/>
              </a:ext>
            </a:extLst>
          </p:cNvPr>
          <p:cNvSpPr>
            <a:spLocks noGrp="1"/>
          </p:cNvSpPr>
          <p:nvPr>
            <p:ph type="ctrTitle"/>
          </p:nvPr>
        </p:nvSpPr>
        <p:spPr>
          <a:xfrm>
            <a:off x="971600" y="-315416"/>
            <a:ext cx="6858000" cy="2387600"/>
          </a:xfrm>
        </p:spPr>
        <p:txBody>
          <a:bodyPr/>
          <a:lstStyle/>
          <a:p>
            <a:r>
              <a:rPr lang="en-GB" dirty="0"/>
              <a:t>The extended “service” mix</a:t>
            </a:r>
          </a:p>
        </p:txBody>
      </p:sp>
      <p:sp>
        <p:nvSpPr>
          <p:cNvPr id="3" name="Subtitle 2">
            <a:extLst>
              <a:ext uri="{FF2B5EF4-FFF2-40B4-BE49-F238E27FC236}">
                <a16:creationId xmlns:a16="http://schemas.microsoft.com/office/drawing/2014/main" id="{C691B34F-5D00-2B75-BD6C-83A1CB4959B9}"/>
              </a:ext>
            </a:extLst>
          </p:cNvPr>
          <p:cNvSpPr>
            <a:spLocks noGrp="1"/>
          </p:cNvSpPr>
          <p:nvPr>
            <p:ph type="subTitle" idx="1"/>
          </p:nvPr>
        </p:nvSpPr>
        <p:spPr>
          <a:xfrm>
            <a:off x="4211960" y="5373216"/>
            <a:ext cx="6858000" cy="1655762"/>
          </a:xfrm>
        </p:spPr>
        <p:txBody>
          <a:bodyPr vert="horz" lIns="91440" tIns="45720" rIns="91440" bIns="45720" rtlCol="0" anchor="t">
            <a:normAutofit/>
          </a:bodyPr>
          <a:lstStyle/>
          <a:p>
            <a:r>
              <a:rPr lang="en-GB" dirty="0"/>
              <a:t>(Booms &amp; Bitner, 1981)</a:t>
            </a:r>
          </a:p>
        </p:txBody>
      </p:sp>
      <p:graphicFrame>
        <p:nvGraphicFramePr>
          <p:cNvPr id="4" name="Diagram 3">
            <a:extLst>
              <a:ext uri="{FF2B5EF4-FFF2-40B4-BE49-F238E27FC236}">
                <a16:creationId xmlns:a16="http://schemas.microsoft.com/office/drawing/2014/main" id="{9CE08D89-C4B5-66FF-7378-80CB9D1A69CE}"/>
              </a:ext>
            </a:extLst>
          </p:cNvPr>
          <p:cNvGraphicFramePr/>
          <p:nvPr>
            <p:extLst>
              <p:ext uri="{D42A27DB-BD31-4B8C-83A1-F6EECF244321}">
                <p14:modId xmlns:p14="http://schemas.microsoft.com/office/powerpoint/2010/main" val="508498135"/>
              </p:ext>
            </p:extLst>
          </p:nvPr>
        </p:nvGraphicFramePr>
        <p:xfrm>
          <a:off x="5004048" y="2011412"/>
          <a:ext cx="3960440" cy="34778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B9805295-FD05-34A7-BB95-9147CFF98EDB}"/>
              </a:ext>
            </a:extLst>
          </p:cNvPr>
          <p:cNvPicPr>
            <a:picLocks noChangeAspect="1"/>
          </p:cNvPicPr>
          <p:nvPr/>
        </p:nvPicPr>
        <p:blipFill>
          <a:blip r:embed="rId8"/>
          <a:stretch>
            <a:fillRect/>
          </a:stretch>
        </p:blipFill>
        <p:spPr>
          <a:xfrm>
            <a:off x="611560" y="2011412"/>
            <a:ext cx="3324995" cy="3516028"/>
          </a:xfrm>
          <a:prstGeom prst="rect">
            <a:avLst/>
          </a:prstGeom>
        </p:spPr>
      </p:pic>
      <p:pic>
        <p:nvPicPr>
          <p:cNvPr id="31" name="Picture 4" descr="Background pattern&#10;&#10;Description automatically generated">
            <a:extLst>
              <a:ext uri="{FF2B5EF4-FFF2-40B4-BE49-F238E27FC236}">
                <a16:creationId xmlns:a16="http://schemas.microsoft.com/office/drawing/2014/main" id="{4AD828B8-EDCD-3BED-9524-560DE1437BF2}"/>
              </a:ext>
            </a:extLst>
          </p:cNvPr>
          <p:cNvPicPr>
            <a:picLocks noChangeAspect="1"/>
          </p:cNvPicPr>
          <p:nvPr/>
        </p:nvPicPr>
        <p:blipFill>
          <a:blip r:embed="rId9"/>
          <a:stretch>
            <a:fillRect/>
          </a:stretch>
        </p:blipFill>
        <p:spPr>
          <a:xfrm>
            <a:off x="-1712" y="6208068"/>
            <a:ext cx="9173109" cy="649167"/>
          </a:xfrm>
          <a:prstGeom prst="rect">
            <a:avLst/>
          </a:prstGeom>
        </p:spPr>
      </p:pic>
    </p:spTree>
    <p:extLst>
      <p:ext uri="{BB962C8B-B14F-4D97-AF65-F5344CB8AC3E}">
        <p14:creationId xmlns:p14="http://schemas.microsoft.com/office/powerpoint/2010/main" val="34524444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771525" y="1967266"/>
            <a:ext cx="1971675" cy="2547257"/>
          </a:xfrm>
          <a:noFill/>
        </p:spPr>
        <p:txBody>
          <a:bodyPr vert="horz" lIns="91440" tIns="45720" rIns="91440" bIns="45720" rtlCol="0" anchor="ctr">
            <a:normAutofit/>
          </a:bodyPr>
          <a:lstStyle/>
          <a:p>
            <a:pPr algn="ctr"/>
            <a:r>
              <a:rPr lang="en-US" sz="3100" kern="1200" dirty="0">
                <a:latin typeface="+mj-lt"/>
                <a:ea typeface="+mj-ea"/>
                <a:cs typeface="+mj-cs"/>
              </a:rPr>
              <a:t>People</a:t>
            </a:r>
          </a:p>
        </p:txBody>
      </p:sp>
      <p:pic>
        <p:nvPicPr>
          <p:cNvPr id="2050" name="Picture 2" descr="See the source image">
            <a:extLst>
              <a:ext uri="{FF2B5EF4-FFF2-40B4-BE49-F238E27FC236}">
                <a16:creationId xmlns:a16="http://schemas.microsoft.com/office/drawing/2014/main" id="{94C118EA-11E4-A5FB-5982-7622A6B7F25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582987" y="935928"/>
            <a:ext cx="5085525" cy="498381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Background pattern&#10;&#10;Description automatically generated">
            <a:extLst>
              <a:ext uri="{FF2B5EF4-FFF2-40B4-BE49-F238E27FC236}">
                <a16:creationId xmlns:a16="http://schemas.microsoft.com/office/drawing/2014/main" id="{481294F1-8B14-8F85-ABEC-0A64F568FB81}"/>
              </a:ext>
            </a:extLst>
          </p:cNvPr>
          <p:cNvPicPr>
            <a:picLocks noChangeAspect="1"/>
          </p:cNvPicPr>
          <p:nvPr/>
        </p:nvPicPr>
        <p:blipFill>
          <a:blip r:embed="rId3"/>
          <a:stretch>
            <a:fillRect/>
          </a:stretch>
        </p:blipFill>
        <p:spPr>
          <a:xfrm>
            <a:off x="-1712" y="6208068"/>
            <a:ext cx="9173109" cy="649167"/>
          </a:xfrm>
          <a:prstGeom prst="rect">
            <a:avLst/>
          </a:prstGeom>
        </p:spPr>
      </p:pic>
    </p:spTree>
    <p:extLst>
      <p:ext uri="{BB962C8B-B14F-4D97-AF65-F5344CB8AC3E}">
        <p14:creationId xmlns:p14="http://schemas.microsoft.com/office/powerpoint/2010/main" val="39951109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1268760"/>
            <a:ext cx="2919549" cy="3286941"/>
          </a:xfrm>
        </p:spPr>
        <p:txBody>
          <a:bodyPr anchor="ctr">
            <a:normAutofit/>
          </a:bodyPr>
          <a:lstStyle/>
          <a:p>
            <a:r>
              <a:rPr lang="en-GB" sz="4050" dirty="0"/>
              <a:t>People:</a:t>
            </a:r>
          </a:p>
        </p:txBody>
      </p:sp>
      <p:sp>
        <p:nvSpPr>
          <p:cNvPr id="3" name="Content Placeholder 2"/>
          <p:cNvSpPr>
            <a:spLocks noGrp="1"/>
          </p:cNvSpPr>
          <p:nvPr>
            <p:ph idx="1"/>
          </p:nvPr>
        </p:nvSpPr>
        <p:spPr>
          <a:xfrm>
            <a:off x="2987824" y="1124745"/>
            <a:ext cx="5529813" cy="4021694"/>
          </a:xfrm>
        </p:spPr>
        <p:txBody>
          <a:bodyPr anchor="ctr">
            <a:normAutofit/>
          </a:bodyPr>
          <a:lstStyle/>
          <a:p>
            <a:pPr marL="0" indent="0">
              <a:buNone/>
            </a:pPr>
            <a:r>
              <a:rPr lang="en-US" sz="1500" dirty="0"/>
              <a:t>People considers the employees of the organization and their role in service delivery. </a:t>
            </a:r>
            <a:r>
              <a:rPr lang="en-GB" sz="1500" dirty="0"/>
              <a:t>Employees control multiple touchpoints with consumers, meaning they are key to creating competitive advantage. </a:t>
            </a:r>
            <a:endParaRPr lang="en-GB" sz="1500" u="sng" dirty="0"/>
          </a:p>
          <a:p>
            <a:pPr marL="0" indent="0">
              <a:buNone/>
            </a:pPr>
            <a:endParaRPr lang="en-GB" sz="1500" dirty="0"/>
          </a:p>
          <a:p>
            <a:pPr marL="0" indent="0">
              <a:buNone/>
            </a:pPr>
            <a:r>
              <a:rPr lang="en-GB" sz="1500" dirty="0"/>
              <a:t>People need to be:</a:t>
            </a:r>
          </a:p>
          <a:p>
            <a:r>
              <a:rPr lang="en-GB" sz="1350" dirty="0"/>
              <a:t>Competent, friendly, and understanding of consumers’ needs.</a:t>
            </a:r>
          </a:p>
          <a:p>
            <a:r>
              <a:rPr lang="en-GB" sz="1350" dirty="0"/>
              <a:t>Trained in customer service (where possible)</a:t>
            </a:r>
          </a:p>
          <a:p>
            <a:r>
              <a:rPr lang="en-GB" sz="1350" dirty="0"/>
              <a:t>Given the confidence and ability to solve customers needs  </a:t>
            </a:r>
          </a:p>
        </p:txBody>
      </p:sp>
      <p:pic>
        <p:nvPicPr>
          <p:cNvPr id="5" name="Picture 4" descr="Background pattern&#10;&#10;Description automatically generated">
            <a:extLst>
              <a:ext uri="{FF2B5EF4-FFF2-40B4-BE49-F238E27FC236}">
                <a16:creationId xmlns:a16="http://schemas.microsoft.com/office/drawing/2014/main" id="{F3541966-59F6-635E-A5B8-E385D7041975}"/>
              </a:ext>
            </a:extLst>
          </p:cNvPr>
          <p:cNvPicPr>
            <a:picLocks noChangeAspect="1"/>
          </p:cNvPicPr>
          <p:nvPr/>
        </p:nvPicPr>
        <p:blipFill>
          <a:blip r:embed="rId2"/>
          <a:stretch>
            <a:fillRect/>
          </a:stretch>
        </p:blipFill>
        <p:spPr>
          <a:xfrm>
            <a:off x="-1712" y="6208068"/>
            <a:ext cx="9173109" cy="649167"/>
          </a:xfrm>
          <a:prstGeom prst="rect">
            <a:avLst/>
          </a:prstGeom>
        </p:spPr>
      </p:pic>
    </p:spTree>
    <p:extLst>
      <p:ext uri="{BB962C8B-B14F-4D97-AF65-F5344CB8AC3E}">
        <p14:creationId xmlns:p14="http://schemas.microsoft.com/office/powerpoint/2010/main" val="15848004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4354830"/>
            <a:ext cx="7886700" cy="994172"/>
          </a:xfrm>
        </p:spPr>
        <p:txBody>
          <a:bodyPr>
            <a:normAutofit fontScale="90000"/>
          </a:bodyPr>
          <a:lstStyle/>
          <a:p>
            <a:pPr algn="ctr"/>
            <a:r>
              <a:rPr lang="en-GB" dirty="0"/>
              <a:t>Why are employees important?</a:t>
            </a:r>
            <a:br>
              <a:rPr lang="en-GB" dirty="0"/>
            </a:br>
            <a:r>
              <a:rPr lang="en-GB" sz="1500" dirty="0"/>
              <a:t>Employees have the ability to affect other objectives such as sales and productivity that are key to profitability. </a:t>
            </a:r>
            <a:endParaRPr lang="en-GB" dirty="0"/>
          </a:p>
        </p:txBody>
      </p:sp>
      <p:graphicFrame>
        <p:nvGraphicFramePr>
          <p:cNvPr id="6" name="Content Placeholder 3">
            <a:extLst>
              <a:ext uri="{FF2B5EF4-FFF2-40B4-BE49-F238E27FC236}">
                <a16:creationId xmlns:a16="http://schemas.microsoft.com/office/drawing/2014/main" id="{0DC86206-93CB-4F89-B8BF-61342CF5F491}"/>
              </a:ext>
            </a:extLst>
          </p:cNvPr>
          <p:cNvGraphicFramePr>
            <a:graphicFrameLocks noGrp="1"/>
          </p:cNvGraphicFramePr>
          <p:nvPr>
            <p:ph idx="1"/>
            <p:extLst>
              <p:ext uri="{D42A27DB-BD31-4B8C-83A1-F6EECF244321}">
                <p14:modId xmlns:p14="http://schemas.microsoft.com/office/powerpoint/2010/main" val="4233420619"/>
              </p:ext>
            </p:extLst>
          </p:nvPr>
        </p:nvGraphicFramePr>
        <p:xfrm>
          <a:off x="628650" y="1131569"/>
          <a:ext cx="7886700" cy="3223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8" name="Picture 4" descr="Background pattern&#10;&#10;Description automatically generated">
            <a:extLst>
              <a:ext uri="{FF2B5EF4-FFF2-40B4-BE49-F238E27FC236}">
                <a16:creationId xmlns:a16="http://schemas.microsoft.com/office/drawing/2014/main" id="{21DEA656-72F3-781C-12DD-23BD8D981BF4}"/>
              </a:ext>
            </a:extLst>
          </p:cNvPr>
          <p:cNvPicPr>
            <a:picLocks noChangeAspect="1"/>
          </p:cNvPicPr>
          <p:nvPr/>
        </p:nvPicPr>
        <p:blipFill>
          <a:blip r:embed="rId7"/>
          <a:stretch>
            <a:fillRect/>
          </a:stretch>
        </p:blipFill>
        <p:spPr>
          <a:xfrm>
            <a:off x="-1712" y="6208068"/>
            <a:ext cx="9173109" cy="649167"/>
          </a:xfrm>
          <a:prstGeom prst="rect">
            <a:avLst/>
          </a:prstGeom>
        </p:spPr>
      </p:pic>
    </p:spTree>
    <p:extLst>
      <p:ext uri="{BB962C8B-B14F-4D97-AF65-F5344CB8AC3E}">
        <p14:creationId xmlns:p14="http://schemas.microsoft.com/office/powerpoint/2010/main" val="37095027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1525" y="2332700"/>
            <a:ext cx="1971675" cy="1910443"/>
          </a:xfrm>
          <a:noFill/>
        </p:spPr>
        <p:txBody>
          <a:bodyPr vert="horz" lIns="68580" tIns="34290" rIns="68580" bIns="34290" rtlCol="0" anchor="ctr">
            <a:normAutofit/>
          </a:bodyPr>
          <a:lstStyle/>
          <a:p>
            <a:pPr algn="ctr"/>
            <a:r>
              <a:rPr lang="en-US" sz="2475" dirty="0"/>
              <a:t>How customers respond to service </a:t>
            </a:r>
            <a:r>
              <a:rPr lang="en-US" sz="2475" dirty="0">
                <a:solidFill>
                  <a:srgbClr val="FFFFFF"/>
                </a:solidFill>
              </a:rPr>
              <a:t>failures:</a:t>
            </a:r>
          </a:p>
        </p:txBody>
      </p:sp>
      <p:pic>
        <p:nvPicPr>
          <p:cNvPr id="3" name="Picture 2"/>
          <p:cNvPicPr>
            <a:picLocks noChangeAspect="1"/>
          </p:cNvPicPr>
          <p:nvPr/>
        </p:nvPicPr>
        <p:blipFill>
          <a:blip r:embed="rId2"/>
          <a:stretch>
            <a:fillRect/>
          </a:stretch>
        </p:blipFill>
        <p:spPr>
          <a:xfrm>
            <a:off x="2555776" y="1662087"/>
            <a:ext cx="6040728" cy="3533826"/>
          </a:xfrm>
          <a:prstGeom prst="rect">
            <a:avLst/>
          </a:prstGeom>
        </p:spPr>
      </p:pic>
      <p:pic>
        <p:nvPicPr>
          <p:cNvPr id="5" name="Picture 4">
            <a:extLst>
              <a:ext uri="{FF2B5EF4-FFF2-40B4-BE49-F238E27FC236}">
                <a16:creationId xmlns:a16="http://schemas.microsoft.com/office/drawing/2014/main" id="{47F9ED4D-EF03-A93E-C416-DCE0E77B0CDC}"/>
              </a:ext>
            </a:extLst>
          </p:cNvPr>
          <p:cNvPicPr>
            <a:picLocks noChangeAspect="1"/>
          </p:cNvPicPr>
          <p:nvPr/>
        </p:nvPicPr>
        <p:blipFill>
          <a:blip r:embed="rId3"/>
          <a:stretch>
            <a:fillRect/>
          </a:stretch>
        </p:blipFill>
        <p:spPr>
          <a:xfrm>
            <a:off x="-1712" y="6208068"/>
            <a:ext cx="9173109" cy="649167"/>
          </a:xfrm>
          <a:prstGeom prst="rect">
            <a:avLst/>
          </a:prstGeom>
        </p:spPr>
      </p:pic>
    </p:spTree>
    <p:extLst>
      <p:ext uri="{BB962C8B-B14F-4D97-AF65-F5344CB8AC3E}">
        <p14:creationId xmlns:p14="http://schemas.microsoft.com/office/powerpoint/2010/main" val="32531905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771525" y="1967266"/>
            <a:ext cx="1971675" cy="2547257"/>
          </a:xfrm>
          <a:noFill/>
        </p:spPr>
        <p:txBody>
          <a:bodyPr vert="horz" lIns="91440" tIns="45720" rIns="91440" bIns="45720" rtlCol="0" anchor="ctr">
            <a:normAutofit/>
          </a:bodyPr>
          <a:lstStyle/>
          <a:p>
            <a:pPr algn="ctr"/>
            <a:r>
              <a:rPr lang="en-US" sz="3100" kern="1200" dirty="0">
                <a:latin typeface="+mj-lt"/>
                <a:ea typeface="+mj-ea"/>
                <a:cs typeface="+mj-cs"/>
              </a:rPr>
              <a:t>Process</a:t>
            </a:r>
          </a:p>
        </p:txBody>
      </p:sp>
      <p:pic>
        <p:nvPicPr>
          <p:cNvPr id="3" name="Picture 2">
            <a:extLst>
              <a:ext uri="{FF2B5EF4-FFF2-40B4-BE49-F238E27FC236}">
                <a16:creationId xmlns:a16="http://schemas.microsoft.com/office/drawing/2014/main" id="{29686242-40D4-BC04-5AA5-5BE87023E365}"/>
              </a:ext>
            </a:extLst>
          </p:cNvPr>
          <p:cNvPicPr>
            <a:picLocks noChangeAspect="1"/>
          </p:cNvPicPr>
          <p:nvPr/>
        </p:nvPicPr>
        <p:blipFill>
          <a:blip r:embed="rId2"/>
          <a:stretch>
            <a:fillRect/>
          </a:stretch>
        </p:blipFill>
        <p:spPr>
          <a:xfrm>
            <a:off x="3582987" y="2487013"/>
            <a:ext cx="5085525" cy="1881644"/>
          </a:xfrm>
          <a:prstGeom prst="rect">
            <a:avLst/>
          </a:prstGeom>
        </p:spPr>
      </p:pic>
      <p:pic>
        <p:nvPicPr>
          <p:cNvPr id="5" name="Picture 4" descr="Background pattern&#10;&#10;Description automatically generated">
            <a:extLst>
              <a:ext uri="{FF2B5EF4-FFF2-40B4-BE49-F238E27FC236}">
                <a16:creationId xmlns:a16="http://schemas.microsoft.com/office/drawing/2014/main" id="{17420D77-1863-28F4-C4BC-233E49951D94}"/>
              </a:ext>
            </a:extLst>
          </p:cNvPr>
          <p:cNvPicPr>
            <a:picLocks noChangeAspect="1"/>
          </p:cNvPicPr>
          <p:nvPr/>
        </p:nvPicPr>
        <p:blipFill>
          <a:blip r:embed="rId3"/>
          <a:stretch>
            <a:fillRect/>
          </a:stretch>
        </p:blipFill>
        <p:spPr>
          <a:xfrm>
            <a:off x="-1712" y="6208068"/>
            <a:ext cx="9173109" cy="649167"/>
          </a:xfrm>
          <a:prstGeom prst="rect">
            <a:avLst/>
          </a:prstGeom>
        </p:spPr>
      </p:pic>
    </p:spTree>
    <p:extLst>
      <p:ext uri="{BB962C8B-B14F-4D97-AF65-F5344CB8AC3E}">
        <p14:creationId xmlns:p14="http://schemas.microsoft.com/office/powerpoint/2010/main" val="36789937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25094-F0F5-418C-A200-BC841366713D}"/>
              </a:ext>
            </a:extLst>
          </p:cNvPr>
          <p:cNvSpPr>
            <a:spLocks noGrp="1"/>
          </p:cNvSpPr>
          <p:nvPr>
            <p:ph type="title"/>
          </p:nvPr>
        </p:nvSpPr>
        <p:spPr>
          <a:xfrm>
            <a:off x="491490" y="365125"/>
            <a:ext cx="3840085" cy="1692794"/>
          </a:xfrm>
        </p:spPr>
        <p:txBody>
          <a:bodyPr>
            <a:normAutofit/>
          </a:bodyPr>
          <a:lstStyle/>
          <a:p>
            <a:r>
              <a:rPr lang="en-US" dirty="0"/>
              <a:t>Process</a:t>
            </a:r>
          </a:p>
        </p:txBody>
      </p:sp>
      <p:sp>
        <p:nvSpPr>
          <p:cNvPr id="3" name="Content Placeholder 2">
            <a:extLst>
              <a:ext uri="{FF2B5EF4-FFF2-40B4-BE49-F238E27FC236}">
                <a16:creationId xmlns:a16="http://schemas.microsoft.com/office/drawing/2014/main" id="{7701D329-4B2D-4615-BA28-2AC3E28ABEA0}"/>
              </a:ext>
            </a:extLst>
          </p:cNvPr>
          <p:cNvSpPr>
            <a:spLocks noGrp="1"/>
          </p:cNvSpPr>
          <p:nvPr>
            <p:ph idx="1"/>
          </p:nvPr>
        </p:nvSpPr>
        <p:spPr>
          <a:xfrm>
            <a:off x="491490" y="2575034"/>
            <a:ext cx="3840085" cy="3462228"/>
          </a:xfrm>
        </p:spPr>
        <p:txBody>
          <a:bodyPr>
            <a:normAutofit/>
          </a:bodyPr>
          <a:lstStyle/>
          <a:p>
            <a:pPr marL="0" indent="0">
              <a:buNone/>
            </a:pPr>
            <a:r>
              <a:rPr lang="en-US" sz="1200" dirty="0"/>
              <a:t>The experience of buying the product/service is important to customers. Poor processes can negatively affect purchasing behavior.</a:t>
            </a:r>
          </a:p>
          <a:p>
            <a:pPr marL="0" indent="0">
              <a:buNone/>
            </a:pPr>
            <a:endParaRPr lang="en-US" sz="1200" dirty="0"/>
          </a:p>
          <a:p>
            <a:pPr marL="0" indent="0">
              <a:buNone/>
            </a:pPr>
            <a:r>
              <a:rPr lang="en-GB" sz="1200" dirty="0"/>
              <a:t>Process highlights the systems which are designed to make the service experience run smoothly, including </a:t>
            </a:r>
          </a:p>
          <a:p>
            <a:r>
              <a:rPr lang="en-GB" sz="1200" dirty="0"/>
              <a:t>manufacture of the service</a:t>
            </a:r>
          </a:p>
          <a:p>
            <a:r>
              <a:rPr lang="en-GB" sz="1200" dirty="0"/>
              <a:t>consumption of the service</a:t>
            </a:r>
          </a:p>
          <a:p>
            <a:r>
              <a:rPr lang="en-GB" sz="1200" dirty="0"/>
              <a:t>managing improvements to the service delivery</a:t>
            </a:r>
          </a:p>
          <a:p>
            <a:endParaRPr lang="en-GB" sz="1200" dirty="0"/>
          </a:p>
          <a:p>
            <a:pPr marL="0" indent="0">
              <a:buNone/>
            </a:pPr>
            <a:r>
              <a:rPr lang="en-GB" sz="1200" dirty="0"/>
              <a:t>Some processes are visible to the consumer while others are not. They may be simple, or multi-step and more complex.</a:t>
            </a:r>
          </a:p>
        </p:txBody>
      </p:sp>
      <p:pic>
        <p:nvPicPr>
          <p:cNvPr id="4" name="Picture 3">
            <a:extLst>
              <a:ext uri="{FF2B5EF4-FFF2-40B4-BE49-F238E27FC236}">
                <a16:creationId xmlns:a16="http://schemas.microsoft.com/office/drawing/2014/main" id="{13576F98-9EBB-461B-2BD6-1FEAE8D3216E}"/>
              </a:ext>
            </a:extLst>
          </p:cNvPr>
          <p:cNvPicPr>
            <a:picLocks noChangeAspect="1"/>
          </p:cNvPicPr>
          <p:nvPr/>
        </p:nvPicPr>
        <p:blipFill rotWithShape="1">
          <a:blip r:embed="rId2"/>
          <a:srcRect l="14648" r="59806" b="1"/>
          <a:stretch/>
        </p:blipFill>
        <p:spPr>
          <a:xfrm>
            <a:off x="4409136" y="10"/>
            <a:ext cx="4734863"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pic>
        <p:nvPicPr>
          <p:cNvPr id="6" name="Picture 4">
            <a:extLst>
              <a:ext uri="{FF2B5EF4-FFF2-40B4-BE49-F238E27FC236}">
                <a16:creationId xmlns:a16="http://schemas.microsoft.com/office/drawing/2014/main" id="{CC87FBFD-68A4-E396-ECC1-C665C2DD5B56}"/>
              </a:ext>
            </a:extLst>
          </p:cNvPr>
          <p:cNvPicPr>
            <a:picLocks noChangeAspect="1"/>
          </p:cNvPicPr>
          <p:nvPr/>
        </p:nvPicPr>
        <p:blipFill>
          <a:blip r:embed="rId3"/>
          <a:stretch>
            <a:fillRect/>
          </a:stretch>
        </p:blipFill>
        <p:spPr>
          <a:xfrm>
            <a:off x="-1712" y="6208068"/>
            <a:ext cx="9173109" cy="649167"/>
          </a:xfrm>
          <a:prstGeom prst="rect">
            <a:avLst/>
          </a:prstGeom>
        </p:spPr>
      </p:pic>
    </p:spTree>
    <p:extLst>
      <p:ext uri="{BB962C8B-B14F-4D97-AF65-F5344CB8AC3E}">
        <p14:creationId xmlns:p14="http://schemas.microsoft.com/office/powerpoint/2010/main" val="18766670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801BB-9C14-4B11-A390-60865B05E8BB}"/>
              </a:ext>
            </a:extLst>
          </p:cNvPr>
          <p:cNvSpPr>
            <a:spLocks noGrp="1"/>
          </p:cNvSpPr>
          <p:nvPr>
            <p:ph type="title"/>
          </p:nvPr>
        </p:nvSpPr>
        <p:spPr/>
        <p:txBody>
          <a:bodyPr/>
          <a:lstStyle/>
          <a:p>
            <a:r>
              <a:rPr lang="en-GB" dirty="0"/>
              <a:t>Process</a:t>
            </a:r>
          </a:p>
        </p:txBody>
      </p:sp>
      <p:graphicFrame>
        <p:nvGraphicFramePr>
          <p:cNvPr id="4" name="Diagram 3">
            <a:extLst>
              <a:ext uri="{FF2B5EF4-FFF2-40B4-BE49-F238E27FC236}">
                <a16:creationId xmlns:a16="http://schemas.microsoft.com/office/drawing/2014/main" id="{A9FAC79E-32E6-4095-AA6C-9231A0F6649F}"/>
              </a:ext>
            </a:extLst>
          </p:cNvPr>
          <p:cNvGraphicFramePr/>
          <p:nvPr>
            <p:extLst>
              <p:ext uri="{D42A27DB-BD31-4B8C-83A1-F6EECF244321}">
                <p14:modId xmlns:p14="http://schemas.microsoft.com/office/powerpoint/2010/main" val="2573588773"/>
              </p:ext>
            </p:extLst>
          </p:nvPr>
        </p:nvGraphicFramePr>
        <p:xfrm>
          <a:off x="4787372" y="2335697"/>
          <a:ext cx="3559453" cy="16458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Rounded Corners 4">
            <a:extLst>
              <a:ext uri="{FF2B5EF4-FFF2-40B4-BE49-F238E27FC236}">
                <a16:creationId xmlns:a16="http://schemas.microsoft.com/office/drawing/2014/main" id="{623F5423-721D-4C7F-88A3-CB4BE8422B83}"/>
              </a:ext>
            </a:extLst>
          </p:cNvPr>
          <p:cNvSpPr/>
          <p:nvPr/>
        </p:nvSpPr>
        <p:spPr>
          <a:xfrm>
            <a:off x="5921002" y="1903649"/>
            <a:ext cx="2425823" cy="332891"/>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1350" dirty="0"/>
              <a:t>What the customer sees</a:t>
            </a:r>
          </a:p>
        </p:txBody>
      </p:sp>
      <p:sp>
        <p:nvSpPr>
          <p:cNvPr id="6" name="Content Placeholder 2">
            <a:extLst>
              <a:ext uri="{FF2B5EF4-FFF2-40B4-BE49-F238E27FC236}">
                <a16:creationId xmlns:a16="http://schemas.microsoft.com/office/drawing/2014/main" id="{33419446-5488-6955-7323-7FBF8E5FF592}"/>
              </a:ext>
            </a:extLst>
          </p:cNvPr>
          <p:cNvSpPr txBox="1">
            <a:spLocks/>
          </p:cNvSpPr>
          <p:nvPr/>
        </p:nvSpPr>
        <p:spPr>
          <a:xfrm>
            <a:off x="431092" y="1240410"/>
            <a:ext cx="3945636" cy="4492846"/>
          </a:xfrm>
          <a:prstGeom prst="rect">
            <a:avLst/>
          </a:prstGeom>
        </p:spPr>
        <p:txBody>
          <a:bodyPr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dirty="0"/>
              <a:t>Processes need to be:</a:t>
            </a:r>
          </a:p>
          <a:p>
            <a:r>
              <a:rPr lang="en-GB" sz="1425" dirty="0"/>
              <a:t>Consistent </a:t>
            </a:r>
            <a:r>
              <a:rPr lang="en-GB" sz="1425" i="1" dirty="0"/>
              <a:t>(people need to know what to expect)</a:t>
            </a:r>
          </a:p>
          <a:p>
            <a:r>
              <a:rPr lang="en-GB" sz="1425" dirty="0"/>
              <a:t>Easy to navigate </a:t>
            </a:r>
            <a:r>
              <a:rPr lang="en-GB" sz="1425" i="1" dirty="0"/>
              <a:t>(confusing processes are bad for employees or customers)</a:t>
            </a:r>
          </a:p>
          <a:p>
            <a:pPr marL="0" indent="0">
              <a:buFont typeface="Arial" panose="020B0604020202020204" pitchFamily="34" charset="0"/>
              <a:buNone/>
            </a:pPr>
            <a:endParaRPr lang="en-US" sz="1800" dirty="0"/>
          </a:p>
          <a:p>
            <a:pPr marL="0" indent="0">
              <a:buFont typeface="Arial" panose="020B0604020202020204" pitchFamily="34" charset="0"/>
              <a:buNone/>
            </a:pPr>
            <a:r>
              <a:rPr lang="en-US" sz="1800" dirty="0"/>
              <a:t>Processes differ for each </a:t>
            </a:r>
            <a:r>
              <a:rPr lang="en-GB" sz="1800" dirty="0"/>
              <a:t>organisation</a:t>
            </a:r>
            <a:r>
              <a:rPr lang="en-US" sz="1800" dirty="0"/>
              <a:t>, but all need improvement following:</a:t>
            </a:r>
          </a:p>
          <a:p>
            <a:r>
              <a:rPr lang="en-GB" sz="1425" dirty="0"/>
              <a:t>New product or service offerings </a:t>
            </a:r>
            <a:r>
              <a:rPr lang="en-GB" sz="1425" i="1" dirty="0"/>
              <a:t>(from the organisation, or competitors)</a:t>
            </a:r>
          </a:p>
          <a:p>
            <a:r>
              <a:rPr lang="en-GB" sz="1425" dirty="0"/>
              <a:t>Changes in customers’ needs</a:t>
            </a:r>
          </a:p>
          <a:p>
            <a:r>
              <a:rPr lang="en-GB" sz="1425" dirty="0"/>
              <a:t>New technology </a:t>
            </a:r>
          </a:p>
          <a:p>
            <a:r>
              <a:rPr lang="en-GB" sz="1425" dirty="0"/>
              <a:t>New processes in other parts of the chain</a:t>
            </a:r>
            <a:endParaRPr lang="en-US" sz="1425" dirty="0"/>
          </a:p>
        </p:txBody>
      </p:sp>
      <p:sp>
        <p:nvSpPr>
          <p:cNvPr id="8" name="TextBox 7">
            <a:extLst>
              <a:ext uri="{FF2B5EF4-FFF2-40B4-BE49-F238E27FC236}">
                <a16:creationId xmlns:a16="http://schemas.microsoft.com/office/drawing/2014/main" id="{A6C636D5-E790-ED63-9707-13C8BF12B928}"/>
              </a:ext>
            </a:extLst>
          </p:cNvPr>
          <p:cNvSpPr txBox="1"/>
          <p:nvPr/>
        </p:nvSpPr>
        <p:spPr>
          <a:xfrm>
            <a:off x="6418227" y="4099912"/>
            <a:ext cx="4589362" cy="369332"/>
          </a:xfrm>
          <a:prstGeom prst="rect">
            <a:avLst/>
          </a:prstGeom>
          <a:noFill/>
        </p:spPr>
        <p:txBody>
          <a:bodyPr wrap="square">
            <a:spAutoFit/>
          </a:bodyPr>
          <a:lstStyle/>
          <a:p>
            <a:pPr marL="0" indent="0">
              <a:buNone/>
            </a:pPr>
            <a:r>
              <a:rPr lang="en-GB" dirty="0"/>
              <a:t>(Blythe, 2014).</a:t>
            </a:r>
          </a:p>
        </p:txBody>
      </p:sp>
      <p:pic>
        <p:nvPicPr>
          <p:cNvPr id="28" name="Picture 4" descr="Background pattern&#10;&#10;Description automatically generated">
            <a:extLst>
              <a:ext uri="{FF2B5EF4-FFF2-40B4-BE49-F238E27FC236}">
                <a16:creationId xmlns:a16="http://schemas.microsoft.com/office/drawing/2014/main" id="{532990C6-31A7-5DC5-8792-3731969D9E8C}"/>
              </a:ext>
            </a:extLst>
          </p:cNvPr>
          <p:cNvPicPr>
            <a:picLocks noChangeAspect="1"/>
          </p:cNvPicPr>
          <p:nvPr/>
        </p:nvPicPr>
        <p:blipFill>
          <a:blip r:embed="rId7"/>
          <a:stretch>
            <a:fillRect/>
          </a:stretch>
        </p:blipFill>
        <p:spPr>
          <a:xfrm>
            <a:off x="-1712" y="6208068"/>
            <a:ext cx="9173109" cy="649167"/>
          </a:xfrm>
          <a:prstGeom prst="rect">
            <a:avLst/>
          </a:prstGeom>
        </p:spPr>
      </p:pic>
      <p:pic>
        <p:nvPicPr>
          <p:cNvPr id="30" name="Picture 29" descr="Background pattern&#10;&#10;Description automatically generated">
            <a:extLst>
              <a:ext uri="{FF2B5EF4-FFF2-40B4-BE49-F238E27FC236}">
                <a16:creationId xmlns:a16="http://schemas.microsoft.com/office/drawing/2014/main" id="{6C0F9560-B0FD-14C4-1F11-92EE3084BF29}"/>
              </a:ext>
            </a:extLst>
          </p:cNvPr>
          <p:cNvPicPr>
            <a:picLocks noChangeAspect="1"/>
          </p:cNvPicPr>
          <p:nvPr/>
        </p:nvPicPr>
        <p:blipFill>
          <a:blip r:embed="rId7"/>
          <a:stretch>
            <a:fillRect/>
          </a:stretch>
        </p:blipFill>
        <p:spPr>
          <a:xfrm>
            <a:off x="150688" y="6360468"/>
            <a:ext cx="9173109" cy="649167"/>
          </a:xfrm>
          <a:prstGeom prst="rect">
            <a:avLst/>
          </a:prstGeom>
        </p:spPr>
      </p:pic>
    </p:spTree>
    <p:extLst>
      <p:ext uri="{BB962C8B-B14F-4D97-AF65-F5344CB8AC3E}">
        <p14:creationId xmlns:p14="http://schemas.microsoft.com/office/powerpoint/2010/main" val="25241070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See the source image">
            <a:extLst>
              <a:ext uri="{FF2B5EF4-FFF2-40B4-BE49-F238E27FC236}">
                <a16:creationId xmlns:a16="http://schemas.microsoft.com/office/drawing/2014/main" id="{F4FB660E-42DB-FFC0-A30B-1EA62BB0A03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000" r="-1" b="-1"/>
          <a:stretch/>
        </p:blipFill>
        <p:spPr bwMode="auto">
          <a:xfrm>
            <a:off x="31479" y="-10476"/>
            <a:ext cx="9143979"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AD52F7D-C095-4214-99DF-C620FE6CDCB0}"/>
              </a:ext>
            </a:extLst>
          </p:cNvPr>
          <p:cNvSpPr>
            <a:spLocks noGrp="1"/>
          </p:cNvSpPr>
          <p:nvPr>
            <p:ph type="title"/>
          </p:nvPr>
        </p:nvSpPr>
        <p:spPr>
          <a:xfrm>
            <a:off x="-170492" y="267611"/>
            <a:ext cx="3153102" cy="1342754"/>
          </a:xfrm>
        </p:spPr>
        <p:txBody>
          <a:bodyPr vert="horz" lIns="68580" tIns="34290" rIns="68580" bIns="34290" rtlCol="0">
            <a:normAutofit/>
          </a:bodyPr>
          <a:lstStyle/>
          <a:p>
            <a:pPr algn="ctr"/>
            <a:r>
              <a:rPr lang="en-US" sz="3100"/>
              <a:t>Question</a:t>
            </a:r>
          </a:p>
        </p:txBody>
      </p:sp>
      <p:sp>
        <p:nvSpPr>
          <p:cNvPr id="3" name="Content Placeholder 2">
            <a:extLst>
              <a:ext uri="{FF2B5EF4-FFF2-40B4-BE49-F238E27FC236}">
                <a16:creationId xmlns:a16="http://schemas.microsoft.com/office/drawing/2014/main" id="{2B802B25-815D-4FFD-B867-066F001B430C}"/>
              </a:ext>
            </a:extLst>
          </p:cNvPr>
          <p:cNvSpPr>
            <a:spLocks noGrp="1"/>
          </p:cNvSpPr>
          <p:nvPr>
            <p:ph idx="1"/>
          </p:nvPr>
        </p:nvSpPr>
        <p:spPr>
          <a:xfrm>
            <a:off x="446568" y="1246922"/>
            <a:ext cx="3444765" cy="2619839"/>
          </a:xfrm>
        </p:spPr>
        <p:txBody>
          <a:bodyPr vert="horz" lIns="68580" tIns="34290" rIns="68580" bIns="34290" rtlCol="0" anchor="ctr">
            <a:normAutofit/>
          </a:bodyPr>
          <a:lstStyle/>
          <a:p>
            <a:pPr marL="0" indent="0">
              <a:buNone/>
            </a:pPr>
            <a:r>
              <a:rPr lang="en-US" sz="3200" dirty="0"/>
              <a:t>What processes are involved if you want to book a hotel room abroad?</a:t>
            </a:r>
          </a:p>
        </p:txBody>
      </p:sp>
      <p:pic>
        <p:nvPicPr>
          <p:cNvPr id="5" name="Picture 4" descr="Background pattern&#10;&#10;Description automatically generated">
            <a:extLst>
              <a:ext uri="{FF2B5EF4-FFF2-40B4-BE49-F238E27FC236}">
                <a16:creationId xmlns:a16="http://schemas.microsoft.com/office/drawing/2014/main" id="{26E297BD-B6CE-8E07-AACC-CACAA4E67182}"/>
              </a:ext>
            </a:extLst>
          </p:cNvPr>
          <p:cNvPicPr>
            <a:picLocks noChangeAspect="1"/>
          </p:cNvPicPr>
          <p:nvPr/>
        </p:nvPicPr>
        <p:blipFill>
          <a:blip r:embed="rId3"/>
          <a:stretch>
            <a:fillRect/>
          </a:stretch>
        </p:blipFill>
        <p:spPr>
          <a:xfrm>
            <a:off x="-1712" y="6208068"/>
            <a:ext cx="9173109" cy="649167"/>
          </a:xfrm>
          <a:prstGeom prst="rect">
            <a:avLst/>
          </a:prstGeom>
        </p:spPr>
      </p:pic>
    </p:spTree>
    <p:extLst>
      <p:ext uri="{BB962C8B-B14F-4D97-AF65-F5344CB8AC3E}">
        <p14:creationId xmlns:p14="http://schemas.microsoft.com/office/powerpoint/2010/main" val="1837498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0EB6A-7D9D-469F-A101-B5911B5F29C5}"/>
              </a:ext>
            </a:extLst>
          </p:cNvPr>
          <p:cNvSpPr>
            <a:spLocks noGrp="1"/>
          </p:cNvSpPr>
          <p:nvPr>
            <p:ph type="title"/>
          </p:nvPr>
        </p:nvSpPr>
        <p:spPr>
          <a:xfrm>
            <a:off x="5148064" y="476672"/>
            <a:ext cx="3466728" cy="562074"/>
          </a:xfrm>
        </p:spPr>
        <p:txBody>
          <a:bodyPr anchor="ctr">
            <a:normAutofit/>
          </a:bodyPr>
          <a:lstStyle/>
          <a:p>
            <a:r>
              <a:rPr lang="en-GB" sz="3200" b="1" dirty="0">
                <a:solidFill>
                  <a:schemeClr val="bg1"/>
                </a:solidFill>
              </a:rPr>
              <a:t>Process</a:t>
            </a:r>
          </a:p>
        </p:txBody>
      </p:sp>
      <p:sp>
        <p:nvSpPr>
          <p:cNvPr id="3" name="Content Placeholder 2">
            <a:extLst>
              <a:ext uri="{FF2B5EF4-FFF2-40B4-BE49-F238E27FC236}">
                <a16:creationId xmlns:a16="http://schemas.microsoft.com/office/drawing/2014/main" id="{B3C96A03-C94A-47F0-B0A7-1CD11BDAA453}"/>
              </a:ext>
            </a:extLst>
          </p:cNvPr>
          <p:cNvSpPr>
            <a:spLocks noGrp="1"/>
          </p:cNvSpPr>
          <p:nvPr>
            <p:ph sz="half" idx="1"/>
          </p:nvPr>
        </p:nvSpPr>
        <p:spPr>
          <a:xfrm>
            <a:off x="3893096" y="1340768"/>
            <a:ext cx="5112568" cy="4680520"/>
          </a:xfrm>
        </p:spPr>
        <p:txBody>
          <a:bodyPr>
            <a:normAutofit fontScale="92500" lnSpcReduction="20000"/>
          </a:bodyPr>
          <a:lstStyle/>
          <a:p>
            <a:pPr marL="0" indent="0">
              <a:lnSpc>
                <a:spcPct val="90000"/>
              </a:lnSpc>
              <a:buNone/>
            </a:pPr>
            <a:r>
              <a:rPr lang="en-GB" sz="2400" dirty="0">
                <a:solidFill>
                  <a:schemeClr val="bg1"/>
                </a:solidFill>
              </a:rPr>
              <a:t>Important processes include:</a:t>
            </a:r>
          </a:p>
          <a:p>
            <a:pPr marL="0" indent="0">
              <a:lnSpc>
                <a:spcPct val="90000"/>
              </a:lnSpc>
              <a:buNone/>
            </a:pPr>
            <a:r>
              <a:rPr lang="en-GB" sz="2400" b="1" dirty="0">
                <a:solidFill>
                  <a:schemeClr val="bg1"/>
                </a:solidFill>
              </a:rPr>
              <a:t>Booking</a:t>
            </a:r>
          </a:p>
          <a:p>
            <a:pPr marL="0" indent="0">
              <a:lnSpc>
                <a:spcPct val="90000"/>
              </a:lnSpc>
              <a:buNone/>
            </a:pPr>
            <a:r>
              <a:rPr lang="en-GB" sz="2400" b="1" dirty="0">
                <a:solidFill>
                  <a:schemeClr val="bg1"/>
                </a:solidFill>
              </a:rPr>
              <a:t>Checking in and </a:t>
            </a:r>
          </a:p>
          <a:p>
            <a:pPr marL="0" indent="0">
              <a:lnSpc>
                <a:spcPct val="90000"/>
              </a:lnSpc>
              <a:buNone/>
            </a:pPr>
            <a:r>
              <a:rPr lang="en-GB" sz="2400" b="1" dirty="0">
                <a:solidFill>
                  <a:schemeClr val="bg1"/>
                </a:solidFill>
              </a:rPr>
              <a:t>Checking out</a:t>
            </a:r>
          </a:p>
          <a:p>
            <a:pPr marL="0" indent="0">
              <a:lnSpc>
                <a:spcPct val="90000"/>
              </a:lnSpc>
              <a:buNone/>
            </a:pPr>
            <a:r>
              <a:rPr lang="en-GB" sz="2400" b="1" dirty="0">
                <a:solidFill>
                  <a:schemeClr val="bg1"/>
                </a:solidFill>
              </a:rPr>
              <a:t>Queuing systems, and </a:t>
            </a:r>
          </a:p>
          <a:p>
            <a:pPr marL="0" indent="0">
              <a:lnSpc>
                <a:spcPct val="90000"/>
              </a:lnSpc>
              <a:buNone/>
            </a:pPr>
            <a:r>
              <a:rPr lang="en-GB" sz="2400" b="1" dirty="0">
                <a:solidFill>
                  <a:schemeClr val="bg1"/>
                </a:solidFill>
              </a:rPr>
              <a:t>Food &amp; Beverage Service operations. </a:t>
            </a:r>
          </a:p>
          <a:p>
            <a:pPr marL="0" indent="0">
              <a:lnSpc>
                <a:spcPct val="90000"/>
              </a:lnSpc>
              <a:buNone/>
            </a:pPr>
            <a:endParaRPr lang="en-GB" sz="2400" dirty="0">
              <a:solidFill>
                <a:schemeClr val="bg1"/>
              </a:solidFill>
            </a:endParaRPr>
          </a:p>
          <a:p>
            <a:pPr marL="0" indent="0">
              <a:lnSpc>
                <a:spcPct val="90000"/>
              </a:lnSpc>
              <a:buNone/>
            </a:pPr>
            <a:r>
              <a:rPr lang="en-GB" sz="2400" dirty="0">
                <a:solidFill>
                  <a:schemeClr val="bg1"/>
                </a:solidFill>
              </a:rPr>
              <a:t>Marketers need to ensure that the organisations service delivery processes are:</a:t>
            </a:r>
          </a:p>
          <a:p>
            <a:pPr marL="0" indent="0">
              <a:lnSpc>
                <a:spcPct val="90000"/>
              </a:lnSpc>
              <a:buNone/>
            </a:pPr>
            <a:r>
              <a:rPr lang="en-GB" sz="2400" b="1" dirty="0">
                <a:solidFill>
                  <a:schemeClr val="bg1"/>
                </a:solidFill>
              </a:rPr>
              <a:t>Efficient,</a:t>
            </a:r>
          </a:p>
          <a:p>
            <a:pPr marL="0" indent="0">
              <a:lnSpc>
                <a:spcPct val="90000"/>
              </a:lnSpc>
              <a:buNone/>
            </a:pPr>
            <a:r>
              <a:rPr lang="en-GB" sz="2400" b="1" dirty="0">
                <a:solidFill>
                  <a:schemeClr val="bg1"/>
                </a:solidFill>
              </a:rPr>
              <a:t>Customer Friendly and </a:t>
            </a:r>
          </a:p>
          <a:p>
            <a:pPr marL="0" indent="0">
              <a:lnSpc>
                <a:spcPct val="90000"/>
              </a:lnSpc>
              <a:buNone/>
            </a:pPr>
            <a:r>
              <a:rPr lang="en-GB" sz="2400" b="1" dirty="0">
                <a:solidFill>
                  <a:schemeClr val="bg1"/>
                </a:solidFill>
              </a:rPr>
              <a:t>Competitive.</a:t>
            </a:r>
          </a:p>
          <a:p>
            <a:pPr>
              <a:lnSpc>
                <a:spcPct val="90000"/>
              </a:lnSpc>
            </a:pPr>
            <a:endParaRPr lang="en-GB" sz="2400" dirty="0"/>
          </a:p>
        </p:txBody>
      </p:sp>
      <p:pic>
        <p:nvPicPr>
          <p:cNvPr id="7" name="Picture 6">
            <a:extLst>
              <a:ext uri="{FF2B5EF4-FFF2-40B4-BE49-F238E27FC236}">
                <a16:creationId xmlns:a16="http://schemas.microsoft.com/office/drawing/2014/main" id="{C83E9BDC-5444-43BD-A572-CBBBDDC19C74}"/>
              </a:ext>
            </a:extLst>
          </p:cNvPr>
          <p:cNvPicPr>
            <a:picLocks noChangeAspect="1"/>
          </p:cNvPicPr>
          <p:nvPr/>
        </p:nvPicPr>
        <p:blipFill rotWithShape="1">
          <a:blip r:embed="rId2"/>
          <a:srcRect l="20871" r="11548" b="-2"/>
          <a:stretch/>
        </p:blipFill>
        <p:spPr>
          <a:xfrm>
            <a:off x="323528" y="1736391"/>
            <a:ext cx="3427276" cy="3385218"/>
          </a:xfrm>
          <a:prstGeom prst="rect">
            <a:avLst/>
          </a:prstGeom>
          <a:noFill/>
        </p:spPr>
      </p:pic>
    </p:spTree>
    <p:extLst>
      <p:ext uri="{BB962C8B-B14F-4D97-AF65-F5344CB8AC3E}">
        <p14:creationId xmlns:p14="http://schemas.microsoft.com/office/powerpoint/2010/main" val="1497552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EVIDENCE | Physical Evidence | Nature &amp; Type | Forensic science UGC NET  2020 | unit -I - YouTube">
            <a:extLst>
              <a:ext uri="{FF2B5EF4-FFF2-40B4-BE49-F238E27FC236}">
                <a16:creationId xmlns:a16="http://schemas.microsoft.com/office/drawing/2014/main" id="{47D2FC15-A777-0282-1AFC-29F9E34C598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4552"/>
          <a:stretch/>
        </p:blipFill>
        <p:spPr bwMode="auto">
          <a:xfrm>
            <a:off x="20" y="-1"/>
            <a:ext cx="9143980" cy="4394997"/>
          </a:xfrm>
          <a:prstGeom prst="rect">
            <a:avLst/>
          </a:prstGeom>
          <a:noFill/>
          <a:extLst>
            <a:ext uri="{909E8E84-426E-40DD-AFC4-6F175D3DCCD1}">
              <a14:hiddenFill xmlns:a14="http://schemas.microsoft.com/office/drawing/2010/main">
                <a:solidFill>
                  <a:srgbClr val="FFFFFF"/>
                </a:solidFill>
              </a14:hiddenFill>
            </a:ext>
          </a:extLst>
        </p:spPr>
      </p:pic>
      <p:sp>
        <p:nvSpPr>
          <p:cNvPr id="1031" name="Freeform: Shape 1030">
            <a:extLst>
              <a:ext uri="{FF2B5EF4-FFF2-40B4-BE49-F238E27FC236}">
                <a16:creationId xmlns:a16="http://schemas.microsoft.com/office/drawing/2014/main" id="{303CC970-4826-4CED-8063-0FB676635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214888" y="4564049"/>
            <a:ext cx="2929112" cy="2293951"/>
          </a:xfrm>
          <a:custGeom>
            <a:avLst/>
            <a:gdLst>
              <a:gd name="connsiteX0" fmla="*/ 0 w 3905483"/>
              <a:gd name="connsiteY0" fmla="*/ 2293951 h 2293951"/>
              <a:gd name="connsiteX1" fmla="*/ 3905483 w 3905483"/>
              <a:gd name="connsiteY1" fmla="*/ 2293951 h 2293951"/>
              <a:gd name="connsiteX2" fmla="*/ 3905483 w 3905483"/>
              <a:gd name="connsiteY2" fmla="*/ 0 h 2293951"/>
              <a:gd name="connsiteX3" fmla="*/ 2479521 w 3905483"/>
              <a:gd name="connsiteY3" fmla="*/ 0 h 2293951"/>
              <a:gd name="connsiteX4" fmla="*/ 1739055 w 3905483"/>
              <a:gd name="connsiteY4" fmla="*/ 0 h 2293951"/>
              <a:gd name="connsiteX5" fmla="*/ 1737976 w 3905483"/>
              <a:gd name="connsiteY5" fmla="*/ 2332 h 2293951"/>
              <a:gd name="connsiteX6" fmla="*/ 1061319 w 3905483"/>
              <a:gd name="connsiteY6" fmla="*/ 2332 h 22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5483" h="2293951">
                <a:moveTo>
                  <a:pt x="0" y="2293951"/>
                </a:moveTo>
                <a:lnTo>
                  <a:pt x="3905483" y="2293951"/>
                </a:lnTo>
                <a:lnTo>
                  <a:pt x="3905483" y="0"/>
                </a:lnTo>
                <a:lnTo>
                  <a:pt x="2479521" y="0"/>
                </a:lnTo>
                <a:lnTo>
                  <a:pt x="1739055" y="0"/>
                </a:lnTo>
                <a:lnTo>
                  <a:pt x="1737976" y="2332"/>
                </a:lnTo>
                <a:lnTo>
                  <a:pt x="1061319" y="2332"/>
                </a:lnTo>
                <a:close/>
              </a:path>
            </a:pathLst>
          </a:custGeom>
          <a:solidFill>
            <a:srgbClr val="B4B4B4">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3" name="Freeform: Shape 1032">
            <a:extLst>
              <a:ext uri="{FF2B5EF4-FFF2-40B4-BE49-F238E27FC236}">
                <a16:creationId xmlns:a16="http://schemas.microsoft.com/office/drawing/2014/main" id="{14490D63-3365-45CC-AC50-705C1B768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564049"/>
            <a:ext cx="6833104" cy="2293951"/>
          </a:xfrm>
          <a:custGeom>
            <a:avLst/>
            <a:gdLst>
              <a:gd name="connsiteX0" fmla="*/ 0 w 9110805"/>
              <a:gd name="connsiteY0" fmla="*/ 2293951 h 2293951"/>
              <a:gd name="connsiteX1" fmla="*/ 107316 w 9110805"/>
              <a:gd name="connsiteY1" fmla="*/ 2293951 h 2293951"/>
              <a:gd name="connsiteX2" fmla="*/ 7277190 w 9110805"/>
              <a:gd name="connsiteY2" fmla="*/ 2293951 h 2293951"/>
              <a:gd name="connsiteX3" fmla="*/ 8048407 w 9110805"/>
              <a:gd name="connsiteY3" fmla="*/ 2293951 h 2293951"/>
              <a:gd name="connsiteX4" fmla="*/ 9110805 w 9110805"/>
              <a:gd name="connsiteY4" fmla="*/ 0 h 2293951"/>
              <a:gd name="connsiteX5" fmla="*/ 8339588 w 9110805"/>
              <a:gd name="connsiteY5" fmla="*/ 0 h 2293951"/>
              <a:gd name="connsiteX6" fmla="*/ 107316 w 9110805"/>
              <a:gd name="connsiteY6" fmla="*/ 0 h 2293951"/>
              <a:gd name="connsiteX7" fmla="*/ 0 w 9110805"/>
              <a:gd name="connsiteY7" fmla="*/ 0 h 22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10805" h="2293951">
                <a:moveTo>
                  <a:pt x="0" y="2293951"/>
                </a:moveTo>
                <a:lnTo>
                  <a:pt x="107316" y="2293951"/>
                </a:lnTo>
                <a:lnTo>
                  <a:pt x="7277190" y="2293951"/>
                </a:lnTo>
                <a:lnTo>
                  <a:pt x="8048407" y="2293951"/>
                </a:lnTo>
                <a:lnTo>
                  <a:pt x="9110805" y="0"/>
                </a:lnTo>
                <a:lnTo>
                  <a:pt x="8339588" y="0"/>
                </a:lnTo>
                <a:lnTo>
                  <a:pt x="107316" y="0"/>
                </a:lnTo>
                <a:lnTo>
                  <a:pt x="0" y="0"/>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630936" y="4858247"/>
            <a:ext cx="5237125" cy="1026435"/>
          </a:xfrm>
        </p:spPr>
        <p:txBody>
          <a:bodyPr vert="horz" lIns="91440" tIns="45720" rIns="91440" bIns="45720" rtlCol="0" anchor="b">
            <a:normAutofit/>
          </a:bodyPr>
          <a:lstStyle/>
          <a:p>
            <a:r>
              <a:rPr lang="en-US" sz="4200">
                <a:solidFill>
                  <a:srgbClr val="FFFFFF"/>
                </a:solidFill>
              </a:rPr>
              <a:t>Physical evidence</a:t>
            </a:r>
          </a:p>
        </p:txBody>
      </p:sp>
      <p:pic>
        <p:nvPicPr>
          <p:cNvPr id="4" name="Picture 4" descr="Background pattern&#10;&#10;Description automatically generated">
            <a:extLst>
              <a:ext uri="{FF2B5EF4-FFF2-40B4-BE49-F238E27FC236}">
                <a16:creationId xmlns:a16="http://schemas.microsoft.com/office/drawing/2014/main" id="{9118E376-8A0D-4439-8563-88E790E94BEF}"/>
              </a:ext>
            </a:extLst>
          </p:cNvPr>
          <p:cNvPicPr>
            <a:picLocks noChangeAspect="1"/>
          </p:cNvPicPr>
          <p:nvPr/>
        </p:nvPicPr>
        <p:blipFill>
          <a:blip r:embed="rId3"/>
          <a:stretch>
            <a:fillRect/>
          </a:stretch>
        </p:blipFill>
        <p:spPr>
          <a:xfrm>
            <a:off x="-1712" y="6208068"/>
            <a:ext cx="9173109" cy="649167"/>
          </a:xfrm>
          <a:prstGeom prst="rect">
            <a:avLst/>
          </a:prstGeom>
        </p:spPr>
      </p:pic>
    </p:spTree>
    <p:extLst>
      <p:ext uri="{BB962C8B-B14F-4D97-AF65-F5344CB8AC3E}">
        <p14:creationId xmlns:p14="http://schemas.microsoft.com/office/powerpoint/2010/main" val="6408392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647272" y="1616253"/>
            <a:ext cx="2562119" cy="3596556"/>
          </a:xfrm>
        </p:spPr>
        <p:txBody>
          <a:bodyPr>
            <a:normAutofit/>
          </a:bodyPr>
          <a:lstStyle/>
          <a:p>
            <a:r>
              <a:rPr lang="en-GB" sz="2700" dirty="0"/>
              <a:t>Physical evidence/</a:t>
            </a:r>
            <a:br>
              <a:rPr lang="en-GB" sz="2700" dirty="0"/>
            </a:br>
            <a:r>
              <a:rPr lang="en-GB" sz="2700" dirty="0"/>
              <a:t>environment</a:t>
            </a:r>
            <a:br>
              <a:rPr lang="en-GB" sz="2100" dirty="0"/>
            </a:br>
            <a:br>
              <a:rPr lang="en-GB" sz="2100" dirty="0"/>
            </a:br>
            <a:r>
              <a:rPr lang="en-US" sz="1800" dirty="0"/>
              <a:t>Almost all services will leave physical evidence that a transaction has taken place, even if the bulk of what the consumer is paying for is intangible. Examples</a:t>
            </a:r>
            <a:r>
              <a:rPr lang="en-US" sz="1800" dirty="0">
                <a:solidFill>
                  <a:srgbClr val="FFFFFF"/>
                </a:solidFill>
              </a:rPr>
              <a:t> include:</a:t>
            </a:r>
            <a:endParaRPr lang="en-GB" sz="2100" dirty="0">
              <a:solidFill>
                <a:srgbClr val="FFFFFF"/>
              </a:solidFill>
            </a:endParaRPr>
          </a:p>
        </p:txBody>
      </p:sp>
      <p:graphicFrame>
        <p:nvGraphicFramePr>
          <p:cNvPr id="12" name="Content Placeholder 2">
            <a:extLst>
              <a:ext uri="{FF2B5EF4-FFF2-40B4-BE49-F238E27FC236}">
                <a16:creationId xmlns:a16="http://schemas.microsoft.com/office/drawing/2014/main" id="{26D93172-9002-4831-90DD-B758A5D3D819}"/>
              </a:ext>
            </a:extLst>
          </p:cNvPr>
          <p:cNvGraphicFramePr>
            <a:graphicFrameLocks noGrp="1"/>
          </p:cNvGraphicFramePr>
          <p:nvPr>
            <p:ph idx="1"/>
            <p:extLst>
              <p:ext uri="{D42A27DB-BD31-4B8C-83A1-F6EECF244321}">
                <p14:modId xmlns:p14="http://schemas.microsoft.com/office/powerpoint/2010/main" val="1270697812"/>
              </p:ext>
            </p:extLst>
          </p:nvPr>
        </p:nvGraphicFramePr>
        <p:xfrm>
          <a:off x="3895725" y="1210443"/>
          <a:ext cx="4885203" cy="44140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7" name="Picture 4">
            <a:extLst>
              <a:ext uri="{FF2B5EF4-FFF2-40B4-BE49-F238E27FC236}">
                <a16:creationId xmlns:a16="http://schemas.microsoft.com/office/drawing/2014/main" id="{42776B4C-43A9-8F13-FDEA-108B2C742197}"/>
              </a:ext>
            </a:extLst>
          </p:cNvPr>
          <p:cNvPicPr>
            <a:picLocks noChangeAspect="1"/>
          </p:cNvPicPr>
          <p:nvPr/>
        </p:nvPicPr>
        <p:blipFill>
          <a:blip r:embed="rId7"/>
          <a:stretch>
            <a:fillRect/>
          </a:stretch>
        </p:blipFill>
        <p:spPr>
          <a:xfrm>
            <a:off x="-1712" y="6208068"/>
            <a:ext cx="9173109" cy="649167"/>
          </a:xfrm>
          <a:prstGeom prst="rect">
            <a:avLst/>
          </a:prstGeom>
        </p:spPr>
      </p:pic>
    </p:spTree>
    <p:extLst>
      <p:ext uri="{BB962C8B-B14F-4D97-AF65-F5344CB8AC3E}">
        <p14:creationId xmlns:p14="http://schemas.microsoft.com/office/powerpoint/2010/main" val="11697753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630936" y="1108233"/>
            <a:ext cx="7882128" cy="807686"/>
          </a:xfrm>
        </p:spPr>
        <p:txBody>
          <a:bodyPr anchor="ctr">
            <a:normAutofit/>
          </a:bodyPr>
          <a:lstStyle/>
          <a:p>
            <a:r>
              <a:rPr lang="en-GB" sz="3000"/>
              <a:t>Servicescapes</a:t>
            </a:r>
          </a:p>
        </p:txBody>
      </p:sp>
      <p:graphicFrame>
        <p:nvGraphicFramePr>
          <p:cNvPr id="30" name="Content Placeholder 2">
            <a:extLst>
              <a:ext uri="{FF2B5EF4-FFF2-40B4-BE49-F238E27FC236}">
                <a16:creationId xmlns:a16="http://schemas.microsoft.com/office/drawing/2014/main" id="{51EA259C-4365-4F42-98EE-AD320C37CB5D}"/>
              </a:ext>
            </a:extLst>
          </p:cNvPr>
          <p:cNvGraphicFramePr>
            <a:graphicFrameLocks noGrp="1"/>
          </p:cNvGraphicFramePr>
          <p:nvPr>
            <p:ph idx="1"/>
            <p:extLst>
              <p:ext uri="{D42A27DB-BD31-4B8C-83A1-F6EECF244321}">
                <p14:modId xmlns:p14="http://schemas.microsoft.com/office/powerpoint/2010/main" val="2558719537"/>
              </p:ext>
            </p:extLst>
          </p:nvPr>
        </p:nvGraphicFramePr>
        <p:xfrm>
          <a:off x="628650" y="2160270"/>
          <a:ext cx="7879842" cy="34015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4" name="Picture 4">
            <a:extLst>
              <a:ext uri="{FF2B5EF4-FFF2-40B4-BE49-F238E27FC236}">
                <a16:creationId xmlns:a16="http://schemas.microsoft.com/office/drawing/2014/main" id="{238B0919-DFF0-2BCA-F39B-7E59EE5B1980}"/>
              </a:ext>
            </a:extLst>
          </p:cNvPr>
          <p:cNvPicPr>
            <a:picLocks noChangeAspect="1"/>
          </p:cNvPicPr>
          <p:nvPr/>
        </p:nvPicPr>
        <p:blipFill>
          <a:blip r:embed="rId7"/>
          <a:stretch>
            <a:fillRect/>
          </a:stretch>
        </p:blipFill>
        <p:spPr>
          <a:xfrm>
            <a:off x="-1712" y="6208068"/>
            <a:ext cx="9173109" cy="649167"/>
          </a:xfrm>
          <a:prstGeom prst="rect">
            <a:avLst/>
          </a:prstGeom>
        </p:spPr>
      </p:pic>
    </p:spTree>
    <p:extLst>
      <p:ext uri="{BB962C8B-B14F-4D97-AF65-F5344CB8AC3E}">
        <p14:creationId xmlns:p14="http://schemas.microsoft.com/office/powerpoint/2010/main" val="148946605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632079" y="4695791"/>
            <a:ext cx="7879842" cy="898398"/>
          </a:xfrm>
        </p:spPr>
        <p:txBody>
          <a:bodyPr vert="horz" lIns="68580" tIns="34290" rIns="68580" bIns="34290" rtlCol="0" anchor="b">
            <a:normAutofit/>
          </a:bodyPr>
          <a:lstStyle/>
          <a:p>
            <a:pPr algn="ctr"/>
            <a:r>
              <a:rPr lang="en-US" sz="4050"/>
              <a:t>McDonalds and Nandos</a:t>
            </a:r>
            <a:endParaRPr lang="en-US" sz="4050" dirty="0"/>
          </a:p>
        </p:txBody>
      </p:sp>
      <p:pic>
        <p:nvPicPr>
          <p:cNvPr id="2050" name="Picture 2" descr="Image result for mcdonalds inside&quot;">
            <a:extLst>
              <a:ext uri="{FF2B5EF4-FFF2-40B4-BE49-F238E27FC236}">
                <a16:creationId xmlns:a16="http://schemas.microsoft.com/office/drawing/2014/main" id="{9584F2A0-E506-4EBB-A6D7-5FF55B06BE25}"/>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4420" r="2" b="2"/>
          <a:stretch/>
        </p:blipFill>
        <p:spPr bwMode="auto">
          <a:xfrm>
            <a:off x="0" y="1369876"/>
            <a:ext cx="4491492" cy="321971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nandos inside&quot;">
            <a:extLst>
              <a:ext uri="{FF2B5EF4-FFF2-40B4-BE49-F238E27FC236}">
                <a16:creationId xmlns:a16="http://schemas.microsoft.com/office/drawing/2014/main" id="{2C1B7801-927F-4210-B21B-DAD0C17ECDD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232" r="1" b="1"/>
          <a:stretch/>
        </p:blipFill>
        <p:spPr bwMode="auto">
          <a:xfrm>
            <a:off x="4652495" y="1369876"/>
            <a:ext cx="4491508" cy="321971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Background pattern&#10;&#10;Description automatically generated">
            <a:extLst>
              <a:ext uri="{FF2B5EF4-FFF2-40B4-BE49-F238E27FC236}">
                <a16:creationId xmlns:a16="http://schemas.microsoft.com/office/drawing/2014/main" id="{FC81983C-E905-83E2-DC49-B9B49A2D573D}"/>
              </a:ext>
            </a:extLst>
          </p:cNvPr>
          <p:cNvPicPr>
            <a:picLocks noChangeAspect="1"/>
          </p:cNvPicPr>
          <p:nvPr/>
        </p:nvPicPr>
        <p:blipFill>
          <a:blip r:embed="rId4"/>
          <a:stretch>
            <a:fillRect/>
          </a:stretch>
        </p:blipFill>
        <p:spPr>
          <a:xfrm>
            <a:off x="-1712" y="6208068"/>
            <a:ext cx="9173109" cy="649167"/>
          </a:xfrm>
          <a:prstGeom prst="rect">
            <a:avLst/>
          </a:prstGeom>
        </p:spPr>
      </p:pic>
    </p:spTree>
    <p:extLst>
      <p:ext uri="{BB962C8B-B14F-4D97-AF65-F5344CB8AC3E}">
        <p14:creationId xmlns:p14="http://schemas.microsoft.com/office/powerpoint/2010/main" val="167017255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56018-C003-57B7-77FA-BDB77020535D}"/>
              </a:ext>
            </a:extLst>
          </p:cNvPr>
          <p:cNvSpPr>
            <a:spLocks noGrp="1"/>
          </p:cNvSpPr>
          <p:nvPr>
            <p:ph type="ctrTitle"/>
          </p:nvPr>
        </p:nvSpPr>
        <p:spPr/>
        <p:txBody>
          <a:bodyPr/>
          <a:lstStyle/>
          <a:p>
            <a:r>
              <a:rPr lang="en-GB" dirty="0"/>
              <a:t>Assessment guidance</a:t>
            </a:r>
          </a:p>
        </p:txBody>
      </p:sp>
      <p:sp>
        <p:nvSpPr>
          <p:cNvPr id="3" name="Subtitle 2">
            <a:extLst>
              <a:ext uri="{FF2B5EF4-FFF2-40B4-BE49-F238E27FC236}">
                <a16:creationId xmlns:a16="http://schemas.microsoft.com/office/drawing/2014/main" id="{81887F36-AB26-9291-0BA9-B90930ED5280}"/>
              </a:ext>
            </a:extLst>
          </p:cNvPr>
          <p:cNvSpPr>
            <a:spLocks noGrp="1"/>
          </p:cNvSpPr>
          <p:nvPr>
            <p:ph type="subTitle" idx="1"/>
          </p:nvPr>
        </p:nvSpPr>
        <p:spPr/>
        <p:txBody>
          <a:bodyPr/>
          <a:lstStyle/>
          <a:p>
            <a:r>
              <a:rPr lang="en-GB" dirty="0"/>
              <a:t>Essay assessment 1</a:t>
            </a:r>
          </a:p>
        </p:txBody>
      </p:sp>
      <p:pic>
        <p:nvPicPr>
          <p:cNvPr id="5" name="Picture 4" descr="Background pattern&#10;&#10;Description automatically generated">
            <a:extLst>
              <a:ext uri="{FF2B5EF4-FFF2-40B4-BE49-F238E27FC236}">
                <a16:creationId xmlns:a16="http://schemas.microsoft.com/office/drawing/2014/main" id="{D464DBF4-2DF5-E62A-9BDE-F6439C609134}"/>
              </a:ext>
            </a:extLst>
          </p:cNvPr>
          <p:cNvPicPr>
            <a:picLocks noChangeAspect="1"/>
          </p:cNvPicPr>
          <p:nvPr/>
        </p:nvPicPr>
        <p:blipFill>
          <a:blip r:embed="rId2"/>
          <a:stretch>
            <a:fillRect/>
          </a:stretch>
        </p:blipFill>
        <p:spPr>
          <a:xfrm>
            <a:off x="-1712" y="6208068"/>
            <a:ext cx="9173109" cy="649167"/>
          </a:xfrm>
          <a:prstGeom prst="rect">
            <a:avLst/>
          </a:prstGeom>
        </p:spPr>
      </p:pic>
    </p:spTree>
    <p:extLst>
      <p:ext uri="{BB962C8B-B14F-4D97-AF65-F5344CB8AC3E}">
        <p14:creationId xmlns:p14="http://schemas.microsoft.com/office/powerpoint/2010/main" val="4911248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imeline&#10;&#10;Description automatically generated">
            <a:extLst>
              <a:ext uri="{FF2B5EF4-FFF2-40B4-BE49-F238E27FC236}">
                <a16:creationId xmlns:a16="http://schemas.microsoft.com/office/drawing/2014/main" id="{51B3CFDD-888F-1A19-C747-A516F0989A5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9392"/>
            <a:ext cx="4644009" cy="6957392"/>
          </a:xfrm>
          <a:prstGeom prst="rect">
            <a:avLst/>
          </a:prstGeom>
        </p:spPr>
      </p:pic>
      <p:sp>
        <p:nvSpPr>
          <p:cNvPr id="2" name="Title 1">
            <a:extLst>
              <a:ext uri="{FF2B5EF4-FFF2-40B4-BE49-F238E27FC236}">
                <a16:creationId xmlns:a16="http://schemas.microsoft.com/office/drawing/2014/main" id="{23F46267-3663-4BC4-E4F7-FB5899E0E048}"/>
              </a:ext>
            </a:extLst>
          </p:cNvPr>
          <p:cNvSpPr>
            <a:spLocks noGrp="1"/>
          </p:cNvSpPr>
          <p:nvPr>
            <p:ph type="title"/>
          </p:nvPr>
        </p:nvSpPr>
        <p:spPr>
          <a:xfrm>
            <a:off x="2771800" y="620688"/>
            <a:ext cx="6264696" cy="1584176"/>
          </a:xfrm>
          <a:solidFill>
            <a:schemeClr val="accent5"/>
          </a:solidFill>
          <a:ln>
            <a:noFill/>
          </a:ln>
        </p:spPr>
        <p:style>
          <a:lnRef idx="0">
            <a:scrgbClr r="0" g="0" b="0"/>
          </a:lnRef>
          <a:fillRef idx="0">
            <a:scrgbClr r="0" g="0" b="0"/>
          </a:fillRef>
          <a:effectRef idx="0">
            <a:scrgbClr r="0" g="0" b="0"/>
          </a:effectRef>
          <a:fontRef idx="minor">
            <a:schemeClr val="lt1"/>
          </a:fontRef>
        </p:style>
        <p:txBody>
          <a:bodyPr>
            <a:normAutofit fontScale="90000"/>
          </a:bodyPr>
          <a:lstStyle/>
          <a:p>
            <a:r>
              <a:rPr lang="en-GB" sz="1400" b="1" dirty="0">
                <a:latin typeface="+mn-lt"/>
              </a:rPr>
              <a:t>Introduction 10% of word count</a:t>
            </a:r>
            <a:br>
              <a:rPr lang="en-GB" sz="1400" dirty="0">
                <a:latin typeface="+mn-lt"/>
              </a:rPr>
            </a:br>
            <a:r>
              <a:rPr lang="en-GB" sz="1400" dirty="0">
                <a:latin typeface="+mn-lt"/>
              </a:rPr>
              <a:t>-</a:t>
            </a:r>
            <a:r>
              <a:rPr lang="en-GB" sz="1400" b="1" dirty="0">
                <a:latin typeface="+mn-lt"/>
              </a:rPr>
              <a:t>General statement </a:t>
            </a:r>
            <a:r>
              <a:rPr lang="en-GB" sz="1400" dirty="0">
                <a:latin typeface="+mn-lt"/>
              </a:rPr>
              <a:t>–Reason for essay (what you are doing)  short background to Brands</a:t>
            </a:r>
            <a:br>
              <a:rPr lang="en-GB" sz="1400" dirty="0">
                <a:latin typeface="+mn-lt"/>
              </a:rPr>
            </a:br>
            <a:r>
              <a:rPr lang="en-GB" sz="1400" dirty="0">
                <a:latin typeface="+mn-lt"/>
              </a:rPr>
              <a:t>-</a:t>
            </a:r>
            <a:r>
              <a:rPr lang="en-GB" sz="1400" b="1" dirty="0">
                <a:latin typeface="+mn-lt"/>
              </a:rPr>
              <a:t>Thesis statement – </a:t>
            </a:r>
            <a:r>
              <a:rPr lang="en-GB" sz="1400" dirty="0">
                <a:latin typeface="+mn-lt"/>
              </a:rPr>
              <a:t>Any assumptions/predictions (likely outcomes) </a:t>
            </a:r>
            <a:r>
              <a:rPr lang="en-GB" sz="1400" dirty="0" err="1">
                <a:latin typeface="+mn-lt"/>
              </a:rPr>
              <a:t>e.g</a:t>
            </a:r>
            <a:r>
              <a:rPr lang="en-GB" sz="1400" dirty="0">
                <a:latin typeface="+mn-lt"/>
              </a:rPr>
              <a:t> “Moxy uses strategies that are appealing to younger generations while </a:t>
            </a:r>
            <a:r>
              <a:rPr lang="en-GB" sz="1400" dirty="0" err="1">
                <a:latin typeface="+mn-lt"/>
              </a:rPr>
              <a:t>Sixsenses</a:t>
            </a:r>
            <a:r>
              <a:rPr lang="en-GB" sz="1400" dirty="0">
                <a:latin typeface="+mn-lt"/>
              </a:rPr>
              <a:t> targets the wealthy older generations ”</a:t>
            </a:r>
            <a:br>
              <a:rPr lang="en-GB" sz="1400" dirty="0">
                <a:latin typeface="+mn-lt"/>
              </a:rPr>
            </a:br>
            <a:r>
              <a:rPr lang="en-GB" sz="1400" dirty="0">
                <a:latin typeface="+mn-lt"/>
              </a:rPr>
              <a:t>-</a:t>
            </a:r>
            <a:r>
              <a:rPr lang="en-GB" sz="1400" b="1" dirty="0">
                <a:latin typeface="+mn-lt"/>
              </a:rPr>
              <a:t>Outline Main Points -  </a:t>
            </a:r>
            <a:r>
              <a:rPr lang="en-GB" sz="1400" dirty="0">
                <a:latin typeface="+mn-lt"/>
              </a:rPr>
              <a:t>How you will compare the brands, what main theory/frameworks will be used</a:t>
            </a:r>
            <a:br>
              <a:rPr lang="en-GB" sz="1400" dirty="0">
                <a:latin typeface="+mn-lt"/>
              </a:rPr>
            </a:br>
            <a:r>
              <a:rPr lang="en-GB" sz="1400" dirty="0">
                <a:latin typeface="+mn-lt"/>
              </a:rPr>
              <a:t> </a:t>
            </a:r>
          </a:p>
        </p:txBody>
      </p:sp>
      <p:sp>
        <p:nvSpPr>
          <p:cNvPr id="6" name="Title 1">
            <a:extLst>
              <a:ext uri="{FF2B5EF4-FFF2-40B4-BE49-F238E27FC236}">
                <a16:creationId xmlns:a16="http://schemas.microsoft.com/office/drawing/2014/main" id="{BACA93D9-8002-B55C-A032-9F1F6F2C8577}"/>
              </a:ext>
            </a:extLst>
          </p:cNvPr>
          <p:cNvSpPr txBox="1">
            <a:spLocks/>
          </p:cNvSpPr>
          <p:nvPr/>
        </p:nvSpPr>
        <p:spPr>
          <a:xfrm>
            <a:off x="2596326" y="6017376"/>
            <a:ext cx="4896544" cy="807849"/>
          </a:xfrm>
          <a:prstGeom prst="rect">
            <a:avLst/>
          </a:prstGeom>
        </p:spPr>
        <p:style>
          <a:lnRef idx="1">
            <a:schemeClr val="accent4"/>
          </a:lnRef>
          <a:fillRef idx="2">
            <a:schemeClr val="accent4"/>
          </a:fillRef>
          <a:effectRef idx="1">
            <a:schemeClr val="accent4"/>
          </a:effectRef>
          <a:fontRef idx="minor">
            <a:schemeClr val="dk1"/>
          </a:fontRef>
        </p:style>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400" b="1" dirty="0">
                <a:latin typeface="+mn-lt"/>
              </a:rPr>
              <a:t>Conclusion 10% of word count</a:t>
            </a:r>
            <a:br>
              <a:rPr lang="en-GB" sz="1400" dirty="0">
                <a:latin typeface="+mn-lt"/>
              </a:rPr>
            </a:br>
            <a:r>
              <a:rPr lang="en-GB" sz="1400" dirty="0">
                <a:latin typeface="+mn-lt"/>
              </a:rPr>
              <a:t>- Restate initial thesis, was this confirmed or found inaccurate?</a:t>
            </a:r>
          </a:p>
          <a:p>
            <a:r>
              <a:rPr lang="en-GB" sz="1400" dirty="0">
                <a:latin typeface="+mn-lt"/>
              </a:rPr>
              <a:t>-Recap of what was discovered/discussed - Main Points</a:t>
            </a:r>
            <a:endParaRPr lang="en-GB" sz="1400" dirty="0">
              <a:latin typeface="+mn-lt"/>
              <a:cs typeface="Calibri"/>
            </a:endParaRPr>
          </a:p>
          <a:p>
            <a:r>
              <a:rPr lang="en-GB" sz="1400" dirty="0">
                <a:latin typeface="+mn-lt"/>
              </a:rPr>
              <a:t>-Any revelations or areas flagged for future study.  </a:t>
            </a:r>
            <a:br>
              <a:rPr lang="en-GB" sz="1400" dirty="0">
                <a:latin typeface="+mn-lt"/>
              </a:rPr>
            </a:br>
            <a:r>
              <a:rPr lang="en-GB" sz="1400" dirty="0">
                <a:latin typeface="+mn-lt"/>
              </a:rPr>
              <a:t> </a:t>
            </a:r>
          </a:p>
        </p:txBody>
      </p:sp>
      <p:sp>
        <p:nvSpPr>
          <p:cNvPr id="5" name="Title 1">
            <a:extLst>
              <a:ext uri="{FF2B5EF4-FFF2-40B4-BE49-F238E27FC236}">
                <a16:creationId xmlns:a16="http://schemas.microsoft.com/office/drawing/2014/main" id="{5217068F-5465-8BD9-C87E-71864472E6B2}"/>
              </a:ext>
            </a:extLst>
          </p:cNvPr>
          <p:cNvSpPr txBox="1">
            <a:spLocks/>
          </p:cNvSpPr>
          <p:nvPr/>
        </p:nvSpPr>
        <p:spPr>
          <a:xfrm>
            <a:off x="4458046" y="1781685"/>
            <a:ext cx="4644009" cy="4264540"/>
          </a:xfrm>
          <a:prstGeom prst="rect">
            <a:avLst/>
          </a:prstGeom>
        </p:spPr>
        <p:style>
          <a:lnRef idx="1">
            <a:schemeClr val="accent1"/>
          </a:lnRef>
          <a:fillRef idx="2">
            <a:schemeClr val="accent1"/>
          </a:fillRef>
          <a:effectRef idx="1">
            <a:schemeClr val="accent1"/>
          </a:effectRef>
          <a:fontRef idx="minor">
            <a:schemeClr val="dk1"/>
          </a:fontRef>
        </p:style>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400" b="1" dirty="0">
                <a:latin typeface="+mn-lt"/>
              </a:rPr>
              <a:t>Main Body 80% of word count</a:t>
            </a:r>
            <a:br>
              <a:rPr lang="en-GB" sz="1400" dirty="0">
                <a:latin typeface="+mn-lt"/>
              </a:rPr>
            </a:br>
            <a:r>
              <a:rPr lang="en-GB" sz="1400" dirty="0">
                <a:latin typeface="+mn-lt"/>
              </a:rPr>
              <a:t>-</a:t>
            </a:r>
            <a:r>
              <a:rPr lang="en-GB" sz="1400" b="1" dirty="0">
                <a:latin typeface="+mn-lt"/>
              </a:rPr>
              <a:t>Paragraph 1</a:t>
            </a:r>
            <a:r>
              <a:rPr lang="en-GB" sz="1400" dirty="0">
                <a:latin typeface="+mn-lt"/>
              </a:rPr>
              <a:t>– </a:t>
            </a:r>
            <a:r>
              <a:rPr lang="en-GB" sz="1400" b="1" dirty="0">
                <a:latin typeface="+mn-lt"/>
              </a:rPr>
              <a:t>Situational Internal/External analysis </a:t>
            </a:r>
          </a:p>
          <a:p>
            <a:r>
              <a:rPr lang="en-GB" sz="1400" dirty="0">
                <a:latin typeface="+mn-lt"/>
              </a:rPr>
              <a:t>Engage frameworks SWOT &amp; PESTLE to gain an understanding of what is happening internally (S/W) and what the world looks like for these brands (PESTLE), what challenges possibilities are identified where do they differ/same, -</a:t>
            </a:r>
            <a:endParaRPr lang="en-GB" sz="1400" b="1" dirty="0">
              <a:latin typeface="+mn-lt"/>
            </a:endParaRPr>
          </a:p>
          <a:p>
            <a:r>
              <a:rPr lang="en-GB" sz="1400" dirty="0">
                <a:latin typeface="+mn-lt"/>
              </a:rPr>
              <a:t>be specific! </a:t>
            </a:r>
            <a:endParaRPr lang="en-GB" sz="1400" b="1">
              <a:latin typeface="+mn-lt"/>
              <a:cs typeface="Calibri"/>
            </a:endParaRPr>
          </a:p>
          <a:p>
            <a:r>
              <a:rPr lang="en-GB" sz="1400" b="1" dirty="0">
                <a:latin typeface="+mn-lt"/>
              </a:rPr>
              <a:t>(E&amp;E! References)</a:t>
            </a:r>
            <a:endParaRPr lang="en-GB" sz="1400" b="1">
              <a:latin typeface="+mn-lt"/>
              <a:cs typeface="Calibri"/>
            </a:endParaRPr>
          </a:p>
          <a:p>
            <a:br>
              <a:rPr lang="en-GB" sz="1400" dirty="0">
                <a:latin typeface="+mn-lt"/>
              </a:rPr>
            </a:br>
            <a:r>
              <a:rPr lang="en-GB" sz="1400" dirty="0">
                <a:latin typeface="+mn-lt"/>
              </a:rPr>
              <a:t>-</a:t>
            </a:r>
            <a:r>
              <a:rPr lang="en-GB" sz="1400" b="1" dirty="0">
                <a:latin typeface="+mn-lt"/>
              </a:rPr>
              <a:t>Paragraph 2 – The Marketing Mix </a:t>
            </a:r>
            <a:endParaRPr lang="en-GB" sz="1400" b="1" dirty="0">
              <a:latin typeface="+mn-lt"/>
              <a:cs typeface="Calibri"/>
            </a:endParaRPr>
          </a:p>
          <a:p>
            <a:r>
              <a:rPr lang="en-GB" sz="1400" dirty="0">
                <a:latin typeface="+mn-lt"/>
              </a:rPr>
              <a:t>Paint a picture of the brands, identify the 7 Ps for each brand and compare, how do they differ? What similarities, what might this mean for the brands strategies? Assumptions confirmed? </a:t>
            </a:r>
            <a:r>
              <a:rPr lang="en-GB" sz="1400" b="1" dirty="0">
                <a:latin typeface="+mn-lt"/>
              </a:rPr>
              <a:t>(E&amp;E! References)</a:t>
            </a:r>
            <a:endParaRPr lang="en-GB" sz="1400" b="1" dirty="0">
              <a:latin typeface="+mn-lt"/>
              <a:cs typeface="Calibri"/>
            </a:endParaRPr>
          </a:p>
          <a:p>
            <a:br>
              <a:rPr lang="en-GB" sz="1400" dirty="0">
                <a:latin typeface="+mn-lt"/>
              </a:rPr>
            </a:br>
            <a:r>
              <a:rPr lang="en-GB" sz="1400" dirty="0">
                <a:latin typeface="+mn-lt"/>
              </a:rPr>
              <a:t>-</a:t>
            </a:r>
            <a:r>
              <a:rPr lang="en-GB" sz="1400" b="1" dirty="0">
                <a:latin typeface="+mn-lt"/>
              </a:rPr>
              <a:t>Paragraph 3 – Segmentation Targeting and Positioning</a:t>
            </a:r>
            <a:endParaRPr lang="en-GB" sz="1400" b="1" dirty="0">
              <a:latin typeface="+mn-lt"/>
              <a:cs typeface="Calibri"/>
            </a:endParaRPr>
          </a:p>
          <a:p>
            <a:r>
              <a:rPr lang="en-GB" sz="1400" dirty="0">
                <a:latin typeface="+mn-lt"/>
              </a:rPr>
              <a:t>Identify the different Brands customer segments using the </a:t>
            </a:r>
            <a:r>
              <a:rPr lang="en-GB" sz="1400" dirty="0" err="1">
                <a:latin typeface="+mn-lt"/>
              </a:rPr>
              <a:t>SimilarWeb</a:t>
            </a:r>
            <a:r>
              <a:rPr lang="en-GB" sz="1400" dirty="0">
                <a:latin typeface="+mn-lt"/>
              </a:rPr>
              <a:t> tool/Variables and compare. Identify and compare the Brands targeting strategies. Use the positioning tools to see where these Brands sit compared to each other (and other brands) </a:t>
            </a:r>
            <a:r>
              <a:rPr lang="en-GB" sz="1400" b="1" u="sng" dirty="0">
                <a:latin typeface="+mn-lt"/>
              </a:rPr>
              <a:t>Can we link our findings back to the marketing mix or situational analysis? </a:t>
            </a:r>
            <a:r>
              <a:rPr lang="en-GB" sz="1400" b="1" dirty="0">
                <a:latin typeface="+mn-lt"/>
              </a:rPr>
              <a:t>(E&amp;E! References)</a:t>
            </a:r>
          </a:p>
          <a:p>
            <a:br>
              <a:rPr lang="en-GB" sz="1400" dirty="0">
                <a:latin typeface="+mn-lt"/>
              </a:rPr>
            </a:br>
            <a:r>
              <a:rPr lang="en-GB" sz="1400" dirty="0">
                <a:latin typeface="+mn-lt"/>
              </a:rPr>
              <a:t> </a:t>
            </a:r>
          </a:p>
        </p:txBody>
      </p:sp>
    </p:spTree>
    <p:extLst>
      <p:ext uri="{BB962C8B-B14F-4D97-AF65-F5344CB8AC3E}">
        <p14:creationId xmlns:p14="http://schemas.microsoft.com/office/powerpoint/2010/main" val="395716050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8AE8A-584C-BF47-4407-E3308D24743D}"/>
              </a:ext>
            </a:extLst>
          </p:cNvPr>
          <p:cNvSpPr>
            <a:spLocks noGrp="1"/>
          </p:cNvSpPr>
          <p:nvPr>
            <p:ph type="title"/>
          </p:nvPr>
        </p:nvSpPr>
        <p:spPr>
          <a:xfrm>
            <a:off x="590240" y="-38102"/>
            <a:ext cx="8352928" cy="1325563"/>
          </a:xfrm>
        </p:spPr>
        <p:txBody>
          <a:bodyPr/>
          <a:lstStyle/>
          <a:p>
            <a:r>
              <a:rPr lang="en-GB" dirty="0"/>
              <a:t>References Week 3 Business Skills!</a:t>
            </a:r>
          </a:p>
        </p:txBody>
      </p:sp>
      <p:pic>
        <p:nvPicPr>
          <p:cNvPr id="6" name="Picture 5">
            <a:extLst>
              <a:ext uri="{FF2B5EF4-FFF2-40B4-BE49-F238E27FC236}">
                <a16:creationId xmlns:a16="http://schemas.microsoft.com/office/drawing/2014/main" id="{E24D2266-F307-C608-3B88-376EFBBFE75C}"/>
              </a:ext>
            </a:extLst>
          </p:cNvPr>
          <p:cNvPicPr>
            <a:picLocks noChangeAspect="1"/>
          </p:cNvPicPr>
          <p:nvPr/>
        </p:nvPicPr>
        <p:blipFill>
          <a:blip r:embed="rId2"/>
          <a:stretch>
            <a:fillRect/>
          </a:stretch>
        </p:blipFill>
        <p:spPr>
          <a:xfrm>
            <a:off x="137053" y="980728"/>
            <a:ext cx="3080428" cy="2160240"/>
          </a:xfrm>
          <a:prstGeom prst="rect">
            <a:avLst/>
          </a:prstGeom>
        </p:spPr>
      </p:pic>
      <p:sp>
        <p:nvSpPr>
          <p:cNvPr id="8" name="TextBox 7">
            <a:extLst>
              <a:ext uri="{FF2B5EF4-FFF2-40B4-BE49-F238E27FC236}">
                <a16:creationId xmlns:a16="http://schemas.microsoft.com/office/drawing/2014/main" id="{85561239-EF0D-E3D9-B96C-1429E04F7881}"/>
              </a:ext>
            </a:extLst>
          </p:cNvPr>
          <p:cNvSpPr txBox="1"/>
          <p:nvPr/>
        </p:nvSpPr>
        <p:spPr>
          <a:xfrm>
            <a:off x="251520" y="5817808"/>
            <a:ext cx="4641448" cy="369332"/>
          </a:xfrm>
          <a:prstGeom prst="rect">
            <a:avLst/>
          </a:prstGeom>
          <a:noFill/>
        </p:spPr>
        <p:txBody>
          <a:bodyPr wrap="square">
            <a:spAutoFit/>
          </a:bodyPr>
          <a:lstStyle/>
          <a:p>
            <a:r>
              <a:rPr lang="en-GB" sz="1800" dirty="0">
                <a:effectLst/>
                <a:latin typeface="Calibri" panose="020F0502020204030204" pitchFamily="34" charset="0"/>
                <a:ea typeface="Calibri" panose="020F0502020204030204" pitchFamily="34" charset="0"/>
                <a:cs typeface="Calibri" panose="020F0502020204030204" pitchFamily="34" charset="0"/>
                <a:hlinkClick r:id="rId3"/>
              </a:rPr>
              <a:t>Academic and </a:t>
            </a:r>
            <a:r>
              <a:rPr lang="en-GB" sz="1800" dirty="0" err="1">
                <a:effectLst/>
                <a:latin typeface="Calibri" panose="020F0502020204030204" pitchFamily="34" charset="0"/>
                <a:ea typeface="Calibri" panose="020F0502020204030204" pitchFamily="34" charset="0"/>
                <a:cs typeface="Calibri" panose="020F0502020204030204" pitchFamily="34" charset="0"/>
                <a:hlinkClick r:id="rId3"/>
              </a:rPr>
              <a:t>InfoSkills</a:t>
            </a:r>
            <a:r>
              <a:rPr lang="en-GB" sz="1800" dirty="0">
                <a:effectLst/>
                <a:latin typeface="Calibri" panose="020F0502020204030204" pitchFamily="34" charset="0"/>
                <a:ea typeface="Calibri" panose="020F0502020204030204" pitchFamily="34" charset="0"/>
                <a:cs typeface="Calibri" panose="020F0502020204030204" pitchFamily="34" charset="0"/>
                <a:hlinkClick r:id="rId3"/>
              </a:rPr>
              <a:t> </a:t>
            </a:r>
            <a:endParaRPr lang="en-GB" dirty="0"/>
          </a:p>
        </p:txBody>
      </p:sp>
      <p:graphicFrame>
        <p:nvGraphicFramePr>
          <p:cNvPr id="13" name="Content Placeholder 2">
            <a:extLst>
              <a:ext uri="{FF2B5EF4-FFF2-40B4-BE49-F238E27FC236}">
                <a16:creationId xmlns:a16="http://schemas.microsoft.com/office/drawing/2014/main" id="{8C911DA6-EECB-86E8-B765-E0CEB717B639}"/>
              </a:ext>
            </a:extLst>
          </p:cNvPr>
          <p:cNvGraphicFramePr>
            <a:graphicFrameLocks noGrp="1"/>
          </p:cNvGraphicFramePr>
          <p:nvPr>
            <p:ph idx="1"/>
            <p:extLst>
              <p:ext uri="{D42A27DB-BD31-4B8C-83A1-F6EECF244321}">
                <p14:modId xmlns:p14="http://schemas.microsoft.com/office/powerpoint/2010/main" val="4147859425"/>
              </p:ext>
            </p:extLst>
          </p:nvPr>
        </p:nvGraphicFramePr>
        <p:xfrm>
          <a:off x="3326544" y="1287461"/>
          <a:ext cx="5616624" cy="236329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1" name="Picture 10">
            <a:extLst>
              <a:ext uri="{FF2B5EF4-FFF2-40B4-BE49-F238E27FC236}">
                <a16:creationId xmlns:a16="http://schemas.microsoft.com/office/drawing/2014/main" id="{20F9E427-ADBD-D3C1-46BC-3E56A830D061}"/>
              </a:ext>
            </a:extLst>
          </p:cNvPr>
          <p:cNvPicPr>
            <a:picLocks noChangeAspect="1"/>
          </p:cNvPicPr>
          <p:nvPr/>
        </p:nvPicPr>
        <p:blipFill>
          <a:blip r:embed="rId9"/>
          <a:stretch>
            <a:fillRect/>
          </a:stretch>
        </p:blipFill>
        <p:spPr>
          <a:xfrm>
            <a:off x="3035860" y="3454514"/>
            <a:ext cx="5946990" cy="2861774"/>
          </a:xfrm>
          <a:prstGeom prst="rect">
            <a:avLst/>
          </a:prstGeom>
        </p:spPr>
      </p:pic>
      <p:pic>
        <p:nvPicPr>
          <p:cNvPr id="18" name="Picture 17" descr="Background pattern&#10;&#10;Description automatically generated">
            <a:extLst>
              <a:ext uri="{FF2B5EF4-FFF2-40B4-BE49-F238E27FC236}">
                <a16:creationId xmlns:a16="http://schemas.microsoft.com/office/drawing/2014/main" id="{9D8E11DE-3271-DED1-04BC-C4945FC1BBCF}"/>
              </a:ext>
            </a:extLst>
          </p:cNvPr>
          <p:cNvPicPr>
            <a:picLocks noChangeAspect="1"/>
          </p:cNvPicPr>
          <p:nvPr/>
        </p:nvPicPr>
        <p:blipFill>
          <a:blip r:embed="rId10"/>
          <a:stretch>
            <a:fillRect/>
          </a:stretch>
        </p:blipFill>
        <p:spPr>
          <a:xfrm>
            <a:off x="-1712" y="6208068"/>
            <a:ext cx="9173109" cy="649167"/>
          </a:xfrm>
          <a:prstGeom prst="rect">
            <a:avLst/>
          </a:prstGeom>
        </p:spPr>
      </p:pic>
      <p:pic>
        <p:nvPicPr>
          <p:cNvPr id="24" name="Picture 24" descr="Close-up of bookshelves in a public library">
            <a:extLst>
              <a:ext uri="{FF2B5EF4-FFF2-40B4-BE49-F238E27FC236}">
                <a16:creationId xmlns:a16="http://schemas.microsoft.com/office/drawing/2014/main" id="{5A61982E-DA34-6FCE-465C-704F33627F92}"/>
              </a:ext>
            </a:extLst>
          </p:cNvPr>
          <p:cNvPicPr>
            <a:picLocks noChangeAspect="1"/>
          </p:cNvPicPr>
          <p:nvPr/>
        </p:nvPicPr>
        <p:blipFill>
          <a:blip r:embed="rId11"/>
          <a:stretch>
            <a:fillRect/>
          </a:stretch>
        </p:blipFill>
        <p:spPr>
          <a:xfrm>
            <a:off x="190850" y="3553266"/>
            <a:ext cx="2743199" cy="2100386"/>
          </a:xfrm>
          <a:prstGeom prst="rect">
            <a:avLst/>
          </a:prstGeom>
        </p:spPr>
      </p:pic>
    </p:spTree>
    <p:extLst>
      <p:ext uri="{BB962C8B-B14F-4D97-AF65-F5344CB8AC3E}">
        <p14:creationId xmlns:p14="http://schemas.microsoft.com/office/powerpoint/2010/main" val="173839340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662B7-64DB-24FD-A3D0-8F77CA4A185D}"/>
              </a:ext>
            </a:extLst>
          </p:cNvPr>
          <p:cNvSpPr>
            <a:spLocks noGrp="1"/>
          </p:cNvSpPr>
          <p:nvPr>
            <p:ph type="title"/>
          </p:nvPr>
        </p:nvSpPr>
        <p:spPr>
          <a:xfrm>
            <a:off x="251520" y="-670"/>
            <a:ext cx="7886700" cy="1325563"/>
          </a:xfrm>
        </p:spPr>
        <p:txBody>
          <a:bodyPr/>
          <a:lstStyle/>
          <a:p>
            <a:r>
              <a:rPr lang="en-GB" dirty="0"/>
              <a:t>Appendix </a:t>
            </a:r>
          </a:p>
        </p:txBody>
      </p:sp>
      <p:pic>
        <p:nvPicPr>
          <p:cNvPr id="3" name="Online Media 2" title="How To Use An Appendix in Your Essay | Proofed">
            <a:hlinkClick r:id="" action="ppaction://media"/>
            <a:extLst>
              <a:ext uri="{FF2B5EF4-FFF2-40B4-BE49-F238E27FC236}">
                <a16:creationId xmlns:a16="http://schemas.microsoft.com/office/drawing/2014/main" id="{3C5142D0-F02C-A779-1EBC-80C045D0B81D}"/>
              </a:ext>
            </a:extLst>
          </p:cNvPr>
          <p:cNvPicPr>
            <a:picLocks noRot="1" noChangeAspect="1"/>
          </p:cNvPicPr>
          <p:nvPr>
            <a:videoFile r:link="rId1"/>
          </p:nvPr>
        </p:nvPicPr>
        <p:blipFill>
          <a:blip r:embed="rId3"/>
          <a:stretch>
            <a:fillRect/>
          </a:stretch>
        </p:blipFill>
        <p:spPr>
          <a:xfrm>
            <a:off x="3059832" y="188640"/>
            <a:ext cx="5719202" cy="2905873"/>
          </a:xfrm>
          <a:prstGeom prst="rect">
            <a:avLst/>
          </a:prstGeom>
        </p:spPr>
      </p:pic>
      <p:sp>
        <p:nvSpPr>
          <p:cNvPr id="4" name="Content Placeholder 2">
            <a:extLst>
              <a:ext uri="{FF2B5EF4-FFF2-40B4-BE49-F238E27FC236}">
                <a16:creationId xmlns:a16="http://schemas.microsoft.com/office/drawing/2014/main" id="{9EF43F56-83D8-6458-765E-DCA5A8DC340D}"/>
              </a:ext>
            </a:extLst>
          </p:cNvPr>
          <p:cNvSpPr txBox="1">
            <a:spLocks/>
          </p:cNvSpPr>
          <p:nvPr/>
        </p:nvSpPr>
        <p:spPr>
          <a:xfrm>
            <a:off x="29162" y="2636912"/>
            <a:ext cx="9007334" cy="4221088"/>
          </a:xfrm>
          <a:prstGeom prst="rect">
            <a:avLst/>
          </a:prstGeom>
        </p:spPr>
        <p:txBody>
          <a:bodyPr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dirty="0"/>
              <a:t>Things you will want in your Appendix!</a:t>
            </a:r>
          </a:p>
          <a:p>
            <a:pPr marL="0" indent="0">
              <a:buFont typeface="Arial" panose="020B0604020202020204" pitchFamily="34" charset="0"/>
              <a:buNone/>
            </a:pPr>
            <a:r>
              <a:rPr lang="en-GB" sz="1800" b="1" dirty="0"/>
              <a:t>PESTLE table </a:t>
            </a:r>
            <a:r>
              <a:rPr lang="en-GB" sz="1800" dirty="0"/>
              <a:t>– You can refer to this for your main points and arguments rather than listing in the main body to save your word count (you will still need to reference the information in the PESTLE table/Poster!)</a:t>
            </a:r>
          </a:p>
          <a:p>
            <a:pPr marL="0" indent="0">
              <a:buFont typeface="Arial" panose="020B0604020202020204" pitchFamily="34" charset="0"/>
              <a:buNone/>
            </a:pPr>
            <a:r>
              <a:rPr lang="en-US" sz="1800" b="1" dirty="0" err="1"/>
              <a:t>Similarweb</a:t>
            </a:r>
            <a:r>
              <a:rPr lang="en-US" sz="1800" b="1" dirty="0"/>
              <a:t> graphs –</a:t>
            </a:r>
            <a:r>
              <a:rPr lang="en-US" sz="1800" dirty="0"/>
              <a:t> Put screen shots of your tables and graphs as evidence for your analysis and refer to these in the main body. </a:t>
            </a:r>
          </a:p>
          <a:p>
            <a:pPr marL="0" indent="0">
              <a:buFont typeface="Arial" panose="020B0604020202020204" pitchFamily="34" charset="0"/>
              <a:buNone/>
            </a:pPr>
            <a:r>
              <a:rPr lang="en-US" sz="1800" b="1" dirty="0"/>
              <a:t>Perceptual positioning </a:t>
            </a:r>
            <a:r>
              <a:rPr lang="en-US" sz="1800" dirty="0"/>
              <a:t>Maps/ Bowmans strategy clock with brand logos positioned on the clock, use </a:t>
            </a:r>
            <a:r>
              <a:rPr lang="en-US" sz="1800" dirty="0" err="1"/>
              <a:t>theser</a:t>
            </a:r>
            <a:r>
              <a:rPr lang="en-US" sz="1800" dirty="0"/>
              <a:t> to highlight your points!</a:t>
            </a:r>
          </a:p>
          <a:p>
            <a:pPr marL="0" indent="0">
              <a:buFont typeface="Arial" panose="020B0604020202020204" pitchFamily="34" charset="0"/>
              <a:buNone/>
            </a:pPr>
            <a:r>
              <a:rPr lang="en-US" sz="1800" b="1" dirty="0"/>
              <a:t>Marketing examples for your brands – </a:t>
            </a:r>
            <a:r>
              <a:rPr lang="en-US" sz="1800" dirty="0"/>
              <a:t>Screen shots of the brands advertisements and social media posts to highlight promotions and identify the target audiences</a:t>
            </a:r>
          </a:p>
        </p:txBody>
      </p:sp>
      <p:pic>
        <p:nvPicPr>
          <p:cNvPr id="6" name="Picture 5" descr="Background pattern&#10;&#10;Description automatically generated">
            <a:extLst>
              <a:ext uri="{FF2B5EF4-FFF2-40B4-BE49-F238E27FC236}">
                <a16:creationId xmlns:a16="http://schemas.microsoft.com/office/drawing/2014/main" id="{215742BE-3776-3F96-92A5-5FB54381145F}"/>
              </a:ext>
            </a:extLst>
          </p:cNvPr>
          <p:cNvPicPr>
            <a:picLocks noChangeAspect="1"/>
          </p:cNvPicPr>
          <p:nvPr/>
        </p:nvPicPr>
        <p:blipFill>
          <a:blip r:embed="rId4"/>
          <a:stretch>
            <a:fillRect/>
          </a:stretch>
        </p:blipFill>
        <p:spPr>
          <a:xfrm>
            <a:off x="-1712" y="6208068"/>
            <a:ext cx="9173109" cy="649167"/>
          </a:xfrm>
          <a:prstGeom prst="rect">
            <a:avLst/>
          </a:prstGeom>
        </p:spPr>
      </p:pic>
    </p:spTree>
    <p:extLst>
      <p:ext uri="{BB962C8B-B14F-4D97-AF65-F5344CB8AC3E}">
        <p14:creationId xmlns:p14="http://schemas.microsoft.com/office/powerpoint/2010/main" val="1756289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7" fill="hold" display="0">
                  <p:stCondLst>
                    <p:cond delay="indefinite"/>
                  </p:stCondLst>
                </p:cTn>
                <p:tgtEl>
                  <p:spTgt spid="3"/>
                </p:tgtEl>
              </p:cMediaNode>
            </p:video>
            <p:seq concurrent="1" nextAc="seek">
              <p:cTn id="28" restart="whenNotActive" fill="hold" evtFilter="cancelBubble" nodeType="interactiveSeq">
                <p:stCondLst>
                  <p:cond evt="onClick" delay="0">
                    <p:tgtEl>
                      <p:spTgt spid="3"/>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3"/>
                                        </p:tgtEl>
                                      </p:cBhvr>
                                    </p:cmd>
                                  </p:childTnLst>
                                </p:cTn>
                              </p:par>
                            </p:childTnLst>
                          </p:cTn>
                        </p:par>
                      </p:childTnLst>
                    </p:cTn>
                  </p:par>
                </p:childTnLst>
              </p:cTn>
              <p:nextCondLst>
                <p:cond evt="onClick" delay="0">
                  <p:tgtEl>
                    <p:spTgt spid="3"/>
                  </p:tgtEl>
                </p:cond>
              </p:nextCondLst>
            </p:seq>
          </p:childTnLst>
        </p:cTn>
      </p:par>
    </p:tnLst>
    <p:bldLst>
      <p:bldP spid="4"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14A98-118F-B517-BD14-7B77730C5B9A}"/>
              </a:ext>
            </a:extLst>
          </p:cNvPr>
          <p:cNvSpPr>
            <a:spLocks noGrp="1"/>
          </p:cNvSpPr>
          <p:nvPr>
            <p:ph type="title"/>
          </p:nvPr>
        </p:nvSpPr>
        <p:spPr/>
        <p:txBody>
          <a:bodyPr/>
          <a:lstStyle/>
          <a:p>
            <a:r>
              <a:rPr lang="en-GB" dirty="0"/>
              <a:t>Assessment workshop</a:t>
            </a:r>
          </a:p>
        </p:txBody>
      </p:sp>
      <p:sp>
        <p:nvSpPr>
          <p:cNvPr id="3" name="Content Placeholder 2">
            <a:extLst>
              <a:ext uri="{FF2B5EF4-FFF2-40B4-BE49-F238E27FC236}">
                <a16:creationId xmlns:a16="http://schemas.microsoft.com/office/drawing/2014/main" id="{474246B8-2C74-6911-79A3-34BAF07203EF}"/>
              </a:ext>
            </a:extLst>
          </p:cNvPr>
          <p:cNvSpPr txBox="1">
            <a:spLocks/>
          </p:cNvSpPr>
          <p:nvPr/>
        </p:nvSpPr>
        <p:spPr>
          <a:xfrm>
            <a:off x="167275" y="1556792"/>
            <a:ext cx="9007334" cy="3408994"/>
          </a:xfrm>
          <a:prstGeom prst="rect">
            <a:avLst/>
          </a:prstGeom>
        </p:spPr>
        <p:txBody>
          <a:bodyPr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800" dirty="0"/>
              <a:t>You will now have an opportunity to join me individually in breakout rooms where I will read through what you have done so far and receive verbal feedback on your essays, you can ask questions, receive help and guidance privately.</a:t>
            </a:r>
          </a:p>
          <a:p>
            <a:pPr marL="0" indent="0">
              <a:buFont typeface="Arial" panose="020B0604020202020204" pitchFamily="34" charset="0"/>
              <a:buNone/>
            </a:pPr>
            <a:endParaRPr lang="en-US" sz="1800" dirty="0"/>
          </a:p>
          <a:p>
            <a:pPr marL="0" indent="0">
              <a:buFont typeface="Arial" panose="020B0604020202020204" pitchFamily="34" charset="0"/>
              <a:buNone/>
            </a:pPr>
            <a:r>
              <a:rPr lang="en-US" sz="1800" dirty="0"/>
              <a:t>If you have no work to show or have no questions you can finish for today.</a:t>
            </a:r>
          </a:p>
          <a:p>
            <a:pPr marL="0" indent="0">
              <a:buFont typeface="Arial" panose="020B0604020202020204" pitchFamily="34" charset="0"/>
              <a:buNone/>
            </a:pPr>
            <a:endParaRPr lang="en-US" sz="1800" dirty="0"/>
          </a:p>
          <a:p>
            <a:pPr marL="0" indent="0">
              <a:buFont typeface="Arial" panose="020B0604020202020204" pitchFamily="34" charset="0"/>
              <a:buNone/>
            </a:pPr>
            <a:r>
              <a:rPr lang="en-US" sz="1800" dirty="0"/>
              <a:t> </a:t>
            </a:r>
          </a:p>
        </p:txBody>
      </p:sp>
      <p:pic>
        <p:nvPicPr>
          <p:cNvPr id="5" name="Picture 4" descr="Background pattern&#10;&#10;Description automatically generated">
            <a:extLst>
              <a:ext uri="{FF2B5EF4-FFF2-40B4-BE49-F238E27FC236}">
                <a16:creationId xmlns:a16="http://schemas.microsoft.com/office/drawing/2014/main" id="{A921632A-97F0-65C3-2384-63DD907DEEC4}"/>
              </a:ext>
            </a:extLst>
          </p:cNvPr>
          <p:cNvPicPr>
            <a:picLocks noChangeAspect="1"/>
          </p:cNvPicPr>
          <p:nvPr/>
        </p:nvPicPr>
        <p:blipFill>
          <a:blip r:embed="rId2"/>
          <a:stretch>
            <a:fillRect/>
          </a:stretch>
        </p:blipFill>
        <p:spPr>
          <a:xfrm>
            <a:off x="-1712" y="6208068"/>
            <a:ext cx="9173109" cy="649167"/>
          </a:xfrm>
          <a:prstGeom prst="rect">
            <a:avLst/>
          </a:prstGeom>
        </p:spPr>
      </p:pic>
    </p:spTree>
    <p:extLst>
      <p:ext uri="{BB962C8B-B14F-4D97-AF65-F5344CB8AC3E}">
        <p14:creationId xmlns:p14="http://schemas.microsoft.com/office/powerpoint/2010/main" val="1890973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20E6D-67E3-4978-8229-65036E264BE8}"/>
              </a:ext>
            </a:extLst>
          </p:cNvPr>
          <p:cNvSpPr>
            <a:spLocks noGrp="1"/>
          </p:cNvSpPr>
          <p:nvPr>
            <p:ph type="title"/>
          </p:nvPr>
        </p:nvSpPr>
        <p:spPr/>
        <p:txBody>
          <a:bodyPr/>
          <a:lstStyle/>
          <a:p>
            <a:endParaRPr lang="en-GB" dirty="0">
              <a:solidFill>
                <a:srgbClr val="002060"/>
              </a:solidFill>
            </a:endParaRPr>
          </a:p>
        </p:txBody>
      </p:sp>
      <p:sp>
        <p:nvSpPr>
          <p:cNvPr id="3" name="Content Placeholder 2">
            <a:extLst>
              <a:ext uri="{FF2B5EF4-FFF2-40B4-BE49-F238E27FC236}">
                <a16:creationId xmlns:a16="http://schemas.microsoft.com/office/drawing/2014/main" id="{1C303D94-3CE3-42C9-AA0E-CF60604E197D}"/>
              </a:ext>
            </a:extLst>
          </p:cNvPr>
          <p:cNvSpPr>
            <a:spLocks noGrp="1"/>
          </p:cNvSpPr>
          <p:nvPr>
            <p:ph idx="1"/>
          </p:nvPr>
        </p:nvSpPr>
        <p:spPr>
          <a:xfrm>
            <a:off x="457200" y="1700808"/>
            <a:ext cx="8229600" cy="3888432"/>
          </a:xfrm>
        </p:spPr>
        <p:txBody>
          <a:bodyPr>
            <a:normAutofit fontScale="70000" lnSpcReduction="20000"/>
          </a:bodyPr>
          <a:lstStyle/>
          <a:p>
            <a:pPr marL="0" indent="0">
              <a:buNone/>
            </a:pPr>
            <a:r>
              <a:rPr lang="en-GB" sz="2000" dirty="0">
                <a:solidFill>
                  <a:schemeClr val="bg1"/>
                </a:solidFill>
              </a:rPr>
              <a:t>Boley, M. (2020) 7 Types of Hotel Guests and How to Appeal to Them | Cvent Blog, Cvent.com. Available at: https://www.cvent.com/en/blog/hospitality/types-of-hotel-guests (Accessed: 24 January 2022).</a:t>
            </a:r>
          </a:p>
          <a:p>
            <a:pPr marL="0" indent="0">
              <a:buNone/>
            </a:pPr>
            <a:r>
              <a:rPr lang="en-GB" sz="2000" dirty="0">
                <a:solidFill>
                  <a:schemeClr val="bg1"/>
                </a:solidFill>
              </a:rPr>
              <a:t>Bowie, D. Buttle, F. Brookes, M and Mariussen, A. (2017) Hospitality Marketing 3</a:t>
            </a:r>
            <a:r>
              <a:rPr lang="en-GB" sz="2000" baseline="30000" dirty="0">
                <a:solidFill>
                  <a:schemeClr val="bg1"/>
                </a:solidFill>
              </a:rPr>
              <a:t>rd</a:t>
            </a:r>
            <a:r>
              <a:rPr lang="en-GB" sz="2000" dirty="0">
                <a:solidFill>
                  <a:schemeClr val="bg1"/>
                </a:solidFill>
              </a:rPr>
              <a:t> Edn. Routledge, London.</a:t>
            </a:r>
          </a:p>
          <a:p>
            <a:pPr marL="0" indent="0">
              <a:buNone/>
            </a:pPr>
            <a:r>
              <a:rPr lang="en-GB" sz="2000" dirty="0">
                <a:solidFill>
                  <a:schemeClr val="bg1"/>
                </a:solidFill>
              </a:rPr>
              <a:t>Blythe, J. (2014). </a:t>
            </a:r>
            <a:r>
              <a:rPr lang="en-GB" sz="2000" i="1" dirty="0">
                <a:solidFill>
                  <a:schemeClr val="bg1"/>
                </a:solidFill>
              </a:rPr>
              <a:t>Principles and Practice of Marketing.</a:t>
            </a:r>
            <a:r>
              <a:rPr lang="en-GB" sz="2000" dirty="0">
                <a:solidFill>
                  <a:schemeClr val="bg1"/>
                </a:solidFill>
              </a:rPr>
              <a:t> (3</a:t>
            </a:r>
            <a:r>
              <a:rPr lang="en-GB" sz="2000" baseline="30000" dirty="0">
                <a:solidFill>
                  <a:schemeClr val="bg1"/>
                </a:solidFill>
              </a:rPr>
              <a:t>rd</a:t>
            </a:r>
            <a:r>
              <a:rPr lang="en-GB" sz="2000" dirty="0">
                <a:solidFill>
                  <a:schemeClr val="bg1"/>
                </a:solidFill>
              </a:rPr>
              <a:t> ed). London; Sage. </a:t>
            </a:r>
          </a:p>
          <a:p>
            <a:pPr marL="0" indent="0">
              <a:buNone/>
            </a:pPr>
            <a:r>
              <a:rPr lang="en-US" sz="2000" dirty="0">
                <a:solidFill>
                  <a:schemeClr val="bg1"/>
                </a:solidFill>
              </a:rPr>
              <a:t>Cook, S. (2010). Customer Care Excellence. London; Kogan Page. </a:t>
            </a:r>
          </a:p>
          <a:p>
            <a:pPr marL="0" indent="0">
              <a:buNone/>
            </a:pPr>
            <a:r>
              <a:rPr lang="en-GB" sz="2000" dirty="0">
                <a:solidFill>
                  <a:schemeClr val="bg1"/>
                </a:solidFill>
              </a:rPr>
              <a:t>Fortune. 2020. Hilton. [online] Available at: &lt;https://fortune.com/best-companies/2020/hilton/&gt; [Accessed 18 April 2022].</a:t>
            </a:r>
          </a:p>
          <a:p>
            <a:pPr marL="0" indent="0">
              <a:buNone/>
            </a:pPr>
            <a:r>
              <a:rPr lang="en-GB" sz="2000" dirty="0">
                <a:solidFill>
                  <a:schemeClr val="bg1"/>
                </a:solidFill>
              </a:rPr>
              <a:t>Kelly, A. (2017) 5 Ways to Attract New Guests to Your Hotel (Without Competing on Price) –</a:t>
            </a:r>
            <a:r>
              <a:rPr lang="en-GB" sz="2000" dirty="0" err="1">
                <a:solidFill>
                  <a:schemeClr val="bg1"/>
                </a:solidFill>
              </a:rPr>
              <a:t>YouVisit</a:t>
            </a:r>
            <a:r>
              <a:rPr lang="en-GB" sz="2000" dirty="0">
                <a:solidFill>
                  <a:schemeClr val="bg1"/>
                </a:solidFill>
              </a:rPr>
              <a:t>. Available at: https://www.youvisit.com/learning-center/blog/5-ways-to-attract-guests-to-your-hotel/ (Accessed: 24 January 2022).</a:t>
            </a:r>
          </a:p>
          <a:p>
            <a:pPr marL="0" indent="0">
              <a:buNone/>
            </a:pPr>
            <a:r>
              <a:rPr lang="en-US" sz="2000" dirty="0">
                <a:solidFill>
                  <a:schemeClr val="bg1"/>
                </a:solidFill>
              </a:rPr>
              <a:t>Kim, M., Knutson, B. J., and Han, J. (2016). 'Understanding Employee Delight and Voice From the Internal Marketing Perspective'. </a:t>
            </a:r>
            <a:r>
              <a:rPr lang="en-US" sz="2000" i="1" dirty="0">
                <a:solidFill>
                  <a:schemeClr val="bg1"/>
                </a:solidFill>
              </a:rPr>
              <a:t>Journal of Hospitality Marketing and Management, </a:t>
            </a:r>
            <a:r>
              <a:rPr lang="en-US" sz="2000" dirty="0">
                <a:solidFill>
                  <a:schemeClr val="bg1"/>
                </a:solidFill>
              </a:rPr>
              <a:t>Vol. 24, </a:t>
            </a:r>
            <a:r>
              <a:rPr lang="en-US" sz="2000" dirty="0" err="1">
                <a:solidFill>
                  <a:schemeClr val="bg1"/>
                </a:solidFill>
              </a:rPr>
              <a:t>Iss</a:t>
            </a:r>
            <a:r>
              <a:rPr lang="en-US" sz="2000" dirty="0">
                <a:solidFill>
                  <a:schemeClr val="bg1"/>
                </a:solidFill>
              </a:rPr>
              <a:t>. 3, pp. 260-286.</a:t>
            </a:r>
          </a:p>
          <a:p>
            <a:pPr marL="0" indent="0">
              <a:buNone/>
            </a:pPr>
            <a:r>
              <a:rPr lang="en-US" sz="2000" dirty="0">
                <a:solidFill>
                  <a:schemeClr val="bg1"/>
                </a:solidFill>
              </a:rPr>
              <a:t>Kotler, P., Wong, V., Saunders, J., and Armstrong, G. (2007). Principles of Marketing: Enhanced Media European Edition. London; Prentice Hall. </a:t>
            </a:r>
          </a:p>
          <a:p>
            <a:pPr marL="0" indent="0">
              <a:buNone/>
            </a:pPr>
            <a:r>
              <a:rPr lang="en-GB" sz="2000" dirty="0">
                <a:solidFill>
                  <a:schemeClr val="bg1"/>
                </a:solidFill>
              </a:rPr>
              <a:t>Smith, P. and Zook, Z., 2019. Marketing communications. 7th ed.</a:t>
            </a:r>
          </a:p>
          <a:p>
            <a:pPr marL="0" indent="0">
              <a:buNone/>
            </a:pPr>
            <a:r>
              <a:rPr lang="en-GB" sz="2000" dirty="0" err="1">
                <a:solidFill>
                  <a:schemeClr val="bg1"/>
                </a:solidFill>
              </a:rPr>
              <a:t>Shostack</a:t>
            </a:r>
            <a:r>
              <a:rPr lang="en-GB" sz="2000" dirty="0">
                <a:solidFill>
                  <a:schemeClr val="bg1"/>
                </a:solidFill>
              </a:rPr>
              <a:t>, G. L. (1992). ‘Understanding services through blueprinting’. In: </a:t>
            </a:r>
            <a:r>
              <a:rPr lang="en-GB" sz="2000" dirty="0" err="1">
                <a:solidFill>
                  <a:schemeClr val="bg1"/>
                </a:solidFill>
              </a:rPr>
              <a:t>Schwatz</a:t>
            </a:r>
            <a:r>
              <a:rPr lang="en-GB" sz="2000" dirty="0">
                <a:solidFill>
                  <a:schemeClr val="bg1"/>
                </a:solidFill>
              </a:rPr>
              <a:t>, T., et al. (eds). </a:t>
            </a:r>
            <a:r>
              <a:rPr lang="en-GB" sz="2000" i="1" dirty="0">
                <a:solidFill>
                  <a:schemeClr val="bg1"/>
                </a:solidFill>
              </a:rPr>
              <a:t>Advances in Services Marketing and Management </a:t>
            </a:r>
            <a:r>
              <a:rPr lang="en-GB" sz="2000" dirty="0">
                <a:solidFill>
                  <a:schemeClr val="bg1"/>
                </a:solidFill>
              </a:rPr>
              <a:t>Greenwich, CT: JAI Press. Pp. 75-90. </a:t>
            </a:r>
            <a:endParaRPr lang="en-US" sz="2000" dirty="0">
              <a:solidFill>
                <a:schemeClr val="bg1"/>
              </a:solidFill>
            </a:endParaRPr>
          </a:p>
          <a:p>
            <a:pPr marL="0" indent="0">
              <a:buNone/>
            </a:pPr>
            <a:endParaRPr lang="en-GB" sz="2000" dirty="0">
              <a:solidFill>
                <a:schemeClr val="bg1"/>
              </a:solidFill>
            </a:endParaRPr>
          </a:p>
        </p:txBody>
      </p:sp>
      <p:sp>
        <p:nvSpPr>
          <p:cNvPr id="5" name="TextBox 4">
            <a:extLst>
              <a:ext uri="{FF2B5EF4-FFF2-40B4-BE49-F238E27FC236}">
                <a16:creationId xmlns:a16="http://schemas.microsoft.com/office/drawing/2014/main" id="{7712FB78-4F6E-4340-A045-817A83616A68}"/>
              </a:ext>
            </a:extLst>
          </p:cNvPr>
          <p:cNvSpPr txBox="1"/>
          <p:nvPr/>
        </p:nvSpPr>
        <p:spPr>
          <a:xfrm>
            <a:off x="539552" y="1146974"/>
            <a:ext cx="4738976" cy="369332"/>
          </a:xfrm>
          <a:prstGeom prst="rect">
            <a:avLst/>
          </a:prstGeom>
          <a:noFill/>
        </p:spPr>
        <p:txBody>
          <a:bodyPr wrap="square">
            <a:spAutoFit/>
          </a:bodyPr>
          <a:lstStyle/>
          <a:p>
            <a:r>
              <a:rPr lang="en-GB" dirty="0">
                <a:solidFill>
                  <a:schemeClr val="bg1"/>
                </a:solidFill>
              </a:rPr>
              <a:t>References</a:t>
            </a:r>
          </a:p>
        </p:txBody>
      </p:sp>
    </p:spTree>
    <p:extLst>
      <p:ext uri="{BB962C8B-B14F-4D97-AF65-F5344CB8AC3E}">
        <p14:creationId xmlns:p14="http://schemas.microsoft.com/office/powerpoint/2010/main" val="3864157583"/>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1_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58fca413-3b36-4298-af2b-d24aa1f4750f">
      <Terms xmlns="http://schemas.microsoft.com/office/infopath/2007/PartnerControls"/>
    </lcf76f155ced4ddcb4097134ff3c332f>
    <TaxCatchAll xmlns="1084fe36-8241-4751-a893-1fa9f44ff207"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11" ma:contentTypeDescription="Create a new document." ma:contentTypeScope="" ma:versionID="b65a3e336cea8c74fa0c5a368c5b1696">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fce68d316607088cb9749be62d59522a"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a9011b83-75e8-4023-a1ec-1f7c9b2f4798}" ma:internalName="TaxCatchAll" ma:showField="CatchAllData" ma:web="1084fe36-8241-4751-a893-1fa9f44ff20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 ds:uri="58fca413-3b36-4298-af2b-d24aa1f4750f"/>
    <ds:schemaRef ds:uri="1084fe36-8241-4751-a893-1fa9f44ff207"/>
  </ds:schemaRefs>
</ds:datastoreItem>
</file>

<file path=customXml/itemProps3.xml><?xml version="1.0" encoding="utf-8"?>
<ds:datastoreItem xmlns:ds="http://schemas.openxmlformats.org/officeDocument/2006/customXml" ds:itemID="{78AE8252-C352-4A12-8C89-20461DA8DF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200_Powerpoint Template Standard 4x3</Template>
  <TotalTime>0</TotalTime>
  <Words>3522</Words>
  <Application>Microsoft Office PowerPoint</Application>
  <PresentationFormat>On-screen Show (4:3)</PresentationFormat>
  <Paragraphs>303</Paragraphs>
  <Slides>43</Slides>
  <Notes>13</Notes>
  <HiddenSlides>0</HiddenSlides>
  <MMClips>1</MMClips>
  <ScaleCrop>false</ScaleCrop>
  <HeadingPairs>
    <vt:vector size="6" baseType="variant">
      <vt:variant>
        <vt:lpstr>Fonts Used</vt:lpstr>
      </vt:variant>
      <vt:variant>
        <vt:i4>9</vt:i4>
      </vt:variant>
      <vt:variant>
        <vt:lpstr>Theme</vt:lpstr>
      </vt:variant>
      <vt:variant>
        <vt:i4>23</vt:i4>
      </vt:variant>
      <vt:variant>
        <vt:lpstr>Slide Titles</vt:lpstr>
      </vt:variant>
      <vt:variant>
        <vt:i4>43</vt:i4>
      </vt:variant>
    </vt:vector>
  </HeadingPairs>
  <TitlesOfParts>
    <vt:vector size="75" baseType="lpstr">
      <vt:lpstr>Abadi</vt:lpstr>
      <vt:lpstr>Arial</vt:lpstr>
      <vt:lpstr>Calibri</vt:lpstr>
      <vt:lpstr>Calibri Light</vt:lpstr>
      <vt:lpstr>Georgia</vt:lpstr>
      <vt:lpstr>Open Sans</vt:lpstr>
      <vt:lpstr>Trebuchet MS</vt:lpstr>
      <vt:lpstr>Tw Cen MT</vt:lpstr>
      <vt:lpstr>Wingdings</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Sub Title 2</vt:lpstr>
      <vt:lpstr>Text Break / Info Slide 1</vt:lpstr>
      <vt:lpstr>1_Title Slide 1</vt:lpstr>
      <vt:lpstr>1_Sub Title 1</vt:lpstr>
      <vt:lpstr>1_Sub Title 2</vt:lpstr>
      <vt:lpstr>1_Text 1</vt:lpstr>
      <vt:lpstr>Office Theme</vt:lpstr>
      <vt:lpstr>Marketing Essentials BMIH4005</vt:lpstr>
      <vt:lpstr>Before we start  As there are quite a few of us here, please ensure that your microphone is muted during all teaching until you are asked a question or there is a group discussion to prevent background noise.  Your camera must be always on during lectures please.  This and all sessions will be recorded so that you can watch it again </vt:lpstr>
      <vt:lpstr>Before we start  As there are quite a few of us here, please ensure that your microphone is muted during all teaching until you are asked a question or there is a group discussion to prevent background noise.   You should attend every class and have a private space to work so that you can  concentrate fully on the lesson.    You should not be at work, shopping, driving or caring for children.  If you cannot fulfil this criteria you will be removed and marked as absent.   Your camera must be always on during lectures please.  - use the Teams university background to protect your privacy.  YOU must join via a laptop or PC/MAC   You will be removed and logged as absent if you fail to adhere to these  This and all sessions will be recorded so that you can watch it again </vt:lpstr>
      <vt:lpstr>Recap</vt:lpstr>
      <vt:lpstr>Assessment 1 Due:12th February An essay of 1500 words -/+ 10%  A comparison of the marketing methods of two multinational hotel chains. Students will be required to write an academic essay introducing the subject of marketing, specifically comparing the marketing methods and strategy of two multinational hotel brands.    (Six Senses and Moxy)   Your task is to compare the brand’s marketing strategies utilising the situational analysis tools discussed in class, i.e. the ways in which these organisations market their products and services (Marketing mix) and will include discussing the use of segmentation targeting and positioning as well as marketing communications with their target audiences, support your work with the Simmilarweb analysis tool. Students will Identify similarities and differences in the respective marketing strategies; and make recommendations to develop and enhance marketing activities for their chosen brands that will aid potential future growth, while also considering any relevant contemporary concerns in the hospitality market.  explore a number of different generational and strategic approaches to marketing and perhaps the use of social media and digital marketing versus traditional advertising and marketing techniques. What is the brand message? What changes have been made due to contemporary issues (within the past year) i.e Ukraine, recent Geopolitical events, Business environment changes, or other Industry changes, such as trends influencing the marketing by providing a ‘green’ message or social concerns?  </vt:lpstr>
      <vt:lpstr>Aims for today</vt:lpstr>
      <vt:lpstr>PowerPoint Presentation</vt:lpstr>
      <vt:lpstr>Product</vt:lpstr>
      <vt:lpstr>What makes a product?</vt:lpstr>
      <vt:lpstr>Starbucks coffee</vt:lpstr>
      <vt:lpstr>Discussion</vt:lpstr>
      <vt:lpstr>5 Key differences</vt:lpstr>
      <vt:lpstr>Price</vt:lpstr>
      <vt:lpstr>The Psychology of Price:  3 key factors affect consumer’s price sensitivity (Blythe, 2014)</vt:lpstr>
      <vt:lpstr>Market based and non-market based Pricing</vt:lpstr>
      <vt:lpstr>PowerPoint Presentation</vt:lpstr>
      <vt:lpstr>Place </vt:lpstr>
      <vt:lpstr>Promotion </vt:lpstr>
      <vt:lpstr>Objectives of promotion:</vt:lpstr>
      <vt:lpstr>DRIP There are four different objectives for marketing communications (Fill, 2011):</vt:lpstr>
      <vt:lpstr>Brand Ambassadors/influencers</vt:lpstr>
      <vt:lpstr>Question?</vt:lpstr>
      <vt:lpstr>PowerPoint Presentation</vt:lpstr>
      <vt:lpstr>The extended “service” mix</vt:lpstr>
      <vt:lpstr>People</vt:lpstr>
      <vt:lpstr>People:</vt:lpstr>
      <vt:lpstr>Why are employees important? Employees have the ability to affect other objectives such as sales and productivity that are key to profitability. </vt:lpstr>
      <vt:lpstr>How customers respond to service failures:</vt:lpstr>
      <vt:lpstr>Process</vt:lpstr>
      <vt:lpstr>Process</vt:lpstr>
      <vt:lpstr>Process</vt:lpstr>
      <vt:lpstr>Question</vt:lpstr>
      <vt:lpstr>Process</vt:lpstr>
      <vt:lpstr>Physical evidence</vt:lpstr>
      <vt:lpstr>Physical evidence/ environment  Almost all services will leave physical evidence that a transaction has taken place, even if the bulk of what the consumer is paying for is intangible. Examples include:</vt:lpstr>
      <vt:lpstr>Servicescapes</vt:lpstr>
      <vt:lpstr>McDonalds and Nandos</vt:lpstr>
      <vt:lpstr>Assessment guidance</vt:lpstr>
      <vt:lpstr>Introduction 10% of word count -General statement –Reason for essay (what you are doing)  short background to Brands -Thesis statement – Any assumptions/predictions (likely outcomes) e.g “Moxy uses strategies that are appealing to younger generations while Sixsenses targets the wealthy older generations ” -Outline Main Points -  How you will compare the brands, what main theory/frameworks will be used  </vt:lpstr>
      <vt:lpstr>References Week 3 Business Skills!</vt:lpstr>
      <vt:lpstr>Appendix </vt:lpstr>
      <vt:lpstr>Assessment workshop</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Christopher Wilkin</cp:lastModifiedBy>
  <cp:revision>378</cp:revision>
  <dcterms:created xsi:type="dcterms:W3CDTF">2015-04-14T15:21:28Z</dcterms:created>
  <dcterms:modified xsi:type="dcterms:W3CDTF">2023-01-31T13:05:28Z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