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25"/>
  </p:notesMasterIdLst>
  <p:handoutMasterIdLst>
    <p:handoutMasterId r:id="rId26"/>
  </p:handoutMasterIdLst>
  <p:sldIdLst>
    <p:sldId id="256" r:id="rId2"/>
    <p:sldId id="257" r:id="rId3"/>
    <p:sldId id="258" r:id="rId4"/>
    <p:sldId id="259" r:id="rId5"/>
    <p:sldId id="260" r:id="rId6"/>
    <p:sldId id="261" r:id="rId7"/>
    <p:sldId id="262" r:id="rId8"/>
    <p:sldId id="264" r:id="rId9"/>
    <p:sldId id="278" r:id="rId10"/>
    <p:sldId id="265" r:id="rId11"/>
    <p:sldId id="263" r:id="rId12"/>
    <p:sldId id="266" r:id="rId13"/>
    <p:sldId id="268" r:id="rId14"/>
    <p:sldId id="267" r:id="rId15"/>
    <p:sldId id="269" r:id="rId16"/>
    <p:sldId id="271" r:id="rId17"/>
    <p:sldId id="272" r:id="rId18"/>
    <p:sldId id="273" r:id="rId19"/>
    <p:sldId id="274" r:id="rId20"/>
    <p:sldId id="275" r:id="rId21"/>
    <p:sldId id="276" r:id="rId22"/>
    <p:sldId id="270" r:id="rId23"/>
    <p:sldId id="279" r:id="rId24"/>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B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A0812F-B405-40D5-9702-1DB8F3DD23C0}" v="702" dt="2020-11-16T10:19:32.0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59" autoAdjust="0"/>
    <p:restoredTop sz="55581" autoAdjust="0"/>
  </p:normalViewPr>
  <p:slideViewPr>
    <p:cSldViewPr snapToGrid="0">
      <p:cViewPr varScale="1">
        <p:scale>
          <a:sx n="41" d="100"/>
          <a:sy n="41" d="100"/>
        </p:scale>
        <p:origin x="1698" y="54"/>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88950"/>
          </a:xfrm>
          <a:prstGeom prst="rect">
            <a:avLst/>
          </a:prstGeom>
        </p:spPr>
        <p:txBody>
          <a:bodyPr vert="horz" lIns="91440" tIns="45720" rIns="91440" bIns="45720" rtlCol="0"/>
          <a:lstStyle>
            <a:lvl1pPr algn="r">
              <a:defRPr sz="1200"/>
            </a:lvl1pPr>
          </a:lstStyle>
          <a:p>
            <a:fld id="{FF10A636-FC0A-4CAF-9F6A-965F8CEE79F0}" type="datetimeFigureOut">
              <a:rPr lang="en-GB" smtClean="0"/>
              <a:t>03/06/2021</a:t>
            </a:fld>
            <a:endParaRPr lang="en-GB"/>
          </a:p>
        </p:txBody>
      </p:sp>
      <p:sp>
        <p:nvSpPr>
          <p:cNvPr id="4" name="Footer Placeholder 3"/>
          <p:cNvSpPr>
            <a:spLocks noGrp="1"/>
          </p:cNvSpPr>
          <p:nvPr>
            <p:ph type="ftr" sz="quarter" idx="2"/>
          </p:nvPr>
        </p:nvSpPr>
        <p:spPr>
          <a:xfrm>
            <a:off x="0" y="9264650"/>
            <a:ext cx="2889250" cy="48895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264650"/>
            <a:ext cx="2889250" cy="488950"/>
          </a:xfrm>
          <a:prstGeom prst="rect">
            <a:avLst/>
          </a:prstGeom>
        </p:spPr>
        <p:txBody>
          <a:bodyPr vert="horz" lIns="91440" tIns="45720" rIns="91440" bIns="45720" rtlCol="0" anchor="b"/>
          <a:lstStyle>
            <a:lvl1pPr algn="r">
              <a:defRPr sz="1200"/>
            </a:lvl1pPr>
          </a:lstStyle>
          <a:p>
            <a:fld id="{3803C99E-1D5F-4DD8-9980-DBA20A15B23E}" type="slidenum">
              <a:rPr lang="en-GB" smtClean="0"/>
              <a:t>‹#›</a:t>
            </a:fld>
            <a:endParaRPr lang="en-GB"/>
          </a:p>
        </p:txBody>
      </p:sp>
    </p:spTree>
    <p:extLst>
      <p:ext uri="{BB962C8B-B14F-4D97-AF65-F5344CB8AC3E}">
        <p14:creationId xmlns:p14="http://schemas.microsoft.com/office/powerpoint/2010/main" val="24327787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AA933D76-4E2D-4146-887E-1AAD83471475}" type="datetimeFigureOut">
              <a:rPr lang="en-GB" smtClean="0"/>
              <a:t>03/06/2021</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DE25B268-BADF-4F34-ADD8-7C7FEB3BB8AB}" type="slidenum">
              <a:rPr lang="en-GB" smtClean="0"/>
              <a:t>‹#›</a:t>
            </a:fld>
            <a:endParaRPr lang="en-GB"/>
          </a:p>
        </p:txBody>
      </p:sp>
    </p:spTree>
    <p:extLst>
      <p:ext uri="{BB962C8B-B14F-4D97-AF65-F5344CB8AC3E}">
        <p14:creationId xmlns:p14="http://schemas.microsoft.com/office/powerpoint/2010/main" val="691182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E25B268-BADF-4F34-ADD8-7C7FEB3BB8AB}" type="slidenum">
              <a:rPr lang="en-GB" smtClean="0"/>
              <a:t>1</a:t>
            </a:fld>
            <a:endParaRPr lang="en-GB"/>
          </a:p>
        </p:txBody>
      </p:sp>
    </p:spTree>
    <p:extLst>
      <p:ext uri="{BB962C8B-B14F-4D97-AF65-F5344CB8AC3E}">
        <p14:creationId xmlns:p14="http://schemas.microsoft.com/office/powerpoint/2010/main" val="1180815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E25B268-BADF-4F34-ADD8-7C7FEB3BB8AB}" type="slidenum">
              <a:rPr lang="en-GB" smtClean="0"/>
              <a:t>2</a:t>
            </a:fld>
            <a:endParaRPr lang="en-GB"/>
          </a:p>
        </p:txBody>
      </p:sp>
    </p:spTree>
    <p:extLst>
      <p:ext uri="{BB962C8B-B14F-4D97-AF65-F5344CB8AC3E}">
        <p14:creationId xmlns:p14="http://schemas.microsoft.com/office/powerpoint/2010/main" val="42376808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3</a:t>
            </a:fld>
            <a:endParaRPr lang="en-GB"/>
          </a:p>
        </p:txBody>
      </p:sp>
    </p:spTree>
    <p:extLst>
      <p:ext uri="{BB962C8B-B14F-4D97-AF65-F5344CB8AC3E}">
        <p14:creationId xmlns:p14="http://schemas.microsoft.com/office/powerpoint/2010/main" val="3840478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E25B268-BADF-4F34-ADD8-7C7FEB3BB8AB}" type="slidenum">
              <a:rPr lang="en-GB" smtClean="0"/>
              <a:t>4</a:t>
            </a:fld>
            <a:endParaRPr lang="en-GB"/>
          </a:p>
        </p:txBody>
      </p:sp>
    </p:spTree>
    <p:extLst>
      <p:ext uri="{BB962C8B-B14F-4D97-AF65-F5344CB8AC3E}">
        <p14:creationId xmlns:p14="http://schemas.microsoft.com/office/powerpoint/2010/main" val="1728314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5</a:t>
            </a:fld>
            <a:endParaRPr lang="en-GB"/>
          </a:p>
        </p:txBody>
      </p:sp>
    </p:spTree>
    <p:extLst>
      <p:ext uri="{BB962C8B-B14F-4D97-AF65-F5344CB8AC3E}">
        <p14:creationId xmlns:p14="http://schemas.microsoft.com/office/powerpoint/2010/main" val="1351873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6</a:t>
            </a:fld>
            <a:endParaRPr lang="en-GB"/>
          </a:p>
        </p:txBody>
      </p:sp>
    </p:spTree>
    <p:extLst>
      <p:ext uri="{BB962C8B-B14F-4D97-AF65-F5344CB8AC3E}">
        <p14:creationId xmlns:p14="http://schemas.microsoft.com/office/powerpoint/2010/main" val="22219939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10"/>
          </p:nvPr>
        </p:nvSpPr>
        <p:spPr/>
        <p:txBody>
          <a:bodyPr/>
          <a:lstStyle/>
          <a:p>
            <a:fld id="{DE25B268-BADF-4F34-ADD8-7C7FEB3BB8AB}" type="slidenum">
              <a:rPr lang="en-GB" smtClean="0"/>
              <a:t>7</a:t>
            </a:fld>
            <a:endParaRPr lang="en-GB"/>
          </a:p>
        </p:txBody>
      </p:sp>
    </p:spTree>
    <p:extLst>
      <p:ext uri="{BB962C8B-B14F-4D97-AF65-F5344CB8AC3E}">
        <p14:creationId xmlns:p14="http://schemas.microsoft.com/office/powerpoint/2010/main" val="1486703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10"/>
          </p:nvPr>
        </p:nvSpPr>
        <p:spPr/>
        <p:txBody>
          <a:bodyPr/>
          <a:lstStyle/>
          <a:p>
            <a:fld id="{DE25B268-BADF-4F34-ADD8-7C7FEB3BB8AB}" type="slidenum">
              <a:rPr lang="en-GB" smtClean="0"/>
              <a:t>8</a:t>
            </a:fld>
            <a:endParaRPr lang="en-GB"/>
          </a:p>
        </p:txBody>
      </p:sp>
    </p:spTree>
    <p:extLst>
      <p:ext uri="{BB962C8B-B14F-4D97-AF65-F5344CB8AC3E}">
        <p14:creationId xmlns:p14="http://schemas.microsoft.com/office/powerpoint/2010/main" val="8694411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 public assembly is one comprising two or more persons in a public place, which is wholly or partly open to the air (s16 Public Order Act 1986,  as amended by the Anti-Social Behaviour Act 2003).</a:t>
            </a:r>
          </a:p>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9</a:t>
            </a:fld>
            <a:endParaRPr lang="en-GB"/>
          </a:p>
        </p:txBody>
      </p:sp>
    </p:spTree>
    <p:extLst>
      <p:ext uri="{BB962C8B-B14F-4D97-AF65-F5344CB8AC3E}">
        <p14:creationId xmlns:p14="http://schemas.microsoft.com/office/powerpoint/2010/main" val="2474501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10"/>
          </p:nvPr>
        </p:nvSpPr>
        <p:spPr/>
        <p:txBody>
          <a:bodyPr/>
          <a:lstStyle/>
          <a:p>
            <a:fld id="{DE25B268-BADF-4F34-ADD8-7C7FEB3BB8AB}" type="slidenum">
              <a:rPr lang="en-GB" smtClean="0"/>
              <a:t>10</a:t>
            </a:fld>
            <a:endParaRPr lang="en-GB"/>
          </a:p>
        </p:txBody>
      </p:sp>
    </p:spTree>
    <p:extLst>
      <p:ext uri="{BB962C8B-B14F-4D97-AF65-F5344CB8AC3E}">
        <p14:creationId xmlns:p14="http://schemas.microsoft.com/office/powerpoint/2010/main" val="2839308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E25B268-BADF-4F34-ADD8-7C7FEB3BB8AB}" type="slidenum">
              <a:rPr lang="en-GB" smtClean="0"/>
              <a:t>11</a:t>
            </a:fld>
            <a:endParaRPr lang="en-GB"/>
          </a:p>
        </p:txBody>
      </p:sp>
    </p:spTree>
    <p:extLst>
      <p:ext uri="{BB962C8B-B14F-4D97-AF65-F5344CB8AC3E}">
        <p14:creationId xmlns:p14="http://schemas.microsoft.com/office/powerpoint/2010/main" val="6256500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12</a:t>
            </a:fld>
            <a:endParaRPr lang="en-GB"/>
          </a:p>
        </p:txBody>
      </p:sp>
    </p:spTree>
    <p:extLst>
      <p:ext uri="{BB962C8B-B14F-4D97-AF65-F5344CB8AC3E}">
        <p14:creationId xmlns:p14="http://schemas.microsoft.com/office/powerpoint/2010/main" val="42357849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13</a:t>
            </a:fld>
            <a:endParaRPr lang="en-GB"/>
          </a:p>
        </p:txBody>
      </p:sp>
    </p:spTree>
    <p:extLst>
      <p:ext uri="{BB962C8B-B14F-4D97-AF65-F5344CB8AC3E}">
        <p14:creationId xmlns:p14="http://schemas.microsoft.com/office/powerpoint/2010/main" val="42091953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14</a:t>
            </a:fld>
            <a:endParaRPr lang="en-GB"/>
          </a:p>
        </p:txBody>
      </p:sp>
    </p:spTree>
    <p:extLst>
      <p:ext uri="{BB962C8B-B14F-4D97-AF65-F5344CB8AC3E}">
        <p14:creationId xmlns:p14="http://schemas.microsoft.com/office/powerpoint/2010/main" val="29530308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15</a:t>
            </a:fld>
            <a:endParaRPr lang="en-GB"/>
          </a:p>
        </p:txBody>
      </p:sp>
    </p:spTree>
    <p:extLst>
      <p:ext uri="{BB962C8B-B14F-4D97-AF65-F5344CB8AC3E}">
        <p14:creationId xmlns:p14="http://schemas.microsoft.com/office/powerpoint/2010/main" val="33424400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16</a:t>
            </a:fld>
            <a:endParaRPr lang="en-GB"/>
          </a:p>
        </p:txBody>
      </p:sp>
    </p:spTree>
    <p:extLst>
      <p:ext uri="{BB962C8B-B14F-4D97-AF65-F5344CB8AC3E}">
        <p14:creationId xmlns:p14="http://schemas.microsoft.com/office/powerpoint/2010/main" val="39373782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17</a:t>
            </a:fld>
            <a:endParaRPr lang="en-GB"/>
          </a:p>
        </p:txBody>
      </p:sp>
    </p:spTree>
    <p:extLst>
      <p:ext uri="{BB962C8B-B14F-4D97-AF65-F5344CB8AC3E}">
        <p14:creationId xmlns:p14="http://schemas.microsoft.com/office/powerpoint/2010/main" val="30205191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18</a:t>
            </a:fld>
            <a:endParaRPr lang="en-GB"/>
          </a:p>
        </p:txBody>
      </p:sp>
    </p:spTree>
    <p:extLst>
      <p:ext uri="{BB962C8B-B14F-4D97-AF65-F5344CB8AC3E}">
        <p14:creationId xmlns:p14="http://schemas.microsoft.com/office/powerpoint/2010/main" val="3973530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19</a:t>
            </a:fld>
            <a:endParaRPr lang="en-GB"/>
          </a:p>
        </p:txBody>
      </p:sp>
    </p:spTree>
    <p:extLst>
      <p:ext uri="{BB962C8B-B14F-4D97-AF65-F5344CB8AC3E}">
        <p14:creationId xmlns:p14="http://schemas.microsoft.com/office/powerpoint/2010/main" val="37418937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20</a:t>
            </a:fld>
            <a:endParaRPr lang="en-GB"/>
          </a:p>
        </p:txBody>
      </p:sp>
    </p:spTree>
    <p:extLst>
      <p:ext uri="{BB962C8B-B14F-4D97-AF65-F5344CB8AC3E}">
        <p14:creationId xmlns:p14="http://schemas.microsoft.com/office/powerpoint/2010/main" val="11718992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21</a:t>
            </a:fld>
            <a:endParaRPr lang="en-GB"/>
          </a:p>
        </p:txBody>
      </p:sp>
    </p:spTree>
    <p:extLst>
      <p:ext uri="{BB962C8B-B14F-4D97-AF65-F5344CB8AC3E}">
        <p14:creationId xmlns:p14="http://schemas.microsoft.com/office/powerpoint/2010/main" val="35785219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22</a:t>
            </a:fld>
            <a:endParaRPr lang="en-GB"/>
          </a:p>
        </p:txBody>
      </p:sp>
    </p:spTree>
    <p:extLst>
      <p:ext uri="{BB962C8B-B14F-4D97-AF65-F5344CB8AC3E}">
        <p14:creationId xmlns:p14="http://schemas.microsoft.com/office/powerpoint/2010/main" val="24261648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latinLnBrk="0" hangingPunct="1"/>
            <a:endParaRPr lang="en-GB" dirty="0"/>
          </a:p>
        </p:txBody>
      </p:sp>
      <p:sp>
        <p:nvSpPr>
          <p:cNvPr id="4" name="Slide Number Placeholder 3"/>
          <p:cNvSpPr>
            <a:spLocks noGrp="1"/>
          </p:cNvSpPr>
          <p:nvPr>
            <p:ph type="sldNum" sz="quarter" idx="10"/>
          </p:nvPr>
        </p:nvSpPr>
        <p:spPr/>
        <p:txBody>
          <a:bodyPr/>
          <a:lstStyle/>
          <a:p>
            <a:fld id="{DE25B268-BADF-4F34-ADD8-7C7FEB3BB8AB}" type="slidenum">
              <a:rPr lang="en-GB" smtClean="0"/>
              <a:t>23</a:t>
            </a:fld>
            <a:endParaRPr lang="en-GB"/>
          </a:p>
        </p:txBody>
      </p:sp>
    </p:spTree>
    <p:extLst>
      <p:ext uri="{BB962C8B-B14F-4D97-AF65-F5344CB8AC3E}">
        <p14:creationId xmlns:p14="http://schemas.microsoft.com/office/powerpoint/2010/main" val="1425688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6/3/2021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6/3/2021</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png"/><Relationship Id="rId5" Type="http://schemas.openxmlformats.org/officeDocument/2006/relationships/image" Target="../media/image15.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png"/><Relationship Id="rId5" Type="http://schemas.openxmlformats.org/officeDocument/2006/relationships/image" Target="../media/image16.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1.png"/><Relationship Id="rId5" Type="http://schemas.openxmlformats.org/officeDocument/2006/relationships/image" Target="../media/image17.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png"/><Relationship Id="rId5" Type="http://schemas.openxmlformats.org/officeDocument/2006/relationships/image" Target="../media/image18.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1.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1.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1.png"/><Relationship Id="rId5" Type="http://schemas.openxmlformats.org/officeDocument/2006/relationships/image" Target="../media/image19.pn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1.png"/><Relationship Id="rId5" Type="http://schemas.openxmlformats.org/officeDocument/2006/relationships/image" Target="../media/image20.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1.png"/><Relationship Id="rId4"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FREEDOM OF ASSEMBLY AND ASSOCIATION</a:t>
            </a:r>
          </a:p>
        </p:txBody>
      </p:sp>
      <p:sp>
        <p:nvSpPr>
          <p:cNvPr id="3" name="Subtitle 2"/>
          <p:cNvSpPr>
            <a:spLocks noGrp="1"/>
          </p:cNvSpPr>
          <p:nvPr>
            <p:ph type="subTitle" idx="1"/>
          </p:nvPr>
        </p:nvSpPr>
        <p:spPr/>
        <p:txBody>
          <a:bodyPr/>
          <a:lstStyle/>
          <a:p>
            <a:r>
              <a:rPr lang="en-GB" dirty="0"/>
              <a:t>LAURA KNIGHT</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87129413"/>
      </p:ext>
    </p:extLst>
  </p:cSld>
  <p:clrMapOvr>
    <a:masterClrMapping/>
  </p:clrMapOvr>
  <mc:AlternateContent xmlns:mc="http://schemas.openxmlformats.org/markup-compatibility/2006" xmlns:p14="http://schemas.microsoft.com/office/powerpoint/2010/main">
    <mc:Choice Requires="p14">
      <p:transition spd="slow" p14:dur="2000" advTm="9152"/>
    </mc:Choice>
    <mc:Fallback xmlns="">
      <p:transition spd="slow" advTm="91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OBJECTIVES</a:t>
            </a:r>
          </a:p>
        </p:txBody>
      </p:sp>
      <p:sp>
        <p:nvSpPr>
          <p:cNvPr id="3" name="Content Placeholder 2"/>
          <p:cNvSpPr>
            <a:spLocks noGrp="1"/>
          </p:cNvSpPr>
          <p:nvPr>
            <p:ph idx="1"/>
          </p:nvPr>
        </p:nvSpPr>
        <p:spPr/>
        <p:txBody>
          <a:bodyPr>
            <a:normAutofit/>
          </a:bodyPr>
          <a:lstStyle/>
          <a:p>
            <a:r>
              <a:rPr lang="en-GB" sz="2800" b="1" i="1" u="sng" dirty="0">
                <a:solidFill>
                  <a:schemeClr val="tx1"/>
                </a:solidFill>
              </a:rPr>
              <a:t>BY THE END OF THIS SESSION, YOU SHOULD BE ABLE TO….</a:t>
            </a:r>
          </a:p>
          <a:p>
            <a:pPr marL="0" indent="0">
              <a:buNone/>
            </a:pPr>
            <a:r>
              <a:rPr lang="en-GB" sz="2800" dirty="0">
                <a:solidFill>
                  <a:schemeClr val="tx1"/>
                </a:solidFill>
              </a:rPr>
              <a:t>1. Understand the different types of freedom of assembly and association		</a:t>
            </a:r>
          </a:p>
          <a:p>
            <a:pPr marL="0" indent="0">
              <a:buNone/>
            </a:pPr>
            <a:r>
              <a:rPr lang="en-GB" sz="2800" dirty="0">
                <a:solidFill>
                  <a:schemeClr val="tx1"/>
                </a:solidFill>
              </a:rPr>
              <a:t>2. Define the relevant provisions of the POA 1986</a:t>
            </a:r>
          </a:p>
          <a:p>
            <a:pPr marL="0" indent="0">
              <a:buNone/>
            </a:pPr>
            <a:r>
              <a:rPr lang="en-GB" sz="2800" dirty="0">
                <a:solidFill>
                  <a:schemeClr val="tx1"/>
                </a:solidFill>
              </a:rPr>
              <a:t>3. Understand the offences available under POA 1986</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274618"/>
      </p:ext>
    </p:extLst>
  </p:cSld>
  <p:clrMapOvr>
    <a:masterClrMapping/>
  </p:clrMapOvr>
  <mc:AlternateContent xmlns:mc="http://schemas.openxmlformats.org/markup-compatibility/2006" xmlns:p14="http://schemas.microsoft.com/office/powerpoint/2010/main">
    <mc:Choice Requires="p14">
      <p:transition spd="slow" p14:dur="2000" advTm="23319"/>
    </mc:Choice>
    <mc:Fallback xmlns="">
      <p:transition spd="slow" advTm="233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5" name="Content Placeholder 4"/>
          <p:cNvPicPr>
            <a:picLocks noGrp="1" noChangeAspect="1"/>
          </p:cNvPicPr>
          <p:nvPr>
            <p:ph idx="1"/>
          </p:nvPr>
        </p:nvPicPr>
        <p:blipFill rotWithShape="1">
          <a:blip r:embed="rId5"/>
          <a:srcRect l="10659" t="21925" r="57248"/>
          <a:stretch/>
        </p:blipFill>
        <p:spPr>
          <a:xfrm>
            <a:off x="252918" y="735454"/>
            <a:ext cx="3259289" cy="5377947"/>
          </a:xfrm>
          <a:prstGeom prst="rect">
            <a:avLst/>
          </a:prstGeom>
        </p:spPr>
      </p:pic>
      <p:sp>
        <p:nvSpPr>
          <p:cNvPr id="6" name="TextBox 5"/>
          <p:cNvSpPr txBox="1"/>
          <p:nvPr/>
        </p:nvSpPr>
        <p:spPr>
          <a:xfrm>
            <a:off x="3393674" y="1123837"/>
            <a:ext cx="7003393" cy="1661993"/>
          </a:xfrm>
          <a:prstGeom prst="rect">
            <a:avLst/>
          </a:prstGeom>
          <a:noFill/>
        </p:spPr>
        <p:txBody>
          <a:bodyPr wrap="square" rtlCol="0">
            <a:spAutoFit/>
          </a:bodyPr>
          <a:lstStyle/>
          <a:p>
            <a:pPr algn="ctr"/>
            <a:r>
              <a:rPr lang="en-GB" sz="2800" dirty="0"/>
              <a:t>The rights to associate freely with others and to march and protest is the mark of a free and democratic society. </a:t>
            </a:r>
          </a:p>
          <a:p>
            <a:pPr algn="ctr"/>
            <a:endParaRPr lang="en-GB" dirty="0"/>
          </a:p>
        </p:txBody>
      </p:sp>
      <p:sp>
        <p:nvSpPr>
          <p:cNvPr id="7" name="Rectangle 6"/>
          <p:cNvSpPr/>
          <p:nvPr/>
        </p:nvSpPr>
        <p:spPr>
          <a:xfrm>
            <a:off x="3708400" y="3081867"/>
            <a:ext cx="6688667" cy="3031534"/>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020207" y="3258806"/>
            <a:ext cx="5503333" cy="2677656"/>
          </a:xfrm>
          <a:prstGeom prst="rect">
            <a:avLst/>
          </a:prstGeom>
          <a:noFill/>
        </p:spPr>
        <p:txBody>
          <a:bodyPr wrap="square" rtlCol="0">
            <a:spAutoFit/>
          </a:bodyPr>
          <a:lstStyle/>
          <a:p>
            <a:pPr algn="ctr"/>
            <a:r>
              <a:rPr lang="en-GB" sz="2400" dirty="0"/>
              <a:t>Art 11 European Convention on Human Rights recognises a right to freedom of association and a right of peaceful assembly.</a:t>
            </a:r>
          </a:p>
          <a:p>
            <a:pPr algn="ctr"/>
            <a:r>
              <a:rPr lang="en-GB" sz="2400" dirty="0"/>
              <a:t>With the enactment of the Human Rights Act 1998, that right became enforceable in the UK. </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84815061"/>
      </p:ext>
    </p:extLst>
  </p:cSld>
  <p:clrMapOvr>
    <a:masterClrMapping/>
  </p:clrMapOvr>
  <mc:AlternateContent xmlns:mc="http://schemas.openxmlformats.org/markup-compatibility/2006" xmlns:p14="http://schemas.microsoft.com/office/powerpoint/2010/main">
    <mc:Choice Requires="p14">
      <p:transition spd="slow" p14:dur="2000" advTm="91553"/>
    </mc:Choice>
    <mc:Fallback xmlns="">
      <p:transition spd="slow" advTm="915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FREEDOM OF ASSOCIATION</a:t>
            </a:r>
          </a:p>
        </p:txBody>
      </p:sp>
      <p:sp>
        <p:nvSpPr>
          <p:cNvPr id="3" name="Content Placeholder 2"/>
          <p:cNvSpPr>
            <a:spLocks noGrp="1"/>
          </p:cNvSpPr>
          <p:nvPr>
            <p:ph idx="1"/>
          </p:nvPr>
        </p:nvSpPr>
        <p:spPr>
          <a:xfrm>
            <a:off x="3699934" y="-575225"/>
            <a:ext cx="7315200" cy="5120640"/>
          </a:xfrm>
        </p:spPr>
        <p:txBody>
          <a:bodyPr>
            <a:normAutofit/>
          </a:bodyPr>
          <a:lstStyle/>
          <a:p>
            <a:r>
              <a:rPr lang="en-GB" sz="2400" dirty="0">
                <a:solidFill>
                  <a:schemeClr val="tx1"/>
                </a:solidFill>
              </a:rPr>
              <a:t>People are allowed to associate together provided that they do not contravene the law.</a:t>
            </a:r>
          </a:p>
          <a:p>
            <a:r>
              <a:rPr lang="en-GB" sz="2400" dirty="0">
                <a:solidFill>
                  <a:schemeClr val="tx1"/>
                </a:solidFill>
              </a:rPr>
              <a:t>The most significant restrictions upon freedom of association are those relating to terrorist organisations (Terrorism Act 2000).</a:t>
            </a:r>
          </a:p>
          <a:p>
            <a:r>
              <a:rPr lang="en-GB" sz="2400" dirty="0">
                <a:solidFill>
                  <a:schemeClr val="tx1"/>
                </a:solidFill>
              </a:rPr>
              <a:t>Under the TA 2000, The Secretary of State has the power to list an organisation which it would be a criminal offence to be a member of. </a:t>
            </a:r>
          </a:p>
        </p:txBody>
      </p:sp>
      <p:pic>
        <p:nvPicPr>
          <p:cNvPr id="4" name="Picture 3"/>
          <p:cNvPicPr>
            <a:picLocks noChangeAspect="1"/>
          </p:cNvPicPr>
          <p:nvPr/>
        </p:nvPicPr>
        <p:blipFill>
          <a:blip r:embed="rId5"/>
          <a:stretch>
            <a:fillRect/>
          </a:stretch>
        </p:blipFill>
        <p:spPr>
          <a:xfrm>
            <a:off x="2691860" y="4545415"/>
            <a:ext cx="2705100" cy="1685925"/>
          </a:xfrm>
          <a:prstGeom prst="rect">
            <a:avLst/>
          </a:prstGeom>
        </p:spPr>
      </p:pic>
      <p:sp>
        <p:nvSpPr>
          <p:cNvPr id="5" name="TextBox 4"/>
          <p:cNvSpPr txBox="1"/>
          <p:nvPr/>
        </p:nvSpPr>
        <p:spPr>
          <a:xfrm>
            <a:off x="1470544" y="5312593"/>
            <a:ext cx="1526657" cy="369332"/>
          </a:xfrm>
          <a:prstGeom prst="rect">
            <a:avLst/>
          </a:prstGeom>
          <a:noFill/>
        </p:spPr>
        <p:txBody>
          <a:bodyPr wrap="square" rtlCol="0">
            <a:spAutoFit/>
          </a:bodyPr>
          <a:lstStyle/>
          <a:p>
            <a:r>
              <a:rPr lang="en-GB" b="1" dirty="0"/>
              <a:t>Al-</a:t>
            </a:r>
            <a:r>
              <a:rPr lang="en-GB" b="1" dirty="0" err="1"/>
              <a:t>qaeda</a:t>
            </a:r>
            <a:endParaRPr lang="en-GB" b="1" dirty="0"/>
          </a:p>
        </p:txBody>
      </p:sp>
      <p:pic>
        <p:nvPicPr>
          <p:cNvPr id="6" name="Picture 5"/>
          <p:cNvPicPr>
            <a:picLocks noChangeAspect="1"/>
          </p:cNvPicPr>
          <p:nvPr/>
        </p:nvPicPr>
        <p:blipFill>
          <a:blip r:embed="rId6"/>
          <a:stretch>
            <a:fillRect/>
          </a:stretch>
        </p:blipFill>
        <p:spPr>
          <a:xfrm>
            <a:off x="5639342" y="4631140"/>
            <a:ext cx="2286000" cy="1600200"/>
          </a:xfrm>
          <a:prstGeom prst="rect">
            <a:avLst/>
          </a:prstGeom>
        </p:spPr>
      </p:pic>
      <p:sp>
        <p:nvSpPr>
          <p:cNvPr id="7" name="TextBox 6"/>
          <p:cNvSpPr txBox="1"/>
          <p:nvPr/>
        </p:nvSpPr>
        <p:spPr>
          <a:xfrm>
            <a:off x="5639342" y="4114800"/>
            <a:ext cx="2522525" cy="369332"/>
          </a:xfrm>
          <a:prstGeom prst="rect">
            <a:avLst/>
          </a:prstGeom>
          <a:noFill/>
        </p:spPr>
        <p:txBody>
          <a:bodyPr wrap="square" rtlCol="0">
            <a:spAutoFit/>
          </a:bodyPr>
          <a:lstStyle/>
          <a:p>
            <a:r>
              <a:rPr lang="en-GB" dirty="0"/>
              <a:t>Basque terrorism group</a:t>
            </a:r>
          </a:p>
        </p:txBody>
      </p:sp>
      <p:pic>
        <p:nvPicPr>
          <p:cNvPr id="8" name="Picture 7"/>
          <p:cNvPicPr>
            <a:picLocks noChangeAspect="1"/>
          </p:cNvPicPr>
          <p:nvPr/>
        </p:nvPicPr>
        <p:blipFill>
          <a:blip r:embed="rId7"/>
          <a:stretch>
            <a:fillRect/>
          </a:stretch>
        </p:blipFill>
        <p:spPr>
          <a:xfrm>
            <a:off x="8788400" y="4354259"/>
            <a:ext cx="1600200" cy="2286000"/>
          </a:xfrm>
          <a:prstGeom prst="rect">
            <a:avLst/>
          </a:prstGeom>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19244558"/>
      </p:ext>
    </p:extLst>
  </p:cSld>
  <p:clrMapOvr>
    <a:masterClrMapping/>
  </p:clrMapOvr>
  <mc:AlternateContent xmlns:mc="http://schemas.openxmlformats.org/markup-compatibility/2006" xmlns:p14="http://schemas.microsoft.com/office/powerpoint/2010/main">
    <mc:Choice Requires="p14">
      <p:transition spd="slow" p14:dur="2000" advTm="45472"/>
    </mc:Choice>
    <mc:Fallback xmlns="">
      <p:transition spd="slow" advTm="454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FREEDOM OF ASSOCIATION</a:t>
            </a:r>
          </a:p>
        </p:txBody>
      </p:sp>
      <p:sp>
        <p:nvSpPr>
          <p:cNvPr id="3" name="Content Placeholder 2"/>
          <p:cNvSpPr>
            <a:spLocks noGrp="1"/>
          </p:cNvSpPr>
          <p:nvPr>
            <p:ph idx="1"/>
          </p:nvPr>
        </p:nvSpPr>
        <p:spPr/>
        <p:txBody>
          <a:bodyPr/>
          <a:lstStyle/>
          <a:p>
            <a:pPr algn="ctr"/>
            <a:r>
              <a:rPr lang="en-GB" sz="3200" b="1" i="1" u="sng" dirty="0">
                <a:solidFill>
                  <a:srgbClr val="FF0000"/>
                </a:solidFill>
              </a:rPr>
              <a:t>S1 Public Order Act 1936 (POA 1936)</a:t>
            </a:r>
          </a:p>
          <a:p>
            <a:pPr marL="0" indent="0" algn="ctr">
              <a:buNone/>
            </a:pPr>
            <a:r>
              <a:rPr lang="en-GB" sz="2800" dirty="0">
                <a:solidFill>
                  <a:schemeClr val="tx1"/>
                </a:solidFill>
              </a:rPr>
              <a:t>The wearing of uniforms indicating political allegiances can result in criminal liability.</a:t>
            </a:r>
          </a:p>
          <a:p>
            <a:pPr marL="0" indent="0">
              <a:buNone/>
            </a:pPr>
            <a:endParaRPr lang="en-GB" sz="2800" dirty="0">
              <a:solidFill>
                <a:schemeClr val="tx1"/>
              </a:solidFill>
            </a:endParaRPr>
          </a:p>
          <a:p>
            <a:pPr marL="0" indent="0">
              <a:buNone/>
            </a:pPr>
            <a:r>
              <a:rPr lang="en-GB" sz="2800" dirty="0">
                <a:solidFill>
                  <a:schemeClr val="tx1"/>
                </a:solidFill>
              </a:rPr>
              <a:t>IDEA BEHIND IT: Uniform is clothing used to indicate that individuals are together and in association; this depends on the circumstances of the case. </a:t>
            </a:r>
          </a:p>
          <a:p>
            <a:pPr marL="0" indent="0">
              <a:buNone/>
            </a:pPr>
            <a:endParaRPr lang="en-GB" dirty="0">
              <a:solidFill>
                <a:schemeClr val="tx1"/>
              </a:solidFill>
            </a:endParaRPr>
          </a:p>
          <a:p>
            <a:pPr marL="0" indent="0">
              <a:buNone/>
            </a:pPr>
            <a:r>
              <a:rPr lang="en-GB" sz="2400" b="1" i="1" dirty="0" err="1">
                <a:solidFill>
                  <a:srgbClr val="FF0000"/>
                </a:solidFill>
              </a:rPr>
              <a:t>O’Moran</a:t>
            </a:r>
            <a:r>
              <a:rPr lang="en-GB" sz="2400" b="1" i="1" dirty="0">
                <a:solidFill>
                  <a:srgbClr val="FF0000"/>
                </a:solidFill>
              </a:rPr>
              <a:t> v DPP [1975]</a:t>
            </a:r>
            <a:endParaRPr lang="en-GB" sz="2400" b="1" dirty="0">
              <a:solidFill>
                <a:srgbClr val="FF0000"/>
              </a:solidFill>
            </a:endParaRPr>
          </a:p>
        </p:txBody>
      </p:sp>
      <p:pic>
        <p:nvPicPr>
          <p:cNvPr id="4" name="Picture 3"/>
          <p:cNvPicPr>
            <a:picLocks noChangeAspect="1"/>
          </p:cNvPicPr>
          <p:nvPr/>
        </p:nvPicPr>
        <p:blipFill>
          <a:blip r:embed="rId5"/>
          <a:stretch>
            <a:fillRect/>
          </a:stretch>
        </p:blipFill>
        <p:spPr>
          <a:xfrm flipH="1">
            <a:off x="473435" y="3965562"/>
            <a:ext cx="2134298" cy="274025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88138239"/>
      </p:ext>
    </p:extLst>
  </p:cSld>
  <p:clrMapOvr>
    <a:masterClrMapping/>
  </p:clrMapOvr>
  <mc:AlternateContent xmlns:mc="http://schemas.openxmlformats.org/markup-compatibility/2006" xmlns:p14="http://schemas.microsoft.com/office/powerpoint/2010/main">
    <mc:Choice Requires="p14">
      <p:transition spd="slow" p14:dur="2000" advTm="83864"/>
    </mc:Choice>
    <mc:Fallback xmlns="">
      <p:transition spd="slow" advTm="83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MEETINGS ON PRIVATE PROPERTY</a:t>
            </a:r>
          </a:p>
        </p:txBody>
      </p:sp>
      <p:sp>
        <p:nvSpPr>
          <p:cNvPr id="3" name="Content Placeholder 2"/>
          <p:cNvSpPr>
            <a:spLocks noGrp="1"/>
          </p:cNvSpPr>
          <p:nvPr>
            <p:ph idx="1"/>
          </p:nvPr>
        </p:nvSpPr>
        <p:spPr/>
        <p:txBody>
          <a:bodyPr/>
          <a:lstStyle/>
          <a:p>
            <a:r>
              <a:rPr lang="en-GB" sz="2800" dirty="0">
                <a:solidFill>
                  <a:schemeClr val="tx1"/>
                </a:solidFill>
              </a:rPr>
              <a:t>Individuals are free to organise such meetings as they wish to do on their own private property, subject only to restrictions such as breach of the peace.</a:t>
            </a:r>
          </a:p>
          <a:p>
            <a:r>
              <a:rPr lang="en-GB" sz="2800" dirty="0">
                <a:solidFill>
                  <a:schemeClr val="tx1"/>
                </a:solidFill>
              </a:rPr>
              <a:t>Even if a meeting is on private premises, the police can insist on entering against the wishes of the occupiers of the property if they have reasonable grounds for believing that a breach of the peace is likely to occur.</a:t>
            </a:r>
          </a:p>
          <a:p>
            <a:pPr marL="0" indent="0">
              <a:buNone/>
            </a:pPr>
            <a:endParaRPr lang="en-GB" sz="2400" dirty="0">
              <a:solidFill>
                <a:schemeClr val="tx1"/>
              </a:solidFill>
            </a:endParaRPr>
          </a:p>
          <a:p>
            <a:r>
              <a:rPr lang="en-GB" sz="3200" i="1" dirty="0">
                <a:solidFill>
                  <a:srgbClr val="FF0000"/>
                </a:solidFill>
              </a:rPr>
              <a:t>Thomas v </a:t>
            </a:r>
            <a:r>
              <a:rPr lang="en-GB" sz="3200" i="1" dirty="0" err="1">
                <a:solidFill>
                  <a:srgbClr val="FF0000"/>
                </a:solidFill>
              </a:rPr>
              <a:t>Sawkins</a:t>
            </a:r>
            <a:r>
              <a:rPr lang="en-GB" sz="3200" i="1" dirty="0">
                <a:solidFill>
                  <a:srgbClr val="FF0000"/>
                </a:solidFill>
              </a:rPr>
              <a:t> [1935]</a:t>
            </a:r>
          </a:p>
        </p:txBody>
      </p:sp>
      <p:pic>
        <p:nvPicPr>
          <p:cNvPr id="4" name="Picture 3"/>
          <p:cNvPicPr>
            <a:picLocks noChangeAspect="1"/>
          </p:cNvPicPr>
          <p:nvPr/>
        </p:nvPicPr>
        <p:blipFill>
          <a:blip r:embed="rId5"/>
          <a:stretch>
            <a:fillRect/>
          </a:stretch>
        </p:blipFill>
        <p:spPr>
          <a:xfrm>
            <a:off x="77108" y="4475952"/>
            <a:ext cx="3302530" cy="21155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43156946"/>
      </p:ext>
    </p:extLst>
  </p:cSld>
  <p:clrMapOvr>
    <a:masterClrMapping/>
  </p:clrMapOvr>
  <mc:AlternateContent xmlns:mc="http://schemas.openxmlformats.org/markup-compatibility/2006" xmlns:p14="http://schemas.microsoft.com/office/powerpoint/2010/main">
    <mc:Choice Requires="p14">
      <p:transition spd="slow" p14:dur="2000" advTm="123848"/>
    </mc:Choice>
    <mc:Fallback xmlns="">
      <p:transition spd="slow" advTm="1238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PUBLIC ASSEMBLIES</a:t>
            </a:r>
          </a:p>
        </p:txBody>
      </p:sp>
      <p:sp>
        <p:nvSpPr>
          <p:cNvPr id="3" name="Content Placeholder 2"/>
          <p:cNvSpPr>
            <a:spLocks noGrp="1"/>
          </p:cNvSpPr>
          <p:nvPr>
            <p:ph idx="1"/>
          </p:nvPr>
        </p:nvSpPr>
        <p:spPr>
          <a:xfrm>
            <a:off x="3683002" y="739352"/>
            <a:ext cx="7315200" cy="5120640"/>
          </a:xfrm>
        </p:spPr>
        <p:txBody>
          <a:bodyPr>
            <a:normAutofit/>
          </a:bodyPr>
          <a:lstStyle/>
          <a:p>
            <a:r>
              <a:rPr lang="en-GB" sz="2800" dirty="0">
                <a:solidFill>
                  <a:schemeClr val="tx1"/>
                </a:solidFill>
              </a:rPr>
              <a:t>Nearly all land belongs to some person or body.</a:t>
            </a:r>
          </a:p>
          <a:p>
            <a:r>
              <a:rPr lang="en-GB" sz="2800" dirty="0">
                <a:solidFill>
                  <a:schemeClr val="tx1"/>
                </a:solidFill>
              </a:rPr>
              <a:t>To use it for protest without permission is likely to result in trespass. </a:t>
            </a:r>
          </a:p>
          <a:p>
            <a:r>
              <a:rPr lang="en-GB" sz="2800" dirty="0">
                <a:solidFill>
                  <a:schemeClr val="tx1"/>
                </a:solidFill>
              </a:rPr>
              <a:t>One of the few occasions when an individual has a right to the use of public premises comes under </a:t>
            </a:r>
            <a:r>
              <a:rPr lang="en-GB" sz="2800" b="1" i="1" dirty="0">
                <a:solidFill>
                  <a:srgbClr val="FF0000"/>
                </a:solidFill>
              </a:rPr>
              <a:t>s95 Representation of the People Act 1983</a:t>
            </a:r>
            <a:r>
              <a:rPr lang="en-GB" sz="2800" dirty="0"/>
              <a:t>, </a:t>
            </a:r>
            <a:r>
              <a:rPr lang="en-GB" sz="2800" dirty="0">
                <a:solidFill>
                  <a:schemeClr val="tx1"/>
                </a:solidFill>
              </a:rPr>
              <a:t>whereby candidates at elections have a right to use schools and community halls, belonging to the council to hold meetings. </a:t>
            </a:r>
          </a:p>
        </p:txBody>
      </p:sp>
      <p:pic>
        <p:nvPicPr>
          <p:cNvPr id="4" name="Picture 3"/>
          <p:cNvPicPr>
            <a:picLocks noChangeAspect="1"/>
          </p:cNvPicPr>
          <p:nvPr/>
        </p:nvPicPr>
        <p:blipFill>
          <a:blip r:embed="rId5"/>
          <a:stretch>
            <a:fillRect/>
          </a:stretch>
        </p:blipFill>
        <p:spPr>
          <a:xfrm>
            <a:off x="252919" y="4012142"/>
            <a:ext cx="2466975" cy="184785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29631751"/>
      </p:ext>
    </p:extLst>
  </p:cSld>
  <p:clrMapOvr>
    <a:masterClrMapping/>
  </p:clrMapOvr>
  <mc:AlternateContent xmlns:mc="http://schemas.openxmlformats.org/markup-compatibility/2006" xmlns:p14="http://schemas.microsoft.com/office/powerpoint/2010/main">
    <mc:Choice Requires="p14">
      <p:transition spd="slow" p14:dur="2000" advTm="54504"/>
    </mc:Choice>
    <mc:Fallback xmlns="">
      <p:transition spd="slow" advTm="545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83001" y="503428"/>
            <a:ext cx="7713132" cy="3539067"/>
          </a:xfrm>
          <a:prstGeom prst="rect">
            <a:avLst/>
          </a:prstGeom>
          <a:solidFill>
            <a:srgbClr val="F3FB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PUBLIC ASSEMBLIES:</a:t>
            </a:r>
            <a:br>
              <a:rPr lang="en-GB" dirty="0"/>
            </a:br>
            <a:r>
              <a:rPr lang="en-GB" dirty="0"/>
              <a:t/>
            </a:r>
            <a:br>
              <a:rPr lang="en-GB" dirty="0"/>
            </a:br>
            <a:r>
              <a:rPr lang="en-GB" dirty="0"/>
              <a:t>and Public Disorder</a:t>
            </a:r>
          </a:p>
        </p:txBody>
      </p:sp>
      <p:sp>
        <p:nvSpPr>
          <p:cNvPr id="3" name="Content Placeholder 2"/>
          <p:cNvSpPr>
            <a:spLocks noGrp="1"/>
          </p:cNvSpPr>
          <p:nvPr>
            <p:ph idx="1"/>
          </p:nvPr>
        </p:nvSpPr>
        <p:spPr>
          <a:xfrm>
            <a:off x="4080933" y="-287359"/>
            <a:ext cx="7315200" cy="5120640"/>
          </a:xfrm>
        </p:spPr>
        <p:txBody>
          <a:bodyPr/>
          <a:lstStyle/>
          <a:p>
            <a:r>
              <a:rPr lang="en-GB" b="1" dirty="0">
                <a:solidFill>
                  <a:schemeClr val="accent6"/>
                </a:solidFill>
              </a:rPr>
              <a:t>S14 Public Order Act 1986 (POA 1986), </a:t>
            </a:r>
            <a:r>
              <a:rPr lang="en-GB" b="1" dirty="0">
                <a:solidFill>
                  <a:schemeClr val="tx1"/>
                </a:solidFill>
              </a:rPr>
              <a:t>a </a:t>
            </a:r>
            <a:r>
              <a:rPr lang="en-GB" sz="2400" b="1" dirty="0">
                <a:solidFill>
                  <a:schemeClr val="tx1"/>
                </a:solidFill>
              </a:rPr>
              <a:t>senior</a:t>
            </a:r>
            <a:r>
              <a:rPr lang="en-GB" b="1" dirty="0">
                <a:solidFill>
                  <a:schemeClr val="tx1"/>
                </a:solidFill>
              </a:rPr>
              <a:t> police officer can impose conditions on any public assembly if he reasonably believes that it will result in:</a:t>
            </a:r>
          </a:p>
          <a:p>
            <a:pPr marL="457200" indent="-457200">
              <a:buAutoNum type="alphaLcParenR"/>
            </a:pPr>
            <a:r>
              <a:rPr lang="en-GB" b="1" dirty="0">
                <a:solidFill>
                  <a:schemeClr val="tx1"/>
                </a:solidFill>
              </a:rPr>
              <a:t>serious public disorder;</a:t>
            </a:r>
          </a:p>
          <a:p>
            <a:pPr marL="457200" indent="-457200">
              <a:buAutoNum type="alphaLcParenR"/>
            </a:pPr>
            <a:r>
              <a:rPr lang="en-GB" b="1" dirty="0">
                <a:solidFill>
                  <a:schemeClr val="tx1"/>
                </a:solidFill>
              </a:rPr>
              <a:t>serious damage to property;</a:t>
            </a:r>
          </a:p>
          <a:p>
            <a:pPr marL="457200" indent="-457200">
              <a:buAutoNum type="alphaLcParenR"/>
            </a:pPr>
            <a:r>
              <a:rPr lang="en-GB" b="1" dirty="0">
                <a:solidFill>
                  <a:schemeClr val="tx1"/>
                </a:solidFill>
              </a:rPr>
              <a:t> serious disruption to the life of the community;</a:t>
            </a:r>
          </a:p>
          <a:p>
            <a:pPr marL="457200" indent="-457200">
              <a:buAutoNum type="alphaLcParenR"/>
            </a:pPr>
            <a:r>
              <a:rPr lang="en-GB" b="1" dirty="0">
                <a:solidFill>
                  <a:schemeClr val="tx1"/>
                </a:solidFill>
              </a:rPr>
              <a:t>that the purpose of the organisers is the intimidation of others. </a:t>
            </a:r>
          </a:p>
        </p:txBody>
      </p:sp>
      <p:sp>
        <p:nvSpPr>
          <p:cNvPr id="5" name="TextBox 4"/>
          <p:cNvSpPr txBox="1"/>
          <p:nvPr/>
        </p:nvSpPr>
        <p:spPr>
          <a:xfrm>
            <a:off x="3683001" y="4385733"/>
            <a:ext cx="7984066" cy="1631216"/>
          </a:xfrm>
          <a:prstGeom prst="rect">
            <a:avLst/>
          </a:prstGeom>
          <a:noFill/>
        </p:spPr>
        <p:txBody>
          <a:bodyPr wrap="square" rtlCol="0">
            <a:spAutoFit/>
          </a:bodyPr>
          <a:lstStyle/>
          <a:p>
            <a:r>
              <a:rPr lang="en-GB" sz="2000" b="1" u="sng" dirty="0"/>
              <a:t>CONDITIONS:</a:t>
            </a:r>
          </a:p>
          <a:p>
            <a:pPr marL="285750" indent="-285750">
              <a:buFont typeface="Arial" panose="020B0604020202020204" pitchFamily="34" charset="0"/>
              <a:buChar char="•"/>
            </a:pPr>
            <a:r>
              <a:rPr lang="en-GB" sz="2000" dirty="0"/>
              <a:t>The officer concerned must specify precisely which conditions were being imposed and give sufficient reasons to enable the person being told to understand – </a:t>
            </a:r>
            <a:r>
              <a:rPr lang="en-GB" sz="2000" b="1" i="1" dirty="0">
                <a:solidFill>
                  <a:srgbClr val="FF0000"/>
                </a:solidFill>
              </a:rPr>
              <a:t>Chief Constable of Greater Manchester (</a:t>
            </a:r>
            <a:r>
              <a:rPr lang="en-GB" sz="2000" b="1" i="1" dirty="0" err="1">
                <a:solidFill>
                  <a:srgbClr val="FF0000"/>
                </a:solidFill>
              </a:rPr>
              <a:t>Brehony</a:t>
            </a:r>
            <a:r>
              <a:rPr lang="en-GB" sz="2000" b="1" i="1" dirty="0">
                <a:solidFill>
                  <a:srgbClr val="FF0000"/>
                </a:solidFill>
              </a:rPr>
              <a:t>) [2005]</a:t>
            </a:r>
          </a:p>
        </p:txBody>
      </p:sp>
      <p:pic>
        <p:nvPicPr>
          <p:cNvPr id="6" name="Picture 5"/>
          <p:cNvPicPr>
            <a:picLocks noChangeAspect="1"/>
          </p:cNvPicPr>
          <p:nvPr/>
        </p:nvPicPr>
        <p:blipFill>
          <a:blip r:embed="rId5"/>
          <a:stretch>
            <a:fillRect/>
          </a:stretch>
        </p:blipFill>
        <p:spPr>
          <a:xfrm>
            <a:off x="247651" y="4948732"/>
            <a:ext cx="2952750" cy="1552575"/>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99560287"/>
      </p:ext>
    </p:extLst>
  </p:cSld>
  <p:clrMapOvr>
    <a:masterClrMapping/>
  </p:clrMapOvr>
  <mc:AlternateContent xmlns:mc="http://schemas.openxmlformats.org/markup-compatibility/2006" xmlns:p14="http://schemas.microsoft.com/office/powerpoint/2010/main">
    <mc:Choice Requires="p14">
      <p:transition spd="slow" p14:dur="2000" advTm="218835"/>
    </mc:Choice>
    <mc:Fallback xmlns="">
      <p:transition spd="slow" advTm="218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Content Placeholder 2"/>
          <p:cNvSpPr>
            <a:spLocks noGrp="1"/>
          </p:cNvSpPr>
          <p:nvPr>
            <p:ph idx="1"/>
          </p:nvPr>
        </p:nvSpPr>
        <p:spPr/>
        <p:txBody>
          <a:bodyPr>
            <a:normAutofit/>
          </a:bodyPr>
          <a:lstStyle/>
          <a:p>
            <a:pPr marL="0" indent="0">
              <a:buNone/>
            </a:pPr>
            <a:r>
              <a:rPr lang="en-GB" sz="2800" dirty="0"/>
              <a:t>WHAT CONSTITUTES A PUBLIC ASSEMBLY?</a:t>
            </a:r>
          </a:p>
          <a:p>
            <a:pPr marL="0" indent="0">
              <a:buNone/>
            </a:pPr>
            <a:r>
              <a:rPr lang="en-GB" sz="2800" dirty="0"/>
              <a:t>WHERE IS THE DEFINITION FOUND?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66413979"/>
      </p:ext>
    </p:extLst>
  </p:cSld>
  <p:clrMapOvr>
    <a:masterClrMapping/>
  </p:clrMapOvr>
  <mc:AlternateContent xmlns:mc="http://schemas.openxmlformats.org/markup-compatibility/2006" xmlns:p14="http://schemas.microsoft.com/office/powerpoint/2010/main">
    <mc:Choice Requires="p14">
      <p:transition spd="slow" p14:dur="2000" advTm="23923"/>
    </mc:Choice>
    <mc:Fallback xmlns="">
      <p:transition spd="slow" advTm="239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S14 POA</a:t>
            </a:r>
          </a:p>
        </p:txBody>
      </p:sp>
      <p:sp>
        <p:nvSpPr>
          <p:cNvPr id="3" name="Content Placeholder 2"/>
          <p:cNvSpPr>
            <a:spLocks noGrp="1"/>
          </p:cNvSpPr>
          <p:nvPr>
            <p:ph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sz="2400" b="1" u="sng" dirty="0">
                <a:solidFill>
                  <a:schemeClr val="tx1"/>
                </a:solidFill>
              </a:rPr>
              <a:t>The types of condition specifically referred to in </a:t>
            </a:r>
            <a:r>
              <a:rPr lang="en-GB" sz="3200" b="1" u="sng" dirty="0">
                <a:solidFill>
                  <a:srgbClr val="FF0000"/>
                </a:solidFill>
              </a:rPr>
              <a:t>s14</a:t>
            </a:r>
            <a:r>
              <a:rPr lang="en-GB" sz="2400" b="1" u="sng" dirty="0">
                <a:solidFill>
                  <a:schemeClr val="tx1"/>
                </a:solidFill>
              </a:rPr>
              <a:t> include:</a:t>
            </a:r>
          </a:p>
          <a:p>
            <a:pPr>
              <a:buFontTx/>
              <a:buChar char="-"/>
            </a:pPr>
            <a:r>
              <a:rPr lang="en-GB" b="1" dirty="0">
                <a:solidFill>
                  <a:schemeClr val="tx1"/>
                </a:solidFill>
              </a:rPr>
              <a:t>Maximum duration of a public assembly </a:t>
            </a:r>
          </a:p>
          <a:p>
            <a:pPr>
              <a:buFontTx/>
              <a:buChar char="-"/>
            </a:pPr>
            <a:r>
              <a:rPr lang="en-GB" b="1" dirty="0">
                <a:solidFill>
                  <a:schemeClr val="tx1"/>
                </a:solidFill>
              </a:rPr>
              <a:t>Maximum number of persons </a:t>
            </a:r>
          </a:p>
          <a:p>
            <a:pPr marL="0" indent="0">
              <a:buNone/>
            </a:pPr>
            <a:r>
              <a:rPr lang="en-GB" b="1" dirty="0">
                <a:solidFill>
                  <a:schemeClr val="tx1"/>
                </a:solidFill>
              </a:rPr>
              <a:t>The senior police officer may only impose these conditions if he reasonably believes that the public assembly will result in:</a:t>
            </a:r>
          </a:p>
          <a:p>
            <a:pPr marL="457200" indent="-457200">
              <a:buAutoNum type="alphaLcParenR"/>
            </a:pPr>
            <a:r>
              <a:rPr lang="en-GB" b="1" dirty="0">
                <a:solidFill>
                  <a:schemeClr val="tx1"/>
                </a:solidFill>
              </a:rPr>
              <a:t>serious public disorder;</a:t>
            </a:r>
          </a:p>
          <a:p>
            <a:pPr marL="457200" indent="-457200">
              <a:buAutoNum type="alphaLcParenR"/>
            </a:pPr>
            <a:r>
              <a:rPr lang="en-GB" b="1" dirty="0">
                <a:solidFill>
                  <a:schemeClr val="tx1"/>
                </a:solidFill>
              </a:rPr>
              <a:t>serious damage to property;</a:t>
            </a:r>
          </a:p>
          <a:p>
            <a:pPr marL="457200" indent="-457200">
              <a:buAutoNum type="alphaLcParenR"/>
            </a:pPr>
            <a:r>
              <a:rPr lang="en-GB" b="1" dirty="0">
                <a:solidFill>
                  <a:schemeClr val="tx1"/>
                </a:solidFill>
              </a:rPr>
              <a:t> serious disruption to the life of the community;</a:t>
            </a:r>
          </a:p>
          <a:p>
            <a:pPr marL="457200" indent="-457200">
              <a:buAutoNum type="alphaLcParenR"/>
            </a:pPr>
            <a:r>
              <a:rPr lang="en-GB" b="1" dirty="0">
                <a:solidFill>
                  <a:schemeClr val="tx1"/>
                </a:solidFill>
              </a:rPr>
              <a:t>that the purpose of the organisers is the intimidation of others. </a:t>
            </a:r>
          </a:p>
          <a:p>
            <a:pPr marL="0" indent="0">
              <a:buNone/>
            </a:pPr>
            <a:endParaRPr lang="en-GB" dirty="0"/>
          </a:p>
        </p:txBody>
      </p:sp>
      <p:pic>
        <p:nvPicPr>
          <p:cNvPr id="5" name="Picture 4"/>
          <p:cNvPicPr>
            <a:picLocks noChangeAspect="1"/>
          </p:cNvPicPr>
          <p:nvPr/>
        </p:nvPicPr>
        <p:blipFill>
          <a:blip r:embed="rId5"/>
          <a:stretch>
            <a:fillRect/>
          </a:stretch>
        </p:blipFill>
        <p:spPr>
          <a:xfrm>
            <a:off x="493172" y="1123837"/>
            <a:ext cx="2466975" cy="1847850"/>
          </a:xfrm>
          <a:prstGeom prst="rect">
            <a:avLst/>
          </a:prstGeom>
        </p:spPr>
      </p:pic>
      <p:pic>
        <p:nvPicPr>
          <p:cNvPr id="6" name="Picture 5"/>
          <p:cNvPicPr>
            <a:picLocks noChangeAspect="1"/>
          </p:cNvPicPr>
          <p:nvPr/>
        </p:nvPicPr>
        <p:blipFill>
          <a:blip r:embed="rId6"/>
          <a:stretch>
            <a:fillRect/>
          </a:stretch>
        </p:blipFill>
        <p:spPr>
          <a:xfrm>
            <a:off x="493172" y="3949234"/>
            <a:ext cx="2314575" cy="1971675"/>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40643859"/>
      </p:ext>
    </p:extLst>
  </p:cSld>
  <p:clrMapOvr>
    <a:masterClrMapping/>
  </p:clrMapOvr>
  <mc:AlternateContent xmlns:mc="http://schemas.openxmlformats.org/markup-compatibility/2006" xmlns:p14="http://schemas.microsoft.com/office/powerpoint/2010/main">
    <mc:Choice Requires="p14">
      <p:transition spd="slow" p14:dur="2000" advTm="144913"/>
    </mc:Choice>
    <mc:Fallback xmlns="">
      <p:transition spd="slow" advTm="144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36"/>
            <a:ext cx="3437467" cy="4601183"/>
          </a:xfrm>
        </p:spPr>
        <p:txBody>
          <a:bodyPr/>
          <a:lstStyle/>
          <a:p>
            <a:r>
              <a:rPr lang="en-GB" dirty="0"/>
              <a:t>PUBLIC PROCESSIONS</a:t>
            </a:r>
            <a:br>
              <a:rPr lang="en-GB" dirty="0"/>
            </a:br>
            <a:r>
              <a:rPr lang="en-GB" dirty="0"/>
              <a:t/>
            </a:r>
            <a:br>
              <a:rPr lang="en-GB" dirty="0"/>
            </a:br>
            <a:r>
              <a:rPr lang="en-GB" dirty="0"/>
              <a:t>“Marches”</a:t>
            </a:r>
          </a:p>
        </p:txBody>
      </p:sp>
      <p:sp>
        <p:nvSpPr>
          <p:cNvPr id="3" name="Content Placeholder 2"/>
          <p:cNvSpPr>
            <a:spLocks noGrp="1"/>
          </p:cNvSpPr>
          <p:nvPr>
            <p:ph idx="1"/>
          </p:nvPr>
        </p:nvSpPr>
        <p:spPr>
          <a:xfrm>
            <a:off x="3657600" y="305308"/>
            <a:ext cx="7526868" cy="5120640"/>
          </a:xfrm>
        </p:spPr>
        <p:txBody>
          <a:bodyPr/>
          <a:lstStyle/>
          <a:p>
            <a:pPr marL="0" indent="0" algn="ctr">
              <a:buNone/>
            </a:pPr>
            <a:r>
              <a:rPr lang="en-GB" sz="2800" b="1" dirty="0"/>
              <a:t>Public Order Act 1986 significantly extends the powers that were originally in POA 1936 to control those who may threaten the </a:t>
            </a:r>
            <a:r>
              <a:rPr lang="en-GB" sz="2800" b="1"/>
              <a:t>peace </a:t>
            </a:r>
            <a:r>
              <a:rPr lang="en-GB" sz="2800" b="1" smtClean="0"/>
              <a:t>by </a:t>
            </a:r>
            <a:r>
              <a:rPr lang="en-GB" sz="2800" b="1" dirty="0"/>
              <a:t>marching, meeting and demonstrating in public.</a:t>
            </a:r>
          </a:p>
          <a:p>
            <a:pPr marL="0" indent="0" algn="ctr">
              <a:buNone/>
            </a:pPr>
            <a:r>
              <a:rPr lang="en-GB" sz="2800" b="1" dirty="0"/>
              <a:t>The police now have a wide range of powers to deal with such issues, the main provisions being:</a:t>
            </a:r>
          </a:p>
          <a:p>
            <a:pPr marL="457200" indent="-457200">
              <a:buAutoNum type="arabicPeriod"/>
            </a:pPr>
            <a:r>
              <a:rPr lang="en-GB" sz="2800" b="1" dirty="0">
                <a:solidFill>
                  <a:srgbClr val="FF0000"/>
                </a:solidFill>
              </a:rPr>
              <a:t>s.11 POA 1986</a:t>
            </a:r>
          </a:p>
          <a:p>
            <a:pPr marL="457200" indent="-457200">
              <a:buAutoNum type="arabicPeriod"/>
            </a:pPr>
            <a:r>
              <a:rPr lang="en-GB" sz="2800" b="1" dirty="0">
                <a:solidFill>
                  <a:srgbClr val="FF0000"/>
                </a:solidFill>
              </a:rPr>
              <a:t>S.12 POA 1986</a:t>
            </a:r>
          </a:p>
          <a:p>
            <a:pPr marL="457200" indent="-457200">
              <a:buAutoNum type="arabicPeriod"/>
            </a:pPr>
            <a:r>
              <a:rPr lang="en-GB" sz="2800" b="1" dirty="0">
                <a:solidFill>
                  <a:srgbClr val="FF0000"/>
                </a:solidFill>
              </a:rPr>
              <a:t>S.13 POA 1986</a:t>
            </a:r>
          </a:p>
        </p:txBody>
      </p:sp>
      <p:sp>
        <p:nvSpPr>
          <p:cNvPr id="4" name="TextBox 3"/>
          <p:cNvSpPr txBox="1"/>
          <p:nvPr/>
        </p:nvSpPr>
        <p:spPr>
          <a:xfrm>
            <a:off x="3869268" y="5725019"/>
            <a:ext cx="7315200" cy="523220"/>
          </a:xfrm>
          <a:prstGeom prst="rect">
            <a:avLst/>
          </a:prstGeom>
          <a:noFill/>
        </p:spPr>
        <p:txBody>
          <a:bodyPr wrap="square" lIns="91440" tIns="45720" rIns="91440" bIns="45720" rtlCol="0" anchor="t">
            <a:spAutoFit/>
          </a:bodyPr>
          <a:lstStyle/>
          <a:p>
            <a:pPr algn="ctr"/>
            <a:endParaRPr lang="en-GB" sz="2800" b="1" dirty="0">
              <a:solidFill>
                <a:srgbClr val="00B0F0"/>
              </a:solidFill>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46778270"/>
      </p:ext>
    </p:extLst>
  </p:cSld>
  <p:clrMapOvr>
    <a:masterClrMapping/>
  </p:clrMapOvr>
  <mc:AlternateContent xmlns:mc="http://schemas.openxmlformats.org/markup-compatibility/2006" xmlns:p14="http://schemas.microsoft.com/office/powerpoint/2010/main">
    <mc:Choice Requires="p14">
      <p:transition spd="slow" p14:dur="2000" advTm="49593"/>
    </mc:Choice>
    <mc:Fallback xmlns="">
      <p:transition spd="slow" advTm="495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s.11 POA (1986)</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endParaRPr lang="en-GB" dirty="0"/>
          </a:p>
        </p:txBody>
      </p:sp>
      <p:sp>
        <p:nvSpPr>
          <p:cNvPr id="3" name="Content Placeholder 2"/>
          <p:cNvSpPr>
            <a:spLocks noGrp="1"/>
          </p:cNvSpPr>
          <p:nvPr>
            <p:ph idx="1"/>
          </p:nvPr>
        </p:nvSpPr>
        <p:spPr>
          <a:xfrm>
            <a:off x="3750735" y="-439759"/>
            <a:ext cx="7315200" cy="5120640"/>
          </a:xfrm>
        </p:spPr>
        <p:txBody>
          <a:bodyPr>
            <a:normAutofit/>
          </a:bodyPr>
          <a:lstStyle/>
          <a:p>
            <a:pPr marL="0" indent="0">
              <a:buNone/>
            </a:pPr>
            <a:r>
              <a:rPr lang="en-GB" sz="2800" dirty="0"/>
              <a:t>Any person organising a march must give the police at least </a:t>
            </a:r>
            <a:r>
              <a:rPr lang="en-GB" sz="2800" b="1" dirty="0">
                <a:solidFill>
                  <a:srgbClr val="00B0F0"/>
                </a:solidFill>
              </a:rPr>
              <a:t>six clear days </a:t>
            </a:r>
            <a:r>
              <a:rPr lang="en-GB" sz="2800" dirty="0"/>
              <a:t>notice to avoid committing an offence.</a:t>
            </a:r>
          </a:p>
          <a:p>
            <a:pPr marL="0" indent="0">
              <a:buNone/>
            </a:pPr>
            <a:r>
              <a:rPr lang="en-GB" sz="2800" dirty="0"/>
              <a:t>There is an exception for occasions when it is not reasonably practicable to give notice.</a:t>
            </a:r>
          </a:p>
          <a:p>
            <a:pPr marL="0" indent="0">
              <a:buNone/>
            </a:pPr>
            <a:r>
              <a:rPr lang="en-GB" sz="2800" dirty="0"/>
              <a:t>An exception also applies to processions that are commonly held and to funeral processions. </a:t>
            </a:r>
          </a:p>
        </p:txBody>
      </p:sp>
      <p:pic>
        <p:nvPicPr>
          <p:cNvPr id="4" name="Picture 3"/>
          <p:cNvPicPr>
            <a:picLocks noChangeAspect="1"/>
          </p:cNvPicPr>
          <p:nvPr/>
        </p:nvPicPr>
        <p:blipFill>
          <a:blip r:embed="rId5"/>
          <a:stretch>
            <a:fillRect/>
          </a:stretch>
        </p:blipFill>
        <p:spPr>
          <a:xfrm>
            <a:off x="5364692" y="4105148"/>
            <a:ext cx="3626908" cy="2361404"/>
          </a:xfrm>
          <a:prstGeom prst="rect">
            <a:avLst/>
          </a:prstGeom>
        </p:spPr>
      </p:pic>
      <p:pic>
        <p:nvPicPr>
          <p:cNvPr id="5" name="Picture 4"/>
          <p:cNvPicPr>
            <a:picLocks noChangeAspect="1"/>
          </p:cNvPicPr>
          <p:nvPr/>
        </p:nvPicPr>
        <p:blipFill rotWithShape="1">
          <a:blip r:embed="rId6"/>
          <a:srcRect l="13689" t="13462" r="39019"/>
          <a:stretch/>
        </p:blipFill>
        <p:spPr>
          <a:xfrm>
            <a:off x="288904" y="2934068"/>
            <a:ext cx="2861834" cy="2790952"/>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50028241"/>
      </p:ext>
    </p:extLst>
  </p:cSld>
  <p:clrMapOvr>
    <a:masterClrMapping/>
  </p:clrMapOvr>
  <mc:AlternateContent xmlns:mc="http://schemas.openxmlformats.org/markup-compatibility/2006" xmlns:p14="http://schemas.microsoft.com/office/powerpoint/2010/main">
    <mc:Choice Requires="p14">
      <p:transition spd="slow" p14:dur="2000" advTm="100024"/>
    </mc:Choice>
    <mc:Fallback xmlns="">
      <p:transition spd="slow" advTm="1000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 12 POA</a:t>
            </a:r>
          </a:p>
        </p:txBody>
      </p:sp>
      <p:sp>
        <p:nvSpPr>
          <p:cNvPr id="3" name="Content Placeholder 2"/>
          <p:cNvSpPr>
            <a:spLocks noGrp="1"/>
          </p:cNvSpPr>
          <p:nvPr>
            <p:ph idx="1"/>
          </p:nvPr>
        </p:nvSpPr>
        <p:spPr>
          <a:xfrm>
            <a:off x="3513667" y="495215"/>
            <a:ext cx="8288866" cy="6193452"/>
          </a:xfrm>
        </p:spPr>
        <p:txBody>
          <a:bodyPr>
            <a:normAutofit/>
          </a:bodyPr>
          <a:lstStyle/>
          <a:p>
            <a:pPr marL="0" indent="0" algn="ctr">
              <a:buNone/>
            </a:pPr>
            <a:r>
              <a:rPr lang="en-GB" sz="3200" dirty="0"/>
              <a:t>The police have powers to impose conditions upon marches, provided that a </a:t>
            </a:r>
            <a:r>
              <a:rPr lang="en-GB" sz="3200" b="1" dirty="0"/>
              <a:t>senior police </a:t>
            </a:r>
            <a:r>
              <a:rPr lang="en-GB" sz="3200" dirty="0"/>
              <a:t>officer has a reasonable belief that the march will result in:</a:t>
            </a:r>
          </a:p>
          <a:p>
            <a:pPr>
              <a:buFontTx/>
              <a:buChar char="-"/>
            </a:pPr>
            <a:r>
              <a:rPr lang="en-GB" sz="3200" dirty="0"/>
              <a:t>Serious public disorder</a:t>
            </a:r>
          </a:p>
          <a:p>
            <a:pPr>
              <a:buFontTx/>
              <a:buChar char="-"/>
            </a:pPr>
            <a:r>
              <a:rPr lang="en-GB" sz="3200" dirty="0"/>
              <a:t>Serious damage to property</a:t>
            </a:r>
          </a:p>
          <a:p>
            <a:pPr>
              <a:buFontTx/>
              <a:buChar char="-"/>
            </a:pPr>
            <a:r>
              <a:rPr lang="en-GB" sz="3200" dirty="0"/>
              <a:t>Or serious disruption to the life of the community,</a:t>
            </a:r>
          </a:p>
          <a:p>
            <a:pPr>
              <a:buFontTx/>
              <a:buChar char="-"/>
            </a:pPr>
            <a:r>
              <a:rPr lang="en-GB" sz="3200" dirty="0"/>
              <a:t>Or that the purpose of the organisers is the intimidation of others.</a:t>
            </a:r>
          </a:p>
          <a:p>
            <a:pPr algn="ctr">
              <a:buFontTx/>
              <a:buChar char="-"/>
            </a:pPr>
            <a:endParaRPr lang="en-GB" sz="2400" dirty="0"/>
          </a:p>
        </p:txBody>
      </p:sp>
      <p:pic>
        <p:nvPicPr>
          <p:cNvPr id="4" name="Picture 3"/>
          <p:cNvPicPr>
            <a:picLocks noChangeAspect="1"/>
          </p:cNvPicPr>
          <p:nvPr/>
        </p:nvPicPr>
        <p:blipFill>
          <a:blip r:embed="rId5"/>
          <a:stretch>
            <a:fillRect/>
          </a:stretch>
        </p:blipFill>
        <p:spPr>
          <a:xfrm>
            <a:off x="656697" y="4145492"/>
            <a:ext cx="1800225" cy="2543175"/>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07147866"/>
      </p:ext>
    </p:extLst>
  </p:cSld>
  <p:clrMapOvr>
    <a:masterClrMapping/>
  </p:clrMapOvr>
  <mc:AlternateContent xmlns:mc="http://schemas.openxmlformats.org/markup-compatibility/2006" xmlns:p14="http://schemas.microsoft.com/office/powerpoint/2010/main">
    <mc:Choice Requires="p14">
      <p:transition spd="slow" p14:dur="2000" advTm="61304"/>
    </mc:Choice>
    <mc:Fallback xmlns="">
      <p:transition spd="slow" advTm="61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s.13 POA </a:t>
            </a:r>
          </a:p>
        </p:txBody>
      </p:sp>
      <p:sp>
        <p:nvSpPr>
          <p:cNvPr id="3" name="Content Placeholder 2"/>
          <p:cNvSpPr>
            <a:spLocks noGrp="1"/>
          </p:cNvSpPr>
          <p:nvPr>
            <p:ph idx="1"/>
          </p:nvPr>
        </p:nvSpPr>
        <p:spPr>
          <a:xfrm>
            <a:off x="3742267" y="864108"/>
            <a:ext cx="7814734" cy="5120640"/>
          </a:xfrm>
        </p:spPr>
        <p:txBody>
          <a:bodyPr>
            <a:normAutofit/>
          </a:bodyPr>
          <a:lstStyle/>
          <a:p>
            <a:r>
              <a:rPr lang="en-GB" sz="2400" dirty="0"/>
              <a:t>Provides that a </a:t>
            </a:r>
            <a:r>
              <a:rPr lang="en-GB" sz="2400" b="1" dirty="0"/>
              <a:t>chief police officer </a:t>
            </a:r>
            <a:r>
              <a:rPr lang="en-GB" sz="2400" dirty="0"/>
              <a:t>can apply for a </a:t>
            </a:r>
            <a:r>
              <a:rPr lang="en-GB" sz="2400" b="1" dirty="0">
                <a:solidFill>
                  <a:srgbClr val="00B0F0"/>
                </a:solidFill>
              </a:rPr>
              <a:t>prohibition order </a:t>
            </a:r>
            <a:r>
              <a:rPr lang="en-GB" sz="2400" dirty="0"/>
              <a:t>in respect of marches (court ordered BAN) provided that he has reasonable grounds for believing that the march may pose a risk of serious public disorder.</a:t>
            </a:r>
          </a:p>
          <a:p>
            <a:endParaRPr lang="en-GB" sz="2400" dirty="0"/>
          </a:p>
          <a:p>
            <a:r>
              <a:rPr lang="en-GB" sz="2400" dirty="0"/>
              <a:t>Application is made to the local authority and, if granted, must be confirmed by the Home Secretary.</a:t>
            </a:r>
          </a:p>
          <a:p>
            <a:r>
              <a:rPr lang="en-GB" sz="2400" dirty="0"/>
              <a:t>Last for any period, </a:t>
            </a:r>
            <a:r>
              <a:rPr lang="en-GB" sz="2400" b="1" dirty="0"/>
              <a:t>not exceeding 3 months.</a:t>
            </a:r>
          </a:p>
          <a:p>
            <a:r>
              <a:rPr lang="en-GB" sz="2400" dirty="0"/>
              <a:t>Blanket ban: covers all marches</a:t>
            </a:r>
          </a:p>
        </p:txBody>
      </p:sp>
      <p:pic>
        <p:nvPicPr>
          <p:cNvPr id="4" name="Picture 3"/>
          <p:cNvPicPr>
            <a:picLocks noChangeAspect="1"/>
          </p:cNvPicPr>
          <p:nvPr/>
        </p:nvPicPr>
        <p:blipFill>
          <a:blip r:embed="rId5"/>
          <a:stretch>
            <a:fillRect/>
          </a:stretch>
        </p:blipFill>
        <p:spPr>
          <a:xfrm>
            <a:off x="520170" y="3779837"/>
            <a:ext cx="2143125" cy="2143125"/>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62652586"/>
      </p:ext>
    </p:extLst>
  </p:cSld>
  <p:clrMapOvr>
    <a:masterClrMapping/>
  </p:clrMapOvr>
  <mc:AlternateContent xmlns:mc="http://schemas.openxmlformats.org/markup-compatibility/2006" xmlns:p14="http://schemas.microsoft.com/office/powerpoint/2010/main">
    <mc:Choice Requires="p14">
      <p:transition spd="slow" p14:dur="2000" advTm="65249"/>
    </mc:Choice>
    <mc:Fallback xmlns="">
      <p:transition spd="slow" advTm="652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Offences under the Public Order Act 1986</a:t>
            </a:r>
          </a:p>
        </p:txBody>
      </p:sp>
      <p:sp>
        <p:nvSpPr>
          <p:cNvPr id="3" name="Content Placeholder 2"/>
          <p:cNvSpPr>
            <a:spLocks noGrp="1"/>
          </p:cNvSpPr>
          <p:nvPr>
            <p:ph idx="1"/>
          </p:nvPr>
        </p:nvSpPr>
        <p:spPr/>
        <p:txBody>
          <a:bodyPr/>
          <a:lstStyle/>
          <a:p>
            <a:pPr marL="457200" indent="-457200">
              <a:buAutoNum type="arabicPeriod"/>
            </a:pPr>
            <a:r>
              <a:rPr lang="en-GB" sz="3600" dirty="0"/>
              <a:t>Riot</a:t>
            </a:r>
          </a:p>
          <a:p>
            <a:pPr marL="457200" indent="-457200">
              <a:buAutoNum type="arabicPeriod"/>
            </a:pPr>
            <a:r>
              <a:rPr lang="en-GB" sz="3600" dirty="0"/>
              <a:t>Violent disorder</a:t>
            </a:r>
          </a:p>
          <a:p>
            <a:pPr marL="457200" indent="-457200">
              <a:buAutoNum type="arabicPeriod"/>
            </a:pPr>
            <a:r>
              <a:rPr lang="en-GB" sz="3600" dirty="0"/>
              <a:t>Affray</a:t>
            </a:r>
          </a:p>
          <a:p>
            <a:pPr marL="457200" indent="-457200">
              <a:buAutoNum type="arabicPeriod"/>
            </a:pPr>
            <a:r>
              <a:rPr lang="en-GB" sz="3600" dirty="0"/>
              <a:t>Using threatening, abusive, etc. language (s.4)</a:t>
            </a:r>
          </a:p>
          <a:p>
            <a:pPr marL="457200" indent="-457200">
              <a:buAutoNum type="arabicPeriod"/>
            </a:pPr>
            <a:r>
              <a:rPr lang="en-GB" sz="3600" dirty="0"/>
              <a:t>Disorderly conduct (s.5)</a:t>
            </a:r>
          </a:p>
          <a:p>
            <a:pPr marL="457200" indent="-457200">
              <a:buAutoNum type="arabicPeriod"/>
            </a:pP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07494393"/>
      </p:ext>
    </p:extLst>
  </p:cSld>
  <p:clrMapOvr>
    <a:masterClrMapping/>
  </p:clrMapOvr>
  <mc:AlternateContent xmlns:mc="http://schemas.openxmlformats.org/markup-compatibility/2006" xmlns:p14="http://schemas.microsoft.com/office/powerpoint/2010/main">
    <mc:Choice Requires="p14">
      <p:transition spd="slow" p14:dur="2000" advTm="38528"/>
    </mc:Choice>
    <mc:Fallback xmlns="">
      <p:transition spd="slow" advTm="38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Riot</a:t>
            </a:r>
            <a:br>
              <a:rPr lang="en-GB" dirty="0"/>
            </a:br>
            <a:r>
              <a:rPr lang="en-GB" dirty="0"/>
              <a:t/>
            </a:r>
            <a:br>
              <a:rPr lang="en-GB" dirty="0"/>
            </a:br>
            <a:r>
              <a:rPr lang="en-GB" dirty="0"/>
              <a:t>s.1</a:t>
            </a:r>
          </a:p>
        </p:txBody>
      </p:sp>
      <p:sp>
        <p:nvSpPr>
          <p:cNvPr id="3" name="Content Placeholder 2"/>
          <p:cNvSpPr>
            <a:spLocks noGrp="1"/>
          </p:cNvSpPr>
          <p:nvPr>
            <p:ph idx="1"/>
          </p:nvPr>
        </p:nvSpPr>
        <p:spPr>
          <a:xfrm>
            <a:off x="3572933" y="562948"/>
            <a:ext cx="8314267" cy="5722959"/>
          </a:xfrm>
          <a:noFill/>
        </p:spPr>
        <p:txBody>
          <a:bodyPr>
            <a:noAutofit/>
          </a:bodyPr>
          <a:lstStyle/>
          <a:p>
            <a:r>
              <a:rPr lang="en-GB" sz="2800" dirty="0">
                <a:solidFill>
                  <a:srgbClr val="FF0000"/>
                </a:solidFill>
              </a:rPr>
              <a:t>S1 POA (1986) provides for the offence of riot</a:t>
            </a:r>
            <a:r>
              <a:rPr lang="en-GB" sz="2800" dirty="0"/>
              <a:t>.</a:t>
            </a:r>
          </a:p>
          <a:p>
            <a:r>
              <a:rPr lang="en-GB" sz="2800" b="1" dirty="0">
                <a:solidFill>
                  <a:schemeClr val="tx1"/>
                </a:solidFill>
              </a:rPr>
              <a:t>Where </a:t>
            </a:r>
            <a:r>
              <a:rPr lang="en-GB" sz="2800" b="1" u="sng" dirty="0">
                <a:solidFill>
                  <a:schemeClr val="tx1"/>
                </a:solidFill>
              </a:rPr>
              <a:t>12 or more people </a:t>
            </a:r>
            <a:r>
              <a:rPr lang="en-GB" sz="2800" b="1" dirty="0">
                <a:solidFill>
                  <a:schemeClr val="tx1"/>
                </a:solidFill>
              </a:rPr>
              <a:t>use or threaten violence for a common purpose, in such a way as would cause a person of reasonable firmness, if present, to fear for his personal safety.</a:t>
            </a:r>
          </a:p>
          <a:p>
            <a:r>
              <a:rPr lang="en-GB" sz="2800" dirty="0">
                <a:solidFill>
                  <a:schemeClr val="tx1"/>
                </a:solidFill>
              </a:rPr>
              <a:t>The venue may be a public or private place and the person of reasonable firmness </a:t>
            </a:r>
            <a:r>
              <a:rPr lang="en-GB" sz="2800" dirty="0">
                <a:solidFill>
                  <a:srgbClr val="00B0F0"/>
                </a:solidFill>
              </a:rPr>
              <a:t>doesn’t</a:t>
            </a:r>
            <a:r>
              <a:rPr lang="en-GB" sz="2800" dirty="0">
                <a:solidFill>
                  <a:schemeClr val="tx1"/>
                </a:solidFill>
              </a:rPr>
              <a:t> have to be present.</a:t>
            </a:r>
          </a:p>
          <a:p>
            <a:r>
              <a:rPr lang="en-GB" sz="2800" i="1" dirty="0">
                <a:solidFill>
                  <a:srgbClr val="FF0000"/>
                </a:solidFill>
              </a:rPr>
              <a:t>Jefferson [1994]</a:t>
            </a:r>
          </a:p>
        </p:txBody>
      </p:sp>
      <p:pic>
        <p:nvPicPr>
          <p:cNvPr id="5" name="Picture 4"/>
          <p:cNvPicPr>
            <a:picLocks noChangeAspect="1"/>
          </p:cNvPicPr>
          <p:nvPr/>
        </p:nvPicPr>
        <p:blipFill>
          <a:blip r:embed="rId5"/>
          <a:stretch>
            <a:fillRect/>
          </a:stretch>
        </p:blipFill>
        <p:spPr>
          <a:xfrm>
            <a:off x="459835" y="4485682"/>
            <a:ext cx="2533650" cy="1800225"/>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94003608"/>
      </p:ext>
    </p:extLst>
  </p:cSld>
  <p:clrMapOvr>
    <a:masterClrMapping/>
  </p:clrMapOvr>
  <mc:AlternateContent xmlns:mc="http://schemas.openxmlformats.org/markup-compatibility/2006" xmlns:p14="http://schemas.microsoft.com/office/powerpoint/2010/main">
    <mc:Choice Requires="p14">
      <p:transition spd="slow" p14:dur="2000" advTm="96994"/>
    </mc:Choice>
    <mc:Fallback xmlns="">
      <p:transition spd="slow" advTm="969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Violent Disorder</a:t>
            </a:r>
            <a:br>
              <a:rPr lang="en-GB" dirty="0"/>
            </a:br>
            <a:r>
              <a:rPr lang="en-GB" dirty="0"/>
              <a:t/>
            </a:r>
            <a:br>
              <a:rPr lang="en-GB" dirty="0"/>
            </a:br>
            <a:r>
              <a:rPr lang="en-GB" dirty="0"/>
              <a:t>s.2 POA 1986</a:t>
            </a:r>
          </a:p>
        </p:txBody>
      </p:sp>
      <p:sp>
        <p:nvSpPr>
          <p:cNvPr id="3" name="Content Placeholder 2"/>
          <p:cNvSpPr>
            <a:spLocks noGrp="1"/>
          </p:cNvSpPr>
          <p:nvPr>
            <p:ph idx="1"/>
          </p:nvPr>
        </p:nvSpPr>
        <p:spPr/>
        <p:txBody>
          <a:bodyPr>
            <a:normAutofit/>
          </a:bodyPr>
          <a:lstStyle/>
          <a:p>
            <a:r>
              <a:rPr lang="en-GB" sz="2400" b="1" u="sng" dirty="0"/>
              <a:t>Three or more </a:t>
            </a:r>
            <a:r>
              <a:rPr lang="en-GB" sz="2400" dirty="0"/>
              <a:t>people use or threaten violence in such a way as would cause a person of reasonable firmness, if present, to fear for his personal safety, and each of the persons using or threatening unlawful violence will be guilty of violent disorder.</a:t>
            </a:r>
          </a:p>
          <a:p>
            <a:r>
              <a:rPr lang="en-GB" sz="2400" dirty="0"/>
              <a:t>Can be in a public or private place and the person of reasonable firmness </a:t>
            </a:r>
            <a:r>
              <a:rPr lang="en-GB" sz="2400" dirty="0">
                <a:solidFill>
                  <a:srgbClr val="00B0F0"/>
                </a:solidFill>
              </a:rPr>
              <a:t>doesn’t</a:t>
            </a:r>
            <a:r>
              <a:rPr lang="en-GB" sz="2400" dirty="0"/>
              <a:t> need to be present.</a:t>
            </a:r>
          </a:p>
          <a:p>
            <a:r>
              <a:rPr lang="en-GB" sz="2400" dirty="0"/>
              <a:t>There must be an </a:t>
            </a:r>
            <a:r>
              <a:rPr lang="en-GB" sz="2400" b="1" dirty="0"/>
              <a:t>intention to use or threaten violence </a:t>
            </a:r>
            <a:r>
              <a:rPr lang="en-GB" sz="2400" dirty="0"/>
              <a:t>or an awareness that conduct may amount to violent or threatening violence. </a:t>
            </a:r>
          </a:p>
          <a:p>
            <a:endParaRPr lang="en-GB" sz="2400" dirty="0"/>
          </a:p>
          <a:p>
            <a:pPr marL="0" indent="0">
              <a:buNone/>
            </a:pPr>
            <a:r>
              <a:rPr lang="en-GB" sz="2400" dirty="0"/>
              <a:t>- No common purpose requirement</a:t>
            </a:r>
          </a:p>
        </p:txBody>
      </p:sp>
      <p:pic>
        <p:nvPicPr>
          <p:cNvPr id="4" name="Picture 3"/>
          <p:cNvPicPr>
            <a:picLocks noChangeAspect="1"/>
          </p:cNvPicPr>
          <p:nvPr/>
        </p:nvPicPr>
        <p:blipFill>
          <a:blip r:embed="rId5"/>
          <a:stretch>
            <a:fillRect/>
          </a:stretch>
        </p:blipFill>
        <p:spPr>
          <a:xfrm>
            <a:off x="655097" y="4508161"/>
            <a:ext cx="2143125" cy="2143125"/>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33137189"/>
      </p:ext>
    </p:extLst>
  </p:cSld>
  <p:clrMapOvr>
    <a:masterClrMapping/>
  </p:clrMapOvr>
  <mc:AlternateContent xmlns:mc="http://schemas.openxmlformats.org/markup-compatibility/2006" xmlns:p14="http://schemas.microsoft.com/office/powerpoint/2010/main">
    <mc:Choice Requires="p14">
      <p:transition spd="slow" p14:dur="2000" advTm="107715"/>
    </mc:Choice>
    <mc:Fallback xmlns="">
      <p:transition spd="slow" advTm="1077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Affray</a:t>
            </a:r>
            <a:br>
              <a:rPr lang="en-GB" dirty="0"/>
            </a:br>
            <a:r>
              <a:rPr lang="en-GB" dirty="0"/>
              <a:t/>
            </a:r>
            <a:br>
              <a:rPr lang="en-GB" dirty="0"/>
            </a:br>
            <a:r>
              <a:rPr lang="en-GB" dirty="0"/>
              <a:t>s3 POA 1986</a:t>
            </a:r>
          </a:p>
        </p:txBody>
      </p:sp>
      <p:sp>
        <p:nvSpPr>
          <p:cNvPr id="3" name="Content Placeholder 2"/>
          <p:cNvSpPr>
            <a:spLocks noGrp="1"/>
          </p:cNvSpPr>
          <p:nvPr>
            <p:ph idx="1"/>
          </p:nvPr>
        </p:nvSpPr>
        <p:spPr>
          <a:xfrm>
            <a:off x="3454401" y="864108"/>
            <a:ext cx="7984067" cy="5120640"/>
          </a:xfrm>
        </p:spPr>
        <p:txBody>
          <a:bodyPr>
            <a:noAutofit/>
          </a:bodyPr>
          <a:lstStyle/>
          <a:p>
            <a:pPr marL="0" indent="0">
              <a:buNone/>
            </a:pPr>
            <a:r>
              <a:rPr lang="en-GB" sz="3200" dirty="0">
                <a:solidFill>
                  <a:schemeClr val="tx1"/>
                </a:solidFill>
              </a:rPr>
              <a:t>This offence requires proof that the D uses or threatens unlawful violence towards another and his conduct is such as would cause a person of reasonable firmness</a:t>
            </a:r>
            <a:r>
              <a:rPr lang="en-GB" sz="3200" b="1" dirty="0">
                <a:solidFill>
                  <a:schemeClr val="tx1"/>
                </a:solidFill>
              </a:rPr>
              <a:t> present at the scene </a:t>
            </a:r>
            <a:r>
              <a:rPr lang="en-GB" sz="3200" dirty="0">
                <a:solidFill>
                  <a:schemeClr val="tx1"/>
                </a:solidFill>
              </a:rPr>
              <a:t>to fear for his personal safety.</a:t>
            </a:r>
          </a:p>
          <a:p>
            <a:pPr marL="0" indent="0">
              <a:buNone/>
            </a:pPr>
            <a:r>
              <a:rPr lang="en-GB" sz="3200" dirty="0"/>
              <a:t>A threat cannot be made by the use of words alone.</a:t>
            </a:r>
          </a:p>
          <a:p>
            <a:pPr marL="0" indent="0">
              <a:buNone/>
            </a:pPr>
            <a:r>
              <a:rPr lang="en-GB" sz="3200" i="1" dirty="0">
                <a:solidFill>
                  <a:srgbClr val="FF0000"/>
                </a:solidFill>
              </a:rPr>
              <a:t>I v Director of Public Prosecutions [2001]-</a:t>
            </a:r>
          </a:p>
          <a:p>
            <a:pPr marL="0" indent="0">
              <a:buNone/>
            </a:pPr>
            <a:r>
              <a:rPr lang="en-GB" sz="3200" dirty="0">
                <a:solidFill>
                  <a:schemeClr val="tx1"/>
                </a:solidFill>
                <a:latin typeface="Times New Roman" panose="02020603050405020304" pitchFamily="18" charset="0"/>
                <a:cs typeface="Times New Roman" panose="02020603050405020304" pitchFamily="18" charset="0"/>
              </a:rPr>
              <a:t>Threat must be made to someone present at the scene</a:t>
            </a:r>
          </a:p>
        </p:txBody>
      </p:sp>
      <p:pic>
        <p:nvPicPr>
          <p:cNvPr id="4" name="Picture 3"/>
          <p:cNvPicPr>
            <a:picLocks noChangeAspect="1"/>
          </p:cNvPicPr>
          <p:nvPr/>
        </p:nvPicPr>
        <p:blipFill>
          <a:blip r:embed="rId5"/>
          <a:stretch>
            <a:fillRect/>
          </a:stretch>
        </p:blipFill>
        <p:spPr>
          <a:xfrm>
            <a:off x="483647" y="4805857"/>
            <a:ext cx="2486025" cy="1838325"/>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60054716"/>
      </p:ext>
    </p:extLst>
  </p:cSld>
  <p:clrMapOvr>
    <a:masterClrMapping/>
  </p:clrMapOvr>
  <mc:AlternateContent xmlns:mc="http://schemas.openxmlformats.org/markup-compatibility/2006" xmlns:p14="http://schemas.microsoft.com/office/powerpoint/2010/main">
    <mc:Choice Requires="p14">
      <p:transition spd="slow" p14:dur="2000" advTm="107902"/>
    </mc:Choice>
    <mc:Fallback xmlns="">
      <p:transition spd="slow" advTm="1079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15265" y="1491877"/>
            <a:ext cx="7984068" cy="2600437"/>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pPr algn="ctr"/>
            <a:r>
              <a:rPr lang="en-GB" dirty="0"/>
              <a:t>Using threatening, abusive, etc. language</a:t>
            </a:r>
            <a:br>
              <a:rPr lang="en-GB" dirty="0"/>
            </a:br>
            <a:r>
              <a:rPr lang="en-GB" dirty="0"/>
              <a:t/>
            </a:r>
            <a:br>
              <a:rPr lang="en-GB" dirty="0"/>
            </a:br>
            <a:r>
              <a:rPr lang="en-GB" dirty="0"/>
              <a:t>s.4</a:t>
            </a:r>
          </a:p>
        </p:txBody>
      </p:sp>
      <p:sp>
        <p:nvSpPr>
          <p:cNvPr id="3" name="Content Placeholder 2"/>
          <p:cNvSpPr>
            <a:spLocks noGrp="1"/>
          </p:cNvSpPr>
          <p:nvPr>
            <p:ph idx="1"/>
          </p:nvPr>
        </p:nvSpPr>
        <p:spPr>
          <a:xfrm>
            <a:off x="3989188" y="2020282"/>
            <a:ext cx="7476065" cy="1286933"/>
          </a:xfrm>
        </p:spPr>
        <p:txBody>
          <a:bodyPr>
            <a:noAutofit/>
          </a:bodyPr>
          <a:lstStyle/>
          <a:p>
            <a:pPr marL="0" indent="0" algn="ctr">
              <a:buNone/>
            </a:pPr>
            <a:r>
              <a:rPr lang="en-GB" sz="2800" b="1" dirty="0">
                <a:solidFill>
                  <a:schemeClr val="tx1"/>
                </a:solidFill>
              </a:rPr>
              <a:t>S4 contains the offence of using threatening, abusive or insulting words or behaviour, which is intended or likely to cause another person to fear immediate violence or provoke the immediate use of violence by another.</a:t>
            </a:r>
          </a:p>
        </p:txBody>
      </p:sp>
      <p:sp>
        <p:nvSpPr>
          <p:cNvPr id="5" name="TextBox 4"/>
          <p:cNvSpPr txBox="1"/>
          <p:nvPr/>
        </p:nvSpPr>
        <p:spPr>
          <a:xfrm>
            <a:off x="3534834" y="4524691"/>
            <a:ext cx="7810498" cy="1200329"/>
          </a:xfrm>
          <a:prstGeom prst="rect">
            <a:avLst/>
          </a:prstGeom>
          <a:noFill/>
        </p:spPr>
        <p:txBody>
          <a:bodyPr wrap="square" rtlCol="0">
            <a:spAutoFit/>
          </a:bodyPr>
          <a:lstStyle/>
          <a:p>
            <a:pPr marL="285750" indent="-285750">
              <a:buFontTx/>
              <a:buChar char="-"/>
            </a:pPr>
            <a:r>
              <a:rPr lang="en-GB" sz="2400" dirty="0">
                <a:solidFill>
                  <a:srgbClr val="00B0F0"/>
                </a:solidFill>
              </a:rPr>
              <a:t>Such a person must be present</a:t>
            </a:r>
          </a:p>
          <a:p>
            <a:pPr marL="285750" indent="-285750">
              <a:buFontTx/>
              <a:buChar char="-"/>
            </a:pPr>
            <a:r>
              <a:rPr lang="en-GB" sz="2400" i="1" dirty="0">
                <a:solidFill>
                  <a:srgbClr val="FF0000"/>
                </a:solidFill>
              </a:rPr>
              <a:t>Atkin v DPP [1989]</a:t>
            </a:r>
          </a:p>
          <a:p>
            <a:pPr marL="285750" indent="-285750">
              <a:buFontTx/>
              <a:buChar char="-"/>
            </a:pPr>
            <a:r>
              <a:rPr lang="en-GB" sz="2400" i="1" dirty="0">
                <a:solidFill>
                  <a:srgbClr val="FF0000"/>
                </a:solidFill>
              </a:rPr>
              <a:t>Brutus v Cozens [1973]</a:t>
            </a:r>
            <a:endParaRPr lang="en-GB" sz="2400"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57522978"/>
      </p:ext>
    </p:extLst>
  </p:cSld>
  <p:clrMapOvr>
    <a:masterClrMapping/>
  </p:clrMapOvr>
  <mc:AlternateContent xmlns:mc="http://schemas.openxmlformats.org/markup-compatibility/2006" xmlns:p14="http://schemas.microsoft.com/office/powerpoint/2010/main">
    <mc:Choice Requires="p14">
      <p:transition spd="slow" p14:dur="2000" advTm="131169"/>
    </mc:Choice>
    <mc:Fallback xmlns="">
      <p:transition spd="slow" advTm="131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Using threatening, abusive, etc. language</a:t>
            </a:r>
            <a:br>
              <a:rPr lang="en-GB" dirty="0"/>
            </a:br>
            <a:r>
              <a:rPr lang="en-GB" dirty="0"/>
              <a:t/>
            </a:r>
            <a:br>
              <a:rPr lang="en-GB" dirty="0"/>
            </a:br>
            <a:r>
              <a:rPr lang="en-GB" dirty="0"/>
              <a:t>s.4</a:t>
            </a:r>
          </a:p>
        </p:txBody>
      </p:sp>
      <p:sp>
        <p:nvSpPr>
          <p:cNvPr id="3" name="Content Placeholder 2"/>
          <p:cNvSpPr>
            <a:spLocks noGrp="1"/>
          </p:cNvSpPr>
          <p:nvPr>
            <p:ph idx="1"/>
          </p:nvPr>
        </p:nvSpPr>
        <p:spPr/>
        <p:txBody>
          <a:bodyPr>
            <a:normAutofit/>
          </a:bodyPr>
          <a:lstStyle/>
          <a:p>
            <a:pPr marL="0" indent="0" algn="ctr">
              <a:buNone/>
            </a:pPr>
            <a:r>
              <a:rPr lang="en-GB" sz="3600" dirty="0"/>
              <a:t>There must be some risk of immediate violence</a:t>
            </a:r>
          </a:p>
          <a:p>
            <a:pPr marL="0" indent="0">
              <a:buNone/>
            </a:pPr>
            <a:r>
              <a:rPr lang="en-GB" sz="2400" b="1" i="1" dirty="0">
                <a:solidFill>
                  <a:srgbClr val="FF0000"/>
                </a:solidFill>
              </a:rPr>
              <a:t>Horseferry Road Justices, ex parte </a:t>
            </a:r>
            <a:r>
              <a:rPr lang="en-GB" sz="2400" b="1" i="1" dirty="0" err="1">
                <a:solidFill>
                  <a:srgbClr val="FF0000"/>
                </a:solidFill>
              </a:rPr>
              <a:t>Siadatan</a:t>
            </a:r>
            <a:r>
              <a:rPr lang="en-GB" sz="2400" b="1" i="1" dirty="0">
                <a:solidFill>
                  <a:srgbClr val="FF0000"/>
                </a:solidFill>
              </a:rPr>
              <a:t> [1990]</a:t>
            </a:r>
          </a:p>
          <a:p>
            <a:pPr marL="0" indent="0">
              <a:buNone/>
            </a:pPr>
            <a:r>
              <a:rPr lang="en-GB" sz="2400" dirty="0">
                <a:solidFill>
                  <a:schemeClr val="tx1"/>
                </a:solidFill>
              </a:rPr>
              <a:t>The applicant wanted the magistrates to issue a summons against Penguin Viking Books on the ground that the publication of </a:t>
            </a:r>
            <a:r>
              <a:rPr lang="en-GB" sz="2400" i="1" dirty="0">
                <a:solidFill>
                  <a:schemeClr val="tx1"/>
                </a:solidFill>
              </a:rPr>
              <a:t>Salman Rushdie’s The Satanic Verses </a:t>
            </a:r>
            <a:r>
              <a:rPr lang="en-GB" sz="2400" dirty="0">
                <a:solidFill>
                  <a:schemeClr val="tx1"/>
                </a:solidFill>
              </a:rPr>
              <a:t>was intended to provoke the immediate use of unlawful violence under s4. </a:t>
            </a:r>
          </a:p>
          <a:p>
            <a:pPr marL="0" indent="0">
              <a:buNone/>
            </a:pPr>
            <a:r>
              <a:rPr lang="en-GB" sz="2400" dirty="0">
                <a:solidFill>
                  <a:schemeClr val="tx1"/>
                </a:solidFill>
              </a:rPr>
              <a:t>The magistrates refused, because POA 1986 did not cover conduct that was likely to lead to violence at some unspecified time in the future.- It has to be “immediate”.</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91229653"/>
      </p:ext>
    </p:extLst>
  </p:cSld>
  <p:clrMapOvr>
    <a:masterClrMapping/>
  </p:clrMapOvr>
  <mc:AlternateContent xmlns:mc="http://schemas.openxmlformats.org/markup-compatibility/2006" xmlns:p14="http://schemas.microsoft.com/office/powerpoint/2010/main">
    <mc:Choice Requires="p14">
      <p:transition spd="slow" p14:dur="2000" advTm="57146"/>
    </mc:Choice>
    <mc:Fallback xmlns="">
      <p:transition spd="slow" advTm="57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19" y="1123837"/>
            <a:ext cx="2812014" cy="3498963"/>
          </a:xfrm>
        </p:spPr>
        <p:txBody>
          <a:bodyPr/>
          <a:lstStyle/>
          <a:p>
            <a:pPr algn="ctr"/>
            <a:r>
              <a:rPr lang="en-GB" dirty="0"/>
              <a:t>Disorderly conduct</a:t>
            </a:r>
            <a:br>
              <a:rPr lang="en-GB" dirty="0"/>
            </a:br>
            <a:r>
              <a:rPr lang="en-GB" dirty="0"/>
              <a:t/>
            </a:r>
            <a:br>
              <a:rPr lang="en-GB" dirty="0"/>
            </a:br>
            <a:r>
              <a:rPr lang="en-GB" dirty="0"/>
              <a:t>s5 POA 1986</a:t>
            </a:r>
          </a:p>
        </p:txBody>
      </p:sp>
      <p:sp>
        <p:nvSpPr>
          <p:cNvPr id="3" name="Content Placeholder 2"/>
          <p:cNvSpPr>
            <a:spLocks noGrp="1"/>
          </p:cNvSpPr>
          <p:nvPr>
            <p:ph idx="1"/>
          </p:nvPr>
        </p:nvSpPr>
        <p:spPr>
          <a:xfrm>
            <a:off x="3681424" y="322241"/>
            <a:ext cx="8239642" cy="6197092"/>
          </a:xfrm>
        </p:spPr>
        <p:txBody>
          <a:bodyPr>
            <a:noAutofit/>
          </a:bodyPr>
          <a:lstStyle/>
          <a:p>
            <a:pPr marL="0" indent="0">
              <a:buNone/>
            </a:pPr>
            <a:r>
              <a:rPr lang="en-GB" sz="2800" dirty="0"/>
              <a:t>Involves using threatening, abusive, insulting words or disorderly behaviour, </a:t>
            </a:r>
            <a:r>
              <a:rPr lang="en-GB" sz="2800" b="1" dirty="0"/>
              <a:t>within the sight or hearing of another person likely to be caused harassment, alarm or distress.</a:t>
            </a:r>
          </a:p>
          <a:p>
            <a:pPr marL="0" indent="0">
              <a:buNone/>
            </a:pPr>
            <a:r>
              <a:rPr lang="en-GB" sz="2800" dirty="0"/>
              <a:t>Aim of this offence is to curb hooliganism which is not violent but causes unnecessary misery to others e.g. vulnerable members of society such as the elderly.</a:t>
            </a:r>
          </a:p>
          <a:p>
            <a:pPr marL="0" indent="0">
              <a:buNone/>
            </a:pPr>
            <a:r>
              <a:rPr lang="en-GB" sz="2800" dirty="0"/>
              <a:t>It also covers the display of any writing, sign or other visual representation.</a:t>
            </a:r>
          </a:p>
          <a:p>
            <a:pPr marL="0" indent="0">
              <a:buNone/>
            </a:pPr>
            <a:r>
              <a:rPr lang="en-GB" sz="2800" b="1" i="1" dirty="0">
                <a:solidFill>
                  <a:srgbClr val="FF0000"/>
                </a:solidFill>
              </a:rPr>
              <a:t>DPP v </a:t>
            </a:r>
            <a:r>
              <a:rPr lang="en-GB" sz="2800" b="1" i="1" dirty="0" err="1">
                <a:solidFill>
                  <a:srgbClr val="FF0000"/>
                </a:solidFill>
              </a:rPr>
              <a:t>Orum</a:t>
            </a:r>
            <a:r>
              <a:rPr lang="en-GB" sz="2800" b="1" i="1" dirty="0">
                <a:solidFill>
                  <a:srgbClr val="FF0000"/>
                </a:solidFill>
              </a:rPr>
              <a:t> [1988]</a:t>
            </a:r>
            <a:endParaRPr lang="en-GB" sz="2800" dirty="0"/>
          </a:p>
        </p:txBody>
      </p:sp>
      <p:pic>
        <p:nvPicPr>
          <p:cNvPr id="4" name="Picture 3"/>
          <p:cNvPicPr>
            <a:picLocks noChangeAspect="1"/>
          </p:cNvPicPr>
          <p:nvPr/>
        </p:nvPicPr>
        <p:blipFill>
          <a:blip r:embed="rId5"/>
          <a:stretch>
            <a:fillRect/>
          </a:stretch>
        </p:blipFill>
        <p:spPr>
          <a:xfrm>
            <a:off x="869410" y="3951253"/>
            <a:ext cx="1772190" cy="275674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87261189"/>
      </p:ext>
    </p:extLst>
  </p:cSld>
  <p:clrMapOvr>
    <a:masterClrMapping/>
  </p:clrMapOvr>
  <mc:AlternateContent xmlns:mc="http://schemas.openxmlformats.org/markup-compatibility/2006" xmlns:p14="http://schemas.microsoft.com/office/powerpoint/2010/main">
    <mc:Choice Requires="p14">
      <p:transition spd="slow" p14:dur="2000" advTm="106472"/>
    </mc:Choice>
    <mc:Fallback xmlns="">
      <p:transition spd="slow" advTm="1064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Offences against police officers: s89 Police Act 1996</a:t>
            </a:r>
          </a:p>
        </p:txBody>
      </p:sp>
      <p:sp>
        <p:nvSpPr>
          <p:cNvPr id="3" name="Content Placeholder 2"/>
          <p:cNvSpPr>
            <a:spLocks noGrp="1"/>
          </p:cNvSpPr>
          <p:nvPr>
            <p:ph idx="1"/>
          </p:nvPr>
        </p:nvSpPr>
        <p:spPr>
          <a:xfrm>
            <a:off x="3522133" y="864108"/>
            <a:ext cx="7662335" cy="5790692"/>
          </a:xfrm>
        </p:spPr>
        <p:txBody>
          <a:bodyPr>
            <a:normAutofit/>
          </a:bodyPr>
          <a:lstStyle/>
          <a:p>
            <a:pPr marL="0" indent="0" algn="ctr">
              <a:buNone/>
            </a:pPr>
            <a:r>
              <a:rPr lang="en-GB" sz="2800" b="1" dirty="0">
                <a:solidFill>
                  <a:srgbClr val="FF0000"/>
                </a:solidFill>
              </a:rPr>
              <a:t>Under s89(1) Police Act 1996 </a:t>
            </a:r>
            <a:r>
              <a:rPr lang="en-GB" sz="2800" dirty="0">
                <a:solidFill>
                  <a:srgbClr val="FF0000"/>
                </a:solidFill>
              </a:rPr>
              <a:t>a D may be charged with</a:t>
            </a:r>
            <a:r>
              <a:rPr lang="en-GB" sz="2800" b="1" dirty="0">
                <a:solidFill>
                  <a:srgbClr val="FF0000"/>
                </a:solidFill>
              </a:rPr>
              <a:t> </a:t>
            </a:r>
            <a:r>
              <a:rPr lang="en-GB" sz="2800" b="1" dirty="0">
                <a:solidFill>
                  <a:srgbClr val="00B0F0"/>
                </a:solidFill>
              </a:rPr>
              <a:t>ASSAULTING</a:t>
            </a:r>
            <a:r>
              <a:rPr lang="en-GB" sz="2800" b="1" dirty="0">
                <a:solidFill>
                  <a:srgbClr val="FF0000"/>
                </a:solidFill>
              </a:rPr>
              <a:t> </a:t>
            </a:r>
            <a:r>
              <a:rPr lang="en-GB" sz="2800" dirty="0">
                <a:solidFill>
                  <a:srgbClr val="FF0000"/>
                </a:solidFill>
              </a:rPr>
              <a:t>a police officer in the execution of his duty.</a:t>
            </a:r>
          </a:p>
          <a:p>
            <a:pPr marL="0" indent="0" algn="ctr">
              <a:buNone/>
            </a:pPr>
            <a:r>
              <a:rPr lang="en-GB" sz="3000" b="1" dirty="0">
                <a:solidFill>
                  <a:srgbClr val="FF0000"/>
                </a:solidFill>
              </a:rPr>
              <a:t>S89(2): </a:t>
            </a:r>
            <a:r>
              <a:rPr lang="en-GB" sz="3000" dirty="0">
                <a:solidFill>
                  <a:srgbClr val="FF0000"/>
                </a:solidFill>
              </a:rPr>
              <a:t>A D may be charged with wilfully </a:t>
            </a:r>
            <a:r>
              <a:rPr lang="en-GB" sz="3000" b="1" dirty="0">
                <a:solidFill>
                  <a:srgbClr val="00B0F0"/>
                </a:solidFill>
              </a:rPr>
              <a:t>OBSTRUCTING/ RESISTING</a:t>
            </a:r>
            <a:r>
              <a:rPr lang="en-GB" sz="3000" b="1" dirty="0">
                <a:solidFill>
                  <a:srgbClr val="FF0000"/>
                </a:solidFill>
              </a:rPr>
              <a:t>  </a:t>
            </a:r>
            <a:r>
              <a:rPr lang="en-GB" sz="3000" dirty="0">
                <a:solidFill>
                  <a:srgbClr val="FF0000"/>
                </a:solidFill>
              </a:rPr>
              <a:t>a police officer in the execution of his duty.</a:t>
            </a:r>
          </a:p>
          <a:p>
            <a:pPr marL="0" indent="0">
              <a:buNone/>
            </a:pPr>
            <a:r>
              <a:rPr lang="en-GB" b="1" i="1" dirty="0">
                <a:solidFill>
                  <a:srgbClr val="FF0000"/>
                </a:solidFill>
              </a:rPr>
              <a:t>Lewis v Cox [1984]</a:t>
            </a:r>
            <a:endParaRPr lang="en-GB" b="1" i="1" dirty="0"/>
          </a:p>
          <a:p>
            <a:pPr marL="0" indent="0">
              <a:buNone/>
            </a:pPr>
            <a:r>
              <a:rPr lang="en-GB" b="1" i="1" dirty="0">
                <a:solidFill>
                  <a:srgbClr val="FF0000"/>
                </a:solidFill>
              </a:rPr>
              <a:t>Hills v Ellis [1983]</a:t>
            </a:r>
          </a:p>
        </p:txBody>
      </p:sp>
      <p:pic>
        <p:nvPicPr>
          <p:cNvPr id="4" name="Picture 3"/>
          <p:cNvPicPr>
            <a:picLocks noChangeAspect="1"/>
          </p:cNvPicPr>
          <p:nvPr/>
        </p:nvPicPr>
        <p:blipFill>
          <a:blip r:embed="rId5"/>
          <a:stretch>
            <a:fillRect/>
          </a:stretch>
        </p:blipFill>
        <p:spPr>
          <a:xfrm>
            <a:off x="23850" y="4637087"/>
            <a:ext cx="3405620" cy="2017713"/>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26315720"/>
      </p:ext>
    </p:extLst>
  </p:cSld>
  <p:clrMapOvr>
    <a:masterClrMapping/>
  </p:clrMapOvr>
  <mc:AlternateContent xmlns:mc="http://schemas.openxmlformats.org/markup-compatibility/2006" xmlns:p14="http://schemas.microsoft.com/office/powerpoint/2010/main">
    <mc:Choice Requires="p14">
      <p:transition spd="slow" p14:dur="2000" advTm="79714"/>
    </mc:Choice>
    <mc:Fallback xmlns="">
      <p:transition spd="slow" advTm="797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br>
              <a:rPr lang="en-GB" dirty="0"/>
            </a:br>
            <a:r>
              <a:rPr lang="en-GB" dirty="0"/>
              <a:t>Match the appropriate maximum sentences with the offences.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96474963"/>
              </p:ext>
            </p:extLst>
          </p:nvPr>
        </p:nvGraphicFramePr>
        <p:xfrm>
          <a:off x="3716338" y="876300"/>
          <a:ext cx="7808912" cy="5430563"/>
        </p:xfrm>
        <a:graphic>
          <a:graphicData uri="http://schemas.openxmlformats.org/drawingml/2006/table">
            <a:tbl>
              <a:tblPr firstRow="1" bandRow="1">
                <a:tableStyleId>{5C22544A-7EE6-4342-B048-85BDC9FD1C3A}</a:tableStyleId>
              </a:tblPr>
              <a:tblGrid>
                <a:gridCol w="3904456">
                  <a:extLst>
                    <a:ext uri="{9D8B030D-6E8A-4147-A177-3AD203B41FA5}">
                      <a16:colId xmlns="" xmlns:a16="http://schemas.microsoft.com/office/drawing/2014/main" val="20000"/>
                    </a:ext>
                  </a:extLst>
                </a:gridCol>
                <a:gridCol w="3904456">
                  <a:extLst>
                    <a:ext uri="{9D8B030D-6E8A-4147-A177-3AD203B41FA5}">
                      <a16:colId xmlns="" xmlns:a16="http://schemas.microsoft.com/office/drawing/2014/main" val="20001"/>
                    </a:ext>
                  </a:extLst>
                </a:gridCol>
              </a:tblGrid>
              <a:tr h="829988">
                <a:tc>
                  <a:txBody>
                    <a:bodyPr/>
                    <a:lstStyle/>
                    <a:p>
                      <a:r>
                        <a:rPr lang="en-GB" dirty="0"/>
                        <a:t>Riot </a:t>
                      </a:r>
                      <a:endParaRPr lang="en-GB"/>
                    </a:p>
                    <a:p>
                      <a:pPr lvl="0">
                        <a:buNone/>
                      </a:pPr>
                      <a:r>
                        <a:rPr lang="en-GB" dirty="0"/>
                        <a:t>(s.1 Public Order Act, 1986)</a:t>
                      </a:r>
                    </a:p>
                  </a:txBody>
                  <a:tcPr/>
                </a:tc>
                <a:tc>
                  <a:txBody>
                    <a:bodyPr/>
                    <a:lstStyle/>
                    <a:p>
                      <a:r>
                        <a:rPr lang="en-GB" dirty="0"/>
                        <a:t>6 months imprisonment</a:t>
                      </a:r>
                    </a:p>
                  </a:txBody>
                  <a:tcPr/>
                </a:tc>
                <a:extLst>
                  <a:ext uri="{0D108BD9-81ED-4DB2-BD59-A6C34878D82A}">
                    <a16:rowId xmlns="" xmlns:a16="http://schemas.microsoft.com/office/drawing/2014/main" val="10000"/>
                  </a:ext>
                </a:extLst>
              </a:tr>
              <a:tr h="1111799">
                <a:tc>
                  <a:txBody>
                    <a:bodyPr/>
                    <a:lstStyle/>
                    <a:p>
                      <a:r>
                        <a:rPr lang="en-GB" dirty="0"/>
                        <a:t>Violent disorder </a:t>
                      </a:r>
                      <a:endParaRPr lang="en-GB"/>
                    </a:p>
                    <a:p>
                      <a:pPr lvl="0">
                        <a:buNone/>
                      </a:pPr>
                      <a:r>
                        <a:rPr lang="en-GB" dirty="0"/>
                        <a:t>(s.2 Public Order Act, 1986)</a:t>
                      </a:r>
                    </a:p>
                  </a:txBody>
                  <a:tcPr/>
                </a:tc>
                <a:tc>
                  <a:txBody>
                    <a:bodyPr/>
                    <a:lstStyle/>
                    <a:p>
                      <a:r>
                        <a:rPr lang="en-GB" dirty="0"/>
                        <a:t>3 years imprisonment</a:t>
                      </a:r>
                    </a:p>
                  </a:txBody>
                  <a:tcPr/>
                </a:tc>
                <a:extLst>
                  <a:ext uri="{0D108BD9-81ED-4DB2-BD59-A6C34878D82A}">
                    <a16:rowId xmlns="" xmlns:a16="http://schemas.microsoft.com/office/drawing/2014/main" val="10001"/>
                  </a:ext>
                </a:extLst>
              </a:tr>
              <a:tr h="829988">
                <a:tc>
                  <a:txBody>
                    <a:bodyPr/>
                    <a:lstStyle/>
                    <a:p>
                      <a:r>
                        <a:rPr lang="en-GB" dirty="0"/>
                        <a:t>Affray</a:t>
                      </a:r>
                    </a:p>
                    <a:p>
                      <a:pPr lvl="0">
                        <a:buNone/>
                      </a:pPr>
                      <a:r>
                        <a:rPr lang="en-GB" dirty="0"/>
                        <a:t>(s.3 Public Order Act, 1986)</a:t>
                      </a:r>
                    </a:p>
                  </a:txBody>
                  <a:tcPr/>
                </a:tc>
                <a:tc>
                  <a:txBody>
                    <a:bodyPr/>
                    <a:lstStyle/>
                    <a:p>
                      <a:r>
                        <a:rPr lang="en-GB" sz="1800" b="1" i="0" kern="1200" dirty="0">
                          <a:solidFill>
                            <a:schemeClr val="dk1"/>
                          </a:solidFill>
                          <a:effectLst/>
                          <a:latin typeface="+mn-lt"/>
                          <a:ea typeface="+mn-ea"/>
                          <a:cs typeface="+mn-cs"/>
                        </a:rPr>
                        <a:t>Max level 3 fine- Medium level community order</a:t>
                      </a:r>
                    </a:p>
                  </a:txBody>
                  <a:tcPr/>
                </a:tc>
                <a:extLst>
                  <a:ext uri="{0D108BD9-81ED-4DB2-BD59-A6C34878D82A}">
                    <a16:rowId xmlns="" xmlns:a16="http://schemas.microsoft.com/office/drawing/2014/main" val="10002"/>
                  </a:ext>
                </a:extLst>
              </a:tr>
              <a:tr h="829988">
                <a:tc>
                  <a:txBody>
                    <a:bodyPr/>
                    <a:lstStyle/>
                    <a:p>
                      <a:r>
                        <a:rPr lang="en-GB" dirty="0"/>
                        <a:t>Threatening behaviour</a:t>
                      </a:r>
                    </a:p>
                    <a:p>
                      <a:pPr lvl="0">
                        <a:buNone/>
                      </a:pPr>
                      <a:r>
                        <a:rPr lang="en-GB" dirty="0"/>
                        <a:t>(s.4(1))</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800" b="1" i="0" kern="1200" dirty="0">
                          <a:solidFill>
                            <a:schemeClr val="dk1"/>
                          </a:solidFill>
                          <a:effectLst/>
                          <a:latin typeface="+mn-lt"/>
                          <a:ea typeface="+mn-ea"/>
                          <a:cs typeface="+mn-cs"/>
                        </a:rPr>
                        <a:t>Fine – 26 weeks custody</a:t>
                      </a:r>
                    </a:p>
                  </a:txBody>
                  <a:tcPr/>
                </a:tc>
                <a:extLst>
                  <a:ext uri="{0D108BD9-81ED-4DB2-BD59-A6C34878D82A}">
                    <a16:rowId xmlns="" xmlns:a16="http://schemas.microsoft.com/office/drawing/2014/main" val="10003"/>
                  </a:ext>
                </a:extLst>
              </a:tr>
              <a:tr h="644769">
                <a:tc>
                  <a:txBody>
                    <a:bodyPr/>
                    <a:lstStyle/>
                    <a:p>
                      <a:r>
                        <a:rPr lang="en-GB" baseline="0" dirty="0"/>
                        <a:t>Assaulting a police officer in the execution of his duty </a:t>
                      </a:r>
                    </a:p>
                    <a:p>
                      <a:pPr lvl="0">
                        <a:buNone/>
                      </a:pPr>
                      <a:r>
                        <a:rPr lang="en-GB" baseline="0" dirty="0"/>
                        <a:t>(s.89 Police Act 1996)</a:t>
                      </a:r>
                    </a:p>
                  </a:txBody>
                  <a:tcPr/>
                </a:tc>
                <a:tc>
                  <a:txBody>
                    <a:bodyPr/>
                    <a:lstStyle/>
                    <a:p>
                      <a:r>
                        <a:rPr lang="en-GB" dirty="0"/>
                        <a:t>5 years imprisonment</a:t>
                      </a:r>
                    </a:p>
                  </a:txBody>
                  <a:tcPr/>
                </a:tc>
                <a:extLst>
                  <a:ext uri="{0D108BD9-81ED-4DB2-BD59-A6C34878D82A}">
                    <a16:rowId xmlns="" xmlns:a16="http://schemas.microsoft.com/office/drawing/2014/main" val="10004"/>
                  </a:ext>
                </a:extLst>
              </a:tr>
              <a:tr h="829988">
                <a:tc>
                  <a:txBody>
                    <a:bodyPr/>
                    <a:lstStyle/>
                    <a:p>
                      <a:r>
                        <a:rPr lang="en-GB" dirty="0"/>
                        <a:t>Obstructing/resisting a police officers in the execution of his duty </a:t>
                      </a:r>
                    </a:p>
                    <a:p>
                      <a:pPr lvl="0">
                        <a:buNone/>
                      </a:pPr>
                      <a:r>
                        <a:rPr lang="en-GB" dirty="0"/>
                        <a:t>(s.89 (2) Police Act 1996).</a:t>
                      </a:r>
                    </a:p>
                  </a:txBody>
                  <a:tcPr/>
                </a:tc>
                <a:tc>
                  <a:txBody>
                    <a:bodyPr/>
                    <a:lstStyle/>
                    <a:p>
                      <a:r>
                        <a:rPr lang="en-GB" dirty="0"/>
                        <a:t>10 years imprisonment</a:t>
                      </a:r>
                    </a:p>
                  </a:txBody>
                  <a:tcPr/>
                </a:tc>
                <a:extLst>
                  <a:ext uri="{0D108BD9-81ED-4DB2-BD59-A6C34878D82A}">
                    <a16:rowId xmlns="" xmlns:a16="http://schemas.microsoft.com/office/drawing/2014/main" val="10005"/>
                  </a:ext>
                </a:extLst>
              </a:tr>
            </a:tbl>
          </a:graphicData>
        </a:graphic>
      </p:graphicFrame>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47093586"/>
      </p:ext>
    </p:extLst>
  </p:cSld>
  <p:clrMapOvr>
    <a:masterClrMapping/>
  </p:clrMapOvr>
  <mc:AlternateContent xmlns:mc="http://schemas.openxmlformats.org/markup-compatibility/2006" xmlns:p14="http://schemas.microsoft.com/office/powerpoint/2010/main">
    <mc:Choice Requires="p14">
      <p:transition spd="slow" p14:dur="2000" advTm="33480"/>
    </mc:Choice>
    <mc:Fallback xmlns="">
      <p:transition spd="slow" advTm="334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TM03457475[[fn=Frame]]</Template>
  <TotalTime>980</TotalTime>
  <Words>1465</Words>
  <Application>Microsoft Office PowerPoint</Application>
  <PresentationFormat>Widescreen</PresentationFormat>
  <Paragraphs>159</Paragraphs>
  <Slides>23</Slides>
  <Notes>23</Notes>
  <HiddenSlides>0</HiddenSlides>
  <MMClips>23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Corbel</vt:lpstr>
      <vt:lpstr>Times New Roman</vt:lpstr>
      <vt:lpstr>Wingdings 2</vt:lpstr>
      <vt:lpstr>Frame</vt:lpstr>
      <vt:lpstr>FREEDOM OF ASSEMBLY AND ASSOCIATION</vt:lpstr>
      <vt:lpstr>LEARNING OBJECTIVES</vt:lpstr>
      <vt:lpstr>PowerPoint Presentation</vt:lpstr>
      <vt:lpstr>FREEDOM OF ASSOCIATION</vt:lpstr>
      <vt:lpstr>FREEDOM OF ASSOCIATION</vt:lpstr>
      <vt:lpstr>MEETINGS ON PRIVATE PROPERTY</vt:lpstr>
      <vt:lpstr>PUBLIC ASSEMBLIES</vt:lpstr>
      <vt:lpstr>PUBLIC ASSEMBLIES:  and Public Disorder</vt:lpstr>
      <vt:lpstr>TASK</vt:lpstr>
      <vt:lpstr>S14 POA</vt:lpstr>
      <vt:lpstr>PUBLIC PROCESSIONS  “Marches”</vt:lpstr>
      <vt:lpstr>s.11 POA (1986)      </vt:lpstr>
      <vt:lpstr>s. 12 POA</vt:lpstr>
      <vt:lpstr>s.13 POA </vt:lpstr>
      <vt:lpstr>Offences under the Public Order Act 1986</vt:lpstr>
      <vt:lpstr>Riot  s.1</vt:lpstr>
      <vt:lpstr>Violent Disorder  s.2 POA 1986</vt:lpstr>
      <vt:lpstr>Affray  s3 POA 1986</vt:lpstr>
      <vt:lpstr>Using threatening, abusive, etc. language  s.4</vt:lpstr>
      <vt:lpstr>Using threatening, abusive, etc. language  s.4</vt:lpstr>
      <vt:lpstr>Disorderly conduct  s5 POA 1986</vt:lpstr>
      <vt:lpstr>Offences against police officers: s89 Police Act 1996</vt:lpstr>
      <vt:lpstr>TASK: Match the appropriate maximum sentences with the offences.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FREEDOM OF ASSEMBLY AND ASSOCIATION</dc:title>
  <dc:creator>Laura Knight</dc:creator>
  <cp:lastModifiedBy>Laura Knight</cp:lastModifiedBy>
  <cp:revision>146</cp:revision>
  <cp:lastPrinted>2018-03-27T09:17:07Z</cp:lastPrinted>
  <dcterms:created xsi:type="dcterms:W3CDTF">2017-03-23T12:14:54Z</dcterms:created>
  <dcterms:modified xsi:type="dcterms:W3CDTF">2021-06-03T12:49:01Z</dcterms:modified>
</cp:coreProperties>
</file>