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0" d="100"/>
          <a:sy n="80" d="100"/>
        </p:scale>
        <p:origin x="10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9E65-F264-99AB-736E-22731EA73E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C0A955-8961-AEF7-2931-690D88324A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E5E388-516B-08D5-4AAD-9DC7A004AA55}"/>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676BD7D7-B631-50D2-4B6D-88DF6F37D03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2097943-2030-2722-F7C5-012E6210F625}"/>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1326108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FBEE2-DF78-57BF-C706-826620B462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A385CA-FB29-7C0C-7915-42C2F00D58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593D69-6780-06CB-8B28-B01199B990C7}"/>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F98178F4-7B29-E460-2F45-E04220C9C4E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143B15C-B34F-D900-B4BE-8794876505EA}"/>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212597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A6CDA-AE44-0D1F-6A88-8E3F78DD57D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FF9198-49C5-73BA-4A9B-C05629FDA9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9BAFAC-29B4-79AF-91CF-3D0F7283BFAA}"/>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8A2FFED0-E69D-5662-7396-10326A0238D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46A88C6-9D70-A413-CA66-48AA2164C42A}"/>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2184106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267B4-8A85-4562-BD80-AEC4E15C45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9593B5-0E2C-8F98-0FA8-B572BA68C3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E93B98-7E2E-1773-26F4-61D98A0CE5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9DA7A3-B9A4-96A5-0087-2810573C38A7}"/>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6" name="Footer Placeholder 5">
            <a:extLst>
              <a:ext uri="{FF2B5EF4-FFF2-40B4-BE49-F238E27FC236}">
                <a16:creationId xmlns:a16="http://schemas.microsoft.com/office/drawing/2014/main" id="{605936C2-FA9F-AC85-AB3F-1306816C99FB}"/>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6850526-55BF-122D-2BAC-CE1CCFDA177D}"/>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155466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A26AA-2FFC-25BB-F29B-6BC666EAA93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2599DA8-5D19-F803-70FE-263002B117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BA76CA-37A3-A992-6B63-2264324126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EF1620E-676E-5C3C-9FC6-89BF58A549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098C88-0B3A-A486-248E-2E70B0822C3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E25206-9F40-2C8F-E5D6-ABD6C05F98CE}"/>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8" name="Footer Placeholder 7">
            <a:extLst>
              <a:ext uri="{FF2B5EF4-FFF2-40B4-BE49-F238E27FC236}">
                <a16:creationId xmlns:a16="http://schemas.microsoft.com/office/drawing/2014/main" id="{F53C239A-ED94-D566-DF85-DCF73B971F0E}"/>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40D23897-22A0-E799-4E5B-1B30438F3A43}"/>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1862920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5FE32-C61D-1647-DC4C-211B828B73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954127-F3E8-548F-AF95-F3DBB93C6FD7}"/>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4" name="Footer Placeholder 3">
            <a:extLst>
              <a:ext uri="{FF2B5EF4-FFF2-40B4-BE49-F238E27FC236}">
                <a16:creationId xmlns:a16="http://schemas.microsoft.com/office/drawing/2014/main" id="{59BF6E95-0F37-F264-9678-38C25607F60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72A7FB0-0307-E891-48F5-2F9630D8EE59}"/>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1508402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080D3D-A085-98E6-5257-EF0D4227D9EC}"/>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3" name="Footer Placeholder 2">
            <a:extLst>
              <a:ext uri="{FF2B5EF4-FFF2-40B4-BE49-F238E27FC236}">
                <a16:creationId xmlns:a16="http://schemas.microsoft.com/office/drawing/2014/main" id="{46B601DC-FD4E-156F-DE7D-E59AA5BC03B5}"/>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1C130E77-C3B0-A843-50F4-406F19A8C972}"/>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3231558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0115F-9D37-C84B-D099-056E132D71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D1D20F7-43E1-7717-EF27-26447E3721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DEB66D5-1CDA-1ACD-4A55-7641BF4027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1C4AF4-A037-2472-E859-F67E9EF75E4B}"/>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6" name="Footer Placeholder 5">
            <a:extLst>
              <a:ext uri="{FF2B5EF4-FFF2-40B4-BE49-F238E27FC236}">
                <a16:creationId xmlns:a16="http://schemas.microsoft.com/office/drawing/2014/main" id="{4C0A38C0-F4A9-9B5B-DD45-DB7D5C9FB4D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AE45752-6342-7092-4A2D-C20F79477AE2}"/>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2572972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44644-34C5-EE31-3BB9-B699CB3A3F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568C78-0386-CA8C-EAD0-BDC51367A8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C0CEB91-CFF8-0411-9D49-BBC5D1D761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018C03-03DF-4105-4C12-26503C94565F}"/>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6" name="Footer Placeholder 5">
            <a:extLst>
              <a:ext uri="{FF2B5EF4-FFF2-40B4-BE49-F238E27FC236}">
                <a16:creationId xmlns:a16="http://schemas.microsoft.com/office/drawing/2014/main" id="{7A42DE68-9314-EE2E-AF71-98BF15DB171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8E579E2-ABF4-02C9-034C-1FF2057C8DF6}"/>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300659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FDEE0-E5C0-7DF1-A709-68298E7431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601114-66EE-6872-C3FF-2BF83955A8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F18DA6-6B66-9201-B14C-4EB296BC9168}"/>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5A0632A4-C3BD-95D6-6400-EAEBB88ECF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41F9122-851D-15AB-34DA-DB6367D0D9CB}"/>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4106357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E7505C-44C9-DE47-C086-DCF28E374D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F8499A-1E26-A304-537D-70156C65EE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D51155-3C69-C545-7F89-D69FE4698593}"/>
              </a:ext>
            </a:extLst>
          </p:cNvPr>
          <p:cNvSpPr>
            <a:spLocks noGrp="1"/>
          </p:cNvSpPr>
          <p:nvPr>
            <p:ph type="dt" sz="half" idx="10"/>
          </p:nvPr>
        </p:nvSpPr>
        <p:spPr/>
        <p:txBody>
          <a:body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BB5D775C-0792-B908-751D-8A732D1D5E7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465E7D-7D94-08AA-49E5-24BB544C1FE8}"/>
              </a:ext>
            </a:extLst>
          </p:cNvPr>
          <p:cNvSpPr>
            <a:spLocks noGrp="1"/>
          </p:cNvSpPr>
          <p:nvPr>
            <p:ph type="sldNum" sz="quarter" idx="12"/>
          </p:nvPr>
        </p:nvSpPr>
        <p:spPr/>
        <p:txBody>
          <a:bodyPr/>
          <a:lstStyle/>
          <a:p>
            <a:fld id="{B162829E-CA96-4018-9AB2-D0248799C32C}" type="slidenum">
              <a:rPr lang="en-GB" smtClean="0"/>
              <a:t>‹#›</a:t>
            </a:fld>
            <a:endParaRPr lang="en-GB" dirty="0"/>
          </a:p>
        </p:txBody>
      </p:sp>
    </p:spTree>
    <p:extLst>
      <p:ext uri="{BB962C8B-B14F-4D97-AF65-F5344CB8AC3E}">
        <p14:creationId xmlns:p14="http://schemas.microsoft.com/office/powerpoint/2010/main" val="2553742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CA512B-B3C4-164B-4250-17B1A7F5E7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8353B4-CE6F-25AB-1A3A-C2929C4DE8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4786C5-FC49-56DD-C37D-9DFE272A23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784AD2-6C37-4B37-B3F0-6EFBC3896C31}" type="datetimeFigureOut">
              <a:rPr lang="en-GB" smtClean="0"/>
              <a:t>22/07/2022</a:t>
            </a:fld>
            <a:endParaRPr lang="en-GB" dirty="0"/>
          </a:p>
        </p:txBody>
      </p:sp>
      <p:sp>
        <p:nvSpPr>
          <p:cNvPr id="5" name="Footer Placeholder 4">
            <a:extLst>
              <a:ext uri="{FF2B5EF4-FFF2-40B4-BE49-F238E27FC236}">
                <a16:creationId xmlns:a16="http://schemas.microsoft.com/office/drawing/2014/main" id="{D466B3DA-DCB2-A725-EB45-9FE94DC40F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8891823D-6E57-DF19-A13C-52827CA9A8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2829E-CA96-4018-9AB2-D0248799C32C}" type="slidenum">
              <a:rPr lang="en-GB" smtClean="0"/>
              <a:t>‹#›</a:t>
            </a:fld>
            <a:endParaRPr lang="en-GB" dirty="0"/>
          </a:p>
        </p:txBody>
      </p:sp>
    </p:spTree>
    <p:extLst>
      <p:ext uri="{BB962C8B-B14F-4D97-AF65-F5344CB8AC3E}">
        <p14:creationId xmlns:p14="http://schemas.microsoft.com/office/powerpoint/2010/main" val="37123863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www.scie.org.uk/dementia/living-with-dementia/sensory-loss/hearing-loss.asp" TargetMode="External"/><Relationship Id="rId3" Type="http://schemas.openxmlformats.org/officeDocument/2006/relationships/hyperlink" Target="https://www.alzheimersresearchuk.org/research-finds-no-link-between-hobbies-and-dementia-risk/" TargetMode="External"/><Relationship Id="rId7" Type="http://schemas.openxmlformats.org/officeDocument/2006/relationships/hyperlink" Target="https://www.seniorlink.com/blog/activities-for-dementia-patients-50-tips-and-ideas-to-keep-patients-with-dementia-engaged" TargetMode="External"/><Relationship Id="rId12" Type="http://schemas.openxmlformats.org/officeDocument/2006/relationships/hyperlink" Target="https://www.alzheimers.org.uk/dementia-professionals/dementia-experience-toolkit/real-life-examples/tips-dementia-friendly-documents" TargetMode="External"/><Relationship Id="rId2" Type="http://schemas.openxmlformats.org/officeDocument/2006/relationships/hyperlink" Target="https://www.agingcare.com/articles/daily-routine-for-people-with-dementia-156855.htm" TargetMode="External"/><Relationship Id="rId1" Type="http://schemas.openxmlformats.org/officeDocument/2006/relationships/slideLayout" Target="../slideLayouts/slideLayout2.xml"/><Relationship Id="rId6" Type="http://schemas.openxmlformats.org/officeDocument/2006/relationships/hyperlink" Target="https://www.nia.nih.gov/health/what-is-dementia" TargetMode="External"/><Relationship Id="rId11" Type="http://schemas.openxmlformats.org/officeDocument/2006/relationships/hyperlink" Target="https://content.iospress.com/articles/technology-and-disability/tad00233" TargetMode="External"/><Relationship Id="rId5" Type="http://schemas.openxmlformats.org/officeDocument/2006/relationships/hyperlink" Target="https://www.medicalprotection.org/uk/articles/eng-confidentiality-disclosures-relating-to-patients-unable-to-consent" TargetMode="External"/><Relationship Id="rId10" Type="http://schemas.openxmlformats.org/officeDocument/2006/relationships/hyperlink" Target="https://www.caremark.co.uk/locations/coventry/local-news/how-to-help-a-person-with-dementia-continue-to-enjoy-their-hobbies" TargetMode="External"/><Relationship Id="rId4" Type="http://schemas.openxmlformats.org/officeDocument/2006/relationships/hyperlink" Target="https://www.alzheimers.org.uk/get-support/help-dementia-care/understanding-supporting-person-dementia" TargetMode="External"/><Relationship Id="rId9" Type="http://schemas.openxmlformats.org/officeDocument/2006/relationships/hyperlink" Target="https://www.who.int/news-room/fact-sheets/detail/dementia"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nhs.uk/conditions/diabetes/" TargetMode="External"/><Relationship Id="rId13" Type="http://schemas.openxmlformats.org/officeDocument/2006/relationships/hyperlink" Target="https://www.scie.org.uk/news/opinions/person-centred-dementia-care" TargetMode="External"/><Relationship Id="rId3" Type="http://schemas.openxmlformats.org/officeDocument/2006/relationships/hyperlink" Target="https://assets.publishing.service.gov.uk/government/uploads/system/uploads/attachment_data/file/215960/dh_121493.pdf" TargetMode="External"/><Relationship Id="rId7" Type="http://schemas.openxmlformats.org/officeDocument/2006/relationships/hyperlink" Target="https://www.nia.nih.gov/health/what-is-dementia" TargetMode="External"/><Relationship Id="rId12" Type="http://schemas.openxmlformats.org/officeDocument/2006/relationships/hyperlink" Target="https://www.rcn.org.uk/Get-Help/RCN-advice/duty-of-care" TargetMode="External"/><Relationship Id="rId2" Type="http://schemas.openxmlformats.org/officeDocument/2006/relationships/hyperlink" Target="https://www.cambridge.org/core/journals/international-psychogeriatrics/article/abs/spirituality-and-religion-in-older-adults-with-dementia-a-systematic-review/2BDB1984DE3EA081CF3B06207079DB6C" TargetMode="External"/><Relationship Id="rId1" Type="http://schemas.openxmlformats.org/officeDocument/2006/relationships/slideLayout" Target="../slideLayouts/slideLayout2.xml"/><Relationship Id="rId6" Type="http://schemas.openxmlformats.org/officeDocument/2006/relationships/hyperlink" Target="https://www.mayoclinic.org/diseases-conditions/arthritis/diagnosis-treatment/drc-20350777" TargetMode="External"/><Relationship Id="rId11" Type="http://schemas.openxmlformats.org/officeDocument/2006/relationships/hyperlink" Target="https://relish-life.com/jigsaw-puzzles?utm_source=google&amp;utm_medium=cpc&amp;utm_campaign=12077318808&amp;utm_content=124913874948&amp;utm_term=how%20to%20keep%20dementia%20patients%20busy&amp;gclid=EAIaIQobChMI-Nzn8siH-QIVeYFQBh1ZswSqEAAYASAAEgLuq_D_BwE" TargetMode="External"/><Relationship Id="rId5" Type="http://schemas.openxmlformats.org/officeDocument/2006/relationships/hyperlink" Target="https://www.hallmarkcarehomes.co.uk/faq" TargetMode="External"/><Relationship Id="rId10" Type="http://schemas.openxmlformats.org/officeDocument/2006/relationships/hyperlink" Target="https://www.pharmacytimes.com/view/common-allergy-drugs-may-raise-dementia-risk" TargetMode="External"/><Relationship Id="rId4" Type="http://schemas.openxmlformats.org/officeDocument/2006/relationships/hyperlink" Target="https://halalcs.org/requirements/" TargetMode="External"/><Relationship Id="rId9" Type="http://schemas.openxmlformats.org/officeDocument/2006/relationships/hyperlink" Target="https://www.nhsinform.scot/illnesses-and-conditions/heart-and-blood-vessels/conditions/angina" TargetMode="External"/><Relationship Id="rId14" Type="http://schemas.openxmlformats.org/officeDocument/2006/relationships/hyperlink" Target="https://www.whereyoulivematters.org/importance-of-routines-for-dement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5800E-851A-F743-170D-D896AEBA2FDA}"/>
              </a:ext>
            </a:extLst>
          </p:cNvPr>
          <p:cNvSpPr>
            <a:spLocks noGrp="1"/>
          </p:cNvSpPr>
          <p:nvPr>
            <p:ph type="ctrTitle"/>
          </p:nvPr>
        </p:nvSpPr>
        <p:spPr/>
        <p:txBody>
          <a:bodyPr/>
          <a:lstStyle/>
          <a:p>
            <a:r>
              <a:rPr lang="en-GB" dirty="0"/>
              <a:t>Rahima Zafar </a:t>
            </a:r>
          </a:p>
        </p:txBody>
      </p:sp>
      <p:sp>
        <p:nvSpPr>
          <p:cNvPr id="3" name="Subtitle 2">
            <a:extLst>
              <a:ext uri="{FF2B5EF4-FFF2-40B4-BE49-F238E27FC236}">
                <a16:creationId xmlns:a16="http://schemas.microsoft.com/office/drawing/2014/main" id="{6BC5937A-DDF7-68C7-9CC3-9C8DDA427D2D}"/>
              </a:ext>
            </a:extLst>
          </p:cNvPr>
          <p:cNvSpPr>
            <a:spLocks noGrp="1"/>
          </p:cNvSpPr>
          <p:nvPr>
            <p:ph type="subTitle" idx="1"/>
          </p:nvPr>
        </p:nvSpPr>
        <p:spPr/>
        <p:txBody>
          <a:bodyPr/>
          <a:lstStyle/>
          <a:p>
            <a:r>
              <a:rPr lang="en-GB" dirty="0"/>
              <a:t>Lecturer : Joanna Davies </a:t>
            </a:r>
          </a:p>
        </p:txBody>
      </p:sp>
    </p:spTree>
    <p:extLst>
      <p:ext uri="{BB962C8B-B14F-4D97-AF65-F5344CB8AC3E}">
        <p14:creationId xmlns:p14="http://schemas.microsoft.com/office/powerpoint/2010/main" val="897325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DC63F-5BF3-D834-9156-CF67E57300DE}"/>
              </a:ext>
            </a:extLst>
          </p:cNvPr>
          <p:cNvSpPr>
            <a:spLocks noGrp="1"/>
          </p:cNvSpPr>
          <p:nvPr>
            <p:ph type="title"/>
          </p:nvPr>
        </p:nvSpPr>
        <p:spPr/>
        <p:txBody>
          <a:bodyPr>
            <a:normAutofit/>
          </a:bodyPr>
          <a:lstStyle/>
          <a:p>
            <a:r>
              <a:rPr lang="en-GB" sz="1100" dirty="0"/>
              <a:t>Below are listed patients </a:t>
            </a:r>
            <a:br>
              <a:rPr lang="en-GB" sz="1100" dirty="0"/>
            </a:br>
            <a:r>
              <a:rPr lang="en-GB" sz="1100" dirty="0"/>
              <a:t>* personal details </a:t>
            </a:r>
            <a:br>
              <a:rPr lang="en-GB" sz="1100" dirty="0"/>
            </a:br>
            <a:r>
              <a:rPr lang="en-GB" sz="1100" dirty="0"/>
              <a:t>* religion and ethnicity </a:t>
            </a:r>
            <a:br>
              <a:rPr lang="en-GB" sz="1100" dirty="0"/>
            </a:br>
            <a:r>
              <a:rPr lang="en-GB" sz="1100" dirty="0"/>
              <a:t>* family / next of kin </a:t>
            </a:r>
            <a:br>
              <a:rPr lang="en-GB" sz="1100" dirty="0"/>
            </a:br>
            <a:r>
              <a:rPr lang="en-GB" sz="1100" dirty="0"/>
              <a:t>* health </a:t>
            </a:r>
          </a:p>
        </p:txBody>
      </p:sp>
      <p:sp>
        <p:nvSpPr>
          <p:cNvPr id="3" name="Content Placeholder 2">
            <a:extLst>
              <a:ext uri="{FF2B5EF4-FFF2-40B4-BE49-F238E27FC236}">
                <a16:creationId xmlns:a16="http://schemas.microsoft.com/office/drawing/2014/main" id="{D9C18A66-D43C-1659-EB46-E3B04ED48263}"/>
              </a:ext>
            </a:extLst>
          </p:cNvPr>
          <p:cNvSpPr>
            <a:spLocks noGrp="1"/>
          </p:cNvSpPr>
          <p:nvPr>
            <p:ph idx="1"/>
          </p:nvPr>
        </p:nvSpPr>
        <p:spPr>
          <a:xfrm>
            <a:off x="838200" y="1825624"/>
            <a:ext cx="10515600" cy="4840351"/>
          </a:xfrm>
        </p:spPr>
        <p:txBody>
          <a:bodyPr>
            <a:normAutofit fontScale="92500" lnSpcReduction="20000"/>
          </a:bodyPr>
          <a:lstStyle/>
          <a:p>
            <a:pPr marL="0" indent="0">
              <a:lnSpc>
                <a:spcPct val="107000"/>
              </a:lnSpc>
              <a:spcAft>
                <a:spcPts val="800"/>
              </a:spcAft>
              <a:buNone/>
            </a:pP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Name MRS Bibi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Age 55 years old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Address 111 Lonely Lane Wakefield , London , L8 , 8pb</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Religion : Islam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Next of kin : Sam khan (son)</a:t>
            </a: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Does Mrs Bibi have health issues?  Arthritis , diabetes , angina , migraine , she has recently had a stroke but now she is recovering</a:t>
            </a:r>
            <a:r>
              <a:rPr lang="en-GB" sz="1050" dirty="0">
                <a:effectLst/>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 ( national institute of aging , 2021 ) </a:t>
            </a:r>
            <a:r>
              <a:rPr lang="en-GB" sz="1800" dirty="0">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In addition to this patient confidenciality is vital as it needs to be kept private and secure for professional use. Also patient or if patient can not do so next of kin to give permission to look over when needed ( medical protection , 2020) </a:t>
            </a:r>
          </a:p>
          <a:p>
            <a:pPr marL="0" indent="0">
              <a:spcAft>
                <a:spcPts val="800"/>
              </a:spcAft>
              <a:buNone/>
            </a:pPr>
            <a:r>
              <a:rPr lang="en-GB" sz="1800" dirty="0">
                <a:latin typeface="Calibri" panose="020F0502020204030204" pitchFamily="34" charset="0"/>
                <a:ea typeface="Calibri" panose="020F0502020204030204" pitchFamily="34" charset="0"/>
                <a:cs typeface="Times New Roman" panose="02020603050405020304" pitchFamily="18" charset="0"/>
              </a:rPr>
              <a:t>It is vital that mrs bibi first language is not English and she has an interpreture to translate to her this can be anything from given medication to asking anything personal .</a:t>
            </a:r>
          </a:p>
          <a:p>
            <a:pPr marL="0" indent="0">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In this case religion should not matter when it comes to duty of care as it is im</a:t>
            </a:r>
            <a:r>
              <a:rPr lang="en-GB" sz="1800" dirty="0">
                <a:latin typeface="Calibri" panose="020F0502020204030204" pitchFamily="34" charset="0"/>
                <a:ea typeface="Calibri" panose="020F0502020204030204" pitchFamily="34" charset="0"/>
                <a:cs typeface="Times New Roman" panose="02020603050405020304" pitchFamily="18" charset="0"/>
              </a:rPr>
              <a:t>portant for the professional staff to respect the patient ( Cambridge core , 2014)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400" dirty="0"/>
          </a:p>
        </p:txBody>
      </p:sp>
    </p:spTree>
    <p:extLst>
      <p:ext uri="{BB962C8B-B14F-4D97-AF65-F5344CB8AC3E}">
        <p14:creationId xmlns:p14="http://schemas.microsoft.com/office/powerpoint/2010/main" val="2272314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1DA88-972C-00D7-EAC8-6B27F7C8AE83}"/>
              </a:ext>
            </a:extLst>
          </p:cNvPr>
          <p:cNvSpPr>
            <a:spLocks noGrp="1"/>
          </p:cNvSpPr>
          <p:nvPr>
            <p:ph type="title"/>
          </p:nvPr>
        </p:nvSpPr>
        <p:spPr>
          <a:xfrm>
            <a:off x="0" y="0"/>
            <a:ext cx="10515600" cy="1325563"/>
          </a:xfrm>
        </p:spPr>
        <p:txBody>
          <a:bodyPr>
            <a:normAutofit/>
          </a:bodyPr>
          <a:lstStyle/>
          <a:p>
            <a:r>
              <a:rPr lang="en-GB" sz="1100" dirty="0"/>
              <a:t>Here will be listed </a:t>
            </a:r>
            <a:br>
              <a:rPr lang="en-GB" sz="1100" dirty="0"/>
            </a:br>
            <a:r>
              <a:rPr lang="en-GB" sz="1100" dirty="0"/>
              <a:t>* medication </a:t>
            </a:r>
            <a:br>
              <a:rPr lang="en-GB" sz="1100" dirty="0"/>
            </a:br>
            <a:r>
              <a:rPr lang="en-GB" sz="1100" dirty="0"/>
              <a:t>* allerges </a:t>
            </a:r>
          </a:p>
        </p:txBody>
      </p:sp>
      <p:sp>
        <p:nvSpPr>
          <p:cNvPr id="3" name="Content Placeholder 2">
            <a:extLst>
              <a:ext uri="{FF2B5EF4-FFF2-40B4-BE49-F238E27FC236}">
                <a16:creationId xmlns:a16="http://schemas.microsoft.com/office/drawing/2014/main" id="{1D299A0B-9E2B-40E2-12EF-540A5801611C}"/>
              </a:ext>
            </a:extLst>
          </p:cNvPr>
          <p:cNvSpPr>
            <a:spLocks noGrp="1"/>
          </p:cNvSpPr>
          <p:nvPr>
            <p:ph idx="1"/>
          </p:nvPr>
        </p:nvSpPr>
        <p:spPr>
          <a:xfrm>
            <a:off x="114630" y="1325562"/>
            <a:ext cx="11979303" cy="5321727"/>
          </a:xfrm>
        </p:spPr>
        <p:txBody>
          <a:bodyPr>
            <a:normAutofit fontScale="92500" lnSpcReduction="20000"/>
          </a:bodyPr>
          <a:lstStyle/>
          <a:p>
            <a:pPr marL="0" indent="0">
              <a:buNone/>
            </a:pPr>
            <a:r>
              <a:rPr lang="en-GB" sz="1400" dirty="0"/>
              <a:t>Does Mrs Bibi take Medication? Yes</a:t>
            </a:r>
          </a:p>
          <a:p>
            <a:pPr marL="0" indent="0">
              <a:buNone/>
            </a:pPr>
            <a:r>
              <a:rPr lang="en-GB" sz="1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Medication- </a:t>
            </a: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does the person take, and do they need help with this?</a:t>
            </a:r>
          </a:p>
          <a:p>
            <a:pPr>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Mrs Bibi takes Arthritis medication which are called nonsteroidal anti-inflammatory drugs which are given to relieve pain and soreness. ( Mayo clinic , 2022)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Diabetes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strike="sngStrike"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are</a:t>
            </a: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two forms </a:t>
            </a: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the </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first is type 1 and </a:t>
            </a: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the </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other is type 2. Here will be explained what these types mean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arenR"/>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Type 1 – when the body immune system is weak and cannot produce insulin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Type 2  - cannot produce enough insulin , body cells do not react to the insulin.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(NHS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 11 July 2019)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Angina is controlled and maintained by its treatment this can mean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Maintain high level of activity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Improvement of the quality of life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Prevent from worsening the narrowed coronary arteries. ( NHS inform , 2022) </a:t>
            </a:r>
            <a:endParaRPr lang="en-GB" sz="14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Allergies? </a:t>
            </a:r>
          </a:p>
          <a:p>
            <a:pPr marL="0" indent="0">
              <a:buNone/>
            </a:pPr>
            <a:r>
              <a:rPr lang="en-GB"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Mrs bibi has allergies to peanuts so anything reated to peanuts even if that is medication she is not allowed she needs to seek professional help for that (pharmacy times , 2016) </a:t>
            </a:r>
            <a:endParaRPr lang="en-GB"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7979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F6D2F-0132-07DC-523A-6DF82D44D641}"/>
              </a:ext>
            </a:extLst>
          </p:cNvPr>
          <p:cNvSpPr>
            <a:spLocks noGrp="1"/>
          </p:cNvSpPr>
          <p:nvPr>
            <p:ph type="title"/>
          </p:nvPr>
        </p:nvSpPr>
        <p:spPr/>
        <p:txBody>
          <a:bodyPr>
            <a:normAutofit fontScale="90000"/>
          </a:bodyPr>
          <a:lstStyle/>
          <a:p>
            <a:r>
              <a:rPr lang="en-GB" dirty="0"/>
              <a:t>Continuing from slide 3 .. </a:t>
            </a:r>
            <a:br>
              <a:rPr lang="en-GB" dirty="0"/>
            </a:br>
            <a:r>
              <a:rPr lang="en-GB" dirty="0"/>
              <a:t>*</a:t>
            </a:r>
            <a:r>
              <a:rPr lang="en-GB" sz="1200" dirty="0"/>
              <a:t>Environment </a:t>
            </a:r>
            <a:br>
              <a:rPr lang="en-GB" sz="1200" dirty="0"/>
            </a:br>
            <a:r>
              <a:rPr lang="en-GB" sz="1200" dirty="0"/>
              <a:t>* mobility </a:t>
            </a:r>
            <a:br>
              <a:rPr lang="en-GB" sz="1200" dirty="0"/>
            </a:br>
            <a:r>
              <a:rPr lang="en-GB" sz="1200" dirty="0"/>
              <a:t>* sensory </a:t>
            </a:r>
            <a:endParaRPr lang="en-GB" dirty="0"/>
          </a:p>
        </p:txBody>
      </p:sp>
      <p:sp>
        <p:nvSpPr>
          <p:cNvPr id="3" name="Content Placeholder 2">
            <a:extLst>
              <a:ext uri="{FF2B5EF4-FFF2-40B4-BE49-F238E27FC236}">
                <a16:creationId xmlns:a16="http://schemas.microsoft.com/office/drawing/2014/main" id="{E44D3934-44BF-E892-D634-64A5AD8AD7DB}"/>
              </a:ext>
            </a:extLst>
          </p:cNvPr>
          <p:cNvSpPr>
            <a:spLocks noGrp="1"/>
          </p:cNvSpPr>
          <p:nvPr>
            <p:ph idx="1"/>
          </p:nvPr>
        </p:nvSpPr>
        <p:spPr/>
        <p:txBody>
          <a:bodyPr>
            <a:normAutofit/>
          </a:bodyPr>
          <a:lstStyle/>
          <a:p>
            <a:pPr marL="0" indent="0">
              <a:buNone/>
            </a:pPr>
            <a:r>
              <a:rPr lang="en-GB" dirty="0"/>
              <a:t>Patient lives in a dementia care home. ( hallmark care homes , 2016) </a:t>
            </a:r>
          </a:p>
          <a:p>
            <a:pPr marL="0" indent="0">
              <a:buNone/>
            </a:pPr>
            <a:r>
              <a:rPr lang="en-GB" dirty="0"/>
              <a:t>Patient is less mobile and does need a walking stick when outdoors. (ios press , 2007) </a:t>
            </a:r>
          </a:p>
          <a:p>
            <a:pPr marL="0" indent="0">
              <a:buNone/>
            </a:pPr>
            <a:r>
              <a:rPr lang="en-GB" dirty="0"/>
              <a:t>Patient has a hearing loss, so they use hearing aids (social care institute for excellence , 2020)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type of care do you offer to your patient? – this may com under person centred care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will be discussed here is the older person Mrs Bibi who is 55 years of age and who is currently living in a dementia care home. Her next of kin is her son and she also has heath issues such as ? Arthritis , diabetes , ulcer , angina , migraine , she’s recently has stroke but slowly recovering. Mrs Bibi also takes medication for these heath conditions. </a:t>
            </a:r>
          </a:p>
        </p:txBody>
      </p:sp>
    </p:spTree>
    <p:extLst>
      <p:ext uri="{BB962C8B-B14F-4D97-AF65-F5344CB8AC3E}">
        <p14:creationId xmlns:p14="http://schemas.microsoft.com/office/powerpoint/2010/main" val="1057190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EC6C7-DEC6-7338-5EDC-B015CCA59DEE}"/>
              </a:ext>
            </a:extLst>
          </p:cNvPr>
          <p:cNvSpPr>
            <a:spLocks noGrp="1"/>
          </p:cNvSpPr>
          <p:nvPr>
            <p:ph type="title"/>
          </p:nvPr>
        </p:nvSpPr>
        <p:spPr/>
        <p:txBody>
          <a:bodyPr>
            <a:normAutofit/>
          </a:bodyPr>
          <a:lstStyle/>
          <a:p>
            <a:r>
              <a:rPr lang="en-GB" sz="1200" dirty="0"/>
              <a:t>This will include :</a:t>
            </a:r>
            <a:br>
              <a:rPr lang="en-GB" sz="1200" dirty="0"/>
            </a:br>
            <a:r>
              <a:rPr lang="en-GB" sz="1200" dirty="0"/>
              <a:t>* cognitive </a:t>
            </a:r>
            <a:br>
              <a:rPr lang="en-GB" sz="1200" dirty="0"/>
            </a:br>
            <a:r>
              <a:rPr lang="en-GB" sz="1200" dirty="0"/>
              <a:t>* Diet </a:t>
            </a:r>
            <a:br>
              <a:rPr lang="en-GB" sz="1200" dirty="0"/>
            </a:br>
            <a:r>
              <a:rPr lang="en-GB" sz="1200" dirty="0"/>
              <a:t>* personal care </a:t>
            </a:r>
            <a:br>
              <a:rPr lang="en-GB" sz="1200" dirty="0"/>
            </a:br>
            <a:r>
              <a:rPr lang="en-GB" sz="1200" dirty="0"/>
              <a:t>* ict </a:t>
            </a:r>
          </a:p>
        </p:txBody>
      </p:sp>
      <p:sp>
        <p:nvSpPr>
          <p:cNvPr id="3" name="Content Placeholder 2">
            <a:extLst>
              <a:ext uri="{FF2B5EF4-FFF2-40B4-BE49-F238E27FC236}">
                <a16:creationId xmlns:a16="http://schemas.microsoft.com/office/drawing/2014/main" id="{DF1D05CB-FAC7-D708-518C-818067F7A6F0}"/>
              </a:ext>
            </a:extLst>
          </p:cNvPr>
          <p:cNvSpPr>
            <a:spLocks noGrp="1"/>
          </p:cNvSpPr>
          <p:nvPr>
            <p:ph idx="1"/>
          </p:nvPr>
        </p:nvSpPr>
        <p:spPr>
          <a:xfrm>
            <a:off x="137160" y="1825625"/>
            <a:ext cx="11914632" cy="4913504"/>
          </a:xfrm>
        </p:spPr>
        <p:txBody>
          <a:bodyPr>
            <a:normAutofit fontScale="92500" lnSpcReduction="20000"/>
          </a:bodyPr>
          <a:lstStyle/>
          <a:p>
            <a:pPr marL="0" indent="0">
              <a:buNone/>
            </a:pPr>
            <a:r>
              <a:rPr lang="en-GB" dirty="0"/>
              <a:t>Patient has discoved memory loss as they have had signs and symptoms of dementia. In this case mrs bibi has been effected by cognitive functioning , thinking , remembering. </a:t>
            </a:r>
          </a:p>
          <a:p>
            <a:pPr marL="0" indent="0">
              <a:buNone/>
            </a:pPr>
            <a:r>
              <a:rPr lang="en-GB" dirty="0"/>
              <a:t>Diet requirements which are set for Mrs Bibi are her son Sam had notified that shes only allowed to eat halal. Halal is a word that is used in the Arabic name which means permissible. It is then separated in to two forces which are haram and halal this is where it is allowed to eat for vegetarians or not. </a:t>
            </a:r>
          </a:p>
          <a:p>
            <a:pPr marL="0" indent="0">
              <a:buNone/>
            </a:pPr>
            <a:r>
              <a:rPr lang="en-GB" dirty="0"/>
              <a:t>Mrs bibi is in a care home which she is cared for 24/7 but she does like to do things on her own. </a:t>
            </a:r>
          </a:p>
          <a:p>
            <a:pPr marL="0" indent="0">
              <a:buNone/>
            </a:pPr>
            <a:r>
              <a:rPr lang="en-GB" dirty="0"/>
              <a:t>Mrs bibi does be a hassle and a problem at times to deal with regarding medication or anything like bed changing or even changing her as she forgets that she does need these procedures done. </a:t>
            </a:r>
          </a:p>
          <a:p>
            <a:pPr marL="0" indent="0">
              <a:buNone/>
            </a:pPr>
            <a:r>
              <a:rPr lang="en-GB" dirty="0"/>
              <a:t>Personal care for mrs bibi has always been important it has been reported by her son. Also the carers have a duty of care to keep her respect and if she want to stay confidentiality they need to respect her decision ( elder , non) </a:t>
            </a:r>
          </a:p>
          <a:p>
            <a:pPr marL="0" indent="0">
              <a:buNone/>
            </a:pPr>
            <a:endParaRPr lang="en-GB" dirty="0"/>
          </a:p>
        </p:txBody>
      </p:sp>
    </p:spTree>
    <p:extLst>
      <p:ext uri="{BB962C8B-B14F-4D97-AF65-F5344CB8AC3E}">
        <p14:creationId xmlns:p14="http://schemas.microsoft.com/office/powerpoint/2010/main" val="1091547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9CBB8-60AC-A031-97DB-546AE19D6A9D}"/>
              </a:ext>
            </a:extLst>
          </p:cNvPr>
          <p:cNvSpPr>
            <a:spLocks noGrp="1"/>
          </p:cNvSpPr>
          <p:nvPr>
            <p:ph type="title"/>
          </p:nvPr>
        </p:nvSpPr>
        <p:spPr/>
        <p:txBody>
          <a:bodyPr>
            <a:normAutofit/>
          </a:bodyPr>
          <a:lstStyle/>
          <a:p>
            <a:r>
              <a:rPr lang="en-GB" sz="1200" dirty="0"/>
              <a:t>Here will be : </a:t>
            </a:r>
            <a:br>
              <a:rPr lang="en-GB" sz="1200" dirty="0"/>
            </a:br>
            <a:r>
              <a:rPr lang="en-GB" sz="1200" dirty="0"/>
              <a:t>* likes and dislikes </a:t>
            </a:r>
            <a:br>
              <a:rPr lang="en-GB" sz="1200" dirty="0"/>
            </a:br>
            <a:r>
              <a:rPr lang="en-GB" sz="1200" dirty="0"/>
              <a:t>* risk assessment </a:t>
            </a:r>
            <a:br>
              <a:rPr lang="en-GB" sz="1200" dirty="0"/>
            </a:br>
            <a:r>
              <a:rPr lang="en-GB" sz="1200" dirty="0"/>
              <a:t>* daily habbits / scheduled </a:t>
            </a:r>
          </a:p>
        </p:txBody>
      </p:sp>
      <p:sp>
        <p:nvSpPr>
          <p:cNvPr id="3" name="Content Placeholder 2">
            <a:extLst>
              <a:ext uri="{FF2B5EF4-FFF2-40B4-BE49-F238E27FC236}">
                <a16:creationId xmlns:a16="http://schemas.microsoft.com/office/drawing/2014/main" id="{F63ADDDD-ABBA-0446-2A51-8536BA1A2574}"/>
              </a:ext>
            </a:extLst>
          </p:cNvPr>
          <p:cNvSpPr>
            <a:spLocks noGrp="1"/>
          </p:cNvSpPr>
          <p:nvPr>
            <p:ph idx="1"/>
          </p:nvPr>
        </p:nvSpPr>
        <p:spPr>
          <a:xfrm>
            <a:off x="137160" y="1825624"/>
            <a:ext cx="11859768" cy="4876928"/>
          </a:xfrm>
        </p:spPr>
        <p:txBody>
          <a:bodyPr>
            <a:normAutofit fontScale="92500" lnSpcReduction="20000"/>
          </a:bodyPr>
          <a:lstStyle/>
          <a:p>
            <a:pPr marL="0" indent="0">
              <a:buNone/>
            </a:pPr>
            <a:r>
              <a:rPr lang="en-GB" dirty="0"/>
              <a:t>Mrs bibi likes reading her news paper which is the daily mail. It has been notified that their has been a survey onindividuals with dementia like to read books / look at emails / this does not mean they may be able to type this was individuals in wales and London uk ( alzhimars society , 2022). What she dislikes is when getting her clothes chaged and getting told to have her medication. This is where person centred care comes in to picture as when she is been taken care of this care very from bathing , changing, been outdoors ect. ( social care instetiue , non) </a:t>
            </a:r>
          </a:p>
          <a:p>
            <a:pPr marL="0" indent="0">
              <a:buNone/>
            </a:pPr>
            <a:r>
              <a:rPr lang="en-GB" dirty="0"/>
              <a:t>Risk assessments are vital to undertake as it is documented regaerding everytghing that gets taken place this can mean from going out to being in the care environment and haven a fall (department of health , 2010 ) </a:t>
            </a:r>
          </a:p>
          <a:p>
            <a:pPr marL="0" indent="0">
              <a:buNone/>
            </a:pPr>
            <a:r>
              <a:rPr lang="en-GB" dirty="0"/>
              <a:t>Mrs bibi does not like her routine changed as it interrups her memory as it is a long term condition which she is recently expirenceing ( where you live matters , 2022).</a:t>
            </a:r>
          </a:p>
          <a:p>
            <a:pPr marL="0" indent="0">
              <a:buNone/>
            </a:pPr>
            <a:r>
              <a:rPr lang="en-GB" dirty="0"/>
              <a:t>Mrs bibi has always lived in a routine and scheduled manner as her work / and personal life ( aging care , 2022) </a:t>
            </a:r>
          </a:p>
        </p:txBody>
      </p:sp>
    </p:spTree>
    <p:extLst>
      <p:ext uri="{BB962C8B-B14F-4D97-AF65-F5344CB8AC3E}">
        <p14:creationId xmlns:p14="http://schemas.microsoft.com/office/powerpoint/2010/main" val="808733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96A58C-B790-8722-D9D7-901D327B4DAB}"/>
              </a:ext>
            </a:extLst>
          </p:cNvPr>
          <p:cNvSpPr>
            <a:spLocks noGrp="1"/>
          </p:cNvSpPr>
          <p:nvPr>
            <p:ph idx="1"/>
          </p:nvPr>
        </p:nvSpPr>
        <p:spPr>
          <a:xfrm>
            <a:off x="95417" y="71562"/>
            <a:ext cx="11982614" cy="6718851"/>
          </a:xfrm>
        </p:spPr>
        <p:txBody>
          <a:bodyPr>
            <a:normAutofit fontScale="92500" lnSpcReduction="20000"/>
          </a:bodyPr>
          <a:lstStyle/>
          <a:p>
            <a:r>
              <a:rPr lang="en-GB" dirty="0"/>
              <a:t>Hobbies / interest </a:t>
            </a:r>
          </a:p>
          <a:p>
            <a:r>
              <a:rPr lang="en-GB" dirty="0"/>
              <a:t> what is important to the person </a:t>
            </a:r>
          </a:p>
          <a:p>
            <a:r>
              <a:rPr lang="en-GB" dirty="0"/>
              <a:t> important dates </a:t>
            </a:r>
          </a:p>
          <a:p>
            <a:pPr marL="0" indent="0">
              <a:buNone/>
            </a:pPr>
            <a:r>
              <a:rPr lang="en-GB" dirty="0"/>
              <a:t>Mrs Bibi hobby has always been to play the jigsaw puzzle. According to this it has been notified that jigsaw puzzles are stimulating and soothing also the are interesting for the brain ( relish , 2022). Also, the interests of on-going activity which according to the research patience with dementia it is beneficial for their body and mind. (senior link , 2019). </a:t>
            </a:r>
          </a:p>
          <a:p>
            <a:pPr marL="0" indent="0">
              <a:buNone/>
            </a:pPr>
            <a:r>
              <a:rPr lang="en-GB" dirty="0"/>
              <a:t>Hobbies and interests are vital as they are best out the individual ( alzimers research uk ,2020) </a:t>
            </a:r>
          </a:p>
          <a:p>
            <a:pPr marL="0" indent="0">
              <a:buNone/>
            </a:pPr>
            <a:r>
              <a:rPr lang="en-GB" dirty="0"/>
              <a:t>Mrs bibi does not realise and understand that she is going through a certain way, but she likes the way she has always done in her way of routines ( world health organisation , 2021) </a:t>
            </a:r>
          </a:p>
          <a:p>
            <a:pPr marL="0" indent="0">
              <a:buNone/>
            </a:pPr>
            <a:r>
              <a:rPr lang="en-GB" dirty="0"/>
              <a:t>Furthermore, hobbies is a time to be fill in which they enjoy , time where stress has been reduced. By doing this it can mean physicial activities so it can help the blood flow to the brain (care mark , 2022) </a:t>
            </a:r>
          </a:p>
          <a:p>
            <a:pPr marL="0" indent="0">
              <a:buNone/>
            </a:pPr>
            <a:r>
              <a:rPr lang="en-GB" dirty="0"/>
              <a:t>Mrs bibi is slowy starting to forget the important dates and connects who she had with. Followed by this it is meant by her children / grandchildren also birthdays and the date her partner passed away because she use to go also to lay flowers at the gravestone (alhzimers society , 2022)   </a:t>
            </a:r>
          </a:p>
        </p:txBody>
      </p:sp>
    </p:spTree>
    <p:extLst>
      <p:ext uri="{BB962C8B-B14F-4D97-AF65-F5344CB8AC3E}">
        <p14:creationId xmlns:p14="http://schemas.microsoft.com/office/powerpoint/2010/main" val="1825746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7A247A-5743-1B4E-E3CF-A1E1717C7A6E}"/>
              </a:ext>
            </a:extLst>
          </p:cNvPr>
          <p:cNvSpPr>
            <a:spLocks noGrp="1"/>
          </p:cNvSpPr>
          <p:nvPr>
            <p:ph idx="1"/>
          </p:nvPr>
        </p:nvSpPr>
        <p:spPr>
          <a:xfrm>
            <a:off x="114631" y="147899"/>
            <a:ext cx="11915691" cy="6626611"/>
          </a:xfrm>
        </p:spPr>
        <p:txBody>
          <a:bodyPr>
            <a:normAutofit fontScale="77500" lnSpcReduction="20000"/>
          </a:bodyPr>
          <a:lstStyle/>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Reference list</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Aging care ( 2022) daily routing for demenia patients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https://www.agingcare.com/articles/daily-routine-for-people-with-dementia-156855.htm</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a:t>
            </a:r>
            <a:r>
              <a:rPr lang="en-GB"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July 2022.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Alzimers research uk (2020) research link between hobbie and interest , available at :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https://www.alzheimersresearchuk.org/research-finds-no-link-between-hobbies-and-dementia-risk/#:~:text=Research%20published%20today%20(Wednesday%2028,increased%20risk%20of%20developing%20dementia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a:t>
            </a:r>
            <a:r>
              <a:rPr lang="en-GB"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July 2022</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Alzimers society (2022) importance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https://www.alzheimers.org.uk/get-support/help-dementia-care/understanding-supporting-person-dementia#:~:text=Independence,%2C%20confidence%20and%20self%2Desteem</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accessed on: 20</a:t>
            </a:r>
            <a:r>
              <a:rPr lang="en-GB"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July 2022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Elder (non) vetted dementia carer , available at:  https://www.elder.org/why-elder/dementia-care/?utm_source=Google&amp;utm_medium=cpc&amp;utm_campaign=customer_search_generic_generalcare&amp;utm_term=dementia%20care&amp;campaignid=15798139895&amp;adgroupid=133539433364&amp;gclid=EAIaIQobChMI-pTnk7yI-QIVzd_tCh1W-AWkEAAYASAAEgLBofD_Bwe, acsessed on: 20</a:t>
            </a:r>
            <a:r>
              <a:rPr lang="en-GB"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July 2022</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Medical protection ( 2020) confidentiality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https://www.medicalprotection.org/uk/articles/eng-confidentiality-disclosures-relating-to-patients-unable-to-consent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at</a:t>
            </a: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 20</a:t>
            </a:r>
            <a:r>
              <a:rPr lang="en-GB" sz="1800" baseline="3000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 July 2022</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National institute of aging (2021) signs and smptons of dementia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https://www.nia.nih.gov/health/what-is-dementia#:~:text=The%20symptoms%20of%20dementia%20can,lost%20in%20a%20familiar%20neighborhood</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acxessed on: 20.7.22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Senior link (2019) activities for dementia patience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rPr>
              <a:t>https://www.seniorlink.com/blog/activities-for-dementia-patients-50-tips-and-ideas-to-keep-patients-with-dementia-engaged</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accessed on: 20.7.22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Social care for excellence ( 2020 ) hearing loss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8"/>
              </a:rPr>
              <a:t>https://www.scie.org.uk/dementia/living-with-dementia/sensory-loss/hearing-loss.asp</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accessed on: 20.7.22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World health organisation (2021 ) dementia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9"/>
              </a:rPr>
              <a:t>https://www.who.int/news-room/fact-sheets/detail/dementia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20.7.22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*care mark (2022) hobbies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10"/>
              </a:rPr>
              <a:t>https://www.caremark.co.uk/locations/coventry/local-news/how-to-help-a-person-with-dementia-continue-to-enjoy-their-hobbies#:~:text=Hobbies%20can%20help%20fill%20that,oxygen%20flow%20to%20the%20brain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accessed on: 20.7.22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*ios press (2007) mobility dementia patient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11"/>
              </a:rPr>
              <a:t>https://content.iospress.com/articles/technology-and-disability/tad00233</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accessed on: 20.7.22 </a:t>
            </a: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Alzimers society ( 2022 ) tips for dementia friendly documents , available at :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2"/>
              </a:rPr>
              <a:t>https://www.alzheimers.org.uk/dementia-professionals/dementia-experience-toolkit/real-life-examples/tips-dementia-friendly-documents</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acsessed on :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819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CD9F09-1E2A-5952-3C64-3C5E2D3589A3}"/>
              </a:ext>
            </a:extLst>
          </p:cNvPr>
          <p:cNvSpPr>
            <a:spLocks noGrp="1"/>
          </p:cNvSpPr>
          <p:nvPr>
            <p:ph idx="1"/>
          </p:nvPr>
        </p:nvSpPr>
        <p:spPr>
          <a:xfrm>
            <a:off x="198783" y="254442"/>
            <a:ext cx="11815638" cy="6472361"/>
          </a:xfrm>
        </p:spPr>
        <p:txBody>
          <a:bodyPr>
            <a:normAutofit fontScale="62500" lnSpcReduction="20000"/>
          </a:bodyPr>
          <a:lstStyle/>
          <a:p>
            <a:pPr marL="0" indent="0">
              <a:buNone/>
            </a:pPr>
            <a:r>
              <a:rPr lang="en-GB" dirty="0"/>
              <a:t>Continue reference </a:t>
            </a: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Cambridge core (2014) a systematic review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https://www.cambridge.org/core/journals/international-psychogeriatrics/article/abs/spirituality-and-religion-in-older-adults-with-dementia-a-systematic-review/2BDB1984DE3EA081CF3B06207079DB6C</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20.7.22 </a:t>
            </a: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Department of health ( 2010) risk guidance ,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https://assets.publishing.service.gov.uk/government/uploads/system/uploads/attachment_data/file/215960/dh_121493.pdf</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acsessed on: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Halal certificate services ( non ) what does halal mean? Available at :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https://halalcs.org/requirements/</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accessed on: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Hallmark care homes ( 2016 ) key information , Available at :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https://www.hallmarkcarehomes.co.uk/faq</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Accessed on: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Mayo Clinic (2022) </a:t>
            </a:r>
            <a:r>
              <a:rPr lang="en-GB" sz="1800" i="1"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Arthritis , Medication</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https://www.mayoclinic.org/diseases-conditions/arthritis/diagnosis-treatment/drc-20350777#:~:text=Commonly%20used%20arthritis%20medications%20include,and%20naproxen%20sodium%20(Aleve)</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(Accessed: 30 June 2022)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Mayo clinic (2022) arthritis , medication ,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https://www.mayoclinic.org/diseases-conditions/arthritis/diagnosis-treatment/drc-20350777#:~:text=Commonly%20used%20arthritis%20medications%20include,and%20naproxen%20sodium%20(Aleve)</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30</a:t>
            </a:r>
            <a:r>
              <a:rPr lang="en-GB" sz="1800" kern="1200" baseline="30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June 2022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National institute of aging (2021 ) what is dementia?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https://www.nia.nih.gov/health/what-is-dementia</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accessed on :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u="sng"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NHS </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(2019) diabetes , </a:t>
            </a:r>
            <a:r>
              <a:rPr lang="en-GB" sz="1800" u="sng" kern="120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https://www.nhs.uk/conditions/diabetes/</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 30</a:t>
            </a:r>
            <a:r>
              <a:rPr lang="en-GB" sz="1800" kern="1200" baseline="30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June 2022.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NHS ( 2019) </a:t>
            </a:r>
            <a:r>
              <a:rPr lang="en-GB" sz="1800" i="1"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Diabetes</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https://www.nhs.uk/conditions/diabetes/</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(Accessed: 4 July 2022).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u="sng"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NHS inform ( 2022) angina , medicines for angina , </a:t>
            </a:r>
            <a:r>
              <a:rPr lang="en-GB" sz="1800" u="sng" kern="120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9"/>
              </a:rPr>
              <a:t>https://www.nhsinform.scot/illnesses-and-conditions/heart-and-blood-vessels/conditions/angina#medicines-for-angina</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 30</a:t>
            </a:r>
            <a:r>
              <a:rPr lang="en-GB" sz="1800" kern="1200" baseline="30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June 2022</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NHS Inform ( 2022) </a:t>
            </a:r>
            <a:r>
              <a:rPr lang="en-GB" sz="1800" i="1"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Angina , medicines for angina</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https://www.nhsinform.scot/illnesses-and-conditions/heart-and-blood-vessels/conditions/angina#medicines-for-angina</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(Accessed: 30 June 2022).</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Pharamcy times ( 2016 ) common allergy drugs ,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10"/>
              </a:rPr>
              <a:t>https://www.pharmacytimes.com/view/common-allergy-drugs-may-raise-dementia-risk</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20.7.22 </a:t>
            </a: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Relish (2022)  jigsaw puzzles for dementia , available at:  </a:t>
            </a:r>
            <a:r>
              <a:rPr lang="en-GB" sz="1800" u="sng"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11"/>
              </a:rPr>
              <a:t>https://relish-life.com/jigsaw-puzzles?utm_source=google&amp;utm_medium=cpc&amp;utm_campaign=12077318808&amp;utm_content=124913874948&amp;utm_term=how%20to%20keep%20dementia%20patients%20busy&amp;gclid=EAIaIQobChMI-Nzn8siH-QIVeYFQBh1ZswSqEAAYASAAEgLuq_D_BwE</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accessed at: 20.7.22</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royal collage of nursing ( 2022) duty of care , available at :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12"/>
              </a:rPr>
              <a:t>https://www.rcn.org.uk/Get-Help/RCN-advice/duty-of-care</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acsessed on: 20.7.22 </a:t>
            </a: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Social care institute  ( non) person centred dementia care , available at: </a:t>
            </a:r>
            <a:r>
              <a:rPr lang="en-GB" sz="1800" u="sng" kern="12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3"/>
              </a:rPr>
              <a:t>https://www.scie.org.uk/news/opinions/person-centred-dementia-care</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acsessed on: 18.7.22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6000"/>
              </a:lnSpc>
              <a:buFont typeface="Arial" panose="020B0604020202020204" pitchFamily="34" charset="0"/>
              <a:buChar char="•"/>
              <a:tabLst>
                <a:tab pos="457200" algn="l"/>
              </a:tabLst>
            </a:pP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Where you live matters (2022) why routine is importance for dementia , available at:  </a:t>
            </a:r>
            <a:r>
              <a:rPr lang="en-GB" sz="1800" u="sng"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14"/>
              </a:rPr>
              <a:t>https://www.whereyoulivematters.org/importance-of-routines-for-dementia/</a:t>
            </a:r>
            <a:r>
              <a:rPr lang="en-GB"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acsessed on : 20.7.22</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0352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2242</TotalTime>
  <Words>2378</Words>
  <Application>Microsoft Office PowerPoint</Application>
  <PresentationFormat>Widescreen</PresentationFormat>
  <Paragraphs>81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Symbol</vt:lpstr>
      <vt:lpstr>Times New Roman</vt:lpstr>
      <vt:lpstr>Office Theme</vt:lpstr>
      <vt:lpstr>Rahima Zafar </vt:lpstr>
      <vt:lpstr>Below are listed patients  * personal details  * religion and ethnicity  * family / next of kin  * health </vt:lpstr>
      <vt:lpstr>Here will be listed  * medication  * allerges </vt:lpstr>
      <vt:lpstr>Continuing from slide 3 ..  *Environment  * mobility  * sensory </vt:lpstr>
      <vt:lpstr>This will include : * cognitive  * Diet  * personal care  * ict </vt:lpstr>
      <vt:lpstr>Here will be :  * likes and dislikes  * risk assessment  * daily habbits / scheduled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Rahima zafar </dc:title>
  <dc:creator>Rahima Zafar</dc:creator>
  <cp:lastModifiedBy>Rahima Zafar (1911276)</cp:lastModifiedBy>
  <cp:revision>40</cp:revision>
  <dcterms:created xsi:type="dcterms:W3CDTF">2022-07-18T13:51:55Z</dcterms:created>
  <dcterms:modified xsi:type="dcterms:W3CDTF">2022-07-22T11:43:47Z</dcterms:modified>
</cp:coreProperties>
</file>