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  <p:sldMasterId id="2147483897" r:id="rId2"/>
  </p:sldMasterIdLst>
  <p:notesMasterIdLst>
    <p:notesMasterId r:id="rId16"/>
  </p:notesMasterIdLst>
  <p:sldIdLst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F733F1-0C65-4D24-9F34-3D208A2301C5}" v="1" dt="2025-10-07T07:36:49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42" y="5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760FB857-3012-46E9-93E9-98607D50A3B0}"/>
    <pc:docChg chg="modSld">
      <pc:chgData name="David Holley" userId="45123e1e-ac21-4ee3-b53e-8d97b4b34e1e" providerId="ADAL" clId="{760FB857-3012-46E9-93E9-98607D50A3B0}" dt="2024-09-25T08:17:33.985" v="3" actId="108"/>
      <pc:docMkLst>
        <pc:docMk/>
      </pc:docMkLst>
      <pc:sldChg chg="modSp mod">
        <pc:chgData name="David Holley" userId="45123e1e-ac21-4ee3-b53e-8d97b4b34e1e" providerId="ADAL" clId="{760FB857-3012-46E9-93E9-98607D50A3B0}" dt="2024-09-25T08:17:33.985" v="3" actId="108"/>
        <pc:sldMkLst>
          <pc:docMk/>
          <pc:sldMk cId="3673773161" sldId="291"/>
        </pc:sldMkLst>
      </pc:sldChg>
    </pc:docChg>
  </pc:docChgLst>
  <pc:docChgLst>
    <pc:chgData name="David Holley" userId="45123e1e-ac21-4ee3-b53e-8d97b4b34e1e" providerId="ADAL" clId="{422CFBC2-431A-490A-A4AD-1D8C9170411B}"/>
    <pc:docChg chg="modSld">
      <pc:chgData name="David Holley" userId="45123e1e-ac21-4ee3-b53e-8d97b4b34e1e" providerId="ADAL" clId="{422CFBC2-431A-490A-A4AD-1D8C9170411B}" dt="2023-09-25T18:53:55.496" v="2" actId="1076"/>
      <pc:docMkLst>
        <pc:docMk/>
      </pc:docMkLst>
      <pc:sldChg chg="modSp mod">
        <pc:chgData name="David Holley" userId="45123e1e-ac21-4ee3-b53e-8d97b4b34e1e" providerId="ADAL" clId="{422CFBC2-431A-490A-A4AD-1D8C9170411B}" dt="2023-09-25T18:53:55.496" v="2" actId="1076"/>
        <pc:sldMkLst>
          <pc:docMk/>
          <pc:sldMk cId="3040553208" sldId="300"/>
        </pc:sldMkLst>
      </pc:sldChg>
    </pc:docChg>
  </pc:docChgLst>
  <pc:docChgLst>
    <pc:chgData name="David Holley" userId="45123e1e-ac21-4ee3-b53e-8d97b4b34e1e" providerId="ADAL" clId="{83F733F1-0C65-4D24-9F34-3D208A2301C5}"/>
    <pc:docChg chg="custSel addSld modSld">
      <pc:chgData name="David Holley" userId="45123e1e-ac21-4ee3-b53e-8d97b4b34e1e" providerId="ADAL" clId="{83F733F1-0C65-4D24-9F34-3D208A2301C5}" dt="2025-10-07T07:37:28.814" v="211" actId="20577"/>
      <pc:docMkLst>
        <pc:docMk/>
      </pc:docMkLst>
      <pc:sldChg chg="addSp modSp new mod setBg addAnim">
        <pc:chgData name="David Holley" userId="45123e1e-ac21-4ee3-b53e-8d97b4b34e1e" providerId="ADAL" clId="{83F733F1-0C65-4D24-9F34-3D208A2301C5}" dt="2025-10-07T07:37:28.814" v="211" actId="20577"/>
        <pc:sldMkLst>
          <pc:docMk/>
          <pc:sldMk cId="258709934" sldId="302"/>
        </pc:sldMkLst>
        <pc:spChg chg="mod">
          <ac:chgData name="David Holley" userId="45123e1e-ac21-4ee3-b53e-8d97b4b34e1e" providerId="ADAL" clId="{83F733F1-0C65-4D24-9F34-3D208A2301C5}" dt="2025-10-07T07:36:54.773" v="107" actId="26606"/>
          <ac:spMkLst>
            <pc:docMk/>
            <pc:sldMk cId="258709934" sldId="302"/>
            <ac:spMk id="2" creationId="{47307A98-50EE-C1EA-619A-060161478AAB}"/>
          </ac:spMkLst>
        </pc:spChg>
        <pc:spChg chg="mod">
          <ac:chgData name="David Holley" userId="45123e1e-ac21-4ee3-b53e-8d97b4b34e1e" providerId="ADAL" clId="{83F733F1-0C65-4D24-9F34-3D208A2301C5}" dt="2025-10-07T07:37:28.814" v="211" actId="20577"/>
          <ac:spMkLst>
            <pc:docMk/>
            <pc:sldMk cId="258709934" sldId="302"/>
            <ac:spMk id="3" creationId="{452FB511-02A6-F249-864A-5E15D368065D}"/>
          </ac:spMkLst>
        </pc:spChg>
        <pc:spChg chg="add">
          <ac:chgData name="David Holley" userId="45123e1e-ac21-4ee3-b53e-8d97b4b34e1e" providerId="ADAL" clId="{83F733F1-0C65-4D24-9F34-3D208A2301C5}" dt="2025-10-07T07:36:54.773" v="107" actId="26606"/>
          <ac:spMkLst>
            <pc:docMk/>
            <pc:sldMk cId="258709934" sldId="302"/>
            <ac:spMk id="10" creationId="{F13C74B1-5B17-4795-BED0-7140497B445A}"/>
          </ac:spMkLst>
        </pc:spChg>
        <pc:spChg chg="add">
          <ac:chgData name="David Holley" userId="45123e1e-ac21-4ee3-b53e-8d97b4b34e1e" providerId="ADAL" clId="{83F733F1-0C65-4D24-9F34-3D208A2301C5}" dt="2025-10-07T07:36:54.773" v="107" actId="26606"/>
          <ac:spMkLst>
            <pc:docMk/>
            <pc:sldMk cId="258709934" sldId="302"/>
            <ac:spMk id="12" creationId="{D4974D33-8DC5-464E-8C6D-BE58F0669C17}"/>
          </ac:spMkLst>
        </pc:spChg>
        <pc:picChg chg="add mod">
          <ac:chgData name="David Holley" userId="45123e1e-ac21-4ee3-b53e-8d97b4b34e1e" providerId="ADAL" clId="{83F733F1-0C65-4D24-9F34-3D208A2301C5}" dt="2025-10-07T07:36:54.773" v="107" actId="26606"/>
          <ac:picMkLst>
            <pc:docMk/>
            <pc:sldMk cId="258709934" sldId="302"/>
            <ac:picMk id="5" creationId="{51AE2034-CB67-ACE0-746A-B617CF8511E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22796-AFD5-40C7-8A14-BB7B98E3FC89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CE14A0-4F9B-440A-B57B-95E99F34B5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661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4D662-3ABC-4241-95DC-C673D2F62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9F1E87-DD2E-4BB9-94E7-CD9662347C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72371-3E52-4233-8248-6D671608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B10A-4853-4054-8847-95569E92D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F317E-74A6-4E77-A3C3-2B630DFA9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518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9541E-AFC7-4928-880D-EB722A8A4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B4C38-ABFE-4052-A262-34657353B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3C2DE-1552-4C5F-95E6-A6BC8A21D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5E68C-5D0F-44C8-BF7B-5846577E9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A4EBA-86A8-404A-A906-11EAD6BD7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DE86B-5C71-4370-9944-CD7377672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671E7-37A9-4C76-ADF2-B3AA630383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5A30-975A-42EA-AC3B-08B584546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B328-9A9F-441B-A93D-EE1E65D4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DF0E4-81B6-4E4E-82EA-1CA54153A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38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6167F-1F35-483B-A5B6-4054144A7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5B37E-3201-42C9-8842-94F7E0D367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A0263-D56D-4443-AAC4-71642BA7E2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CE110F-073F-49A1-B301-9175483E5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D2F19-1282-472A-B985-77BC063F9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C0113D-1790-46C0-A249-8776A58F6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94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87940-09CB-4323-BA98-8C337F313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D3F13-8741-4B09-BC71-CB20C26DA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FD745-E84E-4CA9-B5F0-F240A73DD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7EA7C2-D0D1-4C7C-9509-368624B026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68A362-2BB9-4BB7-97A0-F898D8B86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D34E10-D7DD-4464-AC05-CE27CBB3A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49C779-BA17-4673-8F43-D629A3164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E1B712-CFA6-44EE-8DA6-04C949D49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47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BDC3B-0B36-4038-A92E-A2D224861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7F35D3-A7CE-4104-8822-A2E233014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05598D-741D-4D8B-A9C8-3403C470C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DE3F3D-B875-4D41-9CD3-D253B85F5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46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A4540B-5F51-4FD2-B89B-AEB1DD512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C0DDCB-2C3C-4DD2-8AAB-4B8901C79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B74884-998A-41A9-A24C-236A429F3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79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3F968-425B-400A-8D62-1E086F778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DEEC9-2181-4463-8E99-E786E66E0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B5EDA-94BC-4A74-9C1A-61162AE665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23D5F-AD47-4911-A42A-44209C10B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720898-F340-4690-BE0C-EDA6F7A87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7DB98-3F21-4E7C-A8CD-5761BEE7A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20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BC8E7-67A6-4A71-9D35-C00DB68BD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06BEB0-6A32-4F01-B1D0-78E68F1A57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10682-E828-4E84-9D03-9A5F3FB6EB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4D24B-90C3-4BAB-8D37-0EE4042D4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CE325-5E23-4A31-897F-6C4F12266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DE53D-4651-4346-B5BA-3EB842092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02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8083-F0B6-48EF-9DFE-68B64CE6C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376BB8-AE11-4118-B8F3-7BC1FB2ED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3D641-0C40-4BC6-8071-9C6A2428B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9A4F7-7BE6-44C7-9E91-1846F32321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258E4-59F2-4AE2-A2E4-A4AF3675E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6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C276F4-E273-4362-BB92-E7821A0799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25119-A3E8-4ADD-96C0-D596D3777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49D457-2830-48C0-AD0D-0DB50B44A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55A20-A7F1-4606-B821-6D85885A6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6E8C6-8059-4526-B91E-B399B7CB1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58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C424-B8BA-4252-901D-96B48885B3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C6B281-C8C0-48C4-B614-CF699B7523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1BB01-BBCF-49C9-974D-1353F16BC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51705-D96A-43D9-B751-4FFF5AA9B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3E5BE-C3AB-4294-91B7-7DB3ACB48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5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6F951-6912-4DF6-997E-E0D95D19F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CB167-E447-4B0D-B43E-69822335C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00B42-8441-44E0-A110-8C9C150FF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0E738-4130-4D8D-A013-E380FC198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5E42F-8918-4ACA-9D4F-E81B5A6C0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7617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D8D93-0829-4387-87D7-1748D508A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40B22-BDAA-4110-89A2-D863BBEB1D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BCD54-49E6-4D06-98DC-31AC4FC68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FC87C-6B16-493F-8BC7-FB707AB9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F8BFC-248F-45D3-8143-9F6049E0A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069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D1BC3-9558-4FEF-90D5-30AC5BA9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44789-BED7-4621-A332-030C0D71C2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F3E240-7340-45EE-9E53-522E4D1F0C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DA0FF-FB04-4F8B-BE4C-E70785802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6DD22-C8A9-4408-B791-A8D55BD46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661DEA-2C09-49C7-8662-3816A5E38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99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71ED9-7840-431C-9946-6976F13D1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62DBD-CD28-42A5-B2AD-6374EED1B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88B44-E4ED-4E9B-871D-45E1442B5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20A07F-D22C-4465-B056-85A2BA6C69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862B7B-60CB-443B-8DC3-156A4542A3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93E492-0BA6-44B2-B4E2-1AB9B0768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3E4EE0-A425-4984-A5FF-56BD6D8D5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7493EF-3AFB-474F-A596-E159859C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139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7DF3-8651-41A7-9B27-D8284ABB3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BCC17-8675-4327-88F3-4C572EC0A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9EB61C-A415-4E8B-A92B-5699C43D8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8A2903-5438-4846-A09D-0B95CF31A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266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A3BEC6-D7D8-4ACD-A667-5C524D103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FE75E6-0088-4A83-B7FD-BE0F62A18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AB180-DFE8-4B5E-ACD4-1BD2DB6F9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603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F72C-A895-4880-9430-C0732D715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2CD06-229C-44BC-A3AB-5EF78036E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74F7C-239B-4B52-9C2C-C41477703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5B2A3-9585-43BA-9ABE-71B8D28A2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8104E-036A-45CE-9FDA-0F84FCDF2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B31AA-7D83-4A30-B18C-5824317AA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283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DAC25-8F97-4A19-814A-E5182A08E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8BBA57-CD19-41E9-ADF8-69015846A1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3FAE6-9297-4879-BABA-831C65177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5163F-8572-4670-8346-3DAD518A6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61A39F-D37F-4DD8-9405-0B00CA1E5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36DFA5-3C56-4CDD-93D4-B5147E516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8515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29A9F-1818-4AB1-B8AD-BE8C2D271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0BF361-B1E2-458D-814A-F9DEF74D4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3C7DC3-F58E-4E8C-961B-9C454F500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B4167-0C41-41EB-91EB-C3C46B58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972F8-ADD5-4726-B44D-A164CE468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39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294BF0-D35D-400E-A322-B2A6D64FD7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DDE57-8179-4D68-9E36-AD330915CA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2C13F-2FBC-4237-BE68-2A394E2C5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D7A7A-7485-4D37-A86F-CD06ABBA2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EFC08-EF59-4E4A-B4A3-2E88113C4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65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ster title, lef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544544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noFill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494666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, 2 line for Copied In Content"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544544"/>
            <a:ext cx="609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alpha val="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 dirty="0">
              <a:noFill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8400"/>
            <a:ext cx="113232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8382371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9" name="Rectangle 8"/>
          <p:cNvSpPr/>
          <p:nvPr userDrawn="1"/>
        </p:nvSpPr>
        <p:spPr bwMode="auto">
          <a:xfrm>
            <a:off x="0" y="544544"/>
            <a:ext cx="6936000" cy="2502000"/>
          </a:xfrm>
          <a:prstGeom prst="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noFill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 bwMode="auto"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auto">
          <a:xfrm>
            <a:off x="576000" y="796875"/>
            <a:ext cx="5784000" cy="925846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lnSpc>
                <a:spcPct val="90000"/>
              </a:lnSpc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1964247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8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56424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for Copied I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grpSp>
        <p:nvGrpSpPr>
          <p:cNvPr id="16" name="Group 15"/>
          <p:cNvGrpSpPr/>
          <p:nvPr userDrawn="1"/>
        </p:nvGrpSpPr>
        <p:grpSpPr>
          <a:xfrm>
            <a:off x="0" y="544544"/>
            <a:ext cx="6936000" cy="2502000"/>
            <a:chOff x="0" y="544544"/>
            <a:chExt cx="5202000" cy="2502000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544544"/>
              <a:ext cx="5202000" cy="250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>
                <a:noFill/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1" y="831600"/>
              <a:ext cx="216000" cy="21960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787544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32384712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800227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4592976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lef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8" name="Text Placeholder 7"/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76000" y="2050742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6000" y="787545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9076301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3406230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7047489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boxed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5256000" y="540000"/>
            <a:ext cx="6936000" cy="250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/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9440456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3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10044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br>
              <a:rPr lang="en-US" dirty="0"/>
            </a:br>
            <a:r>
              <a:rPr lang="en-US" dirty="0"/>
              <a:t>Title line 3</a:t>
            </a:r>
            <a:br>
              <a:rPr lang="en-US" dirty="0"/>
            </a:b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12777174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2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32471675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ster title, right, 1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5" name="Title 1"/>
          <p:cNvSpPr>
            <a:spLocks noGrp="1"/>
          </p:cNvSpPr>
          <p:nvPr>
            <p:ph type="title" hasCustomPrompt="1"/>
          </p:nvPr>
        </p:nvSpPr>
        <p:spPr>
          <a:xfrm>
            <a:off x="5832000" y="788400"/>
            <a:ext cx="5784000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5832001" y="2052000"/>
            <a:ext cx="5784000" cy="553998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20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Job Title and Business</a:t>
            </a:r>
          </a:p>
          <a:p>
            <a:pPr lvl="0"/>
            <a:r>
              <a:rPr lang="en-US" dirty="0"/>
              <a:t>Date</a:t>
            </a:r>
          </a:p>
        </p:txBody>
      </p:sp>
      <p:sp>
        <p:nvSpPr>
          <p:cNvPr id="17" name="Rectangle 16"/>
          <p:cNvSpPr/>
          <p:nvPr userDrawn="1"/>
        </p:nvSpPr>
        <p:spPr>
          <a:xfrm>
            <a:off x="5256001" y="8316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</p:spTree>
    <p:extLst>
      <p:ext uri="{BB962C8B-B14F-4D97-AF65-F5344CB8AC3E}">
        <p14:creationId xmlns:p14="http://schemas.microsoft.com/office/powerpoint/2010/main" val="40865482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image,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2790000"/>
            <a:ext cx="12192000" cy="3294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332000"/>
            <a:ext cx="4445244" cy="6696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1375200"/>
            <a:ext cx="288000" cy="5508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200000" y="1279112"/>
            <a:ext cx="4419171" cy="126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177800" indent="-17780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2pPr marL="822292" indent="-285750">
              <a:buFont typeface="Arial" panose="020B0604020202020204" pitchFamily="34" charset="0"/>
              <a:buChar char="•"/>
              <a:defRPr sz="1600">
                <a:solidFill>
                  <a:schemeClr val="tx2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568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5191217" cy="246221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6393600" y="1727998"/>
            <a:ext cx="5193600" cy="244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aseline="0"/>
            </a:lvl1pPr>
          </a:lstStyle>
          <a:p>
            <a:pPr lvl="0"/>
            <a:r>
              <a:rPr lang="en-US" dirty="0"/>
              <a:t>Enter text here</a:t>
            </a:r>
            <a:endParaRPr lang="en-AU" dirty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16"/>
          </p:nvPr>
        </p:nvSpPr>
        <p:spPr>
          <a:xfrm>
            <a:off x="63936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7"/>
          </p:nvPr>
        </p:nvSpPr>
        <p:spPr>
          <a:xfrm>
            <a:off x="576000" y="2261866"/>
            <a:ext cx="5193000" cy="379080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7219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lumn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0011268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pull out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29808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2934379"/>
            <a:ext cx="11089749" cy="9252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 marL="0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Headline</a:t>
            </a:r>
            <a:endParaRPr lang="en-AU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604800"/>
            <a:ext cx="11011200" cy="664797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/>
            </a:lvl1pPr>
          </a:lstStyle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4940206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portra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7908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52000" y="349200"/>
            <a:ext cx="5020800" cy="57024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34369613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3548027"/>
            <a:ext cx="12192000" cy="25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11010600" cy="108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  <a:lvl5pPr marL="2431917" indent="-2857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7957257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one image, w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9300" y="1728000"/>
            <a:ext cx="7728000" cy="432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8080592" y="1727998"/>
            <a:ext cx="3535409" cy="25200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5" name="Rectangle 14"/>
          <p:cNvSpPr/>
          <p:nvPr userDrawn="1"/>
        </p:nvSpPr>
        <p:spPr>
          <a:xfrm>
            <a:off x="8080591" y="4651200"/>
            <a:ext cx="288000" cy="878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5" hasCustomPrompt="1"/>
          </p:nvPr>
        </p:nvSpPr>
        <p:spPr>
          <a:xfrm>
            <a:off x="8659200" y="4586399"/>
            <a:ext cx="2961600" cy="4320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</a:lstStyle>
          <a:p>
            <a:r>
              <a:rPr lang="en-US" sz="3500" dirty="0"/>
              <a:t>Title line 1</a:t>
            </a:r>
            <a:endParaRPr lang="en-AU" sz="16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6" hasCustomPrompt="1"/>
          </p:nvPr>
        </p:nvSpPr>
        <p:spPr>
          <a:xfrm>
            <a:off x="8659200" y="5076001"/>
            <a:ext cx="2961600" cy="246221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 baseline="0"/>
            </a:lvl1pPr>
          </a:lstStyle>
          <a:p>
            <a:pPr lvl="0"/>
            <a:r>
              <a:rPr lang="en-AU" dirty="0"/>
              <a:t>Title Line 2</a:t>
            </a:r>
          </a:p>
        </p:txBody>
      </p:sp>
    </p:spTree>
    <p:extLst>
      <p:ext uri="{BB962C8B-B14F-4D97-AF65-F5344CB8AC3E}">
        <p14:creationId xmlns:p14="http://schemas.microsoft.com/office/powerpoint/2010/main" val="29630875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wo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00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1" y="2261866"/>
            <a:ext cx="6000000" cy="3823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00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7128000" y="32385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7128000" y="3312000"/>
            <a:ext cx="5064000" cy="2880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1356224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hre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1" y="1728001"/>
            <a:ext cx="6960000" cy="246221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6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5"/>
          </p:nvPr>
        </p:nvSpPr>
        <p:spPr>
          <a:xfrm>
            <a:off x="576000" y="2261866"/>
            <a:ext cx="6960000" cy="378720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00000"/>
              </a:lnSpc>
              <a:spcBef>
                <a:spcPts val="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603683"/>
            <a:ext cx="69600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6" hasCustomPrompt="1"/>
          </p:nvPr>
        </p:nvSpPr>
        <p:spPr>
          <a:xfrm>
            <a:off x="8064000" y="32385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5" name="Picture Placeholder 15"/>
          <p:cNvSpPr>
            <a:spLocks noGrp="1"/>
          </p:cNvSpPr>
          <p:nvPr>
            <p:ph type="pic" sz="quarter" idx="18" hasCustomPrompt="1"/>
          </p:nvPr>
        </p:nvSpPr>
        <p:spPr>
          <a:xfrm>
            <a:off x="8064000" y="2340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  <p:sp>
        <p:nvSpPr>
          <p:cNvPr id="17" name="Picture Placeholder 15"/>
          <p:cNvSpPr>
            <a:spLocks noGrp="1"/>
          </p:cNvSpPr>
          <p:nvPr>
            <p:ph type="pic" sz="quarter" idx="19" hasCustomPrompt="1"/>
          </p:nvPr>
        </p:nvSpPr>
        <p:spPr>
          <a:xfrm>
            <a:off x="8064000" y="4356000"/>
            <a:ext cx="4128000" cy="190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a picture to add</a:t>
            </a:r>
          </a:p>
        </p:txBody>
      </p:sp>
    </p:spTree>
    <p:extLst>
      <p:ext uri="{BB962C8B-B14F-4D97-AF65-F5344CB8AC3E}">
        <p14:creationId xmlns:p14="http://schemas.microsoft.com/office/powerpoint/2010/main" val="51256489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6" name="Chart Placeholder 5"/>
          <p:cNvSpPr>
            <a:spLocks noGrp="1"/>
          </p:cNvSpPr>
          <p:nvPr>
            <p:ph type="chart" sz="quarter" idx="14" hasCustomPrompt="1"/>
          </p:nvPr>
        </p:nvSpPr>
        <p:spPr>
          <a:xfrm>
            <a:off x="0" y="2513014"/>
            <a:ext cx="12192000" cy="35702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AU" dirty="0"/>
              <a:t>Insert Chart here</a:t>
            </a:r>
          </a:p>
        </p:txBody>
      </p:sp>
    </p:spTree>
    <p:extLst>
      <p:ext uri="{BB962C8B-B14F-4D97-AF65-F5344CB8AC3E}">
        <p14:creationId xmlns:p14="http://schemas.microsoft.com/office/powerpoint/2010/main" val="194509272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with Table Landscap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8" name="Text Placeholder 8"/>
          <p:cNvSpPr>
            <a:spLocks noGrp="1"/>
          </p:cNvSpPr>
          <p:nvPr>
            <p:ph type="body" sz="quarter" idx="13" hasCustomPrompt="1"/>
          </p:nvPr>
        </p:nvSpPr>
        <p:spPr>
          <a:xfrm>
            <a:off x="576000" y="1728001"/>
            <a:ext cx="11010600" cy="169277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+mj-lt"/>
              <a:buNone/>
              <a:defRPr sz="1100"/>
            </a:lvl1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4" name="Table Placeholder 3"/>
          <p:cNvSpPr>
            <a:spLocks noGrp="1"/>
          </p:cNvSpPr>
          <p:nvPr>
            <p:ph type="tbl" sz="quarter" idx="14" hasCustomPrompt="1"/>
          </p:nvPr>
        </p:nvSpPr>
        <p:spPr>
          <a:xfrm>
            <a:off x="0" y="2512799"/>
            <a:ext cx="12192000" cy="3571200"/>
          </a:xfrm>
          <a:prstGeom prst="rect">
            <a:avLst/>
          </a:prstGeo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r>
              <a:rPr lang="en-AU" dirty="0"/>
              <a:t>Insert Table here</a:t>
            </a:r>
          </a:p>
        </p:txBody>
      </p:sp>
    </p:spTree>
    <p:extLst>
      <p:ext uri="{BB962C8B-B14F-4D97-AF65-F5344CB8AC3E}">
        <p14:creationId xmlns:p14="http://schemas.microsoft.com/office/powerpoint/2010/main" val="9030577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0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3683"/>
            <a:ext cx="11010600" cy="664797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/>
          <a:p>
            <a:r>
              <a:rPr lang="en-US" dirty="0"/>
              <a:t>Title line 1</a:t>
            </a:r>
            <a:br>
              <a:rPr lang="en-US" dirty="0"/>
            </a:br>
            <a:r>
              <a:rPr lang="en-US" dirty="0"/>
              <a:t>Title line 2</a:t>
            </a:r>
            <a:endParaRPr lang="en-AU" dirty="0"/>
          </a:p>
        </p:txBody>
      </p:sp>
      <p:sp>
        <p:nvSpPr>
          <p:cNvPr id="9" name="Picture Placeholder 10"/>
          <p:cNvSpPr>
            <a:spLocks noGrp="1"/>
          </p:cNvSpPr>
          <p:nvPr>
            <p:ph type="pic" sz="quarter" idx="14" hasCustomPrompt="1"/>
          </p:nvPr>
        </p:nvSpPr>
        <p:spPr>
          <a:xfrm>
            <a:off x="0" y="1746000"/>
            <a:ext cx="12192000" cy="433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baseline="0"/>
            </a:lvl1pPr>
          </a:lstStyle>
          <a:p>
            <a:r>
              <a:rPr lang="en-AU" dirty="0"/>
              <a:t>Select Picture here</a:t>
            </a:r>
          </a:p>
        </p:txBody>
      </p:sp>
    </p:spTree>
    <p:extLst>
      <p:ext uri="{BB962C8B-B14F-4D97-AF65-F5344CB8AC3E}">
        <p14:creationId xmlns:p14="http://schemas.microsoft.com/office/powerpoint/2010/main" val="8183493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in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 userDrawn="1"/>
        </p:nvSpPr>
        <p:spPr>
          <a:xfrm>
            <a:off x="2" y="324000"/>
            <a:ext cx="12191999" cy="57600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7998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47284981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ite 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3" name="Title 1"/>
          <p:cNvSpPr>
            <a:spLocks noGrp="1"/>
          </p:cNvSpPr>
          <p:nvPr>
            <p:ph type="title" hasCustomPrompt="1"/>
          </p:nvPr>
        </p:nvSpPr>
        <p:spPr>
          <a:xfrm>
            <a:off x="576001" y="1728000"/>
            <a:ext cx="6077679" cy="334800"/>
          </a:xfrm>
          <a:prstGeom prst="rect">
            <a:avLst/>
          </a:prstGeom>
        </p:spPr>
        <p:txBody>
          <a:bodyPr lIns="0" tIns="0" rIns="0" bIns="0" anchor="t" anchorCtr="0">
            <a:noAutofit/>
          </a:bodyPr>
          <a:lstStyle>
            <a:lvl1pPr>
              <a:defRPr sz="2400" b="1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1" y="1774800"/>
            <a:ext cx="288000" cy="21960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sz="180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4" hasCustomPrompt="1"/>
          </p:nvPr>
        </p:nvSpPr>
        <p:spPr>
          <a:xfrm>
            <a:off x="8160001" y="3024001"/>
            <a:ext cx="3445199" cy="22305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  <p:sp>
        <p:nvSpPr>
          <p:cNvPr id="16" name="Text Placeholder 6"/>
          <p:cNvSpPr>
            <a:spLocks noGrp="1"/>
          </p:cNvSpPr>
          <p:nvPr>
            <p:ph type="body" sz="quarter" idx="15" hasCustomPrompt="1"/>
          </p:nvPr>
        </p:nvSpPr>
        <p:spPr>
          <a:xfrm>
            <a:off x="8160000" y="3455999"/>
            <a:ext cx="3456000" cy="159120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200">
                <a:solidFill>
                  <a:schemeClr val="tx2"/>
                </a:solidFill>
              </a:defRPr>
            </a:lvl1pPr>
          </a:lstStyle>
          <a:p>
            <a:pPr lvl="0"/>
            <a:r>
              <a:rPr lang="en-AU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75559263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ur &amp; Ta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838200" y="365126"/>
            <a:ext cx="10515600" cy="424988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pic>
        <p:nvPicPr>
          <p:cNvPr id="1026" name="Picture 1"/>
          <p:cNvPicPr>
            <a:picLocks noChangeAspect="1" noChangeArrowheads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38200" y="1839600"/>
            <a:ext cx="9613777" cy="409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 Placeholder 9"/>
          <p:cNvSpPr>
            <a:spLocks noGrp="1"/>
          </p:cNvSpPr>
          <p:nvPr>
            <p:ph type="body" sz="quarter" idx="18"/>
          </p:nvPr>
        </p:nvSpPr>
        <p:spPr>
          <a:xfrm>
            <a:off x="838200" y="1020007"/>
            <a:ext cx="10515600" cy="73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0730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 Devi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  <p:sp>
        <p:nvSpPr>
          <p:cNvPr id="18" name="Text Placeholder 15"/>
          <p:cNvSpPr>
            <a:spLocks noGrp="1"/>
          </p:cNvSpPr>
          <p:nvPr>
            <p:ph type="body" sz="quarter" idx="17" hasCustomPrompt="1"/>
          </p:nvPr>
        </p:nvSpPr>
        <p:spPr>
          <a:xfrm>
            <a:off x="576000" y="2001600"/>
            <a:ext cx="288000" cy="1656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19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6000" y="2642400"/>
            <a:ext cx="288000" cy="4140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0" name="Text Placeholder 15"/>
          <p:cNvSpPr>
            <a:spLocks noGrp="1"/>
          </p:cNvSpPr>
          <p:nvPr>
            <p:ph type="body" sz="quarter" idx="15" hasCustomPrompt="1"/>
          </p:nvPr>
        </p:nvSpPr>
        <p:spPr>
          <a:xfrm>
            <a:off x="576000" y="3621600"/>
            <a:ext cx="288000" cy="662400"/>
          </a:xfrm>
          <a:prstGeom prst="rect">
            <a:avLst/>
          </a:prstGeom>
          <a:solidFill>
            <a:schemeClr val="accent2"/>
          </a:solidFill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AU" dirty="0"/>
              <a:t> </a:t>
            </a:r>
          </a:p>
        </p:txBody>
      </p:sp>
      <p:sp>
        <p:nvSpPr>
          <p:cNvPr id="23" name="Title 1"/>
          <p:cNvSpPr>
            <a:spLocks noGrp="1"/>
          </p:cNvSpPr>
          <p:nvPr>
            <p:ph type="title" hasCustomPrompt="1"/>
          </p:nvPr>
        </p:nvSpPr>
        <p:spPr>
          <a:xfrm>
            <a:off x="576000" y="604800"/>
            <a:ext cx="11011200" cy="6660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aseline="0"/>
            </a:lvl1pPr>
          </a:lstStyle>
          <a:p>
            <a:r>
              <a:rPr lang="en-US" dirty="0"/>
              <a:t>Title line 1</a:t>
            </a:r>
            <a:endParaRPr lang="en-AU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20" hasCustomPrompt="1"/>
          </p:nvPr>
        </p:nvSpPr>
        <p:spPr>
          <a:xfrm>
            <a:off x="1152000" y="1965601"/>
            <a:ext cx="9964800" cy="2016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  <a:endParaRPr lang="en-GB" dirty="0"/>
          </a:p>
        </p:txBody>
      </p:sp>
      <p:sp>
        <p:nvSpPr>
          <p:cNvPr id="12" name="Text Placeholder 2"/>
          <p:cNvSpPr>
            <a:spLocks noGrp="1"/>
          </p:cNvSpPr>
          <p:nvPr>
            <p:ph type="body" sz="quarter" idx="21" hasCustomPrompt="1"/>
          </p:nvPr>
        </p:nvSpPr>
        <p:spPr>
          <a:xfrm>
            <a:off x="1152000" y="2609999"/>
            <a:ext cx="9964800" cy="4464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 typeface="Arial" panose="020B0604020202020204" pitchFamily="34" charset="0"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  <p:sp>
        <p:nvSpPr>
          <p:cNvPr id="13" name="Text Placeholder 2"/>
          <p:cNvSpPr>
            <a:spLocks noGrp="1"/>
          </p:cNvSpPr>
          <p:nvPr>
            <p:ph type="body" sz="quarter" idx="22" hasCustomPrompt="1"/>
          </p:nvPr>
        </p:nvSpPr>
        <p:spPr>
          <a:xfrm>
            <a:off x="1152000" y="3589199"/>
            <a:ext cx="9964800" cy="694801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FontTx/>
              <a:buNone/>
              <a:defRPr sz="1800" baseline="0"/>
            </a:lvl1pPr>
            <a:lvl2pPr marL="536542" indent="0">
              <a:buFontTx/>
              <a:buNone/>
              <a:defRPr/>
            </a:lvl2pPr>
            <a:lvl3pPr marL="1073084" indent="0">
              <a:buFontTx/>
              <a:buNone/>
              <a:defRPr/>
            </a:lvl3pPr>
            <a:lvl4pPr marL="1609626" indent="0">
              <a:buFontTx/>
              <a:buNone/>
              <a:defRPr/>
            </a:lvl4pPr>
            <a:lvl5pPr marL="2146167" indent="0">
              <a:buFontTx/>
              <a:buNone/>
              <a:defRPr/>
            </a:lvl5pPr>
          </a:lstStyle>
          <a:p>
            <a:pPr lvl="0"/>
            <a:r>
              <a:rPr lang="en-US" dirty="0"/>
              <a:t>Enter text here</a:t>
            </a:r>
          </a:p>
        </p:txBody>
      </p:sp>
    </p:spTree>
    <p:extLst>
      <p:ext uri="{BB962C8B-B14F-4D97-AF65-F5344CB8AC3E}">
        <p14:creationId xmlns:p14="http://schemas.microsoft.com/office/powerpoint/2010/main" val="395478544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68" y="2665164"/>
            <a:ext cx="10972800" cy="546945"/>
          </a:xfrm>
          <a:prstGeom prst="rect">
            <a:avLst/>
          </a:prstGeom>
        </p:spPr>
        <p:txBody>
          <a:bodyPr anchor="ctr" anchorCtr="0"/>
          <a:lstStyle>
            <a:lvl1pPr algn="l">
              <a:defRPr sz="2954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110F617-4F3B-504C-8E8C-A3ECC2BEF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212" y="55445"/>
            <a:ext cx="490605" cy="123111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800" b="1">
                <a:solidFill>
                  <a:schemeClr val="tx2"/>
                </a:solidFill>
              </a:defRPr>
            </a:lvl1pPr>
          </a:lstStyle>
          <a:p>
            <a:fld id="{1375AD64-750F-4F68-B1B7-75972F27F639}" type="slidenum">
              <a:rPr lang="en-AU" smtClean="0"/>
              <a:pPr/>
              <a:t>‹#›</a:t>
            </a:fld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2359387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slideLayout" Target="../slideLayouts/slideLayout40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theme" Target="../theme/theme2.xml"/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44E482-38FA-4FF6-8F34-4AA441F50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DBC353-9A09-4175-A3C8-FE9775542D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64EC0-4665-4D3E-8027-CE90662B77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AF919-449E-4306-9D2C-D5A29BA9198F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A9A4E-E986-41CE-8BEC-04C7149AFC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0A12FE-842B-456E-BAFD-186E7207B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C5E4E-8882-4E0C-8DB6-335631609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671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ADFD54-9BCE-464F-AF3B-3D971FA5E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CFF9A8-103A-42E5-8045-B5C6BB1F4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4328E-EE4E-4AFF-9695-E37238D17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B3A27-0A1B-4EF5-9C86-4E1CF4DB832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52587-00DD-404A-99C0-8539F54003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339DF-DEE9-4AAF-81C0-B9895B782D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48E9B-9370-4888-A18B-1F9D73696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957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883" r:id="rId12"/>
    <p:sldLayoutId id="2147483884" r:id="rId13"/>
    <p:sldLayoutId id="2147483672" r:id="rId14"/>
    <p:sldLayoutId id="2147483711" r:id="rId15"/>
    <p:sldLayoutId id="2147483714" r:id="rId16"/>
    <p:sldLayoutId id="2147483703" r:id="rId17"/>
    <p:sldLayoutId id="2147483715" r:id="rId18"/>
    <p:sldLayoutId id="2147483716" r:id="rId19"/>
    <p:sldLayoutId id="2147483674" r:id="rId20"/>
    <p:sldLayoutId id="2147483717" r:id="rId21"/>
    <p:sldLayoutId id="2147483718" r:id="rId22"/>
    <p:sldLayoutId id="2147483704" r:id="rId23"/>
    <p:sldLayoutId id="2147483719" r:id="rId24"/>
    <p:sldLayoutId id="2147483720" r:id="rId25"/>
    <p:sldLayoutId id="2147483675" r:id="rId26"/>
    <p:sldLayoutId id="2147483681" r:id="rId27"/>
    <p:sldLayoutId id="2147483687" r:id="rId28"/>
    <p:sldLayoutId id="2147483702" r:id="rId29"/>
    <p:sldLayoutId id="2147483688" r:id="rId30"/>
    <p:sldLayoutId id="2147483689" r:id="rId31"/>
    <p:sldLayoutId id="2147483690" r:id="rId32"/>
    <p:sldLayoutId id="2147483692" r:id="rId33"/>
    <p:sldLayoutId id="2147483691" r:id="rId34"/>
    <p:sldLayoutId id="2147483693" r:id="rId35"/>
    <p:sldLayoutId id="2147483709" r:id="rId36"/>
    <p:sldLayoutId id="2147483698" r:id="rId37"/>
    <p:sldLayoutId id="2147483700" r:id="rId38"/>
    <p:sldLayoutId id="2147483701" r:id="rId39"/>
    <p:sldLayoutId id="2147483706" r:id="rId40"/>
    <p:sldLayoutId id="2147483712" r:id="rId41"/>
    <p:sldLayoutId id="2147483727" r:id="rId4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://gcaptain.com/wp-content/uploads/2012/03/120310-Type-45-Defender-departs-on-1.2-Trials-DSC_8123.jpg" TargetMode="External"/><Relationship Id="rId7" Type="http://schemas.openxmlformats.org/officeDocument/2006/relationships/image" Target="../media/image8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jpeg"/><Relationship Id="rId7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7.x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Acceptance Model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55450C6-1BE0-4903-9C7C-27C41D13B0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855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Arrow 8"/>
          <p:cNvSpPr/>
          <p:nvPr/>
        </p:nvSpPr>
        <p:spPr>
          <a:xfrm>
            <a:off x="1898063" y="3928663"/>
            <a:ext cx="5101866" cy="738733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2"/>
                </a:solidFill>
              </a:rPr>
              <a:t>Non-Functional Implementation Requirements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0672" y="101047"/>
            <a:ext cx="10515600" cy="1325563"/>
          </a:xfrm>
        </p:spPr>
        <p:txBody>
          <a:bodyPr/>
          <a:lstStyle/>
          <a:p>
            <a:r>
              <a:rPr lang="en-GB" dirty="0"/>
              <a:t>Step 1: Requirements</a:t>
            </a:r>
          </a:p>
        </p:txBody>
      </p:sp>
      <p:sp>
        <p:nvSpPr>
          <p:cNvPr id="5" name="Right Arrow 4"/>
          <p:cNvSpPr/>
          <p:nvPr/>
        </p:nvSpPr>
        <p:spPr>
          <a:xfrm>
            <a:off x="3431367" y="3338840"/>
            <a:ext cx="6128573" cy="670095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2"/>
                </a:solidFill>
              </a:rPr>
              <a:t>Functional Requirements</a:t>
            </a:r>
          </a:p>
        </p:txBody>
      </p:sp>
      <p:sp>
        <p:nvSpPr>
          <p:cNvPr id="8" name="Right Arrow 7"/>
          <p:cNvSpPr/>
          <p:nvPr/>
        </p:nvSpPr>
        <p:spPr>
          <a:xfrm>
            <a:off x="1898062" y="4667396"/>
            <a:ext cx="5171048" cy="96791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2"/>
                </a:solidFill>
              </a:rPr>
              <a:t>Non-Functional System Requirements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5191760" y="2589637"/>
            <a:ext cx="5238915" cy="100746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2"/>
                </a:solidFill>
              </a:rPr>
              <a:t>Non-Functional Performance Requirements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7235005" y="5463132"/>
            <a:ext cx="2024245" cy="846925"/>
          </a:xfrm>
          <a:prstGeom prst="wedgeEllipseCallout">
            <a:avLst>
              <a:gd name="adj1" fmla="val -59798"/>
              <a:gd name="adj2" fmla="val -7160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What the system has to do to meet customer requirements</a:t>
            </a:r>
          </a:p>
        </p:txBody>
      </p:sp>
      <p:sp>
        <p:nvSpPr>
          <p:cNvPr id="12" name="Oval Callout 11"/>
          <p:cNvSpPr/>
          <p:nvPr/>
        </p:nvSpPr>
        <p:spPr>
          <a:xfrm>
            <a:off x="7708415" y="4106656"/>
            <a:ext cx="2024245" cy="846925"/>
          </a:xfrm>
          <a:prstGeom prst="wedgeEllipseCallout">
            <a:avLst>
              <a:gd name="adj1" fmla="val -82557"/>
              <a:gd name="adj2" fmla="val -2380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Implementation constraints we can’t avoid. (Legal, interface etc.)</a:t>
            </a:r>
          </a:p>
        </p:txBody>
      </p:sp>
      <p:sp>
        <p:nvSpPr>
          <p:cNvPr id="13" name="Oval Callout 12"/>
          <p:cNvSpPr/>
          <p:nvPr/>
        </p:nvSpPr>
        <p:spPr>
          <a:xfrm>
            <a:off x="3324227" y="1309959"/>
            <a:ext cx="2024245" cy="846925"/>
          </a:xfrm>
          <a:prstGeom prst="wedgeEllipseCallout">
            <a:avLst>
              <a:gd name="adj1" fmla="val 26409"/>
              <a:gd name="adj2" fmla="val 21685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What the system physically has to do.</a:t>
            </a:r>
          </a:p>
          <a:p>
            <a:pPr algn="ctr"/>
            <a:r>
              <a:rPr lang="en-GB" sz="1200" dirty="0"/>
              <a:t>(Verb Noun)</a:t>
            </a:r>
          </a:p>
        </p:txBody>
      </p:sp>
      <p:sp>
        <p:nvSpPr>
          <p:cNvPr id="14" name="Oval Callout 13"/>
          <p:cNvSpPr/>
          <p:nvPr/>
        </p:nvSpPr>
        <p:spPr>
          <a:xfrm>
            <a:off x="6689310" y="987691"/>
            <a:ext cx="2024245" cy="846925"/>
          </a:xfrm>
          <a:prstGeom prst="wedgeEllipseCallout">
            <a:avLst>
              <a:gd name="adj1" fmla="val 33306"/>
              <a:gd name="adj2" fmla="val 20696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well the system has to do what it has to do</a:t>
            </a:r>
          </a:p>
        </p:txBody>
      </p:sp>
    </p:spTree>
    <p:extLst>
      <p:ext uri="{BB962C8B-B14F-4D97-AF65-F5344CB8AC3E}">
        <p14:creationId xmlns:p14="http://schemas.microsoft.com/office/powerpoint/2010/main" val="367377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386" y="53043"/>
            <a:ext cx="9404723" cy="904622"/>
          </a:xfrm>
        </p:spPr>
        <p:txBody>
          <a:bodyPr/>
          <a:lstStyle/>
          <a:p>
            <a:r>
              <a:rPr lang="en-GB" dirty="0"/>
              <a:t>Crossing the V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123DE-DF0A-45CF-9929-81DBBDC71DC7}" type="slidenum">
              <a:rPr lang="en-AU" smtClean="0"/>
              <a:pPr/>
              <a:t>3</a:t>
            </a:fld>
            <a:endParaRPr lang="en-AU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11" y="1032238"/>
            <a:ext cx="4432585" cy="1180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3897253" y="2757160"/>
            <a:ext cx="2324391" cy="2840922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312386" y="2618140"/>
            <a:ext cx="1885223" cy="2979943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8580935" y="1945561"/>
            <a:ext cx="1765979" cy="6580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/>
              <a:t>Does the design meet the requirements?</a:t>
            </a:r>
          </a:p>
        </p:txBody>
      </p:sp>
      <p:sp>
        <p:nvSpPr>
          <p:cNvPr id="20" name="Right Arrow 19"/>
          <p:cNvSpPr/>
          <p:nvPr/>
        </p:nvSpPr>
        <p:spPr>
          <a:xfrm>
            <a:off x="3897252" y="2931664"/>
            <a:ext cx="4571999" cy="404971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Platform</a:t>
            </a:r>
          </a:p>
        </p:txBody>
      </p:sp>
      <p:sp>
        <p:nvSpPr>
          <p:cNvPr id="21" name="Right Arrow 20"/>
          <p:cNvSpPr/>
          <p:nvPr/>
        </p:nvSpPr>
        <p:spPr>
          <a:xfrm>
            <a:off x="4260220" y="3406436"/>
            <a:ext cx="3746596" cy="395664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Weapon</a:t>
            </a:r>
          </a:p>
        </p:txBody>
      </p:sp>
      <p:sp>
        <p:nvSpPr>
          <p:cNvPr id="22" name="Right Arrow 21"/>
          <p:cNvSpPr/>
          <p:nvPr/>
        </p:nvSpPr>
        <p:spPr>
          <a:xfrm>
            <a:off x="4755812" y="3860024"/>
            <a:ext cx="2881057" cy="41823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Ammunition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5150190" y="4396917"/>
            <a:ext cx="2142906" cy="41938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Component</a:t>
            </a:r>
          </a:p>
        </p:txBody>
      </p:sp>
      <p:sp>
        <p:nvSpPr>
          <p:cNvPr id="24" name="Right Arrow 23"/>
          <p:cNvSpPr/>
          <p:nvPr/>
        </p:nvSpPr>
        <p:spPr>
          <a:xfrm>
            <a:off x="5480583" y="4890878"/>
            <a:ext cx="1482118" cy="40007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Raw Materials</a:t>
            </a:r>
          </a:p>
        </p:txBody>
      </p:sp>
      <p:sp>
        <p:nvSpPr>
          <p:cNvPr id="26" name="Oval Callout 25"/>
          <p:cNvSpPr/>
          <p:nvPr/>
        </p:nvSpPr>
        <p:spPr>
          <a:xfrm>
            <a:off x="8006817" y="3686927"/>
            <a:ext cx="2024245" cy="846925"/>
          </a:xfrm>
          <a:prstGeom prst="wedgeEllipseCallout">
            <a:avLst>
              <a:gd name="adj1" fmla="val 18823"/>
              <a:gd name="adj2" fmla="val -16968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Agreed methods of validation</a:t>
            </a:r>
          </a:p>
        </p:txBody>
      </p:sp>
      <p:sp>
        <p:nvSpPr>
          <p:cNvPr id="28" name="Right Arrow 27"/>
          <p:cNvSpPr/>
          <p:nvPr/>
        </p:nvSpPr>
        <p:spPr>
          <a:xfrm>
            <a:off x="3792551" y="2213169"/>
            <a:ext cx="4571999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Which Solution do we chose?</a:t>
            </a:r>
          </a:p>
        </p:txBody>
      </p:sp>
      <p:sp>
        <p:nvSpPr>
          <p:cNvPr id="29" name="Right Arrow 28"/>
          <p:cNvSpPr/>
          <p:nvPr/>
        </p:nvSpPr>
        <p:spPr>
          <a:xfrm>
            <a:off x="5059448" y="1808198"/>
            <a:ext cx="3305101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How do we test our solution</a:t>
            </a:r>
          </a:p>
        </p:txBody>
      </p:sp>
      <p:sp>
        <p:nvSpPr>
          <p:cNvPr id="30" name="Oval Callout 29"/>
          <p:cNvSpPr/>
          <p:nvPr/>
        </p:nvSpPr>
        <p:spPr>
          <a:xfrm>
            <a:off x="7858490" y="961273"/>
            <a:ext cx="2024245" cy="846925"/>
          </a:xfrm>
          <a:prstGeom prst="wedgeEllipseCallout">
            <a:avLst>
              <a:gd name="adj1" fmla="val -48418"/>
              <a:gd name="adj2" fmla="val 12043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Non-Functional System requirements / Functional requirements relationship</a:t>
            </a:r>
          </a:p>
        </p:txBody>
      </p:sp>
      <p:sp>
        <p:nvSpPr>
          <p:cNvPr id="31" name="Oval Callout 30"/>
          <p:cNvSpPr/>
          <p:nvPr/>
        </p:nvSpPr>
        <p:spPr>
          <a:xfrm>
            <a:off x="6340889" y="185313"/>
            <a:ext cx="2024245" cy="846925"/>
          </a:xfrm>
          <a:prstGeom prst="wedgeEllipseCallout">
            <a:avLst>
              <a:gd name="adj1" fmla="val -41521"/>
              <a:gd name="adj2" fmla="val 14433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Functional requirements / solution relationship</a:t>
            </a:r>
          </a:p>
        </p:txBody>
      </p:sp>
      <p:sp>
        <p:nvSpPr>
          <p:cNvPr id="1024" name="Bent Arrow 1023"/>
          <p:cNvSpPr/>
          <p:nvPr/>
        </p:nvSpPr>
        <p:spPr>
          <a:xfrm rot="10800000" flipH="1">
            <a:off x="2995212" y="2660075"/>
            <a:ext cx="797339" cy="648699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4" name="Bent Arrow 33"/>
          <p:cNvSpPr/>
          <p:nvPr/>
        </p:nvSpPr>
        <p:spPr>
          <a:xfrm rot="10800000" flipH="1">
            <a:off x="2995212" y="3686925"/>
            <a:ext cx="1699379" cy="538280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5" name="Bent Arrow 34"/>
          <p:cNvSpPr/>
          <p:nvPr/>
        </p:nvSpPr>
        <p:spPr>
          <a:xfrm rot="10800000" flipH="1">
            <a:off x="2995212" y="4197576"/>
            <a:ext cx="2154980" cy="5559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6" name="Bent Arrow 35"/>
          <p:cNvSpPr/>
          <p:nvPr/>
        </p:nvSpPr>
        <p:spPr>
          <a:xfrm rot="10800000" flipH="1">
            <a:off x="2995212" y="4753482"/>
            <a:ext cx="2462905" cy="4725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Bent Arrow 36"/>
          <p:cNvSpPr/>
          <p:nvPr/>
        </p:nvSpPr>
        <p:spPr>
          <a:xfrm rot="10800000" flipH="1">
            <a:off x="2995211" y="3224831"/>
            <a:ext cx="1231453" cy="482456"/>
          </a:xfrm>
          <a:prstGeom prst="bentArrow">
            <a:avLst>
              <a:gd name="adj1" fmla="val 25000"/>
              <a:gd name="adj2" fmla="val 24277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697944" y="4961939"/>
            <a:ext cx="2743200" cy="71889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How we do the what we do can change the required validation method</a:t>
            </a:r>
          </a:p>
        </p:txBody>
      </p:sp>
    </p:spTree>
    <p:extLst>
      <p:ext uri="{BB962C8B-B14F-4D97-AF65-F5344CB8AC3E}">
        <p14:creationId xmlns:p14="http://schemas.microsoft.com/office/powerpoint/2010/main" val="139930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4894" y="-70129"/>
            <a:ext cx="9404723" cy="1400530"/>
          </a:xfrm>
        </p:spPr>
        <p:txBody>
          <a:bodyPr/>
          <a:lstStyle/>
          <a:p>
            <a:r>
              <a:rPr lang="en-GB" sz="3600" dirty="0"/>
              <a:t>Interrelationships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09228" y="3650290"/>
            <a:ext cx="902657" cy="962746"/>
            <a:chOff x="6454502" y="3537029"/>
            <a:chExt cx="902657" cy="962746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454502" y="4130443"/>
              <a:ext cx="9026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solidFill>
                    <a:schemeClr val="dk1"/>
                  </a:solidFill>
                </a:rPr>
                <a:t>Integrated test Plan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0" cy="916069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1704975" y="5094813"/>
            <a:ext cx="3805077" cy="869426"/>
            <a:chOff x="668714" y="4659244"/>
            <a:chExt cx="3478901" cy="77237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5544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10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6980297" y="1340148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cxnSpLocks/>
            <a:stCxn id="92" idx="2"/>
            <a:endCxn id="12" idx="2"/>
          </p:cNvCxnSpPr>
          <p:nvPr/>
        </p:nvCxnSpPr>
        <p:spPr>
          <a:xfrm rot="5400000" flipH="1" flipV="1">
            <a:off x="6237643" y="2541326"/>
            <a:ext cx="1351203" cy="5494624"/>
          </a:xfrm>
          <a:prstGeom prst="bentConnector3">
            <a:avLst>
              <a:gd name="adj1" fmla="val -16918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39348" y="1906804"/>
            <a:ext cx="902657" cy="2034563"/>
          </a:xfrm>
          <a:prstGeom prst="bentConnector3">
            <a:avLst>
              <a:gd name="adj1" fmla="val 12532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72186" y="1657137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</p:spTree>
    <p:extLst>
      <p:ext uri="{BB962C8B-B14F-4D97-AF65-F5344CB8AC3E}">
        <p14:creationId xmlns:p14="http://schemas.microsoft.com/office/powerpoint/2010/main" val="4103595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8910" y="157786"/>
            <a:ext cx="9404723" cy="1400530"/>
          </a:xfrm>
        </p:spPr>
        <p:txBody>
          <a:bodyPr/>
          <a:lstStyle/>
          <a:p>
            <a:r>
              <a:rPr lang="en-GB" dirty="0"/>
              <a:t>Feedback loops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776743" cy="797597"/>
            <a:chOff x="6510536" y="3537029"/>
            <a:chExt cx="776743" cy="79759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617460" y="4119182"/>
              <a:ext cx="562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ITEAP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1" cy="966693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2031151" y="5189737"/>
            <a:ext cx="3478901" cy="755483"/>
            <a:chOff x="668714" y="4659244"/>
            <a:chExt cx="3478901" cy="75548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6980297" y="1340148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92" idx="2"/>
            <a:endCxn id="12" idx="2"/>
          </p:cNvCxnSpPr>
          <p:nvPr/>
        </p:nvCxnSpPr>
        <p:spPr>
          <a:xfrm rot="5400000" flipH="1" flipV="1">
            <a:off x="6218726" y="2510313"/>
            <a:ext cx="1497333" cy="5372480"/>
          </a:xfrm>
          <a:prstGeom prst="bentConnector3">
            <a:avLst>
              <a:gd name="adj1" fmla="val -15267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39348" y="1906804"/>
            <a:ext cx="902657" cy="2034563"/>
          </a:xfrm>
          <a:prstGeom prst="bentConnector3">
            <a:avLst>
              <a:gd name="adj1" fmla="val 125325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72186" y="1657137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4" name="Curved Left Arrow 3"/>
          <p:cNvSpPr/>
          <p:nvPr/>
        </p:nvSpPr>
        <p:spPr>
          <a:xfrm rot="2057403">
            <a:off x="7633071" y="2120023"/>
            <a:ext cx="1370623" cy="3060535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Solution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Dependent</a:t>
            </a:r>
          </a:p>
          <a:p>
            <a:pPr algn="ctr"/>
            <a:r>
              <a:rPr lang="en-GB" sz="1800" dirty="0">
                <a:solidFill>
                  <a:schemeClr val="tx1"/>
                </a:solidFill>
              </a:rPr>
              <a:t>Functions</a:t>
            </a:r>
          </a:p>
        </p:txBody>
      </p:sp>
      <p:sp>
        <p:nvSpPr>
          <p:cNvPr id="51" name="Curved Left Arrow 50"/>
          <p:cNvSpPr/>
          <p:nvPr/>
        </p:nvSpPr>
        <p:spPr>
          <a:xfrm rot="3195038">
            <a:off x="5799800" y="4649148"/>
            <a:ext cx="1520241" cy="2379820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Additional Functions</a:t>
            </a:r>
          </a:p>
        </p:txBody>
      </p:sp>
      <p:sp>
        <p:nvSpPr>
          <p:cNvPr id="8" name="Curved Up Arrow 7"/>
          <p:cNvSpPr/>
          <p:nvPr/>
        </p:nvSpPr>
        <p:spPr>
          <a:xfrm rot="18452575" flipV="1">
            <a:off x="5802832" y="3052450"/>
            <a:ext cx="1398875" cy="612354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900" dirty="0">
                <a:solidFill>
                  <a:schemeClr val="tx1"/>
                </a:solidFill>
              </a:rPr>
              <a:t>Additional </a:t>
            </a:r>
          </a:p>
          <a:p>
            <a:pPr algn="ctr"/>
            <a:r>
              <a:rPr lang="en-GB" sz="900" dirty="0">
                <a:solidFill>
                  <a:schemeClr val="tx1"/>
                </a:solidFill>
              </a:rPr>
              <a:t>Failure modes</a:t>
            </a:r>
          </a:p>
        </p:txBody>
      </p:sp>
      <p:sp>
        <p:nvSpPr>
          <p:cNvPr id="57" name="Curved Up Arrow 56"/>
          <p:cNvSpPr/>
          <p:nvPr/>
        </p:nvSpPr>
        <p:spPr>
          <a:xfrm rot="20529299" flipV="1">
            <a:off x="3476630" y="821169"/>
            <a:ext cx="4488034" cy="1438801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Alternative Design Candidates</a:t>
            </a:r>
          </a:p>
        </p:txBody>
      </p:sp>
      <p:sp>
        <p:nvSpPr>
          <p:cNvPr id="64" name="Curved Left Arrow 63"/>
          <p:cNvSpPr/>
          <p:nvPr/>
        </p:nvSpPr>
        <p:spPr>
          <a:xfrm rot="20026462">
            <a:off x="9630198" y="1152679"/>
            <a:ext cx="893258" cy="2550156"/>
          </a:xfrm>
          <a:prstGeom prst="curvedLeft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New test methods</a:t>
            </a:r>
          </a:p>
        </p:txBody>
      </p:sp>
      <p:sp>
        <p:nvSpPr>
          <p:cNvPr id="66" name="Curved Up Arrow 65"/>
          <p:cNvSpPr/>
          <p:nvPr/>
        </p:nvSpPr>
        <p:spPr>
          <a:xfrm rot="20362916">
            <a:off x="5593210" y="5137990"/>
            <a:ext cx="4749863" cy="1201395"/>
          </a:xfrm>
          <a:prstGeom prst="curvedUpArrow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Additional 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Acceptance Criteria.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The Goalposts move</a:t>
            </a:r>
          </a:p>
        </p:txBody>
      </p:sp>
    </p:spTree>
    <p:extLst>
      <p:ext uri="{BB962C8B-B14F-4D97-AF65-F5344CB8AC3E}">
        <p14:creationId xmlns:p14="http://schemas.microsoft.com/office/powerpoint/2010/main" val="362652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1" grpId="0" animBg="1"/>
      <p:bldP spid="8" grpId="0" animBg="1"/>
      <p:bldP spid="57" grpId="0" animBg="1"/>
      <p:bldP spid="64" grpId="0" animBg="1"/>
      <p:bldP spid="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677" y="82298"/>
            <a:ext cx="9404723" cy="1400530"/>
          </a:xfrm>
        </p:spPr>
        <p:txBody>
          <a:bodyPr/>
          <a:lstStyle/>
          <a:p>
            <a:r>
              <a:rPr lang="en-GB" dirty="0"/>
              <a:t>Critical to Function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stCxn id="32" idx="3"/>
            <a:endCxn id="39" idx="2"/>
          </p:cNvCxnSpPr>
          <p:nvPr/>
        </p:nvCxnSpPr>
        <p:spPr>
          <a:xfrm flipV="1">
            <a:off x="7054261" y="3282645"/>
            <a:ext cx="233963" cy="97555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776743" cy="797597"/>
            <a:chOff x="6510536" y="3537029"/>
            <a:chExt cx="776743" cy="79759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617460" y="4119182"/>
              <a:ext cx="56289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ITEAP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2051" idx="3"/>
            <a:endCxn id="32" idx="2"/>
          </p:cNvCxnSpPr>
          <p:nvPr/>
        </p:nvCxnSpPr>
        <p:spPr>
          <a:xfrm flipV="1">
            <a:off x="5510052" y="4575627"/>
            <a:ext cx="1235401" cy="96669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2072" name="Group 2071"/>
          <p:cNvGrpSpPr/>
          <p:nvPr/>
        </p:nvGrpSpPr>
        <p:grpSpPr>
          <a:xfrm>
            <a:off x="2031151" y="5189737"/>
            <a:ext cx="3478901" cy="755483"/>
            <a:chOff x="668714" y="4659244"/>
            <a:chExt cx="3478901" cy="75548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2" name="TextBox 91"/>
            <p:cNvSpPr txBox="1"/>
            <p:nvPr/>
          </p:nvSpPr>
          <p:spPr>
            <a:xfrm>
              <a:off x="2375829" y="5076173"/>
              <a:ext cx="1085773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</p:txBody>
        </p:sp>
      </p:grp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76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45" b="35032"/>
          <a:stretch/>
        </p:blipFill>
        <p:spPr bwMode="auto">
          <a:xfrm>
            <a:off x="6982208" y="1575559"/>
            <a:ext cx="2159050" cy="82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ounded Rectangle 2076"/>
          <p:cNvSpPr/>
          <p:nvPr/>
        </p:nvSpPr>
        <p:spPr>
          <a:xfrm>
            <a:off x="5815413" y="5306341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92" idx="2"/>
            <a:endCxn id="12" idx="2"/>
          </p:cNvCxnSpPr>
          <p:nvPr/>
        </p:nvCxnSpPr>
        <p:spPr>
          <a:xfrm rot="5400000" flipH="1" flipV="1">
            <a:off x="6218726" y="2510313"/>
            <a:ext cx="1497333" cy="5372480"/>
          </a:xfrm>
          <a:prstGeom prst="bentConnector3">
            <a:avLst>
              <a:gd name="adj1" fmla="val -15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stCxn id="2076" idx="3"/>
            <a:endCxn id="2052" idx="3"/>
          </p:cNvCxnSpPr>
          <p:nvPr/>
        </p:nvCxnSpPr>
        <p:spPr>
          <a:xfrm>
            <a:off x="9141258" y="1990142"/>
            <a:ext cx="900746" cy="1951224"/>
          </a:xfrm>
          <a:prstGeom prst="bentConnector3">
            <a:avLst>
              <a:gd name="adj1" fmla="val 125379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09361" y="1736681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51" name="Right Arrow 50"/>
          <p:cNvSpPr/>
          <p:nvPr/>
        </p:nvSpPr>
        <p:spPr>
          <a:xfrm>
            <a:off x="5957774" y="606024"/>
            <a:ext cx="957740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DFMEA</a:t>
            </a:r>
          </a:p>
        </p:txBody>
      </p:sp>
      <p:pic>
        <p:nvPicPr>
          <p:cNvPr id="52" name="Picture 3" descr="C:\Users\rogd0088\AppData\Local\Microsoft\Windows\Temporary Internet Files\Content.IE5\N3CLNJML\image3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091" y="441483"/>
            <a:ext cx="597556" cy="63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Group 52"/>
          <p:cNvGrpSpPr/>
          <p:nvPr/>
        </p:nvGrpSpPr>
        <p:grpSpPr>
          <a:xfrm>
            <a:off x="8159761" y="304814"/>
            <a:ext cx="727415" cy="908194"/>
            <a:chOff x="395125" y="1257908"/>
            <a:chExt cx="864376" cy="995678"/>
          </a:xfrm>
        </p:grpSpPr>
        <p:pic>
          <p:nvPicPr>
            <p:cNvPr id="54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395125" y="1882420"/>
              <a:ext cx="864376" cy="37116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Sensitivity Analysis</a:t>
              </a:r>
            </a:p>
          </p:txBody>
        </p:sp>
      </p:grpSp>
      <p:cxnSp>
        <p:nvCxnSpPr>
          <p:cNvPr id="64" name="Elbow Connector 63"/>
          <p:cNvCxnSpPr>
            <a:stCxn id="54" idx="3"/>
            <a:endCxn id="2052" idx="3"/>
          </p:cNvCxnSpPr>
          <p:nvPr/>
        </p:nvCxnSpPr>
        <p:spPr>
          <a:xfrm>
            <a:off x="8887176" y="589634"/>
            <a:ext cx="1154829" cy="3351732"/>
          </a:xfrm>
          <a:prstGeom prst="bentConnector3">
            <a:avLst>
              <a:gd name="adj1" fmla="val 11979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52" idx="2"/>
          </p:cNvCxnSpPr>
          <p:nvPr/>
        </p:nvCxnSpPr>
        <p:spPr>
          <a:xfrm rot="16200000" flipH="1">
            <a:off x="7129348" y="1173863"/>
            <a:ext cx="493823" cy="29877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endCxn id="54" idx="1"/>
          </p:cNvCxnSpPr>
          <p:nvPr/>
        </p:nvCxnSpPr>
        <p:spPr>
          <a:xfrm rot="5400000" flipH="1" flipV="1">
            <a:off x="7483233" y="938551"/>
            <a:ext cx="1025445" cy="32761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Right Arrow 18"/>
          <p:cNvSpPr/>
          <p:nvPr/>
        </p:nvSpPr>
        <p:spPr>
          <a:xfrm>
            <a:off x="8969360" y="7805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FCL</a:t>
            </a:r>
          </a:p>
        </p:txBody>
      </p:sp>
      <p:cxnSp>
        <p:nvCxnSpPr>
          <p:cNvPr id="74" name="Elbow Connector 73"/>
          <p:cNvCxnSpPr>
            <a:stCxn id="52" idx="0"/>
            <a:endCxn id="54" idx="0"/>
          </p:cNvCxnSpPr>
          <p:nvPr/>
        </p:nvCxnSpPr>
        <p:spPr>
          <a:xfrm rot="5400000" flipH="1" flipV="1">
            <a:off x="7806834" y="-275151"/>
            <a:ext cx="136668" cy="1296599"/>
          </a:xfrm>
          <a:prstGeom prst="bentConnector3">
            <a:avLst>
              <a:gd name="adj1" fmla="val 267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406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in Levels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048" y="276763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Type 45 destroyer defender royal navy warship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031" y="1113116"/>
            <a:ext cx="2584837" cy="108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4" descr="10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867" y="1540256"/>
            <a:ext cx="1882166" cy="1443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2" descr="14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4935" y="4117527"/>
            <a:ext cx="1453137" cy="1114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6" descr="C:\Users\rogd0088\AppData\Local\Microsoft\Windows\Temporary Internet Files\Content.Outlook\JP52Z5TU\155mm ER Exploded View (2)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13" b="24253"/>
          <a:stretch/>
        </p:blipFill>
        <p:spPr bwMode="auto">
          <a:xfrm>
            <a:off x="7958547" y="2984216"/>
            <a:ext cx="2159050" cy="113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5" descr="Liner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281" y="4117527"/>
            <a:ext cx="2016532" cy="1114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1" name="Group 483"/>
          <p:cNvGrpSpPr>
            <a:grpSpLocks/>
          </p:cNvGrpSpPr>
          <p:nvPr/>
        </p:nvGrpSpPr>
        <p:grpSpPr bwMode="auto">
          <a:xfrm>
            <a:off x="5549763" y="5420044"/>
            <a:ext cx="2594466" cy="3406729"/>
            <a:chOff x="-129" y="1403"/>
            <a:chExt cx="1816" cy="2780"/>
          </a:xfrm>
        </p:grpSpPr>
        <p:sp>
          <p:nvSpPr>
            <p:cNvPr id="22" name="AutoShape 455"/>
            <p:cNvSpPr>
              <a:spLocks noChangeAspect="1" noChangeArrowheads="1" noTextEdit="1"/>
            </p:cNvSpPr>
            <p:nvPr/>
          </p:nvSpPr>
          <p:spPr bwMode="auto">
            <a:xfrm>
              <a:off x="-129" y="3283"/>
              <a:ext cx="979" cy="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3" name="Line 457"/>
            <p:cNvSpPr>
              <a:spLocks noChangeShapeType="1"/>
            </p:cNvSpPr>
            <p:nvPr/>
          </p:nvSpPr>
          <p:spPr bwMode="auto">
            <a:xfrm>
              <a:off x="984" y="1764"/>
              <a:ext cx="0" cy="199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4" name="Line 458"/>
            <p:cNvSpPr>
              <a:spLocks noChangeShapeType="1"/>
            </p:cNvSpPr>
            <p:nvPr/>
          </p:nvSpPr>
          <p:spPr bwMode="auto">
            <a:xfrm>
              <a:off x="1009" y="1779"/>
              <a:ext cx="0" cy="171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5" name="Line 459"/>
            <p:cNvSpPr>
              <a:spLocks noChangeShapeType="1"/>
            </p:cNvSpPr>
            <p:nvPr/>
          </p:nvSpPr>
          <p:spPr bwMode="auto">
            <a:xfrm>
              <a:off x="984" y="1963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6" name="Line 460"/>
            <p:cNvSpPr>
              <a:spLocks noChangeShapeType="1"/>
            </p:cNvSpPr>
            <p:nvPr/>
          </p:nvSpPr>
          <p:spPr bwMode="auto">
            <a:xfrm flipV="1">
              <a:off x="1160" y="1963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7" name="Line 461"/>
            <p:cNvSpPr>
              <a:spLocks noChangeShapeType="1"/>
            </p:cNvSpPr>
            <p:nvPr/>
          </p:nvSpPr>
          <p:spPr bwMode="auto">
            <a:xfrm flipV="1">
              <a:off x="1160" y="1950"/>
              <a:ext cx="152" cy="84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8" name="Line 462"/>
            <p:cNvSpPr>
              <a:spLocks noChangeShapeType="1"/>
            </p:cNvSpPr>
            <p:nvPr/>
          </p:nvSpPr>
          <p:spPr bwMode="auto">
            <a:xfrm flipV="1">
              <a:off x="1336" y="1764"/>
              <a:ext cx="0" cy="199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29" name="Line 463"/>
            <p:cNvSpPr>
              <a:spLocks noChangeShapeType="1"/>
            </p:cNvSpPr>
            <p:nvPr/>
          </p:nvSpPr>
          <p:spPr bwMode="auto">
            <a:xfrm flipH="1" flipV="1">
              <a:off x="1160" y="1664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0" name="Line 464"/>
            <p:cNvSpPr>
              <a:spLocks noChangeShapeType="1"/>
            </p:cNvSpPr>
            <p:nvPr/>
          </p:nvSpPr>
          <p:spPr bwMode="auto">
            <a:xfrm flipH="1" flipV="1">
              <a:off x="1160" y="1693"/>
              <a:ext cx="152" cy="8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1" name="Line 465"/>
            <p:cNvSpPr>
              <a:spLocks noChangeShapeType="1"/>
            </p:cNvSpPr>
            <p:nvPr/>
          </p:nvSpPr>
          <p:spPr bwMode="auto">
            <a:xfrm flipV="1">
              <a:off x="984" y="1664"/>
              <a:ext cx="176" cy="100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2" name="Line 466"/>
            <p:cNvSpPr>
              <a:spLocks noChangeShapeType="1"/>
            </p:cNvSpPr>
            <p:nvPr/>
          </p:nvSpPr>
          <p:spPr bwMode="auto">
            <a:xfrm flipV="1">
              <a:off x="1160" y="1507"/>
              <a:ext cx="0" cy="157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3" name="Line 467"/>
            <p:cNvSpPr>
              <a:spLocks noChangeShapeType="1"/>
            </p:cNvSpPr>
            <p:nvPr/>
          </p:nvSpPr>
          <p:spPr bwMode="auto">
            <a:xfrm flipV="1">
              <a:off x="1336" y="1688"/>
              <a:ext cx="136" cy="7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4" name="Line 468"/>
            <p:cNvSpPr>
              <a:spLocks noChangeShapeType="1"/>
            </p:cNvSpPr>
            <p:nvPr/>
          </p:nvSpPr>
          <p:spPr bwMode="auto">
            <a:xfrm flipH="1" flipV="1">
              <a:off x="850" y="1688"/>
              <a:ext cx="134" cy="76"/>
            </a:xfrm>
            <a:prstGeom prst="line">
              <a:avLst/>
            </a:prstGeom>
            <a:noFill/>
            <a:ln w="7938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5" name="Line 469"/>
            <p:cNvSpPr>
              <a:spLocks noChangeShapeType="1"/>
            </p:cNvSpPr>
            <p:nvPr/>
          </p:nvSpPr>
          <p:spPr bwMode="auto">
            <a:xfrm>
              <a:off x="1160" y="2063"/>
              <a:ext cx="0" cy="158"/>
            </a:xfrm>
            <a:prstGeom prst="line">
              <a:avLst/>
            </a:prstGeom>
            <a:noFill/>
            <a:ln w="11113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sz="1800" dirty="0"/>
            </a:p>
          </p:txBody>
        </p:sp>
        <p:sp>
          <p:nvSpPr>
            <p:cNvPr id="36" name="Rectangle 470"/>
            <p:cNvSpPr>
              <a:spLocks noChangeArrowheads="1"/>
            </p:cNvSpPr>
            <p:nvPr/>
          </p:nvSpPr>
          <p:spPr bwMode="auto">
            <a:xfrm>
              <a:off x="1132" y="1403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C</a:t>
              </a:r>
              <a:endParaRPr lang="en-GB" altLang="en-US" sz="1200" dirty="0"/>
            </a:p>
          </p:txBody>
        </p:sp>
        <p:sp>
          <p:nvSpPr>
            <p:cNvPr id="37" name="Rectangle 471"/>
            <p:cNvSpPr>
              <a:spLocks noChangeArrowheads="1"/>
            </p:cNvSpPr>
            <p:nvPr/>
          </p:nvSpPr>
          <p:spPr bwMode="auto">
            <a:xfrm>
              <a:off x="1200" y="1403"/>
              <a:ext cx="70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H</a:t>
              </a:r>
              <a:endParaRPr lang="en-GB" altLang="en-US" sz="1200" dirty="0"/>
            </a:p>
          </p:txBody>
        </p:sp>
        <p:sp>
          <p:nvSpPr>
            <p:cNvPr id="38" name="Rectangle 472"/>
            <p:cNvSpPr>
              <a:spLocks noChangeArrowheads="1"/>
            </p:cNvSpPr>
            <p:nvPr/>
          </p:nvSpPr>
          <p:spPr bwMode="auto">
            <a:xfrm>
              <a:off x="1271" y="1462"/>
              <a:ext cx="55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3</a:t>
              </a:r>
              <a:endParaRPr lang="en-GB" altLang="en-US" sz="1200" dirty="0"/>
            </a:p>
          </p:txBody>
        </p:sp>
        <p:sp>
          <p:nvSpPr>
            <p:cNvPr id="39" name="Rectangle 473"/>
            <p:cNvSpPr>
              <a:spLocks noChangeArrowheads="1"/>
            </p:cNvSpPr>
            <p:nvPr/>
          </p:nvSpPr>
          <p:spPr bwMode="auto">
            <a:xfrm>
              <a:off x="1486" y="1621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0" name="Rectangle 474"/>
            <p:cNvSpPr>
              <a:spLocks noChangeArrowheads="1"/>
            </p:cNvSpPr>
            <p:nvPr/>
          </p:nvSpPr>
          <p:spPr bwMode="auto">
            <a:xfrm>
              <a:off x="1555" y="1621"/>
              <a:ext cx="77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1" name="Rectangle 475"/>
            <p:cNvSpPr>
              <a:spLocks noChangeArrowheads="1"/>
            </p:cNvSpPr>
            <p:nvPr/>
          </p:nvSpPr>
          <p:spPr bwMode="auto">
            <a:xfrm>
              <a:off x="1633" y="1661"/>
              <a:ext cx="54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  <p:sp>
          <p:nvSpPr>
            <p:cNvPr id="42" name="Rectangle 476"/>
            <p:cNvSpPr>
              <a:spLocks noChangeArrowheads="1"/>
            </p:cNvSpPr>
            <p:nvPr/>
          </p:nvSpPr>
          <p:spPr bwMode="auto">
            <a:xfrm>
              <a:off x="654" y="1621"/>
              <a:ext cx="77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3" name="Rectangle 477"/>
            <p:cNvSpPr>
              <a:spLocks noChangeArrowheads="1"/>
            </p:cNvSpPr>
            <p:nvPr/>
          </p:nvSpPr>
          <p:spPr bwMode="auto">
            <a:xfrm>
              <a:off x="728" y="1661"/>
              <a:ext cx="54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  <p:sp>
          <p:nvSpPr>
            <p:cNvPr id="44" name="Rectangle 478"/>
            <p:cNvSpPr>
              <a:spLocks noChangeArrowheads="1"/>
            </p:cNvSpPr>
            <p:nvPr/>
          </p:nvSpPr>
          <p:spPr bwMode="auto">
            <a:xfrm>
              <a:off x="779" y="1621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5" name="Rectangle 479"/>
            <p:cNvSpPr>
              <a:spLocks noChangeArrowheads="1"/>
            </p:cNvSpPr>
            <p:nvPr/>
          </p:nvSpPr>
          <p:spPr bwMode="auto">
            <a:xfrm>
              <a:off x="1132" y="2218"/>
              <a:ext cx="71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N</a:t>
              </a:r>
              <a:endParaRPr lang="en-GB" altLang="en-US" sz="1200" dirty="0"/>
            </a:p>
          </p:txBody>
        </p:sp>
        <p:sp>
          <p:nvSpPr>
            <p:cNvPr id="46" name="Rectangle 480"/>
            <p:cNvSpPr>
              <a:spLocks noChangeArrowheads="1"/>
            </p:cNvSpPr>
            <p:nvPr/>
          </p:nvSpPr>
          <p:spPr bwMode="auto">
            <a:xfrm>
              <a:off x="1200" y="2218"/>
              <a:ext cx="76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O</a:t>
              </a:r>
              <a:endParaRPr lang="en-GB" altLang="en-US" sz="1200" dirty="0"/>
            </a:p>
          </p:txBody>
        </p:sp>
        <p:sp>
          <p:nvSpPr>
            <p:cNvPr id="47" name="Rectangle 481"/>
            <p:cNvSpPr>
              <a:spLocks noChangeArrowheads="1"/>
            </p:cNvSpPr>
            <p:nvPr/>
          </p:nvSpPr>
          <p:spPr bwMode="auto">
            <a:xfrm>
              <a:off x="1276" y="2259"/>
              <a:ext cx="55" cy="1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0" hangingPunct="0"/>
              <a:r>
                <a:rPr lang="en-GB" altLang="en-US" sz="1200" b="1" dirty="0"/>
                <a:t>2</a:t>
              </a:r>
              <a:endParaRPr lang="en-GB" altLang="en-US" sz="1200" dirty="0"/>
            </a:p>
          </p:txBody>
        </p:sp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590" y="5450401"/>
            <a:ext cx="1326689" cy="636810"/>
          </a:xfrm>
          <a:prstGeom prst="rect">
            <a:avLst/>
          </a:prstGeom>
        </p:spPr>
      </p:pic>
      <p:cxnSp>
        <p:nvCxnSpPr>
          <p:cNvPr id="48" name="Straight Arrow Connector 47"/>
          <p:cNvCxnSpPr/>
          <p:nvPr/>
        </p:nvCxnSpPr>
        <p:spPr>
          <a:xfrm flipV="1">
            <a:off x="5401395" y="2059146"/>
            <a:ext cx="296736" cy="14169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V="1">
            <a:off x="5767934" y="2624538"/>
            <a:ext cx="1726465" cy="8515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V="1">
            <a:off x="5712872" y="3608383"/>
            <a:ext cx="2474819" cy="1150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>
            <a:off x="5698132" y="3875806"/>
            <a:ext cx="2109145" cy="8916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>
            <a:off x="5549764" y="3929827"/>
            <a:ext cx="1477459" cy="17235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BAC18650-B3BB-4BD9-81EC-AC401AE73419}"/>
              </a:ext>
            </a:extLst>
          </p:cNvPr>
          <p:cNvSpPr/>
          <p:nvPr/>
        </p:nvSpPr>
        <p:spPr>
          <a:xfrm>
            <a:off x="5698131" y="5908596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5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63688"/>
            <a:ext cx="9404723" cy="1400530"/>
          </a:xfrm>
        </p:spPr>
        <p:txBody>
          <a:bodyPr/>
          <a:lstStyle/>
          <a:p>
            <a:r>
              <a:rPr lang="en-GB" dirty="0"/>
              <a:t>Develop Manufacturing Requirements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048" y="276763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0" name="Group 49"/>
          <p:cNvGrpSpPr/>
          <p:nvPr/>
        </p:nvGrpSpPr>
        <p:grpSpPr>
          <a:xfrm>
            <a:off x="6144702" y="1210708"/>
            <a:ext cx="4079578" cy="1068382"/>
            <a:chOff x="668714" y="4659244"/>
            <a:chExt cx="3478901" cy="734180"/>
          </a:xfrm>
        </p:grpSpPr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8714" y="4659244"/>
              <a:ext cx="2646818" cy="7051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1602" y="4659244"/>
              <a:ext cx="686013" cy="7051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2375829" y="5076173"/>
              <a:ext cx="1085773" cy="31725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Requirements Model</a:t>
              </a:r>
            </a:p>
            <a:p>
              <a:pPr algn="ctr"/>
              <a:r>
                <a:rPr lang="en-GB" sz="800" dirty="0"/>
                <a:t>For the Manufacturing System</a:t>
              </a:r>
            </a:p>
          </p:txBody>
        </p:sp>
      </p:grpSp>
      <p:sp>
        <p:nvSpPr>
          <p:cNvPr id="56" name="Bent Arrow 55"/>
          <p:cNvSpPr/>
          <p:nvPr/>
        </p:nvSpPr>
        <p:spPr>
          <a:xfrm rot="5400000" flipH="1">
            <a:off x="6221831" y="1982004"/>
            <a:ext cx="1386447" cy="2200975"/>
          </a:xfrm>
          <a:prstGeom prst="bentArrow">
            <a:avLst>
              <a:gd name="adj1" fmla="val 9135"/>
              <a:gd name="adj2" fmla="val 14903"/>
              <a:gd name="adj3" fmla="val 13404"/>
              <a:gd name="adj4" fmla="val 6059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8" name="Bent Arrow 57"/>
          <p:cNvSpPr/>
          <p:nvPr/>
        </p:nvSpPr>
        <p:spPr>
          <a:xfrm rot="5400000" flipH="1">
            <a:off x="6468365" y="2574151"/>
            <a:ext cx="1092666" cy="722898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7" name="Oval Callout 56"/>
          <p:cNvSpPr/>
          <p:nvPr/>
        </p:nvSpPr>
        <p:spPr>
          <a:xfrm>
            <a:off x="8015542" y="2935600"/>
            <a:ext cx="2024245" cy="1265396"/>
          </a:xfrm>
          <a:prstGeom prst="wedgeEllipseCallout">
            <a:avLst>
              <a:gd name="adj1" fmla="val -135315"/>
              <a:gd name="adj2" fmla="val -2245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Output of critical features also should include both new and historically problematic items</a:t>
            </a:r>
          </a:p>
        </p:txBody>
      </p:sp>
      <p:sp>
        <p:nvSpPr>
          <p:cNvPr id="60" name="Oval Callout 59"/>
          <p:cNvSpPr/>
          <p:nvPr/>
        </p:nvSpPr>
        <p:spPr>
          <a:xfrm>
            <a:off x="8015540" y="4482130"/>
            <a:ext cx="2208740" cy="990310"/>
          </a:xfrm>
          <a:prstGeom prst="wedgeEllipseCallout">
            <a:avLst>
              <a:gd name="adj1" fmla="val -162556"/>
              <a:gd name="adj2" fmla="val -1110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Need to know what to make and also how well we have to make it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3155" y="3082490"/>
            <a:ext cx="1661277" cy="1981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9243440-20E4-4094-BF57-5E41A541C8F2}"/>
              </a:ext>
            </a:extLst>
          </p:cNvPr>
          <p:cNvSpPr/>
          <p:nvPr/>
        </p:nvSpPr>
        <p:spPr>
          <a:xfrm>
            <a:off x="5666519" y="5887685"/>
            <a:ext cx="1085850" cy="3429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8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60" grpId="0" animBg="1"/>
      <p:bldP spid="6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Crossing the V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59" y="1437331"/>
            <a:ext cx="4302115" cy="1146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3897253" y="2757160"/>
            <a:ext cx="2324391" cy="2840922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312386" y="2618140"/>
            <a:ext cx="1885223" cy="2979943"/>
          </a:xfrm>
          <a:prstGeom prst="line">
            <a:avLst/>
          </a:prstGeom>
          <a:ln w="762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8580935" y="1945561"/>
            <a:ext cx="1765979" cy="6580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/>
              <a:t>Does the design meet the requirements?</a:t>
            </a:r>
          </a:p>
        </p:txBody>
      </p:sp>
      <p:sp>
        <p:nvSpPr>
          <p:cNvPr id="20" name="Right Arrow 19"/>
          <p:cNvSpPr/>
          <p:nvPr/>
        </p:nvSpPr>
        <p:spPr>
          <a:xfrm>
            <a:off x="3897252" y="2931664"/>
            <a:ext cx="4571999" cy="404971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Factory</a:t>
            </a:r>
          </a:p>
        </p:txBody>
      </p:sp>
      <p:sp>
        <p:nvSpPr>
          <p:cNvPr id="21" name="Right Arrow 20"/>
          <p:cNvSpPr/>
          <p:nvPr/>
        </p:nvSpPr>
        <p:spPr>
          <a:xfrm>
            <a:off x="4260220" y="3406436"/>
            <a:ext cx="3746596" cy="395664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Process</a:t>
            </a:r>
          </a:p>
        </p:txBody>
      </p:sp>
      <p:sp>
        <p:nvSpPr>
          <p:cNvPr id="22" name="Right Arrow 21"/>
          <p:cNvSpPr/>
          <p:nvPr/>
        </p:nvSpPr>
        <p:spPr>
          <a:xfrm>
            <a:off x="4755812" y="3860024"/>
            <a:ext cx="2881057" cy="41823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Sub Process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5150190" y="4396917"/>
            <a:ext cx="2142906" cy="41938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Specific Plant</a:t>
            </a:r>
          </a:p>
        </p:txBody>
      </p:sp>
      <p:sp>
        <p:nvSpPr>
          <p:cNvPr id="24" name="Right Arrow 23"/>
          <p:cNvSpPr/>
          <p:nvPr/>
        </p:nvSpPr>
        <p:spPr>
          <a:xfrm>
            <a:off x="5480583" y="4890878"/>
            <a:ext cx="1482118" cy="40007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rgbClr val="FF0000"/>
                </a:solidFill>
              </a:rPr>
              <a:t>Jigs and Fixtures</a:t>
            </a:r>
          </a:p>
        </p:txBody>
      </p:sp>
      <p:sp>
        <p:nvSpPr>
          <p:cNvPr id="26" name="Oval Callout 25"/>
          <p:cNvSpPr/>
          <p:nvPr/>
        </p:nvSpPr>
        <p:spPr>
          <a:xfrm>
            <a:off x="8006817" y="3686927"/>
            <a:ext cx="2024245" cy="846925"/>
          </a:xfrm>
          <a:prstGeom prst="wedgeEllipseCallout">
            <a:avLst>
              <a:gd name="adj1" fmla="val 18823"/>
              <a:gd name="adj2" fmla="val -16968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Agreed methods of validation</a:t>
            </a:r>
          </a:p>
        </p:txBody>
      </p:sp>
      <p:sp>
        <p:nvSpPr>
          <p:cNvPr id="28" name="Right Arrow 27"/>
          <p:cNvSpPr/>
          <p:nvPr/>
        </p:nvSpPr>
        <p:spPr>
          <a:xfrm>
            <a:off x="3792551" y="2213169"/>
            <a:ext cx="4571999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Which Solution do we chose?</a:t>
            </a:r>
          </a:p>
        </p:txBody>
      </p:sp>
      <p:sp>
        <p:nvSpPr>
          <p:cNvPr id="29" name="Right Arrow 28"/>
          <p:cNvSpPr/>
          <p:nvPr/>
        </p:nvSpPr>
        <p:spPr>
          <a:xfrm>
            <a:off x="5059448" y="1808198"/>
            <a:ext cx="3305101" cy="40497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How do we test our solution</a:t>
            </a:r>
          </a:p>
        </p:txBody>
      </p:sp>
      <p:sp>
        <p:nvSpPr>
          <p:cNvPr id="30" name="Oval Callout 29"/>
          <p:cNvSpPr/>
          <p:nvPr/>
        </p:nvSpPr>
        <p:spPr>
          <a:xfrm>
            <a:off x="7858490" y="862231"/>
            <a:ext cx="2104660" cy="945967"/>
          </a:xfrm>
          <a:prstGeom prst="wedgeEllipseCallout">
            <a:avLst>
              <a:gd name="adj1" fmla="val -50228"/>
              <a:gd name="adj2" fmla="val 113382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Non-Functional System requirements / Functional requirements relationship</a:t>
            </a:r>
          </a:p>
        </p:txBody>
      </p:sp>
      <p:sp>
        <p:nvSpPr>
          <p:cNvPr id="31" name="Oval Callout 30"/>
          <p:cNvSpPr/>
          <p:nvPr/>
        </p:nvSpPr>
        <p:spPr>
          <a:xfrm>
            <a:off x="6340889" y="185313"/>
            <a:ext cx="2024245" cy="846925"/>
          </a:xfrm>
          <a:prstGeom prst="wedgeEllipseCallout">
            <a:avLst>
              <a:gd name="adj1" fmla="val -41521"/>
              <a:gd name="adj2" fmla="val 14433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From Functional requirements / solution relationship</a:t>
            </a:r>
          </a:p>
        </p:txBody>
      </p:sp>
      <p:sp>
        <p:nvSpPr>
          <p:cNvPr id="1024" name="Bent Arrow 1023"/>
          <p:cNvSpPr/>
          <p:nvPr/>
        </p:nvSpPr>
        <p:spPr>
          <a:xfrm rot="10800000" flipH="1">
            <a:off x="2995212" y="2660075"/>
            <a:ext cx="797339" cy="648699"/>
          </a:xfrm>
          <a:prstGeom prst="bentArrow">
            <a:avLst>
              <a:gd name="adj1" fmla="val 18544"/>
              <a:gd name="adj2" fmla="val 25000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4" name="Bent Arrow 33"/>
          <p:cNvSpPr/>
          <p:nvPr/>
        </p:nvSpPr>
        <p:spPr>
          <a:xfrm rot="10800000" flipH="1">
            <a:off x="2995212" y="3686925"/>
            <a:ext cx="1699379" cy="538280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5" name="Bent Arrow 34"/>
          <p:cNvSpPr/>
          <p:nvPr/>
        </p:nvSpPr>
        <p:spPr>
          <a:xfrm rot="10800000" flipH="1">
            <a:off x="2995212" y="4197576"/>
            <a:ext cx="2154980" cy="5559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6" name="Bent Arrow 35"/>
          <p:cNvSpPr/>
          <p:nvPr/>
        </p:nvSpPr>
        <p:spPr>
          <a:xfrm rot="10800000" flipH="1">
            <a:off x="2995212" y="4753482"/>
            <a:ext cx="2462905" cy="472503"/>
          </a:xfrm>
          <a:prstGeom prst="ben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Bent Arrow 36"/>
          <p:cNvSpPr/>
          <p:nvPr/>
        </p:nvSpPr>
        <p:spPr>
          <a:xfrm rot="10800000" flipH="1">
            <a:off x="2995211" y="3224831"/>
            <a:ext cx="1231453" cy="482456"/>
          </a:xfrm>
          <a:prstGeom prst="bentArrow">
            <a:avLst>
              <a:gd name="adj1" fmla="val 25000"/>
              <a:gd name="adj2" fmla="val 24277"/>
              <a:gd name="adj3" fmla="val 25000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Rounded Rectangle 37"/>
          <p:cNvSpPr/>
          <p:nvPr/>
        </p:nvSpPr>
        <p:spPr>
          <a:xfrm>
            <a:off x="7697944" y="4961939"/>
            <a:ext cx="2516346" cy="58030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How we do the what we do can change the required validation method</a:t>
            </a:r>
          </a:p>
        </p:txBody>
      </p:sp>
    </p:spTree>
    <p:extLst>
      <p:ext uri="{BB962C8B-B14F-4D97-AF65-F5344CB8AC3E}">
        <p14:creationId xmlns:p14="http://schemas.microsoft.com/office/powerpoint/2010/main" val="15744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7953" y="94368"/>
            <a:ext cx="9404723" cy="1400530"/>
          </a:xfrm>
        </p:spPr>
        <p:txBody>
          <a:bodyPr/>
          <a:lstStyle/>
          <a:p>
            <a:r>
              <a:rPr lang="en-GB" sz="3200" dirty="0"/>
              <a:t>Manufacturing Design </a:t>
            </a:r>
          </a:p>
        </p:txBody>
      </p:sp>
      <p:grpSp>
        <p:nvGrpSpPr>
          <p:cNvPr id="46" name="Group 45"/>
          <p:cNvGrpSpPr/>
          <p:nvPr/>
        </p:nvGrpSpPr>
        <p:grpSpPr>
          <a:xfrm>
            <a:off x="4447300" y="3940768"/>
            <a:ext cx="2606960" cy="634859"/>
            <a:chOff x="2931664" y="3717349"/>
            <a:chExt cx="2606960" cy="634859"/>
          </a:xfrm>
        </p:grpSpPr>
        <p:sp>
          <p:nvSpPr>
            <p:cNvPr id="27" name="Right Arrow 26"/>
            <p:cNvSpPr/>
            <p:nvPr/>
          </p:nvSpPr>
          <p:spPr>
            <a:xfrm>
              <a:off x="2931664" y="3873985"/>
              <a:ext cx="1989344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Functional Model</a:t>
              </a:r>
            </a:p>
          </p:txBody>
        </p:sp>
        <p:pic>
          <p:nvPicPr>
            <p:cNvPr id="32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1008" y="3717349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3" name="Group 42"/>
          <p:cNvGrpSpPr/>
          <p:nvPr/>
        </p:nvGrpSpPr>
        <p:grpSpPr>
          <a:xfrm>
            <a:off x="4930315" y="2647787"/>
            <a:ext cx="2666716" cy="634859"/>
            <a:chOff x="2931664" y="2642790"/>
            <a:chExt cx="2666716" cy="634859"/>
          </a:xfrm>
        </p:grpSpPr>
        <p:sp>
          <p:nvSpPr>
            <p:cNvPr id="33" name="Right Arrow 32"/>
            <p:cNvSpPr/>
            <p:nvPr/>
          </p:nvSpPr>
          <p:spPr>
            <a:xfrm>
              <a:off x="2931664" y="2920497"/>
              <a:ext cx="2049100" cy="349008"/>
            </a:xfrm>
            <a:prstGeom prst="rightArrow">
              <a:avLst/>
            </a:prstGeom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</a:rPr>
                <a:t>FFMEA (Manufacturing)</a:t>
              </a:r>
            </a:p>
          </p:txBody>
        </p:sp>
        <p:pic>
          <p:nvPicPr>
            <p:cNvPr id="39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0764" y="2642790"/>
              <a:ext cx="617616" cy="634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Elbow Connector 4"/>
          <p:cNvCxnSpPr>
            <a:stCxn id="33" idx="1"/>
            <a:endCxn id="60" idx="3"/>
          </p:cNvCxnSpPr>
          <p:nvPr/>
        </p:nvCxnSpPr>
        <p:spPr>
          <a:xfrm rot="10800000" flipV="1">
            <a:off x="3830347" y="3099997"/>
            <a:ext cx="1099968" cy="303406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Elbow Connector 39"/>
          <p:cNvCxnSpPr>
            <a:cxnSpLocks/>
          </p:cNvCxnSpPr>
          <p:nvPr/>
        </p:nvCxnSpPr>
        <p:spPr>
          <a:xfrm flipV="1">
            <a:off x="7081653" y="3282645"/>
            <a:ext cx="233963" cy="975552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Elbow Connector 40"/>
          <p:cNvCxnSpPr>
            <a:stCxn id="32" idx="3"/>
            <a:endCxn id="2052" idx="1"/>
          </p:cNvCxnSpPr>
          <p:nvPr/>
        </p:nvCxnSpPr>
        <p:spPr>
          <a:xfrm flipV="1">
            <a:off x="7054261" y="3941367"/>
            <a:ext cx="2211001" cy="316831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9265262" y="3650290"/>
            <a:ext cx="834429" cy="920707"/>
            <a:chOff x="6510536" y="3537029"/>
            <a:chExt cx="834429" cy="920707"/>
          </a:xfrm>
        </p:grpSpPr>
        <p:pic>
          <p:nvPicPr>
            <p:cNvPr id="205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6510536" y="4119182"/>
              <a:ext cx="83442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dirty="0">
                  <a:solidFill>
                    <a:schemeClr val="dk1"/>
                  </a:solidFill>
                </a:rPr>
                <a:t>Manufacturing Plan</a:t>
              </a:r>
            </a:p>
          </p:txBody>
        </p:sp>
      </p:grpSp>
      <p:cxnSp>
        <p:nvCxnSpPr>
          <p:cNvPr id="45" name="Elbow Connector 44"/>
          <p:cNvCxnSpPr>
            <a:stCxn id="39" idx="3"/>
            <a:endCxn id="2052" idx="0"/>
          </p:cNvCxnSpPr>
          <p:nvPr/>
        </p:nvCxnSpPr>
        <p:spPr>
          <a:xfrm>
            <a:off x="7597031" y="2965217"/>
            <a:ext cx="2056602" cy="685073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Right Arrow 55"/>
          <p:cNvSpPr/>
          <p:nvPr/>
        </p:nvSpPr>
        <p:spPr>
          <a:xfrm>
            <a:off x="5510093" y="1785757"/>
            <a:ext cx="1469323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Solution Model</a:t>
            </a:r>
          </a:p>
        </p:txBody>
      </p:sp>
      <p:grpSp>
        <p:nvGrpSpPr>
          <p:cNvPr id="58" name="Group 57"/>
          <p:cNvGrpSpPr/>
          <p:nvPr/>
        </p:nvGrpSpPr>
        <p:grpSpPr>
          <a:xfrm>
            <a:off x="3109447" y="2644994"/>
            <a:ext cx="776743" cy="927687"/>
            <a:chOff x="6510536" y="3537029"/>
            <a:chExt cx="776743" cy="927687"/>
          </a:xfrm>
        </p:grpSpPr>
        <p:pic>
          <p:nvPicPr>
            <p:cNvPr id="59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Box 59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Concept Selection</a:t>
              </a:r>
            </a:p>
          </p:txBody>
        </p:sp>
      </p:grpSp>
      <p:grpSp>
        <p:nvGrpSpPr>
          <p:cNvPr id="61" name="Group 60"/>
          <p:cNvGrpSpPr/>
          <p:nvPr/>
        </p:nvGrpSpPr>
        <p:grpSpPr>
          <a:xfrm>
            <a:off x="3738266" y="1207079"/>
            <a:ext cx="776743" cy="927687"/>
            <a:chOff x="6510536" y="3537029"/>
            <a:chExt cx="776743" cy="927687"/>
          </a:xfrm>
        </p:grpSpPr>
        <p:pic>
          <p:nvPicPr>
            <p:cNvPr id="62" name="Picture 4" descr="C:\Users\rogd0088\AppData\Local\Microsoft\Windows\Temporary Internet Files\Content.IE5\KOX1VSB0\computer-clipart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10536" y="3537029"/>
              <a:ext cx="776743" cy="582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Box 62"/>
            <p:cNvSpPr txBox="1"/>
            <p:nvPr/>
          </p:nvSpPr>
          <p:spPr>
            <a:xfrm>
              <a:off x="6561618" y="4126162"/>
              <a:ext cx="669819" cy="33855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en-US"/>
              </a:defPPr>
              <a:lvl1pPr algn="ctr">
                <a:defRPr sz="800">
                  <a:solidFill>
                    <a:schemeClr val="dk1"/>
                  </a:solidFill>
                </a:defRPr>
              </a:lvl1pPr>
              <a:lvl2pPr>
                <a:defRPr>
                  <a:solidFill>
                    <a:schemeClr val="dk1"/>
                  </a:solidFill>
                </a:defRPr>
              </a:lvl2pPr>
              <a:lvl3pPr>
                <a:defRPr>
                  <a:solidFill>
                    <a:schemeClr val="dk1"/>
                  </a:solidFill>
                </a:defRPr>
              </a:lvl3pPr>
              <a:lvl4pPr>
                <a:defRPr>
                  <a:solidFill>
                    <a:schemeClr val="dk1"/>
                  </a:solidFill>
                </a:defRPr>
              </a:lvl4pPr>
              <a:lvl5pPr>
                <a:defRPr>
                  <a:solidFill>
                    <a:schemeClr val="dk1"/>
                  </a:solidFill>
                </a:defRPr>
              </a:lvl5pPr>
              <a:lvl6pPr>
                <a:defRPr>
                  <a:solidFill>
                    <a:schemeClr val="dk1"/>
                  </a:solidFill>
                </a:defRPr>
              </a:lvl6pPr>
              <a:lvl7pPr>
                <a:defRPr>
                  <a:solidFill>
                    <a:schemeClr val="dk1"/>
                  </a:solidFill>
                </a:defRPr>
              </a:lvl7pPr>
              <a:lvl8pPr>
                <a:defRPr>
                  <a:solidFill>
                    <a:schemeClr val="dk1"/>
                  </a:solidFill>
                </a:defRPr>
              </a:lvl8pPr>
              <a:lvl9pPr>
                <a:defRPr>
                  <a:solidFill>
                    <a:schemeClr val="dk1"/>
                  </a:solidFill>
                </a:defRPr>
              </a:lvl9pPr>
            </a:lstStyle>
            <a:p>
              <a:r>
                <a:rPr lang="en-GB" sz="800" dirty="0"/>
                <a:t>Trade off Studies</a:t>
              </a:r>
            </a:p>
          </p:txBody>
        </p:sp>
      </p:grpSp>
      <p:grpSp>
        <p:nvGrpSpPr>
          <p:cNvPr id="2075" name="Group 2074"/>
          <p:cNvGrpSpPr/>
          <p:nvPr/>
        </p:nvGrpSpPr>
        <p:grpSpPr>
          <a:xfrm>
            <a:off x="1919125" y="1257908"/>
            <a:ext cx="864376" cy="839956"/>
            <a:chOff x="395125" y="1257908"/>
            <a:chExt cx="864376" cy="839956"/>
          </a:xfrm>
        </p:grpSpPr>
        <p:pic>
          <p:nvPicPr>
            <p:cNvPr id="2053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TextBox 64"/>
            <p:cNvSpPr txBox="1"/>
            <p:nvPr/>
          </p:nvSpPr>
          <p:spPr>
            <a:xfrm>
              <a:off x="395125" y="1882420"/>
              <a:ext cx="864376" cy="21544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Simulations</a:t>
              </a:r>
            </a:p>
          </p:txBody>
        </p:sp>
      </p:grpSp>
      <p:cxnSp>
        <p:nvCxnSpPr>
          <p:cNvPr id="69" name="Elbow Connector 68"/>
          <p:cNvCxnSpPr>
            <a:stCxn id="76" idx="3"/>
          </p:cNvCxnSpPr>
          <p:nvPr/>
        </p:nvCxnSpPr>
        <p:spPr>
          <a:xfrm flipV="1">
            <a:off x="5441972" y="4596645"/>
            <a:ext cx="1335124" cy="690950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0" name="Elbow Connector 69"/>
          <p:cNvCxnSpPr>
            <a:stCxn id="59" idx="1"/>
            <a:endCxn id="2053" idx="1"/>
          </p:cNvCxnSpPr>
          <p:nvPr/>
        </p:nvCxnSpPr>
        <p:spPr>
          <a:xfrm rot="10800000">
            <a:off x="1919127" y="1570164"/>
            <a:ext cx="1190321" cy="1365906"/>
          </a:xfrm>
          <a:prstGeom prst="bentConnector3">
            <a:avLst>
              <a:gd name="adj1" fmla="val 11920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5" idx="2"/>
            <a:endCxn id="62" idx="1"/>
          </p:cNvCxnSpPr>
          <p:nvPr/>
        </p:nvCxnSpPr>
        <p:spPr>
          <a:xfrm rot="5400000" flipH="1" flipV="1">
            <a:off x="2744935" y="1104534"/>
            <a:ext cx="599709" cy="1386952"/>
          </a:xfrm>
          <a:prstGeom prst="bentConnector4">
            <a:avLst>
              <a:gd name="adj1" fmla="val -38118"/>
              <a:gd name="adj2" fmla="val 6558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2" name="Elbow Connector 71"/>
          <p:cNvCxnSpPr>
            <a:stCxn id="63" idx="2"/>
            <a:endCxn id="59" idx="0"/>
          </p:cNvCxnSpPr>
          <p:nvPr/>
        </p:nvCxnSpPr>
        <p:spPr>
          <a:xfrm rot="5400000">
            <a:off x="3555924" y="2076661"/>
            <a:ext cx="510228" cy="62643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3" name="Elbow Connector 72"/>
          <p:cNvCxnSpPr>
            <a:stCxn id="27" idx="1"/>
            <a:endCxn id="60" idx="2"/>
          </p:cNvCxnSpPr>
          <p:nvPr/>
        </p:nvCxnSpPr>
        <p:spPr>
          <a:xfrm rot="10800000">
            <a:off x="3495438" y="3572682"/>
            <a:ext cx="951862" cy="699227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4" name="Elbow Connector 93"/>
          <p:cNvCxnSpPr>
            <a:stCxn id="59" idx="3"/>
            <a:endCxn id="56" idx="1"/>
          </p:cNvCxnSpPr>
          <p:nvPr/>
        </p:nvCxnSpPr>
        <p:spPr>
          <a:xfrm flipV="1">
            <a:off x="3886190" y="1960262"/>
            <a:ext cx="1623903" cy="975809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77" name="Rounded Rectangle 2076"/>
          <p:cNvSpPr/>
          <p:nvPr/>
        </p:nvSpPr>
        <p:spPr>
          <a:xfrm>
            <a:off x="5376662" y="4942205"/>
            <a:ext cx="687969" cy="18994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cxnSp>
        <p:nvCxnSpPr>
          <p:cNvPr id="105" name="Elbow Connector 104"/>
          <p:cNvCxnSpPr>
            <a:stCxn id="77" idx="2"/>
            <a:endCxn id="12" idx="2"/>
          </p:cNvCxnSpPr>
          <p:nvPr/>
        </p:nvCxnSpPr>
        <p:spPr>
          <a:xfrm rot="5400000" flipH="1" flipV="1">
            <a:off x="6378042" y="2471600"/>
            <a:ext cx="1205037" cy="5403831"/>
          </a:xfrm>
          <a:prstGeom prst="bentConnector3">
            <a:avLst>
              <a:gd name="adj1" fmla="val -1897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8" name="Rounded Rectangle 107"/>
          <p:cNvSpPr/>
          <p:nvPr/>
        </p:nvSpPr>
        <p:spPr>
          <a:xfrm>
            <a:off x="6412639" y="5894902"/>
            <a:ext cx="925828" cy="23919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Acceptance Criteria</a:t>
            </a:r>
          </a:p>
        </p:txBody>
      </p:sp>
      <p:sp>
        <p:nvSpPr>
          <p:cNvPr id="110" name="Rounded Rectangle 109"/>
          <p:cNvSpPr/>
          <p:nvPr/>
        </p:nvSpPr>
        <p:spPr>
          <a:xfrm>
            <a:off x="4930316" y="3922294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Functions</a:t>
            </a:r>
          </a:p>
        </p:txBody>
      </p:sp>
      <p:sp>
        <p:nvSpPr>
          <p:cNvPr id="111" name="Rounded Rectangle 110"/>
          <p:cNvSpPr/>
          <p:nvPr/>
        </p:nvSpPr>
        <p:spPr>
          <a:xfrm>
            <a:off x="3932581" y="3446169"/>
            <a:ext cx="641747" cy="41385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Potential Failure Modes</a:t>
            </a:r>
          </a:p>
        </p:txBody>
      </p:sp>
      <p:sp>
        <p:nvSpPr>
          <p:cNvPr id="112" name="Rounded Rectangle 111"/>
          <p:cNvSpPr/>
          <p:nvPr/>
        </p:nvSpPr>
        <p:spPr>
          <a:xfrm>
            <a:off x="4737256" y="165429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sp>
        <p:nvSpPr>
          <p:cNvPr id="113" name="Rounded Rectangle 112"/>
          <p:cNvSpPr/>
          <p:nvPr/>
        </p:nvSpPr>
        <p:spPr>
          <a:xfrm>
            <a:off x="2529006" y="2389880"/>
            <a:ext cx="515782" cy="2175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data</a:t>
            </a:r>
          </a:p>
        </p:txBody>
      </p:sp>
      <p:sp>
        <p:nvSpPr>
          <p:cNvPr id="114" name="Rounded Rectangle 113"/>
          <p:cNvSpPr/>
          <p:nvPr/>
        </p:nvSpPr>
        <p:spPr>
          <a:xfrm>
            <a:off x="2017615" y="2965217"/>
            <a:ext cx="704716" cy="27281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Candidate designs</a:t>
            </a:r>
          </a:p>
        </p:txBody>
      </p:sp>
      <p:cxnSp>
        <p:nvCxnSpPr>
          <p:cNvPr id="117" name="Elbow Connector 116"/>
          <p:cNvCxnSpPr>
            <a:endCxn id="2052" idx="3"/>
          </p:cNvCxnSpPr>
          <p:nvPr/>
        </p:nvCxnSpPr>
        <p:spPr>
          <a:xfrm>
            <a:off x="9141258" y="1990142"/>
            <a:ext cx="900746" cy="1951224"/>
          </a:xfrm>
          <a:prstGeom prst="bentConnector3">
            <a:avLst>
              <a:gd name="adj1" fmla="val 125379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0" name="Rounded Rectangle 119"/>
          <p:cNvSpPr/>
          <p:nvPr/>
        </p:nvSpPr>
        <p:spPr>
          <a:xfrm>
            <a:off x="9309361" y="1736681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1" name="Rounded Rectangle 120"/>
          <p:cNvSpPr/>
          <p:nvPr/>
        </p:nvSpPr>
        <p:spPr>
          <a:xfrm>
            <a:off x="8059823" y="268944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122" name="Rounded Rectangle 121"/>
          <p:cNvSpPr/>
          <p:nvPr/>
        </p:nvSpPr>
        <p:spPr>
          <a:xfrm>
            <a:off x="8159761" y="3663893"/>
            <a:ext cx="790331" cy="2235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" dirty="0"/>
              <a:t>Performance Targets</a:t>
            </a:r>
          </a:p>
        </p:txBody>
      </p:sp>
      <p:sp>
        <p:nvSpPr>
          <p:cNvPr id="51" name="Right Arrow 50"/>
          <p:cNvSpPr/>
          <p:nvPr/>
        </p:nvSpPr>
        <p:spPr>
          <a:xfrm>
            <a:off x="5957774" y="606024"/>
            <a:ext cx="957740" cy="349008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PFMEA</a:t>
            </a:r>
          </a:p>
        </p:txBody>
      </p:sp>
      <p:pic>
        <p:nvPicPr>
          <p:cNvPr id="52" name="Picture 3" descr="C:\Users\rogd0088\AppData\Local\Microsoft\Windows\Temporary Internet Files\Content.IE5\N3CLNJML\image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091" y="441483"/>
            <a:ext cx="597556" cy="63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3" name="Group 52"/>
          <p:cNvGrpSpPr/>
          <p:nvPr/>
        </p:nvGrpSpPr>
        <p:grpSpPr>
          <a:xfrm>
            <a:off x="8159761" y="304814"/>
            <a:ext cx="727415" cy="908194"/>
            <a:chOff x="395125" y="1257908"/>
            <a:chExt cx="864376" cy="995678"/>
          </a:xfrm>
        </p:grpSpPr>
        <p:pic>
          <p:nvPicPr>
            <p:cNvPr id="54" name="Picture 5" descr="C:\Users\rogd0088\AppData\Local\Microsoft\Windows\Temporary Internet Files\Content.IE5\3DBJ9VA7\800px-IBM_PC_5150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125" y="1257908"/>
              <a:ext cx="864376" cy="624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Box 54"/>
            <p:cNvSpPr txBox="1"/>
            <p:nvPr/>
          </p:nvSpPr>
          <p:spPr>
            <a:xfrm>
              <a:off x="395125" y="1882420"/>
              <a:ext cx="864376" cy="37116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800" dirty="0"/>
                <a:t>Sensitivity Analysis</a:t>
              </a:r>
            </a:p>
          </p:txBody>
        </p:sp>
      </p:grpSp>
      <p:cxnSp>
        <p:nvCxnSpPr>
          <p:cNvPr id="64" name="Elbow Connector 63"/>
          <p:cNvCxnSpPr>
            <a:stCxn id="54" idx="3"/>
            <a:endCxn id="2052" idx="3"/>
          </p:cNvCxnSpPr>
          <p:nvPr/>
        </p:nvCxnSpPr>
        <p:spPr>
          <a:xfrm>
            <a:off x="8887176" y="589634"/>
            <a:ext cx="1154829" cy="3351732"/>
          </a:xfrm>
          <a:prstGeom prst="bentConnector3">
            <a:avLst>
              <a:gd name="adj1" fmla="val 119795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6" name="Elbow Connector 65"/>
          <p:cNvCxnSpPr>
            <a:stCxn id="52" idx="2"/>
          </p:cNvCxnSpPr>
          <p:nvPr/>
        </p:nvCxnSpPr>
        <p:spPr>
          <a:xfrm rot="16200000" flipH="1">
            <a:off x="7129348" y="1173863"/>
            <a:ext cx="493823" cy="29877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7" name="Elbow Connector 66"/>
          <p:cNvCxnSpPr>
            <a:endCxn id="54" idx="1"/>
          </p:cNvCxnSpPr>
          <p:nvPr/>
        </p:nvCxnSpPr>
        <p:spPr>
          <a:xfrm rot="5400000" flipH="1" flipV="1">
            <a:off x="7502994" y="918792"/>
            <a:ext cx="985925" cy="327610"/>
          </a:xfrm>
          <a:prstGeom prst="bentConnector2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Right Arrow 18"/>
          <p:cNvSpPr/>
          <p:nvPr/>
        </p:nvSpPr>
        <p:spPr>
          <a:xfrm>
            <a:off x="8969360" y="780528"/>
            <a:ext cx="1300771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PCP</a:t>
            </a:r>
          </a:p>
        </p:txBody>
      </p:sp>
      <p:cxnSp>
        <p:nvCxnSpPr>
          <p:cNvPr id="74" name="Elbow Connector 73"/>
          <p:cNvCxnSpPr>
            <a:stCxn id="52" idx="0"/>
            <a:endCxn id="54" idx="0"/>
          </p:cNvCxnSpPr>
          <p:nvPr/>
        </p:nvCxnSpPr>
        <p:spPr>
          <a:xfrm rot="5400000" flipH="1" flipV="1">
            <a:off x="7806834" y="-275151"/>
            <a:ext cx="136668" cy="1296599"/>
          </a:xfrm>
          <a:prstGeom prst="bentConnector3">
            <a:avLst>
              <a:gd name="adj1" fmla="val 267267"/>
            </a:avLst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2091300" y="4933827"/>
            <a:ext cx="3350673" cy="842206"/>
            <a:chOff x="4620702" y="1198562"/>
            <a:chExt cx="4041761" cy="1221476"/>
          </a:xfrm>
        </p:grpSpPr>
        <p:pic>
          <p:nvPicPr>
            <p:cNvPr id="75" name="Picture 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20702" y="1210712"/>
              <a:ext cx="3103825" cy="10261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6" name="Picture 3" descr="C:\Users\rogd0088\AppData\Local\Microsoft\Windows\Temporary Internet Files\Content.IE5\N3CLNJML\image3[1]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58001" y="1198562"/>
              <a:ext cx="804462" cy="10261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7" name="TextBox 76"/>
            <p:cNvSpPr txBox="1"/>
            <p:nvPr/>
          </p:nvSpPr>
          <p:spPr>
            <a:xfrm>
              <a:off x="6622573" y="1817429"/>
              <a:ext cx="1273246" cy="602609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700" dirty="0"/>
                <a:t>Requirements Model</a:t>
              </a:r>
            </a:p>
            <a:p>
              <a:pPr algn="ctr"/>
              <a:r>
                <a:rPr lang="en-GB" sz="700" dirty="0"/>
                <a:t>For the Manufacturing System</a:t>
              </a:r>
            </a:p>
          </p:txBody>
        </p:sp>
      </p:grpSp>
      <p:grpSp>
        <p:nvGrpSpPr>
          <p:cNvPr id="78" name="Group 26"/>
          <p:cNvGrpSpPr>
            <a:grpSpLocks/>
          </p:cNvGrpSpPr>
          <p:nvPr/>
        </p:nvGrpSpPr>
        <p:grpSpPr bwMode="auto">
          <a:xfrm>
            <a:off x="7233746" y="1575560"/>
            <a:ext cx="826077" cy="1230390"/>
            <a:chOff x="3580" y="1444"/>
            <a:chExt cx="1381" cy="2360"/>
          </a:xfrm>
        </p:grpSpPr>
        <p:pic>
          <p:nvPicPr>
            <p:cNvPr id="79" name="Picture 22" descr="Mixer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0" y="1444"/>
              <a:ext cx="1381" cy="1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0" name="Text Box 24"/>
            <p:cNvSpPr txBox="1">
              <a:spLocks noChangeArrowheads="1"/>
            </p:cNvSpPr>
            <p:nvPr/>
          </p:nvSpPr>
          <p:spPr bwMode="auto">
            <a:xfrm>
              <a:off x="4276" y="3453"/>
              <a:ext cx="167" cy="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0" hangingPunct="0"/>
              <a:endParaRPr lang="en-GB" altLang="en-US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4841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0" t="30678" r="14910" b="19945"/>
          <a:stretch/>
        </p:blipFill>
        <p:spPr>
          <a:xfrm>
            <a:off x="5352614" y="1136061"/>
            <a:ext cx="2220259" cy="107142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929" y="2787994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62306"/>
            <a:ext cx="9404723" cy="1400530"/>
          </a:xfrm>
        </p:spPr>
        <p:txBody>
          <a:bodyPr/>
          <a:lstStyle/>
          <a:p>
            <a:r>
              <a:rPr lang="en-GB" dirty="0"/>
              <a:t>Manufacturing Levels</a:t>
            </a:r>
          </a:p>
        </p:txBody>
      </p:sp>
      <p:cxnSp>
        <p:nvCxnSpPr>
          <p:cNvPr id="48" name="Straight Arrow Connector 47"/>
          <p:cNvCxnSpPr/>
          <p:nvPr/>
        </p:nvCxnSpPr>
        <p:spPr>
          <a:xfrm flipV="1">
            <a:off x="5007097" y="2059146"/>
            <a:ext cx="691035" cy="15492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55" name="Picture 21" descr="Fill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899" y="2624538"/>
            <a:ext cx="2345331" cy="1405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3" name="Straight Arrow Connector 52"/>
          <p:cNvCxnSpPr/>
          <p:nvPr/>
        </p:nvCxnSpPr>
        <p:spPr>
          <a:xfrm flipV="1">
            <a:off x="5055958" y="2547756"/>
            <a:ext cx="2438441" cy="11756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56" name="Group 26"/>
          <p:cNvGrpSpPr>
            <a:grpSpLocks/>
          </p:cNvGrpSpPr>
          <p:nvPr/>
        </p:nvGrpSpPr>
        <p:grpSpPr bwMode="auto">
          <a:xfrm>
            <a:off x="7610649" y="3907788"/>
            <a:ext cx="1451914" cy="2018362"/>
            <a:chOff x="3580" y="1444"/>
            <a:chExt cx="1381" cy="2360"/>
          </a:xfrm>
        </p:grpSpPr>
        <p:pic>
          <p:nvPicPr>
            <p:cNvPr id="57" name="Picture 22" descr="Mix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0" y="1444"/>
              <a:ext cx="1381" cy="1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8" name="Text Box 24"/>
            <p:cNvSpPr txBox="1">
              <a:spLocks noChangeArrowheads="1"/>
            </p:cNvSpPr>
            <p:nvPr/>
          </p:nvSpPr>
          <p:spPr bwMode="auto">
            <a:xfrm>
              <a:off x="4276" y="3453"/>
              <a:ext cx="167" cy="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10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10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10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1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1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0" hangingPunct="0"/>
              <a:endParaRPr lang="en-GB" altLang="en-US" sz="1200" dirty="0"/>
            </a:p>
          </p:txBody>
        </p:sp>
      </p:grpSp>
      <p:cxnSp>
        <p:nvCxnSpPr>
          <p:cNvPr id="54" name="Straight Arrow Connector 53"/>
          <p:cNvCxnSpPr/>
          <p:nvPr/>
        </p:nvCxnSpPr>
        <p:spPr>
          <a:xfrm flipV="1">
            <a:off x="5055958" y="3608384"/>
            <a:ext cx="3131733" cy="2674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>
            <a:off x="5055958" y="3978688"/>
            <a:ext cx="2751319" cy="7887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aphicFrame>
        <p:nvGraphicFramePr>
          <p:cNvPr id="60" name="Object 4"/>
          <p:cNvGraphicFramePr>
            <a:graphicFrameLocks noChangeAspect="1"/>
          </p:cNvGraphicFramePr>
          <p:nvPr/>
        </p:nvGraphicFramePr>
        <p:xfrm>
          <a:off x="8947223" y="1514276"/>
          <a:ext cx="1630285" cy="12227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6" imgW="3900952" imgH="2926334" progId="">
                  <p:embed/>
                </p:oleObj>
              </mc:Choice>
              <mc:Fallback>
                <p:oleObj name="Photo Editor Photo" r:id="rId6" imgW="3900952" imgH="2926334" progId="">
                  <p:embed/>
                  <p:pic>
                    <p:nvPicPr>
                      <p:cNvPr id="6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47223" y="1514276"/>
                        <a:ext cx="1630285" cy="122271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" name="Picture 6" descr="Oven Building 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7315" y="1514276"/>
            <a:ext cx="1629909" cy="1222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6" descr="DSCF001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1" t="10945" r="11729" b="5264"/>
          <a:stretch>
            <a:fillRect/>
          </a:stretch>
        </p:blipFill>
        <p:spPr bwMode="auto">
          <a:xfrm>
            <a:off x="6480072" y="5372557"/>
            <a:ext cx="1409826" cy="12174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2" name="Straight Arrow Connector 61"/>
          <p:cNvCxnSpPr/>
          <p:nvPr/>
        </p:nvCxnSpPr>
        <p:spPr>
          <a:xfrm>
            <a:off x="5055958" y="4070006"/>
            <a:ext cx="1646957" cy="14852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4" name="Rectangle 63"/>
          <p:cNvSpPr/>
          <p:nvPr/>
        </p:nvSpPr>
        <p:spPr>
          <a:xfrm>
            <a:off x="2048049" y="3027697"/>
            <a:ext cx="1750227" cy="2430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E62DD-46AF-4752-BC9C-B619C8C10CD0}"/>
              </a:ext>
            </a:extLst>
          </p:cNvPr>
          <p:cNvSpPr/>
          <p:nvPr/>
        </p:nvSpPr>
        <p:spPr>
          <a:xfrm>
            <a:off x="5592266" y="5938828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55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844" y="3602059"/>
            <a:ext cx="3520949" cy="2640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0" y="115379"/>
            <a:ext cx="8825658" cy="904765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Overall Model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5476711" y="2091404"/>
            <a:ext cx="1420016" cy="1420016"/>
            <a:chOff x="5395658" y="2976990"/>
            <a:chExt cx="1420016" cy="1420016"/>
          </a:xfrm>
        </p:grpSpPr>
        <p:pic>
          <p:nvPicPr>
            <p:cNvPr id="2051" name="Picture 3" descr="C:\Users\rogd0088\AppData\Local\Microsoft\Windows\Temporary Internet Files\Content.IE5\APKES5AL\record-paper2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658" y="2976990"/>
              <a:ext cx="1420016" cy="1420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5684525" y="3405699"/>
              <a:ext cx="931665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050" dirty="0"/>
                <a:t>Certification </a:t>
              </a:r>
            </a:p>
            <a:p>
              <a:pPr algn="ctr"/>
              <a:r>
                <a:rPr lang="en-GB" sz="1050" dirty="0"/>
                <a:t>and </a:t>
              </a:r>
            </a:p>
            <a:p>
              <a:pPr algn="ctr"/>
              <a:r>
                <a:rPr lang="en-GB" sz="1050" dirty="0"/>
                <a:t>Acceptance</a:t>
              </a:r>
            </a:p>
            <a:p>
              <a:pPr algn="ctr"/>
              <a:r>
                <a:rPr lang="en-GB" sz="1050" dirty="0"/>
                <a:t> plan</a:t>
              </a:r>
            </a:p>
          </p:txBody>
        </p:sp>
      </p:grpSp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976" y="1239985"/>
            <a:ext cx="3262684" cy="244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" name="Bent Arrow 24"/>
          <p:cNvSpPr/>
          <p:nvPr/>
        </p:nvSpPr>
        <p:spPr>
          <a:xfrm rot="16200000" flipH="1" flipV="1">
            <a:off x="7072735" y="2441828"/>
            <a:ext cx="745306" cy="1386508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6" name="Bent Arrow 25"/>
          <p:cNvSpPr/>
          <p:nvPr/>
        </p:nvSpPr>
        <p:spPr>
          <a:xfrm rot="16200000" flipV="1">
            <a:off x="5293635" y="3125660"/>
            <a:ext cx="833372" cy="952796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710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076898" y="2520113"/>
            <a:ext cx="489204" cy="242316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28" name="Bent Arrow 27"/>
          <p:cNvSpPr/>
          <p:nvPr/>
        </p:nvSpPr>
        <p:spPr>
          <a:xfrm rot="16200000" flipV="1">
            <a:off x="4931260" y="3488035"/>
            <a:ext cx="1990915" cy="1385588"/>
          </a:xfrm>
          <a:prstGeom prst="bentArrow">
            <a:avLst>
              <a:gd name="adj1" fmla="val 7663"/>
              <a:gd name="adj2" fmla="val 10763"/>
              <a:gd name="adj3" fmla="val 10484"/>
              <a:gd name="adj4" fmla="val 37887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pic>
        <p:nvPicPr>
          <p:cNvPr id="2054" name="Picture 6" descr="C:\Users\rogd0088\AppData\Local\Microsoft\Windows\Temporary Internet Files\Content.IE5\KOX1VSB0\agenda-153555_64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934" y="3537517"/>
            <a:ext cx="1254100" cy="90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Bent Arrow 32"/>
          <p:cNvSpPr/>
          <p:nvPr/>
        </p:nvSpPr>
        <p:spPr>
          <a:xfrm rot="16200000" flipH="1" flipV="1">
            <a:off x="5549899" y="1353474"/>
            <a:ext cx="745306" cy="1386508"/>
          </a:xfrm>
          <a:prstGeom prst="bentArrow">
            <a:avLst>
              <a:gd name="adj1" fmla="val 11190"/>
              <a:gd name="adj2" fmla="val 17564"/>
              <a:gd name="adj3" fmla="val 17033"/>
              <a:gd name="adj4" fmla="val 43750"/>
            </a:avLst>
          </a:prstGeom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69934" y="4474290"/>
            <a:ext cx="10951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Test Sequence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9088129" y="2697152"/>
            <a:ext cx="1100592" cy="1202349"/>
            <a:chOff x="7201164" y="1317764"/>
            <a:chExt cx="1100592" cy="1202349"/>
          </a:xfrm>
        </p:grpSpPr>
        <p:pic>
          <p:nvPicPr>
            <p:cNvPr id="31" name="Picture 4" descr="C:\Users\rogd0088\AppData\Local\Microsoft\Windows\Temporary Internet Files\Content.IE5\N3CLNJML\document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1164" y="1317764"/>
              <a:ext cx="1100592" cy="1202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/>
            <p:cNvSpPr txBox="1"/>
            <p:nvPr/>
          </p:nvSpPr>
          <p:spPr>
            <a:xfrm>
              <a:off x="7342837" y="1446563"/>
              <a:ext cx="958917" cy="6001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00" dirty="0"/>
                <a:t>Certificate </a:t>
              </a:r>
            </a:p>
            <a:p>
              <a:pPr algn="ctr"/>
              <a:r>
                <a:rPr lang="en-GB" sz="1100" dirty="0"/>
                <a:t>of </a:t>
              </a:r>
            </a:p>
            <a:p>
              <a:pPr algn="ctr"/>
              <a:r>
                <a:rPr lang="en-GB" sz="1100" dirty="0"/>
                <a:t>Manufacture</a:t>
              </a:r>
            </a:p>
          </p:txBody>
        </p:sp>
      </p:grpSp>
      <p:sp>
        <p:nvSpPr>
          <p:cNvPr id="39" name="Rectangle 38"/>
          <p:cNvSpPr/>
          <p:nvPr/>
        </p:nvSpPr>
        <p:spPr>
          <a:xfrm>
            <a:off x="2057400" y="1447801"/>
            <a:ext cx="1368648" cy="16722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40" name="Rectangle 39"/>
          <p:cNvSpPr/>
          <p:nvPr/>
        </p:nvSpPr>
        <p:spPr>
          <a:xfrm>
            <a:off x="1911086" y="3820562"/>
            <a:ext cx="1399834" cy="1981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sp>
        <p:nvSpPr>
          <p:cNvPr id="9" name="Rounded Rectangle 8"/>
          <p:cNvSpPr/>
          <p:nvPr/>
        </p:nvSpPr>
        <p:spPr>
          <a:xfrm rot="19812608">
            <a:off x="1820485" y="1973558"/>
            <a:ext cx="3454879" cy="457200"/>
          </a:xfrm>
          <a:prstGeom prst="roundRect">
            <a:avLst/>
          </a:prstGeom>
          <a:solidFill>
            <a:schemeClr val="accent2">
              <a:alpha val="5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rgbClr val="FF0000"/>
                </a:solidFill>
              </a:rPr>
              <a:t>Fractal Model</a:t>
            </a:r>
          </a:p>
        </p:txBody>
      </p:sp>
      <p:sp>
        <p:nvSpPr>
          <p:cNvPr id="43" name="Rounded Rectangle 42"/>
          <p:cNvSpPr/>
          <p:nvPr/>
        </p:nvSpPr>
        <p:spPr>
          <a:xfrm rot="19812608">
            <a:off x="1736722" y="4693815"/>
            <a:ext cx="3454879" cy="457200"/>
          </a:xfrm>
          <a:prstGeom prst="roundRect">
            <a:avLst/>
          </a:prstGeom>
          <a:solidFill>
            <a:schemeClr val="accent2">
              <a:alpha val="55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rgbClr val="FF0000"/>
                </a:solidFill>
              </a:rPr>
              <a:t>Fractal Model</a:t>
            </a:r>
          </a:p>
        </p:txBody>
      </p:sp>
      <p:sp>
        <p:nvSpPr>
          <p:cNvPr id="45" name="Right Arrow 44"/>
          <p:cNvSpPr/>
          <p:nvPr/>
        </p:nvSpPr>
        <p:spPr>
          <a:xfrm>
            <a:off x="8740598" y="3865796"/>
            <a:ext cx="489204" cy="242316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9229802" y="4106307"/>
            <a:ext cx="1100592" cy="1202349"/>
            <a:chOff x="7013833" y="4667921"/>
            <a:chExt cx="1100592" cy="1202349"/>
          </a:xfrm>
        </p:grpSpPr>
        <p:pic>
          <p:nvPicPr>
            <p:cNvPr id="32" name="Picture 4" descr="C:\Users\rogd0088\AppData\Local\Microsoft\Windows\Temporary Internet Files\Content.IE5\N3CLNJML\document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3833" y="4667921"/>
              <a:ext cx="1100592" cy="12023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Box 37"/>
            <p:cNvSpPr txBox="1"/>
            <p:nvPr/>
          </p:nvSpPr>
          <p:spPr>
            <a:xfrm>
              <a:off x="7216598" y="4876205"/>
              <a:ext cx="854721" cy="6001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100" dirty="0"/>
                <a:t>Certificate </a:t>
              </a:r>
            </a:p>
            <a:p>
              <a:pPr algn="ctr"/>
              <a:r>
                <a:rPr lang="en-GB" sz="1100" dirty="0"/>
                <a:t>of </a:t>
              </a:r>
            </a:p>
            <a:p>
              <a:pPr algn="ctr"/>
              <a:r>
                <a:rPr lang="en-GB" sz="1100" dirty="0"/>
                <a:t>Design</a:t>
              </a:r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14731D56-C64E-456E-9290-59FD8C23E3E0}"/>
              </a:ext>
            </a:extLst>
          </p:cNvPr>
          <p:cNvSpPr/>
          <p:nvPr/>
        </p:nvSpPr>
        <p:spPr>
          <a:xfrm>
            <a:off x="4579154" y="3478618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F79DC49-8829-4D2F-A3F4-8106318B6ADA}"/>
              </a:ext>
            </a:extLst>
          </p:cNvPr>
          <p:cNvSpPr/>
          <p:nvPr/>
        </p:nvSpPr>
        <p:spPr>
          <a:xfrm>
            <a:off x="4615247" y="5979034"/>
            <a:ext cx="780993" cy="1968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1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07A98-50EE-C1EA-619A-060161478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Beware Models!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FB511-02A6-F249-864A-5E15D3680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……………..lest they give a totally inaccurate perspective of the situation!</a:t>
            </a:r>
          </a:p>
          <a:p>
            <a:endParaRPr lang="en-GB" sz="2200" dirty="0"/>
          </a:p>
          <a:p>
            <a:r>
              <a:rPr lang="en-GB" sz="2200" dirty="0"/>
              <a:t>………..My son’s AI generated image reflecting my behaviour on the driving range this summer.</a:t>
            </a:r>
          </a:p>
        </p:txBody>
      </p:sp>
      <p:pic>
        <p:nvPicPr>
          <p:cNvPr id="5" name="Picture 4" descr="A cartoon of a person running with a golf club&#10;&#10;AI-generated content may be incorrect.">
            <a:extLst>
              <a:ext uri="{FF2B5EF4-FFF2-40B4-BE49-F238E27FC236}">
                <a16:creationId xmlns:a16="http://schemas.microsoft.com/office/drawing/2014/main" id="{51AE2034-CB67-ACE0-746A-B617CF851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8709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261</TotalTime>
  <Words>465</Words>
  <Application>Microsoft Office PowerPoint</Application>
  <PresentationFormat>Widescreen</PresentationFormat>
  <Paragraphs>169</Paragraphs>
  <Slides>13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Custom Design</vt:lpstr>
      <vt:lpstr>Office Theme</vt:lpstr>
      <vt:lpstr>Photo Editor Photo</vt:lpstr>
      <vt:lpstr>An Acceptance Model</vt:lpstr>
      <vt:lpstr>Step 1: Requirements</vt:lpstr>
      <vt:lpstr>Crossing the V</vt:lpstr>
      <vt:lpstr>Interrelationships</vt:lpstr>
      <vt:lpstr>Feedback loops</vt:lpstr>
      <vt:lpstr>Critical to Function</vt:lpstr>
      <vt:lpstr>Design in Levels</vt:lpstr>
      <vt:lpstr>Develop Manufacturing Requirements</vt:lpstr>
      <vt:lpstr>Crossing the V</vt:lpstr>
      <vt:lpstr>Manufacturing Design </vt:lpstr>
      <vt:lpstr>Manufacturing Levels</vt:lpstr>
      <vt:lpstr>Overall Model</vt:lpstr>
      <vt:lpstr>Beware Models!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Holley</dc:creator>
  <cp:lastModifiedBy>David Holley</cp:lastModifiedBy>
  <cp:revision>7</cp:revision>
  <dcterms:created xsi:type="dcterms:W3CDTF">2021-09-15T15:14:16Z</dcterms:created>
  <dcterms:modified xsi:type="dcterms:W3CDTF">2025-10-07T07:37:34Z</dcterms:modified>
</cp:coreProperties>
</file>