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0"/>
  </p:notesMasterIdLst>
  <p:sldIdLst>
    <p:sldId id="256" r:id="rId5"/>
    <p:sldId id="272" r:id="rId6"/>
    <p:sldId id="273" r:id="rId7"/>
    <p:sldId id="262" r:id="rId8"/>
    <p:sldId id="257" r:id="rId9"/>
    <p:sldId id="258" r:id="rId10"/>
    <p:sldId id="261" r:id="rId11"/>
    <p:sldId id="263" r:id="rId12"/>
    <p:sldId id="269" r:id="rId13"/>
    <p:sldId id="264" r:id="rId14"/>
    <p:sldId id="267" r:id="rId15"/>
    <p:sldId id="274" r:id="rId16"/>
    <p:sldId id="275" r:id="rId17"/>
    <p:sldId id="276"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E9290-240E-4234-B9E2-CDA596CA2172}" v="483" dt="2022-02-27T11:10:45.839"/>
    <p1510:client id="{9FE38B7C-A581-4815-9DB5-A77ACDF9363D}" v="1" dt="2022-02-26T21:48:19.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5A9E9290-240E-4234-B9E2-CDA596CA2172}"/>
    <pc:docChg chg="modSld">
      <pc:chgData name="Guest User" userId="" providerId="Windows Live" clId="Web-{5A9E9290-240E-4234-B9E2-CDA596CA2172}" dt="2022-02-27T11:10:45.839" v="7" actId="20577"/>
      <pc:docMkLst>
        <pc:docMk/>
      </pc:docMkLst>
      <pc:sldChg chg="modSp">
        <pc:chgData name="Guest User" userId="" providerId="Windows Live" clId="Web-{5A9E9290-240E-4234-B9E2-CDA596CA2172}" dt="2022-02-27T11:09:23.164" v="1" actId="20577"/>
        <pc:sldMkLst>
          <pc:docMk/>
          <pc:sldMk cId="3701321541" sldId="262"/>
        </pc:sldMkLst>
        <pc:spChg chg="mod">
          <ac:chgData name="Guest User" userId="" providerId="Windows Live" clId="Web-{5A9E9290-240E-4234-B9E2-CDA596CA2172}" dt="2022-02-27T11:09:23.164" v="1" actId="20577"/>
          <ac:spMkLst>
            <pc:docMk/>
            <pc:sldMk cId="3701321541" sldId="262"/>
            <ac:spMk id="3" creationId="{1C306C0E-7E4D-5E41-8CE0-ABFC402C2CCF}"/>
          </ac:spMkLst>
        </pc:spChg>
      </pc:sldChg>
      <pc:sldChg chg="modSp">
        <pc:chgData name="Guest User" userId="" providerId="Windows Live" clId="Web-{5A9E9290-240E-4234-B9E2-CDA596CA2172}" dt="2022-02-27T11:10:24.588" v="3" actId="20577"/>
        <pc:sldMkLst>
          <pc:docMk/>
          <pc:sldMk cId="127356692" sldId="276"/>
        </pc:sldMkLst>
        <pc:spChg chg="mod">
          <ac:chgData name="Guest User" userId="" providerId="Windows Live" clId="Web-{5A9E9290-240E-4234-B9E2-CDA596CA2172}" dt="2022-02-27T11:10:24.588" v="3" actId="20577"/>
          <ac:spMkLst>
            <pc:docMk/>
            <pc:sldMk cId="127356692" sldId="276"/>
            <ac:spMk id="3" creationId="{40FEEDB5-BD9C-47DA-AFBE-2010AB29B4F6}"/>
          </ac:spMkLst>
        </pc:spChg>
      </pc:sldChg>
      <pc:sldChg chg="modSp">
        <pc:chgData name="Guest User" userId="" providerId="Windows Live" clId="Web-{5A9E9290-240E-4234-B9E2-CDA596CA2172}" dt="2022-02-27T11:10:45.839" v="7" actId="20577"/>
        <pc:sldMkLst>
          <pc:docMk/>
          <pc:sldMk cId="2467136358" sldId="277"/>
        </pc:sldMkLst>
        <pc:spChg chg="mod">
          <ac:chgData name="Guest User" userId="" providerId="Windows Live" clId="Web-{5A9E9290-240E-4234-B9E2-CDA596CA2172}" dt="2022-02-27T11:10:45.839" v="7" actId="20577"/>
          <ac:spMkLst>
            <pc:docMk/>
            <pc:sldMk cId="2467136358" sldId="277"/>
            <ac:spMk id="3" creationId="{91ADB669-1838-43B9-BC5E-9BBDA61ED39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4A0F36-BB26-2840-997B-D74784D0EC69}" type="datetimeFigureOut">
              <a:rPr lang="en-US" smtClean="0"/>
              <a:t>2/27/2022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81C07-E6C1-3841-8597-9162D8C7DDEB}" type="slidenum">
              <a:rPr lang="en-US" smtClean="0"/>
              <a:t>‹#›</a:t>
            </a:fld>
            <a:endParaRPr lang="en-US"/>
          </a:p>
        </p:txBody>
      </p:sp>
    </p:spTree>
    <p:extLst>
      <p:ext uri="{BB962C8B-B14F-4D97-AF65-F5344CB8AC3E}">
        <p14:creationId xmlns:p14="http://schemas.microsoft.com/office/powerpoint/2010/main" val="511424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7981C07-E6C1-3841-8597-9162D8C7DDEB}" type="slidenum">
              <a:rPr lang="en-US" smtClean="0"/>
              <a:t>7</a:t>
            </a:fld>
            <a:endParaRPr lang="en-US"/>
          </a:p>
        </p:txBody>
      </p:sp>
    </p:spTree>
    <p:extLst>
      <p:ext uri="{BB962C8B-B14F-4D97-AF65-F5344CB8AC3E}">
        <p14:creationId xmlns:p14="http://schemas.microsoft.com/office/powerpoint/2010/main" val="2441513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2/27/2022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2/27/2022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2/27/2022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2/27/2022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AA261-4492-214F-B2E6-B10F90B0D56A}"/>
              </a:ext>
            </a:extLst>
          </p:cNvPr>
          <p:cNvSpPr>
            <a:spLocks noGrp="1"/>
          </p:cNvSpPr>
          <p:nvPr>
            <p:ph type="ctrTitle"/>
          </p:nvPr>
        </p:nvSpPr>
        <p:spPr>
          <a:xfrm>
            <a:off x="1600199" y="707010"/>
            <a:ext cx="9221771" cy="3645534"/>
          </a:xfrm>
        </p:spPr>
        <p:txBody>
          <a:bodyPr>
            <a:normAutofit fontScale="90000"/>
          </a:bodyPr>
          <a:lstStyle/>
          <a:p>
            <a:r>
              <a:rPr lang="en-GB" dirty="0"/>
              <a:t>  </a:t>
            </a:r>
            <a:r>
              <a:rPr lang="en-GB" sz="2400" dirty="0"/>
              <a:t>2118808 Joyce green</a:t>
            </a:r>
            <a:br>
              <a:rPr lang="en-GB" sz="2400" dirty="0"/>
            </a:br>
            <a:r>
              <a:rPr lang="en-GB" sz="2400" dirty="0"/>
              <a:t>  2116759 Poly Begum</a:t>
            </a:r>
            <a:br>
              <a:rPr lang="en-GB" sz="2400" dirty="0"/>
            </a:br>
            <a:r>
              <a:rPr lang="en-GB" sz="2400" dirty="0"/>
              <a:t>     1918219 Shefali Begum</a:t>
            </a:r>
            <a:br>
              <a:rPr lang="en-GB" sz="2400" dirty="0"/>
            </a:br>
            <a:br>
              <a:rPr lang="en-GB" sz="2400" dirty="0"/>
            </a:br>
            <a:r>
              <a:rPr lang="en-GB" sz="2400" dirty="0"/>
              <a:t>lecturer name: Dale Clarke</a:t>
            </a:r>
            <a:br>
              <a:rPr lang="en-GB" dirty="0"/>
            </a:br>
            <a:br>
              <a:rPr lang="en-GB" dirty="0"/>
            </a:br>
            <a:r>
              <a:rPr lang="en-GB" dirty="0"/>
              <a:t> </a:t>
            </a:r>
            <a:br>
              <a:rPr lang="en-GB" dirty="0"/>
            </a:br>
            <a:r>
              <a:rPr lang="en-GB" dirty="0"/>
              <a:t>Group 6 </a:t>
            </a:r>
            <a:endParaRPr lang="en-US"/>
          </a:p>
        </p:txBody>
      </p:sp>
      <p:sp>
        <p:nvSpPr>
          <p:cNvPr id="3" name="Subtitle 2">
            <a:extLst>
              <a:ext uri="{FF2B5EF4-FFF2-40B4-BE49-F238E27FC236}">
                <a16:creationId xmlns:a16="http://schemas.microsoft.com/office/drawing/2014/main" id="{C7B48753-967F-DE49-B255-EF8E7D7F5B43}"/>
              </a:ext>
            </a:extLst>
          </p:cNvPr>
          <p:cNvSpPr>
            <a:spLocks noGrp="1"/>
          </p:cNvSpPr>
          <p:nvPr>
            <p:ph type="subTitle" idx="1"/>
          </p:nvPr>
        </p:nvSpPr>
        <p:spPr/>
        <p:txBody>
          <a:bodyPr/>
          <a:lstStyle/>
          <a:p>
            <a:r>
              <a:rPr lang="en-GB"/>
              <a:t>Module: BMSW4003</a:t>
            </a:r>
            <a:endParaRPr lang="en-US"/>
          </a:p>
        </p:txBody>
      </p:sp>
    </p:spTree>
    <p:extLst>
      <p:ext uri="{BB962C8B-B14F-4D97-AF65-F5344CB8AC3E}">
        <p14:creationId xmlns:p14="http://schemas.microsoft.com/office/powerpoint/2010/main" val="3616422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BE81B-C001-4A20-9C48-2DBA5214E7D6}"/>
              </a:ext>
            </a:extLst>
          </p:cNvPr>
          <p:cNvSpPr>
            <a:spLocks noGrp="1"/>
          </p:cNvSpPr>
          <p:nvPr>
            <p:ph type="title"/>
          </p:nvPr>
        </p:nvSpPr>
        <p:spPr/>
        <p:txBody>
          <a:bodyPr>
            <a:normAutofit fontScale="90000"/>
          </a:bodyPr>
          <a:lstStyle/>
          <a:p>
            <a:r>
              <a:rPr lang="en-US"/>
              <a:t>Which digital tool is most commonly used for collaboration at </a:t>
            </a:r>
            <a:r>
              <a:rPr lang="en-US" err="1"/>
              <a:t>uwtsd</a:t>
            </a:r>
            <a:r>
              <a:rPr lang="en-US"/>
              <a:t>?</a:t>
            </a:r>
            <a:endParaRPr lang="en-GB"/>
          </a:p>
        </p:txBody>
      </p:sp>
      <p:sp>
        <p:nvSpPr>
          <p:cNvPr id="3" name="Content Placeholder 2">
            <a:extLst>
              <a:ext uri="{FF2B5EF4-FFF2-40B4-BE49-F238E27FC236}">
                <a16:creationId xmlns:a16="http://schemas.microsoft.com/office/drawing/2014/main" id="{99D60448-5EF6-4E3B-9BCF-2504D28E4BF6}"/>
              </a:ext>
            </a:extLst>
          </p:cNvPr>
          <p:cNvSpPr>
            <a:spLocks noGrp="1"/>
          </p:cNvSpPr>
          <p:nvPr>
            <p:ph idx="1"/>
          </p:nvPr>
        </p:nvSpPr>
        <p:spPr/>
        <p:txBody>
          <a:bodyPr/>
          <a:lstStyle/>
          <a:p>
            <a:r>
              <a:rPr lang="en-US"/>
              <a:t>Our aim is how confident in using technology to collaborate. Our chosen question is “which digital tool is most commonly used for collaboration at UWTSD?”. We know that these days people mostly used computers and phones to access apps.</a:t>
            </a:r>
          </a:p>
          <a:p>
            <a:endParaRPr lang="en-US"/>
          </a:p>
          <a:p>
            <a:pPr marL="0" indent="0">
              <a:buNone/>
            </a:pPr>
            <a:r>
              <a:rPr lang="en-US"/>
              <a:t>    Presented by Poly Begum</a:t>
            </a:r>
            <a:endParaRPr lang="en-GB"/>
          </a:p>
        </p:txBody>
      </p:sp>
    </p:spTree>
    <p:extLst>
      <p:ext uri="{BB962C8B-B14F-4D97-AF65-F5344CB8AC3E}">
        <p14:creationId xmlns:p14="http://schemas.microsoft.com/office/powerpoint/2010/main" val="1759362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D8F6F-60F3-4D9A-9636-53A54C1A5737}"/>
              </a:ext>
            </a:extLst>
          </p:cNvPr>
          <p:cNvSpPr>
            <a:spLocks noGrp="1"/>
          </p:cNvSpPr>
          <p:nvPr>
            <p:ph type="title"/>
          </p:nvPr>
        </p:nvSpPr>
        <p:spPr/>
        <p:txBody>
          <a:bodyPr/>
          <a:lstStyle/>
          <a:p>
            <a:r>
              <a:rPr lang="en-US"/>
              <a:t>Rationale</a:t>
            </a:r>
            <a:endParaRPr lang="en-GB"/>
          </a:p>
        </p:txBody>
      </p:sp>
      <p:sp>
        <p:nvSpPr>
          <p:cNvPr id="3" name="Content Placeholder 2">
            <a:extLst>
              <a:ext uri="{FF2B5EF4-FFF2-40B4-BE49-F238E27FC236}">
                <a16:creationId xmlns:a16="http://schemas.microsoft.com/office/drawing/2014/main" id="{21609E76-3E61-49B9-A8EA-C0323A6F33B4}"/>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dirty="0"/>
              <a:t>I think </a:t>
            </a:r>
            <a:r>
              <a:rPr lang="en-GB" dirty="0" err="1"/>
              <a:t>its</a:t>
            </a:r>
            <a:r>
              <a:rPr lang="en-GB" dirty="0"/>
              <a:t> important for students and teachers to have digital skills, this can also be fun.</a:t>
            </a:r>
          </a:p>
          <a:p>
            <a:pPr marL="0" indent="0">
              <a:buNone/>
            </a:pPr>
            <a:r>
              <a:rPr lang="en-GB" dirty="0"/>
              <a:t>People with digital skills own the world! From graphics designers to directors, software developers to computers that work.</a:t>
            </a:r>
          </a:p>
          <a:p>
            <a:pPr marL="0" indent="0">
              <a:buNone/>
            </a:pPr>
            <a:r>
              <a:rPr lang="en-GB" dirty="0"/>
              <a:t>These people earn a lot of money </a:t>
            </a:r>
          </a:p>
          <a:p>
            <a:pPr marL="0" indent="0">
              <a:buNone/>
            </a:pPr>
            <a:r>
              <a:rPr lang="en-GB" dirty="0"/>
              <a:t>If they get good at what they do</a:t>
            </a:r>
          </a:p>
          <a:p>
            <a:pPr marL="0" indent="0">
              <a:buNone/>
            </a:pPr>
            <a:r>
              <a:rPr lang="en-GB" dirty="0"/>
              <a:t>I think the reason students and staff are confident in using proposed digital methods to collaborate is because these tools actually work!</a:t>
            </a:r>
          </a:p>
          <a:p>
            <a:pPr marL="0" indent="0">
              <a:buNone/>
            </a:pPr>
            <a:r>
              <a:rPr lang="en-GB" dirty="0"/>
              <a:t>In society today digital skills are practically used to run our everyday lives, from our social life to the typical 9-5 lifestyle, the way we are programmed as humans and the way we think, indicate that digital are a part of how we reason almost.</a:t>
            </a:r>
          </a:p>
          <a:p>
            <a:pPr marL="0" indent="0">
              <a:buNone/>
            </a:pPr>
            <a:r>
              <a:rPr lang="en-GB" dirty="0"/>
              <a:t>Everything we can do and want to do is primarily based on skill, planning, information, being organised and good at what we do.</a:t>
            </a:r>
          </a:p>
          <a:p>
            <a:pPr marL="0" indent="0">
              <a:buNone/>
            </a:pPr>
            <a:r>
              <a:rPr lang="en-GB" dirty="0"/>
              <a:t>Presented by: Joyce Green</a:t>
            </a:r>
          </a:p>
        </p:txBody>
      </p:sp>
    </p:spTree>
    <p:extLst>
      <p:ext uri="{BB962C8B-B14F-4D97-AF65-F5344CB8AC3E}">
        <p14:creationId xmlns:p14="http://schemas.microsoft.com/office/powerpoint/2010/main" val="3009441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73BDF-ECBE-4242-8C28-46AD68D1462E}"/>
              </a:ext>
            </a:extLst>
          </p:cNvPr>
          <p:cNvSpPr>
            <a:spLocks noGrp="1"/>
          </p:cNvSpPr>
          <p:nvPr>
            <p:ph type="title"/>
          </p:nvPr>
        </p:nvSpPr>
        <p:spPr/>
        <p:txBody>
          <a:bodyPr/>
          <a:lstStyle/>
          <a:p>
            <a:r>
              <a:rPr lang="en-GB"/>
              <a:t>How to use technology to collaborate at UWTSD </a:t>
            </a:r>
            <a:endParaRPr lang="en-US"/>
          </a:p>
        </p:txBody>
      </p:sp>
      <p:sp>
        <p:nvSpPr>
          <p:cNvPr id="3" name="Content Placeholder 2">
            <a:extLst>
              <a:ext uri="{FF2B5EF4-FFF2-40B4-BE49-F238E27FC236}">
                <a16:creationId xmlns:a16="http://schemas.microsoft.com/office/drawing/2014/main" id="{1C306C0E-7E4D-5E41-8CE0-ABFC402C2CCF}"/>
              </a:ext>
            </a:extLst>
          </p:cNvPr>
          <p:cNvSpPr>
            <a:spLocks noGrp="1"/>
          </p:cNvSpPr>
          <p:nvPr>
            <p:ph idx="1"/>
          </p:nvPr>
        </p:nvSpPr>
        <p:spPr/>
        <p:txBody>
          <a:bodyPr vert="horz" lIns="91440" tIns="45720" rIns="91440" bIns="45720" rtlCol="0" anchor="t">
            <a:normAutofit/>
          </a:bodyPr>
          <a:lstStyle/>
          <a:p>
            <a:pPr marL="0" indent="0">
              <a:buNone/>
            </a:pPr>
            <a:r>
              <a:rPr lang="en-GB" dirty="0"/>
              <a:t>I think students are pretty much up to date at university level and should have digital skills at UWTSD </a:t>
            </a:r>
            <a:endParaRPr lang="en-GB"/>
          </a:p>
          <a:p>
            <a:pPr marL="0" indent="0">
              <a:buNone/>
            </a:pPr>
            <a:r>
              <a:rPr lang="en-GB" dirty="0"/>
              <a:t>But we will find out…………</a:t>
            </a:r>
          </a:p>
          <a:p>
            <a:pPr marL="0" indent="0">
              <a:buNone/>
            </a:pPr>
            <a:endParaRPr lang="en-GB"/>
          </a:p>
          <a:p>
            <a:pPr marL="0" indent="0">
              <a:buNone/>
            </a:pPr>
            <a:r>
              <a:rPr lang="en-GB" dirty="0"/>
              <a:t>I’m going to be asking other students as my way of researching </a:t>
            </a:r>
          </a:p>
          <a:p>
            <a:pPr marL="0" indent="0">
              <a:buNone/>
            </a:pPr>
            <a:r>
              <a:rPr lang="en-GB" dirty="0"/>
              <a:t>This will be my research method.</a:t>
            </a:r>
          </a:p>
          <a:p>
            <a:pPr marL="0" indent="0">
              <a:buNone/>
            </a:pPr>
            <a:endParaRPr lang="en-GB"/>
          </a:p>
          <a:p>
            <a:pPr marL="0" indent="0">
              <a:buNone/>
            </a:pPr>
            <a:r>
              <a:rPr lang="en-GB" dirty="0">
                <a:solidFill>
                  <a:srgbClr val="FFFF00"/>
                </a:solidFill>
              </a:rPr>
              <a:t>Let’s find out…….</a:t>
            </a:r>
          </a:p>
        </p:txBody>
      </p:sp>
    </p:spTree>
    <p:extLst>
      <p:ext uri="{BB962C8B-B14F-4D97-AF65-F5344CB8AC3E}">
        <p14:creationId xmlns:p14="http://schemas.microsoft.com/office/powerpoint/2010/main" val="37013215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7B42-3EB1-1449-A8B2-446F0B8AB048}"/>
              </a:ext>
            </a:extLst>
          </p:cNvPr>
          <p:cNvSpPr>
            <a:spLocks noGrp="1"/>
          </p:cNvSpPr>
          <p:nvPr>
            <p:ph type="title"/>
          </p:nvPr>
        </p:nvSpPr>
        <p:spPr>
          <a:xfrm>
            <a:off x="2231136" y="964691"/>
            <a:ext cx="7729728" cy="1809255"/>
          </a:xfrm>
        </p:spPr>
        <p:txBody>
          <a:bodyPr>
            <a:normAutofit/>
          </a:bodyPr>
          <a:lstStyle/>
          <a:p>
            <a:r>
              <a:rPr lang="en-GB"/>
              <a:t>Digital Skills and research methods </a:t>
            </a:r>
            <a:br>
              <a:rPr lang="en-GB"/>
            </a:br>
            <a:endParaRPr lang="en-US"/>
          </a:p>
        </p:txBody>
      </p:sp>
      <p:sp>
        <p:nvSpPr>
          <p:cNvPr id="3" name="Content Placeholder 2">
            <a:extLst>
              <a:ext uri="{FF2B5EF4-FFF2-40B4-BE49-F238E27FC236}">
                <a16:creationId xmlns:a16="http://schemas.microsoft.com/office/drawing/2014/main" id="{6E6AF89F-A0B0-8343-BD48-2E150C3D56AE}"/>
              </a:ext>
            </a:extLst>
          </p:cNvPr>
          <p:cNvSpPr>
            <a:spLocks noGrp="1"/>
          </p:cNvSpPr>
          <p:nvPr>
            <p:ph idx="1"/>
          </p:nvPr>
        </p:nvSpPr>
        <p:spPr>
          <a:xfrm rot="10800000" flipV="1">
            <a:off x="2231136" y="3428999"/>
            <a:ext cx="7729728" cy="3154947"/>
          </a:xfrm>
        </p:spPr>
        <p:txBody>
          <a:bodyPr/>
          <a:lstStyle/>
          <a:p>
            <a:pPr marL="0" indent="0">
              <a:buNone/>
            </a:pPr>
            <a:r>
              <a:rPr lang="en-GB"/>
              <a:t>Questions pertaining to how digital skills is used @ UWTSD </a:t>
            </a:r>
          </a:p>
          <a:p>
            <a:pPr marL="342900" indent="-342900">
              <a:buFont typeface="+mj-lt"/>
              <a:buAutoNum type="arabicPeriod"/>
            </a:pPr>
            <a:r>
              <a:rPr lang="en-GB"/>
              <a:t>What’s the most effective digital tool used @ UWTSD?</a:t>
            </a:r>
          </a:p>
          <a:p>
            <a:pPr marL="342900" indent="-342900">
              <a:buFont typeface="+mj-lt"/>
              <a:buAutoNum type="arabicPeriod"/>
            </a:pPr>
            <a:r>
              <a:rPr lang="en-GB"/>
              <a:t>What’s the most effective digital app being used @ UWTSD?</a:t>
            </a:r>
          </a:p>
          <a:p>
            <a:pPr marL="342900" indent="-342900">
              <a:buFont typeface="+mj-lt"/>
              <a:buAutoNum type="arabicPeriod"/>
            </a:pPr>
            <a:r>
              <a:rPr lang="en-GB"/>
              <a:t>Are staff and students confident in using technology to collaborate @ UWTSD?</a:t>
            </a:r>
          </a:p>
          <a:p>
            <a:pPr marL="342900" indent="-342900">
              <a:buFont typeface="+mj-lt"/>
              <a:buAutoNum type="arabicPeriod"/>
            </a:pPr>
            <a:r>
              <a:rPr lang="en-GB"/>
              <a:t>Which digital tool is most commonly used for collaboration @ UWTSD?</a:t>
            </a:r>
          </a:p>
          <a:p>
            <a:pPr marL="342900" indent="-342900">
              <a:buFont typeface="+mj-lt"/>
              <a:buAutoNum type="arabicPeriod"/>
            </a:pPr>
            <a:r>
              <a:rPr lang="en-GB"/>
              <a:t>Is there a need to provide training on how to use technology to collaborate @ UWTSD?</a:t>
            </a:r>
            <a:endParaRPr lang="en-US"/>
          </a:p>
        </p:txBody>
      </p:sp>
    </p:spTree>
    <p:extLst>
      <p:ext uri="{BB962C8B-B14F-4D97-AF65-F5344CB8AC3E}">
        <p14:creationId xmlns:p14="http://schemas.microsoft.com/office/powerpoint/2010/main" val="2804558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3378B-EEAE-2749-A10A-8D04AF8284E1}"/>
              </a:ext>
            </a:extLst>
          </p:cNvPr>
          <p:cNvSpPr>
            <a:spLocks noGrp="1"/>
          </p:cNvSpPr>
          <p:nvPr>
            <p:ph type="title"/>
          </p:nvPr>
        </p:nvSpPr>
        <p:spPr>
          <a:xfrm>
            <a:off x="1231033" y="4520237"/>
            <a:ext cx="8991600" cy="1264762"/>
          </a:xfrm>
        </p:spPr>
        <p:txBody>
          <a:bodyPr vert="horz" lIns="274320" tIns="182880" rIns="274320" bIns="182880" rtlCol="0" anchor="ctr" anchorCtr="1">
            <a:normAutofit fontScale="90000"/>
          </a:bodyPr>
          <a:lstStyle/>
          <a:p>
            <a:r>
              <a:rPr lang="en-US" sz="2500"/>
              <a:t>Research says </a:t>
            </a:r>
            <a:r>
              <a:rPr lang="en-GB" sz="2500"/>
              <a:t>Microsoft is. </a:t>
            </a:r>
            <a:r>
              <a:rPr lang="en-US" sz="2500"/>
              <a:t>computers are the most effective digital tool used @ the university </a:t>
            </a:r>
          </a:p>
        </p:txBody>
      </p:sp>
      <p:pic>
        <p:nvPicPr>
          <p:cNvPr id="4" name="Picture 4" descr="Close-up of woman's hands typing and using a trackpad on a laptop with mug">
            <a:extLst>
              <a:ext uri="{FF2B5EF4-FFF2-40B4-BE49-F238E27FC236}">
                <a16:creationId xmlns:a16="http://schemas.microsoft.com/office/drawing/2014/main" id="{55EC7610-865A-0943-9648-3D9C289CABF4}"/>
              </a:ext>
            </a:extLst>
          </p:cNvPr>
          <p:cNvPicPr>
            <a:picLocks noGrp="1" noChangeAspect="1"/>
          </p:cNvPicPr>
          <p:nvPr>
            <p:ph idx="1"/>
          </p:nvPr>
        </p:nvPicPr>
        <p:blipFill>
          <a:blip r:embed="rId2"/>
          <a:stretch>
            <a:fillRect/>
          </a:stretch>
        </p:blipFill>
        <p:spPr>
          <a:xfrm>
            <a:off x="1969366" y="640078"/>
            <a:ext cx="8253267" cy="3301307"/>
          </a:xfrm>
          <a:prstGeom prst="rect">
            <a:avLst/>
          </a:prstGeom>
        </p:spPr>
      </p:pic>
    </p:spTree>
    <p:extLst>
      <p:ext uri="{BB962C8B-B14F-4D97-AF65-F5344CB8AC3E}">
        <p14:creationId xmlns:p14="http://schemas.microsoft.com/office/powerpoint/2010/main" val="2452256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526D9-F83A-454E-A4C6-CC4A4303F9E3}"/>
              </a:ext>
            </a:extLst>
          </p:cNvPr>
          <p:cNvSpPr>
            <a:spLocks noGrp="1"/>
          </p:cNvSpPr>
          <p:nvPr>
            <p:ph type="title"/>
          </p:nvPr>
        </p:nvSpPr>
        <p:spPr>
          <a:xfrm>
            <a:off x="2231136" y="3781241"/>
            <a:ext cx="7729729" cy="855406"/>
          </a:xfrm>
          <a:noFill/>
          <a:ln>
            <a:solidFill>
              <a:schemeClr val="bg1"/>
            </a:solidFill>
          </a:ln>
        </p:spPr>
        <p:txBody>
          <a:bodyPr>
            <a:normAutofit/>
          </a:bodyPr>
          <a:lstStyle/>
          <a:p>
            <a:r>
              <a:rPr lang="en-US" sz="2400">
                <a:solidFill>
                  <a:schemeClr val="bg1"/>
                </a:solidFill>
              </a:rPr>
              <a:t>https://youtu.be/4pKYvYU9CII</a:t>
            </a:r>
          </a:p>
        </p:txBody>
      </p:sp>
      <p:pic>
        <p:nvPicPr>
          <p:cNvPr id="4" name="Picture 5" descr="People standing in a row wearing graduation caps with tassels and gowns">
            <a:extLst>
              <a:ext uri="{FF2B5EF4-FFF2-40B4-BE49-F238E27FC236}">
                <a16:creationId xmlns:a16="http://schemas.microsoft.com/office/drawing/2014/main" id="{F7FA363E-0755-6049-861A-3619B899A951}"/>
              </a:ext>
            </a:extLst>
          </p:cNvPr>
          <p:cNvPicPr>
            <a:picLocks noChangeAspect="1"/>
          </p:cNvPicPr>
          <p:nvPr/>
        </p:nvPicPr>
        <p:blipFill rotWithShape="1">
          <a:blip r:embed="rId3"/>
          <a:srcRect r="-1" b="15264"/>
          <a:stretch/>
        </p:blipFill>
        <p:spPr>
          <a:xfrm>
            <a:off x="20" y="10"/>
            <a:ext cx="6062452" cy="3428989"/>
          </a:xfrm>
          <a:prstGeom prst="rect">
            <a:avLst/>
          </a:prstGeom>
        </p:spPr>
      </p:pic>
      <p:pic>
        <p:nvPicPr>
          <p:cNvPr id="5" name="Picture 5" descr="Back shot of a row of graduates">
            <a:extLst>
              <a:ext uri="{FF2B5EF4-FFF2-40B4-BE49-F238E27FC236}">
                <a16:creationId xmlns:a16="http://schemas.microsoft.com/office/drawing/2014/main" id="{6608BE35-C258-5E4B-973C-CBD943A92973}"/>
              </a:ext>
            </a:extLst>
          </p:cNvPr>
          <p:cNvPicPr>
            <a:picLocks noChangeAspect="1"/>
          </p:cNvPicPr>
          <p:nvPr/>
        </p:nvPicPr>
        <p:blipFill rotWithShape="1">
          <a:blip r:embed="rId4"/>
          <a:srcRect t="6592" r="-1" b="8671"/>
          <a:stretch/>
        </p:blipFill>
        <p:spPr>
          <a:xfrm>
            <a:off x="6129528" y="-1"/>
            <a:ext cx="6062472" cy="3428999"/>
          </a:xfrm>
          <a:prstGeom prst="rect">
            <a:avLst/>
          </a:prstGeom>
        </p:spPr>
      </p:pic>
      <p:sp>
        <p:nvSpPr>
          <p:cNvPr id="9" name="Content Placeholder 8">
            <a:extLst>
              <a:ext uri="{FF2B5EF4-FFF2-40B4-BE49-F238E27FC236}">
                <a16:creationId xmlns:a16="http://schemas.microsoft.com/office/drawing/2014/main" id="{419AD4DC-B1A4-4C2B-8914-3E1320B3C7C0}"/>
              </a:ext>
            </a:extLst>
          </p:cNvPr>
          <p:cNvSpPr>
            <a:spLocks noGrp="1"/>
          </p:cNvSpPr>
          <p:nvPr>
            <p:ph idx="1"/>
          </p:nvPr>
        </p:nvSpPr>
        <p:spPr>
          <a:xfrm>
            <a:off x="2238412" y="4846076"/>
            <a:ext cx="7715177" cy="1271556"/>
          </a:xfrm>
        </p:spPr>
        <p:txBody>
          <a:bodyPr>
            <a:normAutofit/>
          </a:bodyPr>
          <a:lstStyle/>
          <a:p>
            <a:pPr marL="0" indent="0">
              <a:buNone/>
            </a:pPr>
            <a:r>
              <a:rPr lang="en-GB" b="1" u="sng">
                <a:solidFill>
                  <a:schemeClr val="bg1"/>
                </a:solidFill>
              </a:rPr>
              <a:t>Student union and various types of classes including class mates can be helpful whilst learning skills in the digital world.</a:t>
            </a:r>
          </a:p>
          <a:p>
            <a:pPr marL="0" indent="0">
              <a:buNone/>
            </a:pPr>
            <a:r>
              <a:rPr lang="en-GB" b="1" u="sng">
                <a:solidFill>
                  <a:schemeClr val="bg1"/>
                </a:solidFill>
              </a:rPr>
              <a:t>It’s very simple!</a:t>
            </a:r>
            <a:endParaRPr lang="en-US" b="1" u="sng">
              <a:solidFill>
                <a:schemeClr val="bg1"/>
              </a:solidFill>
            </a:endParaRPr>
          </a:p>
        </p:txBody>
      </p:sp>
    </p:spTree>
    <p:extLst>
      <p:ext uri="{BB962C8B-B14F-4D97-AF65-F5344CB8AC3E}">
        <p14:creationId xmlns:p14="http://schemas.microsoft.com/office/powerpoint/2010/main" val="265857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4" descr="Smiling man wearing coat and scarf, with bag strap on shoulder, holding and looking at cellphone">
            <a:extLst>
              <a:ext uri="{FF2B5EF4-FFF2-40B4-BE49-F238E27FC236}">
                <a16:creationId xmlns:a16="http://schemas.microsoft.com/office/drawing/2014/main" id="{031D38DE-0785-D746-860F-80A2FA8CBF1D}"/>
              </a:ext>
            </a:extLst>
          </p:cNvPr>
          <p:cNvPicPr>
            <a:picLocks noChangeAspect="1"/>
          </p:cNvPicPr>
          <p:nvPr/>
        </p:nvPicPr>
        <p:blipFill rotWithShape="1">
          <a:blip r:embed="rId2"/>
          <a:srcRect l="4573" r="22060" b="-1"/>
          <a:stretch/>
        </p:blipFill>
        <p:spPr>
          <a:xfrm>
            <a:off x="20" y="10"/>
            <a:ext cx="7537684" cy="6857990"/>
          </a:xfrm>
          <a:prstGeom prst="rect">
            <a:avLst/>
          </a:prstGeom>
        </p:spPr>
      </p:pic>
      <p:sp>
        <p:nvSpPr>
          <p:cNvPr id="2" name="Title 1">
            <a:extLst>
              <a:ext uri="{FF2B5EF4-FFF2-40B4-BE49-F238E27FC236}">
                <a16:creationId xmlns:a16="http://schemas.microsoft.com/office/drawing/2014/main" id="{7124F832-07D0-474E-A37C-8013D2285CF1}"/>
              </a:ext>
            </a:extLst>
          </p:cNvPr>
          <p:cNvSpPr>
            <a:spLocks noGrp="1"/>
          </p:cNvSpPr>
          <p:nvPr>
            <p:ph type="title"/>
          </p:nvPr>
        </p:nvSpPr>
        <p:spPr>
          <a:xfrm>
            <a:off x="804672" y="2844368"/>
            <a:ext cx="5928360" cy="1188720"/>
          </a:xfrm>
          <a:solidFill>
            <a:schemeClr val="bg1">
              <a:alpha val="80000"/>
            </a:schemeClr>
          </a:solidFill>
          <a:ln>
            <a:solidFill>
              <a:schemeClr val="tx1">
                <a:lumMod val="75000"/>
                <a:lumOff val="25000"/>
              </a:schemeClr>
            </a:solidFill>
          </a:ln>
        </p:spPr>
        <p:txBody>
          <a:bodyPr>
            <a:normAutofit fontScale="90000"/>
          </a:bodyPr>
          <a:lstStyle/>
          <a:p>
            <a:r>
              <a:rPr lang="en-US">
                <a:solidFill>
                  <a:schemeClr val="tx1">
                    <a:lumMod val="85000"/>
                    <a:lumOff val="15000"/>
                  </a:schemeClr>
                </a:solidFill>
              </a:rPr>
              <a:t>https://</a:t>
            </a:r>
            <a:r>
              <a:rPr lang="en-US" err="1">
                <a:solidFill>
                  <a:schemeClr val="tx1">
                    <a:lumMod val="85000"/>
                    <a:lumOff val="15000"/>
                  </a:schemeClr>
                </a:solidFill>
              </a:rPr>
              <a:t>digitalskills.njit.edu</a:t>
            </a:r>
            <a:r>
              <a:rPr lang="en-US">
                <a:solidFill>
                  <a:schemeClr val="tx1">
                    <a:lumMod val="85000"/>
                    <a:lumOff val="15000"/>
                  </a:schemeClr>
                </a:solidFill>
              </a:rPr>
              <a:t>/article/how-to-develop-digital-skills/</a:t>
            </a:r>
          </a:p>
        </p:txBody>
      </p:sp>
      <p:sp>
        <p:nvSpPr>
          <p:cNvPr id="14" name="Rectangle 8">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2F4AF3-9D49-9A41-A3E4-286EDBD87600}"/>
              </a:ext>
            </a:extLst>
          </p:cNvPr>
          <p:cNvSpPr>
            <a:spLocks noGrp="1"/>
          </p:cNvSpPr>
          <p:nvPr>
            <p:ph idx="1"/>
          </p:nvPr>
        </p:nvSpPr>
        <p:spPr>
          <a:xfrm>
            <a:off x="8242273" y="973600"/>
            <a:ext cx="3374136" cy="4924280"/>
          </a:xfrm>
        </p:spPr>
        <p:txBody>
          <a:bodyPr anchor="ctr">
            <a:normAutofit/>
          </a:bodyPr>
          <a:lstStyle/>
          <a:p>
            <a:pPr marL="0" indent="0">
              <a:buNone/>
            </a:pPr>
            <a:r>
              <a:rPr lang="en-GB" sz="1700" b="1" i="0" u="none" strike="noStrike">
                <a:solidFill>
                  <a:srgbClr val="FFFFFF"/>
                </a:solidFill>
                <a:effectLst/>
                <a:latin typeface="Google Sans"/>
              </a:rPr>
              <a:t>Here’s 5 Digital Skills you may have that c a n help you </a:t>
            </a:r>
          </a:p>
          <a:p>
            <a:pPr marL="0" indent="0">
              <a:buNone/>
            </a:pPr>
            <a:r>
              <a:rPr lang="en-GB" sz="1700" b="1">
                <a:solidFill>
                  <a:srgbClr val="FFFFFF"/>
                </a:solidFill>
                <a:latin typeface="Google Sans"/>
              </a:rPr>
              <a:t>It’s very simple…</a:t>
            </a:r>
            <a:endParaRPr lang="en-GB" sz="1700" b="0" i="0" u="none" strike="noStrike">
              <a:solidFill>
                <a:srgbClr val="FFFFFF"/>
              </a:solidFill>
              <a:effectLst/>
              <a:latin typeface="Google Sans"/>
            </a:endParaRPr>
          </a:p>
          <a:p>
            <a:r>
              <a:rPr lang="en-GB" sz="1700" b="0" i="0" u="none" strike="noStrike">
                <a:solidFill>
                  <a:srgbClr val="FFFFFF"/>
                </a:solidFill>
                <a:effectLst/>
                <a:latin typeface="Roboto" panose="020F0502020204030204" pitchFamily="34" charset="0"/>
              </a:rPr>
              <a:t>Communicating via email.</a:t>
            </a:r>
          </a:p>
          <a:p>
            <a:r>
              <a:rPr lang="en-GB" sz="1700" b="0" i="0" u="none" strike="noStrike">
                <a:solidFill>
                  <a:srgbClr val="FFFFFF"/>
                </a:solidFill>
                <a:effectLst/>
                <a:latin typeface="Roboto" panose="020F0502020204030204" pitchFamily="34" charset="0"/>
              </a:rPr>
              <a:t>Researching information online.</a:t>
            </a:r>
          </a:p>
          <a:p>
            <a:r>
              <a:rPr lang="en-GB" sz="1700" b="0" i="0" u="none" strike="noStrike">
                <a:solidFill>
                  <a:srgbClr val="FFFFFF"/>
                </a:solidFill>
                <a:effectLst/>
                <a:latin typeface="Roboto" panose="020F0502020204030204" pitchFamily="34" charset="0"/>
              </a:rPr>
              <a:t>Handling sensitive information in virtual ecosystems.</a:t>
            </a:r>
          </a:p>
          <a:p>
            <a:r>
              <a:rPr lang="en-GB" sz="1700" b="0" i="0" u="none" strike="noStrike">
                <a:solidFill>
                  <a:srgbClr val="FFFFFF"/>
                </a:solidFill>
                <a:effectLst/>
                <a:latin typeface="Roboto" panose="020F0502020204030204" pitchFamily="34" charset="0"/>
              </a:rPr>
              <a:t>Using cloud-based collaboration tools (like Google Drive, DropBox, and Microsoft Teams) responsibly.</a:t>
            </a:r>
          </a:p>
          <a:p>
            <a:r>
              <a:rPr lang="en-GB" sz="1700" b="0" i="0" u="none" strike="noStrike">
                <a:solidFill>
                  <a:srgbClr val="FFFFFF"/>
                </a:solidFill>
                <a:effectLst/>
                <a:latin typeface="Roboto" panose="020F0502020204030204" pitchFamily="34" charset="0"/>
              </a:rPr>
              <a:t>Creating and managing spreadsheets and online documents.</a:t>
            </a:r>
          </a:p>
          <a:p>
            <a:pPr marL="0" indent="0">
              <a:buNone/>
            </a:pPr>
            <a:endParaRPr lang="en-US" sz="1700">
              <a:solidFill>
                <a:srgbClr val="FFFFFF"/>
              </a:solidFill>
            </a:endParaRPr>
          </a:p>
        </p:txBody>
      </p:sp>
    </p:spTree>
    <p:extLst>
      <p:ext uri="{BB962C8B-B14F-4D97-AF65-F5344CB8AC3E}">
        <p14:creationId xmlns:p14="http://schemas.microsoft.com/office/powerpoint/2010/main" val="4053897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F98D-677D-3B4F-898D-D86D10FB6D45}"/>
              </a:ext>
            </a:extLst>
          </p:cNvPr>
          <p:cNvSpPr>
            <a:spLocks noGrp="1"/>
          </p:cNvSpPr>
          <p:nvPr>
            <p:ph type="title"/>
          </p:nvPr>
        </p:nvSpPr>
        <p:spPr/>
        <p:txBody>
          <a:bodyPr>
            <a:normAutofit fontScale="90000"/>
          </a:bodyPr>
          <a:lstStyle/>
          <a:p>
            <a:r>
              <a:rPr lang="en-GB"/>
              <a:t>Wikipedia on Google says there are over 12,000 students all confident with digitally collaborating </a:t>
            </a:r>
            <a:endParaRPr lang="en-US"/>
          </a:p>
        </p:txBody>
      </p:sp>
      <p:sp>
        <p:nvSpPr>
          <p:cNvPr id="3" name="Content Placeholder 2">
            <a:extLst>
              <a:ext uri="{FF2B5EF4-FFF2-40B4-BE49-F238E27FC236}">
                <a16:creationId xmlns:a16="http://schemas.microsoft.com/office/drawing/2014/main" id="{F892DCB9-6250-E64D-BC09-571FFE4AB893}"/>
              </a:ext>
            </a:extLst>
          </p:cNvPr>
          <p:cNvSpPr>
            <a:spLocks noGrp="1"/>
          </p:cNvSpPr>
          <p:nvPr>
            <p:ph idx="1"/>
          </p:nvPr>
        </p:nvSpPr>
        <p:spPr/>
        <p:txBody>
          <a:bodyPr>
            <a:normAutofit/>
          </a:bodyPr>
          <a:lstStyle/>
          <a:p>
            <a:pPr marL="0" indent="0">
              <a:buNone/>
            </a:pPr>
            <a:r>
              <a:rPr lang="en-GB" b="1" i="0" u="sng" strike="noStrike">
                <a:solidFill>
                  <a:srgbClr val="4D5156"/>
                </a:solidFill>
                <a:effectLst/>
                <a:latin typeface="Roboto-Medium"/>
              </a:rPr>
              <a:t>https://en.m.wikipedia.org/wiki/University_of_Wales_Trinity_Saint_David</a:t>
            </a:r>
          </a:p>
          <a:p>
            <a:pPr marL="0" indent="0">
              <a:buNone/>
            </a:pPr>
            <a:endParaRPr lang="en-GB" b="0" i="0" u="none" strike="noStrike">
              <a:solidFill>
                <a:srgbClr val="4D5156"/>
              </a:solidFill>
              <a:effectLst/>
              <a:latin typeface="Roboto-Medium"/>
            </a:endParaRPr>
          </a:p>
          <a:p>
            <a:pPr marL="0" indent="0">
              <a:buNone/>
            </a:pPr>
            <a:r>
              <a:rPr lang="en-GB" b="0" i="0" u="none" strike="noStrike">
                <a:solidFill>
                  <a:srgbClr val="4D5156"/>
                </a:solidFill>
                <a:effectLst/>
                <a:latin typeface="Roboto-Medium"/>
              </a:rPr>
              <a:t>University of Wales Trinity Saint David</a:t>
            </a:r>
          </a:p>
          <a:p>
            <a:pPr marL="0" indent="0">
              <a:buNone/>
            </a:pPr>
            <a:r>
              <a:rPr lang="en-GB" b="0" i="0" u="none" strike="noStrike">
                <a:solidFill>
                  <a:srgbClr val="4D5156"/>
                </a:solidFill>
                <a:effectLst/>
                <a:latin typeface="Roboto" panose="02000000000000000000" pitchFamily="2" charset="0"/>
              </a:rPr>
              <a:t>Welsh: </a:t>
            </a:r>
            <a:r>
              <a:rPr lang="en-GB" b="0" i="0" u="none" strike="noStrike" err="1">
                <a:solidFill>
                  <a:srgbClr val="4D5156"/>
                </a:solidFill>
                <a:effectLst/>
                <a:latin typeface="Roboto" panose="02000000000000000000" pitchFamily="2" charset="0"/>
              </a:rPr>
              <a:t>Prifysgol</a:t>
            </a:r>
            <a:r>
              <a:rPr lang="en-GB" b="0" i="0" u="none" strike="noStrike">
                <a:solidFill>
                  <a:srgbClr val="4D5156"/>
                </a:solidFill>
                <a:effectLst/>
                <a:latin typeface="Roboto" panose="02000000000000000000" pitchFamily="2" charset="0"/>
              </a:rPr>
              <a:t> Cymru Y </a:t>
            </a:r>
            <a:r>
              <a:rPr lang="en-GB" b="0" i="0" u="none" strike="noStrike" err="1">
                <a:solidFill>
                  <a:srgbClr val="4D5156"/>
                </a:solidFill>
                <a:effectLst/>
                <a:latin typeface="Roboto" panose="02000000000000000000" pitchFamily="2" charset="0"/>
              </a:rPr>
              <a:t>Drindod</a:t>
            </a:r>
            <a:r>
              <a:rPr lang="en-GB" b="0" i="0" u="none" strike="noStrike">
                <a:solidFill>
                  <a:srgbClr val="4D5156"/>
                </a:solidFill>
                <a:effectLst/>
                <a:latin typeface="Roboto" panose="02000000000000000000" pitchFamily="2" charset="0"/>
              </a:rPr>
              <a:t> </a:t>
            </a:r>
            <a:r>
              <a:rPr lang="en-GB" b="0" i="0" u="none" strike="noStrike" err="1">
                <a:solidFill>
                  <a:srgbClr val="4D5156"/>
                </a:solidFill>
                <a:effectLst/>
                <a:latin typeface="Roboto" panose="02000000000000000000" pitchFamily="2" charset="0"/>
              </a:rPr>
              <a:t>Dewi</a:t>
            </a:r>
            <a:r>
              <a:rPr lang="en-GB" b="0" i="0" u="none" strike="noStrike">
                <a:solidFill>
                  <a:srgbClr val="4D5156"/>
                </a:solidFill>
                <a:effectLst/>
                <a:latin typeface="Roboto" panose="02000000000000000000" pitchFamily="2" charset="0"/>
              </a:rPr>
              <a:t> SantCoat of arms of the University of Wales Trinity Saint David</a:t>
            </a:r>
            <a:r>
              <a:rPr lang="en-GB" b="0" i="0" u="none" strike="noStrike">
                <a:solidFill>
                  <a:srgbClr val="202124"/>
                </a:solidFill>
                <a:effectLst/>
                <a:latin typeface="Roboto" panose="02000000000000000000" pitchFamily="2" charset="0"/>
              </a:rPr>
              <a:t>VisitorWyn Evans, Bishop of St David'sStudents12,700 (2019/20)</a:t>
            </a:r>
            <a:r>
              <a:rPr lang="en-GB" b="1" i="0" u="none" strike="noStrike">
                <a:solidFill>
                  <a:srgbClr val="202124"/>
                </a:solidFill>
                <a:effectLst/>
                <a:latin typeface="Roboto" panose="02000000000000000000" pitchFamily="2" charset="0"/>
              </a:rPr>
              <a:t>Undergraduates10,680</a:t>
            </a:r>
            <a:r>
              <a:rPr lang="en-GB" b="0" i="0" u="none" strike="noStrike">
                <a:solidFill>
                  <a:srgbClr val="202124"/>
                </a:solidFill>
                <a:effectLst/>
                <a:latin typeface="Roboto" panose="02000000000000000000" pitchFamily="2" charset="0"/>
              </a:rPr>
              <a:t> (2019/20)</a:t>
            </a:r>
            <a:endParaRPr lang="en-GB" b="0" i="0" u="none" strike="noStrike">
              <a:solidFill>
                <a:srgbClr val="4D5156"/>
              </a:solidFill>
              <a:effectLst/>
              <a:latin typeface="Roboto" panose="02000000000000000000" pitchFamily="2" charset="0"/>
            </a:endParaRPr>
          </a:p>
          <a:p>
            <a:pPr marL="0" indent="0">
              <a:buNone/>
            </a:pPr>
            <a:br>
              <a:rPr lang="en-GB"/>
            </a:br>
            <a:endParaRPr lang="en-US"/>
          </a:p>
        </p:txBody>
      </p:sp>
    </p:spTree>
    <p:extLst>
      <p:ext uri="{BB962C8B-B14F-4D97-AF65-F5344CB8AC3E}">
        <p14:creationId xmlns:p14="http://schemas.microsoft.com/office/powerpoint/2010/main" val="2604178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AC01D-460A-844D-9088-3643B3F58C14}"/>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sz="2400">
                <a:solidFill>
                  <a:schemeClr val="bg1"/>
                </a:solidFill>
              </a:rPr>
              <a:t>There are lots of opportunities @ Uwtsd to learn digital skills</a:t>
            </a:r>
            <a:br>
              <a:rPr lang="en-GB" sz="2400">
                <a:solidFill>
                  <a:schemeClr val="bg1"/>
                </a:solidFill>
              </a:rPr>
            </a:br>
            <a:r>
              <a:rPr lang="en-GB" sz="2400">
                <a:solidFill>
                  <a:schemeClr val="bg1"/>
                </a:solidFill>
              </a:rPr>
              <a:t>these include: </a:t>
            </a:r>
            <a:endParaRPr lang="en-US" sz="2400">
              <a:solidFill>
                <a:schemeClr val="bg1"/>
              </a:solidFill>
            </a:endParaRPr>
          </a:p>
        </p:txBody>
      </p:sp>
      <p:sp>
        <p:nvSpPr>
          <p:cNvPr id="3" name="Content Placeholder 2">
            <a:extLst>
              <a:ext uri="{FF2B5EF4-FFF2-40B4-BE49-F238E27FC236}">
                <a16:creationId xmlns:a16="http://schemas.microsoft.com/office/drawing/2014/main" id="{5F13586E-E332-DC48-84B5-2659B526FD7E}"/>
              </a:ext>
            </a:extLst>
          </p:cNvPr>
          <p:cNvSpPr>
            <a:spLocks noGrp="1"/>
          </p:cNvSpPr>
          <p:nvPr>
            <p:ph idx="1"/>
          </p:nvPr>
        </p:nvSpPr>
        <p:spPr>
          <a:xfrm>
            <a:off x="643467" y="2638044"/>
            <a:ext cx="6242715" cy="3415622"/>
          </a:xfrm>
        </p:spPr>
        <p:txBody>
          <a:bodyPr>
            <a:normAutofit/>
          </a:bodyPr>
          <a:lstStyle/>
          <a:p>
            <a:endParaRPr lang="en-GB">
              <a:solidFill>
                <a:schemeClr val="bg1"/>
              </a:solidFill>
            </a:endParaRPr>
          </a:p>
          <a:p>
            <a:endParaRPr lang="en-GB">
              <a:solidFill>
                <a:schemeClr val="bg1"/>
              </a:solidFill>
            </a:endParaRPr>
          </a:p>
          <a:p>
            <a:r>
              <a:rPr lang="en-GB">
                <a:solidFill>
                  <a:schemeClr val="bg1"/>
                </a:solidFill>
              </a:rPr>
              <a:t>Student union discussions </a:t>
            </a:r>
          </a:p>
          <a:p>
            <a:r>
              <a:rPr lang="en-GB">
                <a:solidFill>
                  <a:schemeClr val="bg1"/>
                </a:solidFill>
              </a:rPr>
              <a:t>Digital skills classes</a:t>
            </a:r>
          </a:p>
          <a:p>
            <a:r>
              <a:rPr lang="en-GB">
                <a:solidFill>
                  <a:schemeClr val="bg1"/>
                </a:solidFill>
              </a:rPr>
              <a:t>Study skills classes </a:t>
            </a:r>
          </a:p>
          <a:p>
            <a:r>
              <a:rPr lang="en-GB">
                <a:solidFill>
                  <a:schemeClr val="bg1"/>
                </a:solidFill>
              </a:rPr>
              <a:t>Online videos </a:t>
            </a:r>
          </a:p>
          <a:p>
            <a:r>
              <a:rPr lang="en-GB">
                <a:solidFill>
                  <a:schemeClr val="bg1"/>
                </a:solidFill>
              </a:rPr>
              <a:t>D.I.Y = learn yourself </a:t>
            </a:r>
            <a:endParaRPr lang="en-US">
              <a:solidFill>
                <a:schemeClr val="bg1"/>
              </a:solidFill>
            </a:endParaRPr>
          </a:p>
        </p:txBody>
      </p:sp>
      <p:pic>
        <p:nvPicPr>
          <p:cNvPr id="4" name="Graphic 4" descr="Classroom with solid fill">
            <a:extLst>
              <a:ext uri="{FF2B5EF4-FFF2-40B4-BE49-F238E27FC236}">
                <a16:creationId xmlns:a16="http://schemas.microsoft.com/office/drawing/2014/main" id="{102246D0-9DB9-8F43-ACDE-818D27DB90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19870" y="1614253"/>
            <a:ext cx="3428662" cy="3428662"/>
          </a:xfrm>
          <a:prstGeom prst="rect">
            <a:avLst/>
          </a:prstGeom>
        </p:spPr>
      </p:pic>
    </p:spTree>
    <p:extLst>
      <p:ext uri="{BB962C8B-B14F-4D97-AF65-F5344CB8AC3E}">
        <p14:creationId xmlns:p14="http://schemas.microsoft.com/office/powerpoint/2010/main" val="2016012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rain model with LED lights">
            <a:extLst>
              <a:ext uri="{FF2B5EF4-FFF2-40B4-BE49-F238E27FC236}">
                <a16:creationId xmlns:a16="http://schemas.microsoft.com/office/drawing/2014/main" id="{BD819A53-171B-884C-992E-D4EE27A496E8}"/>
              </a:ext>
            </a:extLst>
          </p:cNvPr>
          <p:cNvPicPr>
            <a:picLocks noChangeAspect="1"/>
          </p:cNvPicPr>
          <p:nvPr/>
        </p:nvPicPr>
        <p:blipFill rotWithShape="1">
          <a:blip r:embed="rId2"/>
          <a:srcRect l="6178" r="11352"/>
          <a:stretch/>
        </p:blipFill>
        <p:spPr>
          <a:xfrm>
            <a:off x="4650909" y="10"/>
            <a:ext cx="7541090" cy="6857989"/>
          </a:xfrm>
          <a:prstGeom prst="rect">
            <a:avLst/>
          </a:prstGeom>
        </p:spPr>
      </p:pic>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D1FB1-C613-FD49-A7FF-4C1A98B76851}"/>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5 questions </a:t>
            </a:r>
            <a:endParaRPr lang="en-US">
              <a:solidFill>
                <a:schemeClr val="bg1"/>
              </a:solidFill>
            </a:endParaRPr>
          </a:p>
        </p:txBody>
      </p:sp>
      <p:sp>
        <p:nvSpPr>
          <p:cNvPr id="3" name="Content Placeholder 2">
            <a:extLst>
              <a:ext uri="{FF2B5EF4-FFF2-40B4-BE49-F238E27FC236}">
                <a16:creationId xmlns:a16="http://schemas.microsoft.com/office/drawing/2014/main" id="{9813DB26-F75D-7442-AFD5-42B5C26067EE}"/>
              </a:ext>
            </a:extLst>
          </p:cNvPr>
          <p:cNvSpPr>
            <a:spLocks noGrp="1"/>
          </p:cNvSpPr>
          <p:nvPr>
            <p:ph idx="1"/>
          </p:nvPr>
        </p:nvSpPr>
        <p:spPr>
          <a:xfrm>
            <a:off x="643468" y="2638044"/>
            <a:ext cx="3363974" cy="3415622"/>
          </a:xfrm>
        </p:spPr>
        <p:txBody>
          <a:bodyPr>
            <a:normAutofit/>
          </a:bodyPr>
          <a:lstStyle/>
          <a:p>
            <a:pPr marL="0" indent="0">
              <a:lnSpc>
                <a:spcPct val="90000"/>
              </a:lnSpc>
              <a:buNone/>
            </a:pPr>
            <a:r>
              <a:rPr lang="en-GB" sz="1400">
                <a:solidFill>
                  <a:schemeClr val="bg1"/>
                </a:solidFill>
              </a:rPr>
              <a:t>Questions pertaining to how digital skills is used @ UWTSD </a:t>
            </a:r>
          </a:p>
          <a:p>
            <a:pPr marL="342900" indent="-342900">
              <a:lnSpc>
                <a:spcPct val="90000"/>
              </a:lnSpc>
              <a:buFont typeface="+mj-lt"/>
              <a:buAutoNum type="arabicPeriod"/>
            </a:pPr>
            <a:r>
              <a:rPr lang="en-GB" sz="1400">
                <a:solidFill>
                  <a:schemeClr val="bg1"/>
                </a:solidFill>
              </a:rPr>
              <a:t>What’s the most effective digital tool used @ UWTSD?</a:t>
            </a:r>
          </a:p>
          <a:p>
            <a:pPr marL="342900" indent="-342900">
              <a:lnSpc>
                <a:spcPct val="90000"/>
              </a:lnSpc>
              <a:buFont typeface="+mj-lt"/>
              <a:buAutoNum type="arabicPeriod"/>
            </a:pPr>
            <a:r>
              <a:rPr lang="en-GB" sz="1400">
                <a:solidFill>
                  <a:schemeClr val="bg1"/>
                </a:solidFill>
              </a:rPr>
              <a:t>What’s the most effective digital app being used @ UWTSD?</a:t>
            </a:r>
          </a:p>
          <a:p>
            <a:pPr marL="342900" indent="-342900">
              <a:lnSpc>
                <a:spcPct val="90000"/>
              </a:lnSpc>
              <a:buFont typeface="+mj-lt"/>
              <a:buAutoNum type="arabicPeriod"/>
            </a:pPr>
            <a:r>
              <a:rPr lang="en-GB" sz="1400">
                <a:solidFill>
                  <a:schemeClr val="bg1"/>
                </a:solidFill>
              </a:rPr>
              <a:t>Are staff and students confident in using technology to collaborate @ UWTSD?</a:t>
            </a:r>
          </a:p>
          <a:p>
            <a:pPr marL="342900" indent="-342900">
              <a:lnSpc>
                <a:spcPct val="90000"/>
              </a:lnSpc>
              <a:buFont typeface="+mj-lt"/>
              <a:buAutoNum type="arabicPeriod"/>
            </a:pPr>
            <a:r>
              <a:rPr lang="en-GB" sz="1400">
                <a:solidFill>
                  <a:schemeClr val="bg1"/>
                </a:solidFill>
              </a:rPr>
              <a:t>Which digital tool is most commonly used for collaboration @ UWTSD?</a:t>
            </a:r>
          </a:p>
          <a:p>
            <a:pPr marL="342900" indent="-342900">
              <a:lnSpc>
                <a:spcPct val="90000"/>
              </a:lnSpc>
              <a:buFont typeface="+mj-lt"/>
              <a:buAutoNum type="arabicPeriod"/>
            </a:pPr>
            <a:r>
              <a:rPr lang="en-GB" sz="1400">
                <a:solidFill>
                  <a:schemeClr val="bg1"/>
                </a:solidFill>
              </a:rPr>
              <a:t>Is there a need to provide training on how to use technology to collaborate @ UWTSD?</a:t>
            </a:r>
            <a:endParaRPr lang="en-US" sz="1400">
              <a:solidFill>
                <a:schemeClr val="bg1"/>
              </a:solidFill>
            </a:endParaRPr>
          </a:p>
          <a:p>
            <a:pPr marL="0" indent="0">
              <a:lnSpc>
                <a:spcPct val="90000"/>
              </a:lnSpc>
              <a:buNone/>
            </a:pPr>
            <a:endParaRPr lang="en-US" sz="1400">
              <a:solidFill>
                <a:schemeClr val="bg1"/>
              </a:solidFill>
            </a:endParaRPr>
          </a:p>
        </p:txBody>
      </p:sp>
    </p:spTree>
    <p:extLst>
      <p:ext uri="{BB962C8B-B14F-4D97-AF65-F5344CB8AC3E}">
        <p14:creationId xmlns:p14="http://schemas.microsoft.com/office/powerpoint/2010/main" val="1202223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F2C4-0345-4E72-BEF6-335EB10753A9}"/>
              </a:ext>
            </a:extLst>
          </p:cNvPr>
          <p:cNvSpPr>
            <a:spLocks noGrp="1"/>
          </p:cNvSpPr>
          <p:nvPr>
            <p:ph type="title"/>
          </p:nvPr>
        </p:nvSpPr>
        <p:spPr/>
        <p:txBody>
          <a:bodyPr/>
          <a:lstStyle/>
          <a:p>
            <a:r>
              <a:rPr lang="en-US"/>
              <a:t>Ethical Consideration</a:t>
            </a:r>
            <a:endParaRPr lang="en-GB"/>
          </a:p>
        </p:txBody>
      </p:sp>
      <p:sp>
        <p:nvSpPr>
          <p:cNvPr id="3" name="Content Placeholder 2">
            <a:extLst>
              <a:ext uri="{FF2B5EF4-FFF2-40B4-BE49-F238E27FC236}">
                <a16:creationId xmlns:a16="http://schemas.microsoft.com/office/drawing/2014/main" id="{C1541461-5CA8-44FA-B731-EE5EF902EABC}"/>
              </a:ext>
            </a:extLst>
          </p:cNvPr>
          <p:cNvSpPr>
            <a:spLocks noGrp="1"/>
          </p:cNvSpPr>
          <p:nvPr>
            <p:ph idx="1"/>
          </p:nvPr>
        </p:nvSpPr>
        <p:spPr/>
        <p:txBody>
          <a:bodyPr vert="horz" lIns="91440" tIns="45720" rIns="91440" bIns="45720" rtlCol="0" anchor="t">
            <a:normAutofit/>
          </a:bodyPr>
          <a:lstStyle/>
          <a:p>
            <a:pPr marL="0" indent="0">
              <a:buNone/>
            </a:pPr>
            <a:r>
              <a:rPr lang="en-GB"/>
              <a:t>There are a couple of ethical things to consider during the use of technology. A few being the spread of misinformation, misuse of personal data, online harassment and cyber bullying. Such things can occur at any stage of your technology usage and are things to be weary of. These are all quite common too. These ethical factors can lead to a person in critical mental conditions therefore they must all be considered and known about when using technology.</a:t>
            </a:r>
            <a:endParaRPr lang="en-US"/>
          </a:p>
          <a:p>
            <a:pPr marL="0" indent="0">
              <a:buNone/>
            </a:pPr>
            <a:r>
              <a:rPr lang="en-GB"/>
              <a:t>Reference: "ethics helps us decide what we should do and why." (Barrett et al 2016,p7) </a:t>
            </a:r>
          </a:p>
          <a:p>
            <a:pPr marL="0" indent="0">
              <a:buNone/>
            </a:pPr>
            <a:r>
              <a:rPr lang="en-GB"/>
              <a:t>Presented by Poly Begum</a:t>
            </a:r>
          </a:p>
        </p:txBody>
      </p:sp>
    </p:spTree>
    <p:extLst>
      <p:ext uri="{BB962C8B-B14F-4D97-AF65-F5344CB8AC3E}">
        <p14:creationId xmlns:p14="http://schemas.microsoft.com/office/powerpoint/2010/main" val="2634740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8C84-E1FF-4A7B-967E-16DDA0E94D76}"/>
              </a:ext>
            </a:extLst>
          </p:cNvPr>
          <p:cNvSpPr>
            <a:spLocks noGrp="1"/>
          </p:cNvSpPr>
          <p:nvPr>
            <p:ph type="title"/>
          </p:nvPr>
        </p:nvSpPr>
        <p:spPr/>
        <p:txBody>
          <a:bodyPr/>
          <a:lstStyle/>
          <a:p>
            <a:r>
              <a:rPr lang="en-US"/>
              <a:t>Research Timeline</a:t>
            </a:r>
            <a:endParaRPr lang="en-GB"/>
          </a:p>
        </p:txBody>
      </p:sp>
      <p:sp>
        <p:nvSpPr>
          <p:cNvPr id="3" name="Content Placeholder 2">
            <a:extLst>
              <a:ext uri="{FF2B5EF4-FFF2-40B4-BE49-F238E27FC236}">
                <a16:creationId xmlns:a16="http://schemas.microsoft.com/office/drawing/2014/main" id="{A6CE7428-AD24-404D-BDA7-CE3CD10DA6C5}"/>
              </a:ext>
            </a:extLst>
          </p:cNvPr>
          <p:cNvSpPr>
            <a:spLocks noGrp="1"/>
          </p:cNvSpPr>
          <p:nvPr>
            <p:ph idx="1"/>
          </p:nvPr>
        </p:nvSpPr>
        <p:spPr>
          <a:xfrm>
            <a:off x="2231136" y="2638044"/>
            <a:ext cx="8571982" cy="3866451"/>
          </a:xfrm>
        </p:spPr>
        <p:txBody>
          <a:bodyPr>
            <a:normAutofit lnSpcReduction="10000"/>
          </a:bodyPr>
          <a:lstStyle/>
          <a:p>
            <a:pPr marL="0" indent="0">
              <a:buNone/>
            </a:pPr>
            <a:r>
              <a:rPr lang="en-US"/>
              <a:t>Week 1 - Choose our research question</a:t>
            </a:r>
          </a:p>
          <a:p>
            <a:pPr marL="0" indent="0">
              <a:buNone/>
            </a:pPr>
            <a:r>
              <a:rPr lang="en-US"/>
              <a:t>Week 2 – research on our question</a:t>
            </a:r>
          </a:p>
          <a:p>
            <a:pPr marL="0" indent="0">
              <a:buNone/>
            </a:pPr>
            <a:r>
              <a:rPr lang="en-US"/>
              <a:t>Week 3 - Research PowerPoints</a:t>
            </a:r>
          </a:p>
          <a:p>
            <a:pPr marL="0" indent="0">
              <a:buNone/>
            </a:pPr>
            <a:r>
              <a:rPr lang="en-US"/>
              <a:t>Week 4 – make our power point presentation</a:t>
            </a:r>
          </a:p>
          <a:p>
            <a:pPr marL="0" indent="0">
              <a:buNone/>
            </a:pPr>
            <a:r>
              <a:rPr lang="en-US"/>
              <a:t>Week 5 – </a:t>
            </a:r>
            <a:r>
              <a:rPr lang="en-US" err="1"/>
              <a:t>finalise</a:t>
            </a:r>
            <a:r>
              <a:rPr lang="en-US"/>
              <a:t> and submit presentation</a:t>
            </a:r>
          </a:p>
          <a:p>
            <a:pPr marL="0" indent="0">
              <a:buNone/>
            </a:pPr>
            <a:r>
              <a:rPr lang="en-US"/>
              <a:t>Week 6 – class presentation</a:t>
            </a:r>
          </a:p>
          <a:p>
            <a:pPr marL="0" indent="0">
              <a:buNone/>
            </a:pPr>
            <a:r>
              <a:rPr lang="en-US"/>
              <a:t>Week 7 – send out questionnaire</a:t>
            </a:r>
          </a:p>
          <a:p>
            <a:pPr marL="0" indent="0">
              <a:buNone/>
            </a:pPr>
            <a:r>
              <a:rPr lang="en-US"/>
              <a:t>Week 8 – </a:t>
            </a:r>
            <a:r>
              <a:rPr lang="en-US" err="1"/>
              <a:t>analyse</a:t>
            </a:r>
            <a:r>
              <a:rPr lang="en-US"/>
              <a:t> and write up individual report</a:t>
            </a:r>
          </a:p>
          <a:p>
            <a:pPr marL="0" indent="0">
              <a:buNone/>
            </a:pPr>
            <a:endParaRPr lang="en-US"/>
          </a:p>
          <a:p>
            <a:pPr marL="0" indent="0">
              <a:buNone/>
            </a:pPr>
            <a:r>
              <a:rPr lang="en-US"/>
              <a:t>                                                                           presented by Shefali Begum </a:t>
            </a:r>
          </a:p>
          <a:p>
            <a:endParaRPr lang="en-GB"/>
          </a:p>
        </p:txBody>
      </p:sp>
    </p:spTree>
    <p:extLst>
      <p:ext uri="{BB962C8B-B14F-4D97-AF65-F5344CB8AC3E}">
        <p14:creationId xmlns:p14="http://schemas.microsoft.com/office/powerpoint/2010/main" val="3529867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D2655-41D5-4873-9571-AAA7C6290CCA}"/>
              </a:ext>
            </a:extLst>
          </p:cNvPr>
          <p:cNvSpPr>
            <a:spLocks noGrp="1"/>
          </p:cNvSpPr>
          <p:nvPr>
            <p:ph type="title"/>
          </p:nvPr>
        </p:nvSpPr>
        <p:spPr/>
        <p:txBody>
          <a:bodyPr/>
          <a:lstStyle/>
          <a:p>
            <a:r>
              <a:rPr lang="en-US"/>
              <a:t>Hypothesis</a:t>
            </a:r>
            <a:endParaRPr lang="en-GB"/>
          </a:p>
        </p:txBody>
      </p:sp>
      <p:sp>
        <p:nvSpPr>
          <p:cNvPr id="3" name="Content Placeholder 2">
            <a:extLst>
              <a:ext uri="{FF2B5EF4-FFF2-40B4-BE49-F238E27FC236}">
                <a16:creationId xmlns:a16="http://schemas.microsoft.com/office/drawing/2014/main" id="{40FEEDB5-BD9C-47DA-AFBE-2010AB29B4F6}"/>
              </a:ext>
            </a:extLst>
          </p:cNvPr>
          <p:cNvSpPr>
            <a:spLocks noGrp="1"/>
          </p:cNvSpPr>
          <p:nvPr>
            <p:ph idx="1"/>
          </p:nvPr>
        </p:nvSpPr>
        <p:spPr/>
        <p:txBody>
          <a:bodyPr vert="horz" lIns="91440" tIns="45720" rIns="91440" bIns="45720" rtlCol="0" anchor="t">
            <a:normAutofit/>
          </a:bodyPr>
          <a:lstStyle/>
          <a:p>
            <a:r>
              <a:rPr lang="en-GB" dirty="0"/>
              <a:t>Our hypothesis is to find out how to use technology to collaborate. </a:t>
            </a:r>
            <a:endParaRPr lang="en-GB"/>
          </a:p>
          <a:p>
            <a:r>
              <a:rPr lang="en-GB" dirty="0"/>
              <a:t>We will find out what is the most commonly used apps like Moodle and teams and what helps communicate between our teachers and students so we can get our work done efficiently and get the help we need from our teacher’s alongside our resources. We think we will find out more about this after reconduct of our research as this will give an insight on students believes and what they think of the online apps/resources.</a:t>
            </a:r>
          </a:p>
          <a:p>
            <a:endParaRPr lang="en-GB"/>
          </a:p>
          <a:p>
            <a:r>
              <a:rPr lang="en-GB" dirty="0"/>
              <a:t>                                                              Presented by Shefali Begum.</a:t>
            </a:r>
          </a:p>
          <a:p>
            <a:pPr marL="0" indent="0">
              <a:buNone/>
            </a:pPr>
            <a:endParaRPr lang="en-GB"/>
          </a:p>
        </p:txBody>
      </p:sp>
    </p:spTree>
    <p:extLst>
      <p:ext uri="{BB962C8B-B14F-4D97-AF65-F5344CB8AC3E}">
        <p14:creationId xmlns:p14="http://schemas.microsoft.com/office/powerpoint/2010/main" val="127356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601E-858B-4834-947F-D6B08E1E2A34}"/>
              </a:ext>
            </a:extLst>
          </p:cNvPr>
          <p:cNvSpPr>
            <a:spLocks noGrp="1"/>
          </p:cNvSpPr>
          <p:nvPr>
            <p:ph type="title"/>
          </p:nvPr>
        </p:nvSpPr>
        <p:spPr/>
        <p:txBody>
          <a:bodyPr/>
          <a:lstStyle/>
          <a:p>
            <a:r>
              <a:rPr lang="en-US"/>
              <a:t>summary</a:t>
            </a:r>
            <a:endParaRPr lang="en-GB"/>
          </a:p>
        </p:txBody>
      </p:sp>
      <p:sp>
        <p:nvSpPr>
          <p:cNvPr id="3" name="Content Placeholder 2">
            <a:extLst>
              <a:ext uri="{FF2B5EF4-FFF2-40B4-BE49-F238E27FC236}">
                <a16:creationId xmlns:a16="http://schemas.microsoft.com/office/drawing/2014/main" id="{91ADB669-1838-43B9-BC5E-9BBDA61ED39D}"/>
              </a:ext>
            </a:extLst>
          </p:cNvPr>
          <p:cNvSpPr>
            <a:spLocks noGrp="1"/>
          </p:cNvSpPr>
          <p:nvPr>
            <p:ph idx="1"/>
          </p:nvPr>
        </p:nvSpPr>
        <p:spPr/>
        <p:txBody>
          <a:bodyPr vert="horz" lIns="91440" tIns="45720" rIns="91440" bIns="45720" rtlCol="0" anchor="t">
            <a:normAutofit/>
          </a:bodyPr>
          <a:lstStyle/>
          <a:p>
            <a:r>
              <a:rPr lang="en-GB"/>
              <a:t>We believe teams is the most efficient way for students and teachers to </a:t>
            </a:r>
            <a:r>
              <a:rPr lang="en-GB" dirty="0"/>
              <a:t>communicate as it gives us an online Prescence where we can view each other and communicate through this platform, we also get our work sent to us and where we all collaborate when we are not in the classroom. The UWTSD App is the most frequently used app by students.</a:t>
            </a:r>
          </a:p>
          <a:p>
            <a:endParaRPr lang="en-GB"/>
          </a:p>
          <a:p>
            <a:endParaRPr lang="en-GB"/>
          </a:p>
          <a:p>
            <a:r>
              <a:rPr lang="en-GB" dirty="0"/>
              <a:t>                                                                 presented by Shefali Begum</a:t>
            </a:r>
          </a:p>
        </p:txBody>
      </p:sp>
    </p:spTree>
    <p:extLst>
      <p:ext uri="{BB962C8B-B14F-4D97-AF65-F5344CB8AC3E}">
        <p14:creationId xmlns:p14="http://schemas.microsoft.com/office/powerpoint/2010/main" val="24671363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5" ma:contentTypeDescription="Create a new document." ma:contentTypeScope="" ma:versionID="4130472bfdff2ac1af0f06e2209b110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773789d747fcdd2c321140e7458273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989658-4A99-40CD-8F9A-689846927CB2}">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DCB02DC-8DC5-416D-8346-E7AA008A7F94}">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9ADABDC-D515-4818-8461-31E7882292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Parcel</vt:lpstr>
      <vt:lpstr>  2118808 Joyce green   2116759 Poly Begum      1918219 Shefali Begum  lecturer name: Dale Clarke    Group 6 </vt:lpstr>
      <vt:lpstr>Which digital tool is most commonly used for collaboration at uwtsd?</vt:lpstr>
      <vt:lpstr>Rationale</vt:lpstr>
      <vt:lpstr>How to use technology to collaborate at UWTSD </vt:lpstr>
      <vt:lpstr>Digital Skills and research methods  </vt:lpstr>
      <vt:lpstr>Research says Microsoft is. computers are the most effective digital tool used @ the university </vt:lpstr>
      <vt:lpstr>https://youtu.be/4pKYvYU9CII</vt:lpstr>
      <vt:lpstr>https://digitalskills.njit.edu/article/how-to-develop-digital-skills/</vt:lpstr>
      <vt:lpstr>Wikipedia on Google says there are over 12,000 students all confident with digitally collaborating </vt:lpstr>
      <vt:lpstr>There are lots of opportunities @ Uwtsd to learn digital skills these include: </vt:lpstr>
      <vt:lpstr>5 questions </vt:lpstr>
      <vt:lpstr>Ethical Consideration</vt:lpstr>
      <vt:lpstr>Research Timeline</vt:lpstr>
      <vt:lpstr>Hypothesis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2118808 Joyce green  Group 3</dc:title>
  <dc:creator>Joyce Green</dc:creator>
  <cp:revision>69</cp:revision>
  <dcterms:created xsi:type="dcterms:W3CDTF">2022-02-21T02:12:37Z</dcterms:created>
  <dcterms:modified xsi:type="dcterms:W3CDTF">2022-02-27T11:10:53Z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