
<file path=[Content_Types].xml><?xml version="1.0" encoding="utf-8"?>
<Types xmlns="http://schemas.openxmlformats.org/package/2006/content-types">
  <Default Extension="png" ContentType="image/png"/>
  <Default Extension="jpeg" ContentType="image/jpeg"/>
  <Default Extension="webp"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70" r:id="rId4"/>
    <p:sldId id="258" r:id="rId5"/>
    <p:sldId id="269" r:id="rId6"/>
    <p:sldId id="259" r:id="rId7"/>
    <p:sldId id="271" r:id="rId8"/>
    <p:sldId id="260" r:id="rId9"/>
    <p:sldId id="272" r:id="rId10"/>
    <p:sldId id="261" r:id="rId11"/>
    <p:sldId id="273" r:id="rId12"/>
    <p:sldId id="262" r:id="rId13"/>
    <p:sldId id="263" r:id="rId14"/>
    <p:sldId id="266" r:id="rId15"/>
    <p:sldId id="267" r:id="rId16"/>
    <p:sldId id="268"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607" autoAdjust="0"/>
    <p:restoredTop sz="87132" autoAdjust="0"/>
  </p:normalViewPr>
  <p:slideViewPr>
    <p:cSldViewPr snapToGrid="0">
      <p:cViewPr varScale="1">
        <p:scale>
          <a:sx n="74" d="100"/>
          <a:sy n="74" d="100"/>
        </p:scale>
        <p:origin x="1426" y="110"/>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Sheet1!$E$2</c:f>
              <c:strCache>
                <c:ptCount val="1"/>
                <c:pt idx="0">
                  <c:v>Score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Sheet1!$D$3:$D$5</c:f>
              <c:strCache>
                <c:ptCount val="3"/>
                <c:pt idx="0">
                  <c:v>Power Distance</c:v>
                </c:pt>
                <c:pt idx="1">
                  <c:v>Individualism</c:v>
                </c:pt>
                <c:pt idx="2">
                  <c:v>Motivation towards achievement and success</c:v>
                </c:pt>
              </c:strCache>
            </c:strRef>
          </c:cat>
          <c:val>
            <c:numRef>
              <c:f>Sheet1!$E$3:$E$5</c:f>
              <c:numCache>
                <c:formatCode>General</c:formatCode>
                <c:ptCount val="3"/>
                <c:pt idx="0">
                  <c:v>68</c:v>
                </c:pt>
                <c:pt idx="1">
                  <c:v>74</c:v>
                </c:pt>
                <c:pt idx="2">
                  <c:v>43</c:v>
                </c:pt>
              </c:numCache>
            </c:numRef>
          </c:val>
          <c:extLst>
            <c:ext xmlns:c16="http://schemas.microsoft.com/office/drawing/2014/chart" uri="{C3380CC4-5D6E-409C-BE32-E72D297353CC}">
              <c16:uniqueId val="{00000000-650A-4030-8A0A-4A4E73F2E133}"/>
            </c:ext>
          </c:extLst>
        </c:ser>
        <c:dLbls>
          <c:dLblPos val="inEnd"/>
          <c:showLegendKey val="0"/>
          <c:showVal val="1"/>
          <c:showCatName val="0"/>
          <c:showSerName val="0"/>
          <c:showPercent val="0"/>
          <c:showBubbleSize val="0"/>
        </c:dLbls>
        <c:gapWidth val="21"/>
        <c:overlap val="-100"/>
        <c:axId val="350434528"/>
        <c:axId val="350436488"/>
      </c:barChart>
      <c:catAx>
        <c:axId val="3504345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350436488"/>
        <c:crosses val="autoZero"/>
        <c:auto val="1"/>
        <c:lblAlgn val="ctr"/>
        <c:lblOffset val="100"/>
        <c:noMultiLvlLbl val="0"/>
      </c:catAx>
      <c:valAx>
        <c:axId val="350436488"/>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35043452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Sheet1!$I$5</c:f>
              <c:strCache>
                <c:ptCount val="1"/>
                <c:pt idx="0">
                  <c:v>Score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0" i="0" u="none" strike="noStrike" kern="1200" baseline="0">
                    <a:solidFill>
                      <a:schemeClr val="bg1"/>
                    </a:solidFill>
                    <a:latin typeface="Times New Roman" panose="02020603050405020304" pitchFamily="18" charset="0"/>
                    <a:ea typeface="+mn-ea"/>
                    <a:cs typeface="Times New Roman" panose="02020603050405020304" pitchFamily="18" charset="0"/>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Sheet1!$H$6:$H$8</c:f>
              <c:strCache>
                <c:ptCount val="3"/>
                <c:pt idx="0">
                  <c:v>Uncertainty Avoidance</c:v>
                </c:pt>
                <c:pt idx="1">
                  <c:v>Long Term Orientation</c:v>
                </c:pt>
                <c:pt idx="2">
                  <c:v>Indulgence</c:v>
                </c:pt>
              </c:strCache>
            </c:strRef>
          </c:cat>
          <c:val>
            <c:numRef>
              <c:f>Sheet1!$I$6:$I$8</c:f>
              <c:numCache>
                <c:formatCode>General</c:formatCode>
                <c:ptCount val="3"/>
                <c:pt idx="0">
                  <c:v>86</c:v>
                </c:pt>
                <c:pt idx="1">
                  <c:v>60</c:v>
                </c:pt>
                <c:pt idx="2">
                  <c:v>48</c:v>
                </c:pt>
              </c:numCache>
            </c:numRef>
          </c:val>
          <c:extLst>
            <c:ext xmlns:c16="http://schemas.microsoft.com/office/drawing/2014/chart" uri="{C3380CC4-5D6E-409C-BE32-E72D297353CC}">
              <c16:uniqueId val="{00000000-E505-4FEC-AB9B-54F66E182EC7}"/>
            </c:ext>
          </c:extLst>
        </c:ser>
        <c:dLbls>
          <c:dLblPos val="inEnd"/>
          <c:showLegendKey val="0"/>
          <c:showVal val="1"/>
          <c:showCatName val="0"/>
          <c:showSerName val="0"/>
          <c:showPercent val="0"/>
          <c:showBubbleSize val="0"/>
        </c:dLbls>
        <c:gapWidth val="21"/>
        <c:overlap val="-100"/>
        <c:axId val="350429824"/>
        <c:axId val="350430216"/>
      </c:barChart>
      <c:catAx>
        <c:axId val="3504298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crossAx val="350430216"/>
        <c:crosses val="autoZero"/>
        <c:auto val="1"/>
        <c:lblAlgn val="ctr"/>
        <c:lblOffset val="100"/>
        <c:noMultiLvlLbl val="0"/>
      </c:catAx>
      <c:valAx>
        <c:axId val="350430216"/>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35042982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1A035-2F1B-4085-9650-0AC5B07DCE4F}" type="doc">
      <dgm:prSet loTypeId="urn:microsoft.com/office/officeart/2008/layout/LinedList" loCatId="list" qsTypeId="urn:microsoft.com/office/officeart/2005/8/quickstyle/simple3" qsCatId="simple" csTypeId="urn:microsoft.com/office/officeart/2005/8/colors/accent3_1" csCatId="accent3"/>
      <dgm:spPr/>
      <dgm:t>
        <a:bodyPr/>
        <a:lstStyle/>
        <a:p>
          <a:endParaRPr lang="en-US"/>
        </a:p>
      </dgm:t>
    </dgm:pt>
    <dgm:pt modelId="{1E742255-CD04-45E1-B246-27D5B0BAEEBA}">
      <dgm:prSet/>
      <dgm:spPr/>
      <dgm:t>
        <a:bodyPr/>
        <a:lstStyle/>
        <a:p>
          <a:pPr rtl="0"/>
          <a:r>
            <a:rPr lang="en-US" dirty="0"/>
            <a:t>Introduction</a:t>
          </a:r>
        </a:p>
      </dgm:t>
    </dgm:pt>
    <dgm:pt modelId="{8C666103-2B69-4B0C-962B-F60922B42417}" type="parTrans" cxnId="{F1F0E51E-7D36-42CE-9D91-8AB4DABC8A20}">
      <dgm:prSet/>
      <dgm:spPr/>
      <dgm:t>
        <a:bodyPr/>
        <a:lstStyle/>
        <a:p>
          <a:endParaRPr lang="en-US"/>
        </a:p>
      </dgm:t>
    </dgm:pt>
    <dgm:pt modelId="{5D868CE6-D12B-49AA-A38B-AD8ED44FC1AC}" type="sibTrans" cxnId="{F1F0E51E-7D36-42CE-9D91-8AB4DABC8A20}">
      <dgm:prSet/>
      <dgm:spPr/>
      <dgm:t>
        <a:bodyPr/>
        <a:lstStyle/>
        <a:p>
          <a:endParaRPr lang="en-US"/>
        </a:p>
      </dgm:t>
    </dgm:pt>
    <dgm:pt modelId="{4B05AC33-D11E-4287-BC57-200E6545198D}">
      <dgm:prSet/>
      <dgm:spPr/>
      <dgm:t>
        <a:bodyPr/>
        <a:lstStyle/>
        <a:p>
          <a:pPr rtl="0"/>
          <a:r>
            <a:rPr lang="en-US" dirty="0"/>
            <a:t>Communication Theory</a:t>
          </a:r>
        </a:p>
      </dgm:t>
    </dgm:pt>
    <dgm:pt modelId="{127CF453-7251-41B0-9B89-33B90D7B955F}" type="parTrans" cxnId="{5ED87E07-7645-4848-8C05-6D035490DC7A}">
      <dgm:prSet/>
      <dgm:spPr/>
      <dgm:t>
        <a:bodyPr/>
        <a:lstStyle/>
        <a:p>
          <a:endParaRPr lang="en-US"/>
        </a:p>
      </dgm:t>
    </dgm:pt>
    <dgm:pt modelId="{53540658-A5CA-4073-974F-829313DA8B18}" type="sibTrans" cxnId="{5ED87E07-7645-4848-8C05-6D035490DC7A}">
      <dgm:prSet/>
      <dgm:spPr/>
      <dgm:t>
        <a:bodyPr/>
        <a:lstStyle/>
        <a:p>
          <a:endParaRPr lang="en-US"/>
        </a:p>
      </dgm:t>
    </dgm:pt>
    <dgm:pt modelId="{6D2FAA03-E173-4A48-B775-4BF70D988924}">
      <dgm:prSet/>
      <dgm:spPr/>
      <dgm:t>
        <a:bodyPr/>
        <a:lstStyle/>
        <a:p>
          <a:pPr rtl="0"/>
          <a:r>
            <a:rPr lang="en-US" dirty="0"/>
            <a:t>Application to France </a:t>
          </a:r>
        </a:p>
      </dgm:t>
    </dgm:pt>
    <dgm:pt modelId="{7A39F3EF-2178-4A0E-81B1-D4E561C7685B}" type="parTrans" cxnId="{393C4FFA-5A10-4E0C-A585-C98FC50E5DBE}">
      <dgm:prSet/>
      <dgm:spPr/>
      <dgm:t>
        <a:bodyPr/>
        <a:lstStyle/>
        <a:p>
          <a:endParaRPr lang="en-US"/>
        </a:p>
      </dgm:t>
    </dgm:pt>
    <dgm:pt modelId="{6FE7868C-9693-4A62-A49D-5C9A774AC356}" type="sibTrans" cxnId="{393C4FFA-5A10-4E0C-A585-C98FC50E5DBE}">
      <dgm:prSet/>
      <dgm:spPr/>
      <dgm:t>
        <a:bodyPr/>
        <a:lstStyle/>
        <a:p>
          <a:endParaRPr lang="en-US"/>
        </a:p>
      </dgm:t>
    </dgm:pt>
    <dgm:pt modelId="{BEAFC097-4F55-43E7-8A33-BACFEEE3E44A}">
      <dgm:prSet/>
      <dgm:spPr/>
      <dgm:t>
        <a:bodyPr/>
        <a:lstStyle/>
        <a:p>
          <a:pPr rtl="0"/>
          <a:r>
            <a:rPr lang="en-US" dirty="0"/>
            <a:t>Analysis of Key challenges International Business communication in France</a:t>
          </a:r>
        </a:p>
      </dgm:t>
    </dgm:pt>
    <dgm:pt modelId="{3965C42C-C8DA-42D1-9A94-1EFF1DA118A8}" type="parTrans" cxnId="{279BB2EE-3923-4749-AE10-27FCF6EA3423}">
      <dgm:prSet/>
      <dgm:spPr/>
      <dgm:t>
        <a:bodyPr/>
        <a:lstStyle/>
        <a:p>
          <a:endParaRPr lang="en-US"/>
        </a:p>
      </dgm:t>
    </dgm:pt>
    <dgm:pt modelId="{655ABD90-BF61-42E5-9F7D-4D55E2C6A14A}" type="sibTrans" cxnId="{279BB2EE-3923-4749-AE10-27FCF6EA3423}">
      <dgm:prSet/>
      <dgm:spPr/>
      <dgm:t>
        <a:bodyPr/>
        <a:lstStyle/>
        <a:p>
          <a:endParaRPr lang="en-US"/>
        </a:p>
      </dgm:t>
    </dgm:pt>
    <dgm:pt modelId="{70FB1D90-AD97-4132-8EEA-4B3039EFF5DD}">
      <dgm:prSet/>
      <dgm:spPr/>
      <dgm:t>
        <a:bodyPr/>
        <a:lstStyle/>
        <a:p>
          <a:pPr rtl="0"/>
          <a:r>
            <a:rPr lang="en-US" dirty="0"/>
            <a:t>Analysis of Key opportunities</a:t>
          </a:r>
        </a:p>
      </dgm:t>
    </dgm:pt>
    <dgm:pt modelId="{A48B8457-4BE6-4893-A5D5-E40C070F1D4E}" type="parTrans" cxnId="{F502C43F-D2B7-43CC-ADCD-D929B028AB90}">
      <dgm:prSet/>
      <dgm:spPr/>
      <dgm:t>
        <a:bodyPr/>
        <a:lstStyle/>
        <a:p>
          <a:endParaRPr lang="en-US"/>
        </a:p>
      </dgm:t>
    </dgm:pt>
    <dgm:pt modelId="{113B4397-F21A-461D-89B7-635D19CECD37}" type="sibTrans" cxnId="{F502C43F-D2B7-43CC-ADCD-D929B028AB90}">
      <dgm:prSet/>
      <dgm:spPr/>
      <dgm:t>
        <a:bodyPr/>
        <a:lstStyle/>
        <a:p>
          <a:endParaRPr lang="en-US"/>
        </a:p>
      </dgm:t>
    </dgm:pt>
    <dgm:pt modelId="{A341698E-7127-448C-88E2-F3FFF04BEE3D}">
      <dgm:prSet/>
      <dgm:spPr/>
      <dgm:t>
        <a:bodyPr/>
        <a:lstStyle/>
        <a:p>
          <a:pPr rtl="0"/>
          <a:r>
            <a:rPr lang="en-US" dirty="0"/>
            <a:t>Implications for Negotiation in International business Communication </a:t>
          </a:r>
        </a:p>
      </dgm:t>
    </dgm:pt>
    <dgm:pt modelId="{F65E7835-14ED-4BE2-A812-0AD88F219F77}" type="parTrans" cxnId="{C209F853-A09E-47F1-B22C-FCC339DA879C}">
      <dgm:prSet/>
      <dgm:spPr/>
      <dgm:t>
        <a:bodyPr/>
        <a:lstStyle/>
        <a:p>
          <a:endParaRPr lang="en-US"/>
        </a:p>
      </dgm:t>
    </dgm:pt>
    <dgm:pt modelId="{576A7D68-1542-4199-9E67-9E4434BA9535}" type="sibTrans" cxnId="{C209F853-A09E-47F1-B22C-FCC339DA879C}">
      <dgm:prSet/>
      <dgm:spPr/>
      <dgm:t>
        <a:bodyPr/>
        <a:lstStyle/>
        <a:p>
          <a:endParaRPr lang="en-US"/>
        </a:p>
      </dgm:t>
    </dgm:pt>
    <dgm:pt modelId="{72F5FF05-6A4E-40BA-9D82-9BFA5BFFE4F2}">
      <dgm:prSet/>
      <dgm:spPr/>
      <dgm:t>
        <a:bodyPr/>
        <a:lstStyle/>
        <a:p>
          <a:pPr rtl="0"/>
          <a:r>
            <a:rPr lang="en-US" dirty="0"/>
            <a:t>Recommendations to international business managers</a:t>
          </a:r>
        </a:p>
      </dgm:t>
    </dgm:pt>
    <dgm:pt modelId="{F81EF784-7E9C-4039-B736-8E9B5BF02DDA}" type="parTrans" cxnId="{D80233B2-47AB-48D7-9A24-462C23145C9F}">
      <dgm:prSet/>
      <dgm:spPr/>
      <dgm:t>
        <a:bodyPr/>
        <a:lstStyle/>
        <a:p>
          <a:endParaRPr lang="en-US"/>
        </a:p>
      </dgm:t>
    </dgm:pt>
    <dgm:pt modelId="{E28191DA-972F-4C7D-829F-C697DAF912BD}" type="sibTrans" cxnId="{D80233B2-47AB-48D7-9A24-462C23145C9F}">
      <dgm:prSet/>
      <dgm:spPr/>
      <dgm:t>
        <a:bodyPr/>
        <a:lstStyle/>
        <a:p>
          <a:endParaRPr lang="en-US"/>
        </a:p>
      </dgm:t>
    </dgm:pt>
    <dgm:pt modelId="{D5B64024-CBE4-45CD-9A27-68299EDE4E2E}">
      <dgm:prSet/>
      <dgm:spPr/>
      <dgm:t>
        <a:bodyPr/>
        <a:lstStyle/>
        <a:p>
          <a:pPr rtl="0"/>
          <a:r>
            <a:rPr lang="en-US" dirty="0"/>
            <a:t>References</a:t>
          </a:r>
        </a:p>
      </dgm:t>
    </dgm:pt>
    <dgm:pt modelId="{A5B5E398-4604-445F-BA09-128F50D2EB9E}" type="parTrans" cxnId="{B3215EA2-ADFC-4050-8E1F-16DCC4520687}">
      <dgm:prSet/>
      <dgm:spPr/>
      <dgm:t>
        <a:bodyPr/>
        <a:lstStyle/>
        <a:p>
          <a:endParaRPr lang="en-US"/>
        </a:p>
      </dgm:t>
    </dgm:pt>
    <dgm:pt modelId="{74C1E5C6-5D7E-49D5-AE1C-85C1CAE030EE}" type="sibTrans" cxnId="{B3215EA2-ADFC-4050-8E1F-16DCC4520687}">
      <dgm:prSet/>
      <dgm:spPr/>
      <dgm:t>
        <a:bodyPr/>
        <a:lstStyle/>
        <a:p>
          <a:endParaRPr lang="en-US"/>
        </a:p>
      </dgm:t>
    </dgm:pt>
    <dgm:pt modelId="{3B7C27F4-2FE8-4B8F-AF1E-5D1E4C12C0D3}" type="pres">
      <dgm:prSet presAssocID="{7D01A035-2F1B-4085-9650-0AC5B07DCE4F}" presName="vert0" presStyleCnt="0">
        <dgm:presLayoutVars>
          <dgm:dir/>
          <dgm:animOne val="branch"/>
          <dgm:animLvl val="lvl"/>
        </dgm:presLayoutVars>
      </dgm:prSet>
      <dgm:spPr/>
    </dgm:pt>
    <dgm:pt modelId="{6302CC75-E6C6-49FA-9EA7-776D500C5644}" type="pres">
      <dgm:prSet presAssocID="{1E742255-CD04-45E1-B246-27D5B0BAEEBA}" presName="thickLine" presStyleLbl="alignNode1" presStyleIdx="0" presStyleCnt="8"/>
      <dgm:spPr/>
    </dgm:pt>
    <dgm:pt modelId="{97352BC9-643D-467D-8BB9-46C6D6A4ED41}" type="pres">
      <dgm:prSet presAssocID="{1E742255-CD04-45E1-B246-27D5B0BAEEBA}" presName="horz1" presStyleCnt="0"/>
      <dgm:spPr/>
    </dgm:pt>
    <dgm:pt modelId="{650E00CD-064F-4F54-9C8A-BF34BF257C5F}" type="pres">
      <dgm:prSet presAssocID="{1E742255-CD04-45E1-B246-27D5B0BAEEBA}" presName="tx1" presStyleLbl="revTx" presStyleIdx="0" presStyleCnt="8"/>
      <dgm:spPr/>
    </dgm:pt>
    <dgm:pt modelId="{0AC6FD83-914A-415C-AC2D-F10EFFAF9D55}" type="pres">
      <dgm:prSet presAssocID="{1E742255-CD04-45E1-B246-27D5B0BAEEBA}" presName="vert1" presStyleCnt="0"/>
      <dgm:spPr/>
    </dgm:pt>
    <dgm:pt modelId="{9E8408B1-4F37-413B-B0DC-DF904FA28FA3}" type="pres">
      <dgm:prSet presAssocID="{4B05AC33-D11E-4287-BC57-200E6545198D}" presName="thickLine" presStyleLbl="alignNode1" presStyleIdx="1" presStyleCnt="8"/>
      <dgm:spPr/>
    </dgm:pt>
    <dgm:pt modelId="{9E29953D-6B4C-4C46-8C79-3B7B3C6055C3}" type="pres">
      <dgm:prSet presAssocID="{4B05AC33-D11E-4287-BC57-200E6545198D}" presName="horz1" presStyleCnt="0"/>
      <dgm:spPr/>
    </dgm:pt>
    <dgm:pt modelId="{1B4291AE-257E-4545-B78C-A6B2A7F2B2C1}" type="pres">
      <dgm:prSet presAssocID="{4B05AC33-D11E-4287-BC57-200E6545198D}" presName="tx1" presStyleLbl="revTx" presStyleIdx="1" presStyleCnt="8"/>
      <dgm:spPr/>
    </dgm:pt>
    <dgm:pt modelId="{A94F516C-BA34-49B7-8839-7AB3B9C0BF1A}" type="pres">
      <dgm:prSet presAssocID="{4B05AC33-D11E-4287-BC57-200E6545198D}" presName="vert1" presStyleCnt="0"/>
      <dgm:spPr/>
    </dgm:pt>
    <dgm:pt modelId="{44B43A99-5981-4E98-BF05-E29DB95B8927}" type="pres">
      <dgm:prSet presAssocID="{6D2FAA03-E173-4A48-B775-4BF70D988924}" presName="thickLine" presStyleLbl="alignNode1" presStyleIdx="2" presStyleCnt="8"/>
      <dgm:spPr/>
    </dgm:pt>
    <dgm:pt modelId="{92251083-1A0A-4360-88E3-F7A0ED880CC4}" type="pres">
      <dgm:prSet presAssocID="{6D2FAA03-E173-4A48-B775-4BF70D988924}" presName="horz1" presStyleCnt="0"/>
      <dgm:spPr/>
    </dgm:pt>
    <dgm:pt modelId="{9F4D15EB-DA99-4A88-9DA7-BC0F0321F9E0}" type="pres">
      <dgm:prSet presAssocID="{6D2FAA03-E173-4A48-B775-4BF70D988924}" presName="tx1" presStyleLbl="revTx" presStyleIdx="2" presStyleCnt="8"/>
      <dgm:spPr/>
    </dgm:pt>
    <dgm:pt modelId="{34540711-8D45-413E-967E-1D296988F9B3}" type="pres">
      <dgm:prSet presAssocID="{6D2FAA03-E173-4A48-B775-4BF70D988924}" presName="vert1" presStyleCnt="0"/>
      <dgm:spPr/>
    </dgm:pt>
    <dgm:pt modelId="{5278F542-6CA1-41A2-A694-62008335D02F}" type="pres">
      <dgm:prSet presAssocID="{BEAFC097-4F55-43E7-8A33-BACFEEE3E44A}" presName="thickLine" presStyleLbl="alignNode1" presStyleIdx="3" presStyleCnt="8"/>
      <dgm:spPr/>
    </dgm:pt>
    <dgm:pt modelId="{0A73C3BA-161D-4CDC-B8B9-B2950231029F}" type="pres">
      <dgm:prSet presAssocID="{BEAFC097-4F55-43E7-8A33-BACFEEE3E44A}" presName="horz1" presStyleCnt="0"/>
      <dgm:spPr/>
    </dgm:pt>
    <dgm:pt modelId="{48BF3A16-130F-413A-A912-098833DFD212}" type="pres">
      <dgm:prSet presAssocID="{BEAFC097-4F55-43E7-8A33-BACFEEE3E44A}" presName="tx1" presStyleLbl="revTx" presStyleIdx="3" presStyleCnt="8"/>
      <dgm:spPr/>
    </dgm:pt>
    <dgm:pt modelId="{5A733716-3253-4631-AA7B-1F305053013A}" type="pres">
      <dgm:prSet presAssocID="{BEAFC097-4F55-43E7-8A33-BACFEEE3E44A}" presName="vert1" presStyleCnt="0"/>
      <dgm:spPr/>
    </dgm:pt>
    <dgm:pt modelId="{1028038A-6072-488F-AD8E-72A2C862C4AE}" type="pres">
      <dgm:prSet presAssocID="{70FB1D90-AD97-4132-8EEA-4B3039EFF5DD}" presName="thickLine" presStyleLbl="alignNode1" presStyleIdx="4" presStyleCnt="8"/>
      <dgm:spPr/>
    </dgm:pt>
    <dgm:pt modelId="{C24351B5-8533-4CA8-890F-B99D4CD4C784}" type="pres">
      <dgm:prSet presAssocID="{70FB1D90-AD97-4132-8EEA-4B3039EFF5DD}" presName="horz1" presStyleCnt="0"/>
      <dgm:spPr/>
    </dgm:pt>
    <dgm:pt modelId="{C169CEB7-1C8E-481A-9C14-6D567651BB10}" type="pres">
      <dgm:prSet presAssocID="{70FB1D90-AD97-4132-8EEA-4B3039EFF5DD}" presName="tx1" presStyleLbl="revTx" presStyleIdx="4" presStyleCnt="8"/>
      <dgm:spPr/>
    </dgm:pt>
    <dgm:pt modelId="{015BF423-2409-403E-BF20-2B0FFE757879}" type="pres">
      <dgm:prSet presAssocID="{70FB1D90-AD97-4132-8EEA-4B3039EFF5DD}" presName="vert1" presStyleCnt="0"/>
      <dgm:spPr/>
    </dgm:pt>
    <dgm:pt modelId="{D3FAFD81-0037-4EAE-AE04-195BD2C5FCBB}" type="pres">
      <dgm:prSet presAssocID="{A341698E-7127-448C-88E2-F3FFF04BEE3D}" presName="thickLine" presStyleLbl="alignNode1" presStyleIdx="5" presStyleCnt="8"/>
      <dgm:spPr/>
    </dgm:pt>
    <dgm:pt modelId="{245C841D-B854-4ED1-95BF-531F0D323FDE}" type="pres">
      <dgm:prSet presAssocID="{A341698E-7127-448C-88E2-F3FFF04BEE3D}" presName="horz1" presStyleCnt="0"/>
      <dgm:spPr/>
    </dgm:pt>
    <dgm:pt modelId="{613AFCBC-8A22-4D63-90FE-2F2B36F7ED79}" type="pres">
      <dgm:prSet presAssocID="{A341698E-7127-448C-88E2-F3FFF04BEE3D}" presName="tx1" presStyleLbl="revTx" presStyleIdx="5" presStyleCnt="8"/>
      <dgm:spPr/>
    </dgm:pt>
    <dgm:pt modelId="{8B227466-8A53-4D7B-8DA3-10337E3F2863}" type="pres">
      <dgm:prSet presAssocID="{A341698E-7127-448C-88E2-F3FFF04BEE3D}" presName="vert1" presStyleCnt="0"/>
      <dgm:spPr/>
    </dgm:pt>
    <dgm:pt modelId="{2FA17B5C-43B1-44FC-98FD-A77C9ABFB313}" type="pres">
      <dgm:prSet presAssocID="{72F5FF05-6A4E-40BA-9D82-9BFA5BFFE4F2}" presName="thickLine" presStyleLbl="alignNode1" presStyleIdx="6" presStyleCnt="8"/>
      <dgm:spPr/>
    </dgm:pt>
    <dgm:pt modelId="{4C1FF74A-1DFD-4A85-9990-60BB922E7644}" type="pres">
      <dgm:prSet presAssocID="{72F5FF05-6A4E-40BA-9D82-9BFA5BFFE4F2}" presName="horz1" presStyleCnt="0"/>
      <dgm:spPr/>
    </dgm:pt>
    <dgm:pt modelId="{43A08CF5-69DB-476C-A5A8-AF7371724860}" type="pres">
      <dgm:prSet presAssocID="{72F5FF05-6A4E-40BA-9D82-9BFA5BFFE4F2}" presName="tx1" presStyleLbl="revTx" presStyleIdx="6" presStyleCnt="8"/>
      <dgm:spPr/>
    </dgm:pt>
    <dgm:pt modelId="{E468DEC0-2B05-460E-8FAD-13AD33A8661A}" type="pres">
      <dgm:prSet presAssocID="{72F5FF05-6A4E-40BA-9D82-9BFA5BFFE4F2}" presName="vert1" presStyleCnt="0"/>
      <dgm:spPr/>
    </dgm:pt>
    <dgm:pt modelId="{BF4BA09C-103C-4951-8527-C759D79BC66F}" type="pres">
      <dgm:prSet presAssocID="{D5B64024-CBE4-45CD-9A27-68299EDE4E2E}" presName="thickLine" presStyleLbl="alignNode1" presStyleIdx="7" presStyleCnt="8"/>
      <dgm:spPr/>
    </dgm:pt>
    <dgm:pt modelId="{9AD85456-45DB-403A-881C-9E9F3B4AA921}" type="pres">
      <dgm:prSet presAssocID="{D5B64024-CBE4-45CD-9A27-68299EDE4E2E}" presName="horz1" presStyleCnt="0"/>
      <dgm:spPr/>
    </dgm:pt>
    <dgm:pt modelId="{2792B066-1C94-435E-AA50-194DAE804E9C}" type="pres">
      <dgm:prSet presAssocID="{D5B64024-CBE4-45CD-9A27-68299EDE4E2E}" presName="tx1" presStyleLbl="revTx" presStyleIdx="7" presStyleCnt="8"/>
      <dgm:spPr/>
    </dgm:pt>
    <dgm:pt modelId="{C58B5A6B-E796-466F-9BD1-E00A519A67C2}" type="pres">
      <dgm:prSet presAssocID="{D5B64024-CBE4-45CD-9A27-68299EDE4E2E}" presName="vert1" presStyleCnt="0"/>
      <dgm:spPr/>
    </dgm:pt>
  </dgm:ptLst>
  <dgm:cxnLst>
    <dgm:cxn modelId="{A96D1005-AA64-461D-A91E-E3EE46D9ABBD}" type="presOf" srcId="{4B05AC33-D11E-4287-BC57-200E6545198D}" destId="{1B4291AE-257E-4545-B78C-A6B2A7F2B2C1}" srcOrd="0" destOrd="0" presId="urn:microsoft.com/office/officeart/2008/layout/LinedList"/>
    <dgm:cxn modelId="{5ED87E07-7645-4848-8C05-6D035490DC7A}" srcId="{7D01A035-2F1B-4085-9650-0AC5B07DCE4F}" destId="{4B05AC33-D11E-4287-BC57-200E6545198D}" srcOrd="1" destOrd="0" parTransId="{127CF453-7251-41B0-9B89-33B90D7B955F}" sibTransId="{53540658-A5CA-4073-974F-829313DA8B18}"/>
    <dgm:cxn modelId="{F1F0E51E-7D36-42CE-9D91-8AB4DABC8A20}" srcId="{7D01A035-2F1B-4085-9650-0AC5B07DCE4F}" destId="{1E742255-CD04-45E1-B246-27D5B0BAEEBA}" srcOrd="0" destOrd="0" parTransId="{8C666103-2B69-4B0C-962B-F60922B42417}" sibTransId="{5D868CE6-D12B-49AA-A38B-AD8ED44FC1AC}"/>
    <dgm:cxn modelId="{EDD5E924-9AA5-4F65-BE7A-1CFFEE5A8950}" type="presOf" srcId="{7D01A035-2F1B-4085-9650-0AC5B07DCE4F}" destId="{3B7C27F4-2FE8-4B8F-AF1E-5D1E4C12C0D3}" srcOrd="0" destOrd="0" presId="urn:microsoft.com/office/officeart/2008/layout/LinedList"/>
    <dgm:cxn modelId="{F502C43F-D2B7-43CC-ADCD-D929B028AB90}" srcId="{7D01A035-2F1B-4085-9650-0AC5B07DCE4F}" destId="{70FB1D90-AD97-4132-8EEA-4B3039EFF5DD}" srcOrd="4" destOrd="0" parTransId="{A48B8457-4BE6-4893-A5D5-E40C070F1D4E}" sibTransId="{113B4397-F21A-461D-89B7-635D19CECD37}"/>
    <dgm:cxn modelId="{FBE7D268-69F0-4EF7-96EA-521D8A2CF7F9}" type="presOf" srcId="{A341698E-7127-448C-88E2-F3FFF04BEE3D}" destId="{613AFCBC-8A22-4D63-90FE-2F2B36F7ED79}" srcOrd="0" destOrd="0" presId="urn:microsoft.com/office/officeart/2008/layout/LinedList"/>
    <dgm:cxn modelId="{08A18769-4CBE-499B-B5E5-F07BCB633387}" type="presOf" srcId="{6D2FAA03-E173-4A48-B775-4BF70D988924}" destId="{9F4D15EB-DA99-4A88-9DA7-BC0F0321F9E0}" srcOrd="0" destOrd="0" presId="urn:microsoft.com/office/officeart/2008/layout/LinedList"/>
    <dgm:cxn modelId="{C209F853-A09E-47F1-B22C-FCC339DA879C}" srcId="{7D01A035-2F1B-4085-9650-0AC5B07DCE4F}" destId="{A341698E-7127-448C-88E2-F3FFF04BEE3D}" srcOrd="5" destOrd="0" parTransId="{F65E7835-14ED-4BE2-A812-0AD88F219F77}" sibTransId="{576A7D68-1542-4199-9E67-9E4434BA9535}"/>
    <dgm:cxn modelId="{2727107A-9AA7-4CFD-BC8B-189EB5250067}" type="presOf" srcId="{1E742255-CD04-45E1-B246-27D5B0BAEEBA}" destId="{650E00CD-064F-4F54-9C8A-BF34BF257C5F}" srcOrd="0" destOrd="0" presId="urn:microsoft.com/office/officeart/2008/layout/LinedList"/>
    <dgm:cxn modelId="{CA984F97-F8F2-4FB6-A1A5-3AD559A67F9C}" type="presOf" srcId="{D5B64024-CBE4-45CD-9A27-68299EDE4E2E}" destId="{2792B066-1C94-435E-AA50-194DAE804E9C}" srcOrd="0" destOrd="0" presId="urn:microsoft.com/office/officeart/2008/layout/LinedList"/>
    <dgm:cxn modelId="{8DD1699E-6EA2-40A2-B949-8396F0A65DDA}" type="presOf" srcId="{70FB1D90-AD97-4132-8EEA-4B3039EFF5DD}" destId="{C169CEB7-1C8E-481A-9C14-6D567651BB10}" srcOrd="0" destOrd="0" presId="urn:microsoft.com/office/officeart/2008/layout/LinedList"/>
    <dgm:cxn modelId="{B3215EA2-ADFC-4050-8E1F-16DCC4520687}" srcId="{7D01A035-2F1B-4085-9650-0AC5B07DCE4F}" destId="{D5B64024-CBE4-45CD-9A27-68299EDE4E2E}" srcOrd="7" destOrd="0" parTransId="{A5B5E398-4604-445F-BA09-128F50D2EB9E}" sibTransId="{74C1E5C6-5D7E-49D5-AE1C-85C1CAE030EE}"/>
    <dgm:cxn modelId="{D23845A3-AE47-42DB-9489-B497DF864D3C}" type="presOf" srcId="{72F5FF05-6A4E-40BA-9D82-9BFA5BFFE4F2}" destId="{43A08CF5-69DB-476C-A5A8-AF7371724860}" srcOrd="0" destOrd="0" presId="urn:microsoft.com/office/officeart/2008/layout/LinedList"/>
    <dgm:cxn modelId="{D80233B2-47AB-48D7-9A24-462C23145C9F}" srcId="{7D01A035-2F1B-4085-9650-0AC5B07DCE4F}" destId="{72F5FF05-6A4E-40BA-9D82-9BFA5BFFE4F2}" srcOrd="6" destOrd="0" parTransId="{F81EF784-7E9C-4039-B736-8E9B5BF02DDA}" sibTransId="{E28191DA-972F-4C7D-829F-C697DAF912BD}"/>
    <dgm:cxn modelId="{09CBC5C3-8B0F-4084-9523-B39E21140AD0}" type="presOf" srcId="{BEAFC097-4F55-43E7-8A33-BACFEEE3E44A}" destId="{48BF3A16-130F-413A-A912-098833DFD212}" srcOrd="0" destOrd="0" presId="urn:microsoft.com/office/officeart/2008/layout/LinedList"/>
    <dgm:cxn modelId="{279BB2EE-3923-4749-AE10-27FCF6EA3423}" srcId="{7D01A035-2F1B-4085-9650-0AC5B07DCE4F}" destId="{BEAFC097-4F55-43E7-8A33-BACFEEE3E44A}" srcOrd="3" destOrd="0" parTransId="{3965C42C-C8DA-42D1-9A94-1EFF1DA118A8}" sibTransId="{655ABD90-BF61-42E5-9F7D-4D55E2C6A14A}"/>
    <dgm:cxn modelId="{393C4FFA-5A10-4E0C-A585-C98FC50E5DBE}" srcId="{7D01A035-2F1B-4085-9650-0AC5B07DCE4F}" destId="{6D2FAA03-E173-4A48-B775-4BF70D988924}" srcOrd="2" destOrd="0" parTransId="{7A39F3EF-2178-4A0E-81B1-D4E561C7685B}" sibTransId="{6FE7868C-9693-4A62-A49D-5C9A774AC356}"/>
    <dgm:cxn modelId="{ED7EE8F7-2EB8-483B-96D6-2305F64B8BCC}" type="presParOf" srcId="{3B7C27F4-2FE8-4B8F-AF1E-5D1E4C12C0D3}" destId="{6302CC75-E6C6-49FA-9EA7-776D500C5644}" srcOrd="0" destOrd="0" presId="urn:microsoft.com/office/officeart/2008/layout/LinedList"/>
    <dgm:cxn modelId="{3528A85D-2363-45A4-92AC-6EA97AA1B8BB}" type="presParOf" srcId="{3B7C27F4-2FE8-4B8F-AF1E-5D1E4C12C0D3}" destId="{97352BC9-643D-467D-8BB9-46C6D6A4ED41}" srcOrd="1" destOrd="0" presId="urn:microsoft.com/office/officeart/2008/layout/LinedList"/>
    <dgm:cxn modelId="{C33C7A15-8DF4-482C-AE7B-C613CCDFB186}" type="presParOf" srcId="{97352BC9-643D-467D-8BB9-46C6D6A4ED41}" destId="{650E00CD-064F-4F54-9C8A-BF34BF257C5F}" srcOrd="0" destOrd="0" presId="urn:microsoft.com/office/officeart/2008/layout/LinedList"/>
    <dgm:cxn modelId="{145AF5F4-C10E-403C-8971-347E460B91D3}" type="presParOf" srcId="{97352BC9-643D-467D-8BB9-46C6D6A4ED41}" destId="{0AC6FD83-914A-415C-AC2D-F10EFFAF9D55}" srcOrd="1" destOrd="0" presId="urn:microsoft.com/office/officeart/2008/layout/LinedList"/>
    <dgm:cxn modelId="{D049693B-6F7B-4B81-A186-1188E2DD4B78}" type="presParOf" srcId="{3B7C27F4-2FE8-4B8F-AF1E-5D1E4C12C0D3}" destId="{9E8408B1-4F37-413B-B0DC-DF904FA28FA3}" srcOrd="2" destOrd="0" presId="urn:microsoft.com/office/officeart/2008/layout/LinedList"/>
    <dgm:cxn modelId="{48BFB717-C2DF-493B-B218-C9FE4C358C10}" type="presParOf" srcId="{3B7C27F4-2FE8-4B8F-AF1E-5D1E4C12C0D3}" destId="{9E29953D-6B4C-4C46-8C79-3B7B3C6055C3}" srcOrd="3" destOrd="0" presId="urn:microsoft.com/office/officeart/2008/layout/LinedList"/>
    <dgm:cxn modelId="{3B6860E5-7611-40B8-AA10-B47B3045FA69}" type="presParOf" srcId="{9E29953D-6B4C-4C46-8C79-3B7B3C6055C3}" destId="{1B4291AE-257E-4545-B78C-A6B2A7F2B2C1}" srcOrd="0" destOrd="0" presId="urn:microsoft.com/office/officeart/2008/layout/LinedList"/>
    <dgm:cxn modelId="{7E98FDFF-E08B-4666-95E4-A65076D1ADC7}" type="presParOf" srcId="{9E29953D-6B4C-4C46-8C79-3B7B3C6055C3}" destId="{A94F516C-BA34-49B7-8839-7AB3B9C0BF1A}" srcOrd="1" destOrd="0" presId="urn:microsoft.com/office/officeart/2008/layout/LinedList"/>
    <dgm:cxn modelId="{68179825-AF48-4306-A48B-EBA083D6A82A}" type="presParOf" srcId="{3B7C27F4-2FE8-4B8F-AF1E-5D1E4C12C0D3}" destId="{44B43A99-5981-4E98-BF05-E29DB95B8927}" srcOrd="4" destOrd="0" presId="urn:microsoft.com/office/officeart/2008/layout/LinedList"/>
    <dgm:cxn modelId="{88919E12-A59D-43D4-848D-301B4CF72A28}" type="presParOf" srcId="{3B7C27F4-2FE8-4B8F-AF1E-5D1E4C12C0D3}" destId="{92251083-1A0A-4360-88E3-F7A0ED880CC4}" srcOrd="5" destOrd="0" presId="urn:microsoft.com/office/officeart/2008/layout/LinedList"/>
    <dgm:cxn modelId="{95AF77AF-0F1D-48D0-BE4B-EE9F6DA1D583}" type="presParOf" srcId="{92251083-1A0A-4360-88E3-F7A0ED880CC4}" destId="{9F4D15EB-DA99-4A88-9DA7-BC0F0321F9E0}" srcOrd="0" destOrd="0" presId="urn:microsoft.com/office/officeart/2008/layout/LinedList"/>
    <dgm:cxn modelId="{DD915F5F-6E35-4D91-A0FC-D4B1B867A4DB}" type="presParOf" srcId="{92251083-1A0A-4360-88E3-F7A0ED880CC4}" destId="{34540711-8D45-413E-967E-1D296988F9B3}" srcOrd="1" destOrd="0" presId="urn:microsoft.com/office/officeart/2008/layout/LinedList"/>
    <dgm:cxn modelId="{B2027A55-5E23-41B8-81E4-08884E81261A}" type="presParOf" srcId="{3B7C27F4-2FE8-4B8F-AF1E-5D1E4C12C0D3}" destId="{5278F542-6CA1-41A2-A694-62008335D02F}" srcOrd="6" destOrd="0" presId="urn:microsoft.com/office/officeart/2008/layout/LinedList"/>
    <dgm:cxn modelId="{B9189FCD-383E-4C2B-B681-CC9B8A9AF480}" type="presParOf" srcId="{3B7C27F4-2FE8-4B8F-AF1E-5D1E4C12C0D3}" destId="{0A73C3BA-161D-4CDC-B8B9-B2950231029F}" srcOrd="7" destOrd="0" presId="urn:microsoft.com/office/officeart/2008/layout/LinedList"/>
    <dgm:cxn modelId="{CE66D532-3E2A-403F-ABA5-7079FC6EA9D7}" type="presParOf" srcId="{0A73C3BA-161D-4CDC-B8B9-B2950231029F}" destId="{48BF3A16-130F-413A-A912-098833DFD212}" srcOrd="0" destOrd="0" presId="urn:microsoft.com/office/officeart/2008/layout/LinedList"/>
    <dgm:cxn modelId="{48997A9F-5F97-4394-A761-C4FF00D9EC5B}" type="presParOf" srcId="{0A73C3BA-161D-4CDC-B8B9-B2950231029F}" destId="{5A733716-3253-4631-AA7B-1F305053013A}" srcOrd="1" destOrd="0" presId="urn:microsoft.com/office/officeart/2008/layout/LinedList"/>
    <dgm:cxn modelId="{0185A422-3BD4-4E81-9BE7-C2BF7A97103B}" type="presParOf" srcId="{3B7C27F4-2FE8-4B8F-AF1E-5D1E4C12C0D3}" destId="{1028038A-6072-488F-AD8E-72A2C862C4AE}" srcOrd="8" destOrd="0" presId="urn:microsoft.com/office/officeart/2008/layout/LinedList"/>
    <dgm:cxn modelId="{92F726B9-1F6F-4B06-A98F-EF1FB198A367}" type="presParOf" srcId="{3B7C27F4-2FE8-4B8F-AF1E-5D1E4C12C0D3}" destId="{C24351B5-8533-4CA8-890F-B99D4CD4C784}" srcOrd="9" destOrd="0" presId="urn:microsoft.com/office/officeart/2008/layout/LinedList"/>
    <dgm:cxn modelId="{74BD9EEA-53A7-4CB5-9699-DD358ACEB27D}" type="presParOf" srcId="{C24351B5-8533-4CA8-890F-B99D4CD4C784}" destId="{C169CEB7-1C8E-481A-9C14-6D567651BB10}" srcOrd="0" destOrd="0" presId="urn:microsoft.com/office/officeart/2008/layout/LinedList"/>
    <dgm:cxn modelId="{2359D82E-978B-4B4E-8611-53B98EE5275A}" type="presParOf" srcId="{C24351B5-8533-4CA8-890F-B99D4CD4C784}" destId="{015BF423-2409-403E-BF20-2B0FFE757879}" srcOrd="1" destOrd="0" presId="urn:microsoft.com/office/officeart/2008/layout/LinedList"/>
    <dgm:cxn modelId="{06486FBC-92F5-45F3-BAF2-97020F008DEB}" type="presParOf" srcId="{3B7C27F4-2FE8-4B8F-AF1E-5D1E4C12C0D3}" destId="{D3FAFD81-0037-4EAE-AE04-195BD2C5FCBB}" srcOrd="10" destOrd="0" presId="urn:microsoft.com/office/officeart/2008/layout/LinedList"/>
    <dgm:cxn modelId="{E4D09312-74BC-4971-A2B7-42B6887DC238}" type="presParOf" srcId="{3B7C27F4-2FE8-4B8F-AF1E-5D1E4C12C0D3}" destId="{245C841D-B854-4ED1-95BF-531F0D323FDE}" srcOrd="11" destOrd="0" presId="urn:microsoft.com/office/officeart/2008/layout/LinedList"/>
    <dgm:cxn modelId="{6BAD366C-3BC9-4BA6-98B8-CAE9033F5185}" type="presParOf" srcId="{245C841D-B854-4ED1-95BF-531F0D323FDE}" destId="{613AFCBC-8A22-4D63-90FE-2F2B36F7ED79}" srcOrd="0" destOrd="0" presId="urn:microsoft.com/office/officeart/2008/layout/LinedList"/>
    <dgm:cxn modelId="{3FFFB0C3-27F4-4B5C-B723-9E5FA8168BF4}" type="presParOf" srcId="{245C841D-B854-4ED1-95BF-531F0D323FDE}" destId="{8B227466-8A53-4D7B-8DA3-10337E3F2863}" srcOrd="1" destOrd="0" presId="urn:microsoft.com/office/officeart/2008/layout/LinedList"/>
    <dgm:cxn modelId="{C93E0677-A56B-4A3E-B46F-605B102D87E8}" type="presParOf" srcId="{3B7C27F4-2FE8-4B8F-AF1E-5D1E4C12C0D3}" destId="{2FA17B5C-43B1-44FC-98FD-A77C9ABFB313}" srcOrd="12" destOrd="0" presId="urn:microsoft.com/office/officeart/2008/layout/LinedList"/>
    <dgm:cxn modelId="{93E4AADE-4C34-45C4-9B93-D0846512C532}" type="presParOf" srcId="{3B7C27F4-2FE8-4B8F-AF1E-5D1E4C12C0D3}" destId="{4C1FF74A-1DFD-4A85-9990-60BB922E7644}" srcOrd="13" destOrd="0" presId="urn:microsoft.com/office/officeart/2008/layout/LinedList"/>
    <dgm:cxn modelId="{F370850D-CB75-425D-AA86-4AF40E49AC7B}" type="presParOf" srcId="{4C1FF74A-1DFD-4A85-9990-60BB922E7644}" destId="{43A08CF5-69DB-476C-A5A8-AF7371724860}" srcOrd="0" destOrd="0" presId="urn:microsoft.com/office/officeart/2008/layout/LinedList"/>
    <dgm:cxn modelId="{2309E918-7C0E-4A92-9913-12FDE37C0842}" type="presParOf" srcId="{4C1FF74A-1DFD-4A85-9990-60BB922E7644}" destId="{E468DEC0-2B05-460E-8FAD-13AD33A8661A}" srcOrd="1" destOrd="0" presId="urn:microsoft.com/office/officeart/2008/layout/LinedList"/>
    <dgm:cxn modelId="{41034F80-1801-42D1-B3FC-397E1E396826}" type="presParOf" srcId="{3B7C27F4-2FE8-4B8F-AF1E-5D1E4C12C0D3}" destId="{BF4BA09C-103C-4951-8527-C759D79BC66F}" srcOrd="14" destOrd="0" presId="urn:microsoft.com/office/officeart/2008/layout/LinedList"/>
    <dgm:cxn modelId="{0124F37A-F4AB-4AED-A252-E3BAA0312DA8}" type="presParOf" srcId="{3B7C27F4-2FE8-4B8F-AF1E-5D1E4C12C0D3}" destId="{9AD85456-45DB-403A-881C-9E9F3B4AA921}" srcOrd="15" destOrd="0" presId="urn:microsoft.com/office/officeart/2008/layout/LinedList"/>
    <dgm:cxn modelId="{F2B612BC-109A-416D-8C14-AA52B7B1F798}" type="presParOf" srcId="{9AD85456-45DB-403A-881C-9E9F3B4AA921}" destId="{2792B066-1C94-435E-AA50-194DAE804E9C}" srcOrd="0" destOrd="0" presId="urn:microsoft.com/office/officeart/2008/layout/LinedList"/>
    <dgm:cxn modelId="{B0E7E2C1-30B4-4FEA-8B3C-897B38BC0A4F}" type="presParOf" srcId="{9AD85456-45DB-403A-881C-9E9F3B4AA921}" destId="{C58B5A6B-E796-466F-9BD1-E00A519A67C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208456-1525-413A-A564-8533181EAFE6}" type="doc">
      <dgm:prSet loTypeId="urn:microsoft.com/office/officeart/2005/8/layout/vList2" loCatId="list" qsTypeId="urn:microsoft.com/office/officeart/2005/8/quickstyle/simple3" qsCatId="simple" csTypeId="urn:microsoft.com/office/officeart/2005/8/colors/accent0_1" csCatId="mainScheme"/>
      <dgm:spPr/>
      <dgm:t>
        <a:bodyPr/>
        <a:lstStyle/>
        <a:p>
          <a:endParaRPr lang="en-US"/>
        </a:p>
      </dgm:t>
    </dgm:pt>
    <dgm:pt modelId="{B7C1C2FF-2E55-4B13-81E7-FD5DEB481632}">
      <dgm:prSet/>
      <dgm:spPr/>
      <dgm:t>
        <a:bodyPr/>
        <a:lstStyle/>
        <a:p>
          <a:pPr rtl="0"/>
          <a:r>
            <a:rPr lang="en-US" dirty="0"/>
            <a:t>Understanding of Hofstede cross-cultural theory</a:t>
          </a:r>
        </a:p>
      </dgm:t>
    </dgm:pt>
    <dgm:pt modelId="{8B74EC4F-6CC9-42C0-85D8-1BAF2DA3E6F3}" type="parTrans" cxnId="{3E6B6A2D-2C17-4209-BE3C-0DDABE42A9C5}">
      <dgm:prSet/>
      <dgm:spPr/>
      <dgm:t>
        <a:bodyPr/>
        <a:lstStyle/>
        <a:p>
          <a:endParaRPr lang="en-US"/>
        </a:p>
      </dgm:t>
    </dgm:pt>
    <dgm:pt modelId="{040BFDCB-C13F-46AF-8774-872528346F73}" type="sibTrans" cxnId="{3E6B6A2D-2C17-4209-BE3C-0DDABE42A9C5}">
      <dgm:prSet/>
      <dgm:spPr/>
      <dgm:t>
        <a:bodyPr/>
        <a:lstStyle/>
        <a:p>
          <a:endParaRPr lang="en-US"/>
        </a:p>
      </dgm:t>
    </dgm:pt>
    <dgm:pt modelId="{DCAA4369-DB37-4DEA-89A1-3F9FF29F8AA8}">
      <dgm:prSet/>
      <dgm:spPr/>
      <dgm:t>
        <a:bodyPr/>
        <a:lstStyle/>
        <a:p>
          <a:pPr rtl="0"/>
          <a:r>
            <a:rPr lang="en-US" dirty="0"/>
            <a:t>Applying Hofstede cross-cultural theory to France </a:t>
          </a:r>
        </a:p>
      </dgm:t>
    </dgm:pt>
    <dgm:pt modelId="{38E6CEEF-4F56-4198-B9DE-56A6BE94B119}" type="parTrans" cxnId="{03917BAC-3F2B-44A1-913F-3423A8E3C40A}">
      <dgm:prSet/>
      <dgm:spPr/>
      <dgm:t>
        <a:bodyPr/>
        <a:lstStyle/>
        <a:p>
          <a:endParaRPr lang="en-US"/>
        </a:p>
      </dgm:t>
    </dgm:pt>
    <dgm:pt modelId="{6A0E3ECF-A13E-47B2-83D3-90EC3E3038F5}" type="sibTrans" cxnId="{03917BAC-3F2B-44A1-913F-3423A8E3C40A}">
      <dgm:prSet/>
      <dgm:spPr/>
      <dgm:t>
        <a:bodyPr/>
        <a:lstStyle/>
        <a:p>
          <a:endParaRPr lang="en-US"/>
        </a:p>
      </dgm:t>
    </dgm:pt>
    <dgm:pt modelId="{92F9D046-738C-431C-880F-5C4B8857D98A}">
      <dgm:prSet/>
      <dgm:spPr/>
      <dgm:t>
        <a:bodyPr/>
        <a:lstStyle/>
        <a:p>
          <a:pPr rtl="0"/>
          <a:r>
            <a:rPr lang="en-US" dirty="0"/>
            <a:t>Challenges of using negotiation practice in France </a:t>
          </a:r>
        </a:p>
      </dgm:t>
    </dgm:pt>
    <dgm:pt modelId="{7B66156D-4CA2-4A59-B473-9A78FCF48042}" type="parTrans" cxnId="{7A7C7253-3141-4436-AA48-730E3938999D}">
      <dgm:prSet/>
      <dgm:spPr/>
      <dgm:t>
        <a:bodyPr/>
        <a:lstStyle/>
        <a:p>
          <a:endParaRPr lang="en-US"/>
        </a:p>
      </dgm:t>
    </dgm:pt>
    <dgm:pt modelId="{CF06335D-D1D5-4E5D-A2E2-EBD268054689}" type="sibTrans" cxnId="{7A7C7253-3141-4436-AA48-730E3938999D}">
      <dgm:prSet/>
      <dgm:spPr/>
      <dgm:t>
        <a:bodyPr/>
        <a:lstStyle/>
        <a:p>
          <a:endParaRPr lang="en-US"/>
        </a:p>
      </dgm:t>
    </dgm:pt>
    <dgm:pt modelId="{D6565D91-72D4-41BA-AAAC-4725C74C9F9E}">
      <dgm:prSet/>
      <dgm:spPr/>
      <dgm:t>
        <a:bodyPr/>
        <a:lstStyle/>
        <a:p>
          <a:pPr rtl="0"/>
          <a:r>
            <a:rPr lang="en-US" dirty="0"/>
            <a:t>Opportunities of international negotiation in France  </a:t>
          </a:r>
        </a:p>
      </dgm:t>
    </dgm:pt>
    <dgm:pt modelId="{CA1945BA-6726-4D7D-9D45-3D5ED5A0F532}" type="parTrans" cxnId="{7439C392-69A1-4F44-8CB3-EDCE1B10C450}">
      <dgm:prSet/>
      <dgm:spPr/>
      <dgm:t>
        <a:bodyPr/>
        <a:lstStyle/>
        <a:p>
          <a:endParaRPr lang="en-US"/>
        </a:p>
      </dgm:t>
    </dgm:pt>
    <dgm:pt modelId="{897E08FA-9B25-41F0-8C38-70ABAF80C8CF}" type="sibTrans" cxnId="{7439C392-69A1-4F44-8CB3-EDCE1B10C450}">
      <dgm:prSet/>
      <dgm:spPr/>
      <dgm:t>
        <a:bodyPr/>
        <a:lstStyle/>
        <a:p>
          <a:endParaRPr lang="en-US"/>
        </a:p>
      </dgm:t>
    </dgm:pt>
    <dgm:pt modelId="{E0FB5948-61D0-45DE-B74F-39E87215A50E}">
      <dgm:prSet/>
      <dgm:spPr/>
      <dgm:t>
        <a:bodyPr/>
        <a:lstStyle/>
        <a:p>
          <a:pPr rtl="0"/>
          <a:r>
            <a:rPr lang="en-US" dirty="0"/>
            <a:t>Implications for international managers in France</a:t>
          </a:r>
        </a:p>
      </dgm:t>
    </dgm:pt>
    <dgm:pt modelId="{C3DB8F12-5D54-43B0-9421-D788429CC530}" type="parTrans" cxnId="{A7E3701C-34C6-43D9-BE54-3EE24E090156}">
      <dgm:prSet/>
      <dgm:spPr/>
      <dgm:t>
        <a:bodyPr/>
        <a:lstStyle/>
        <a:p>
          <a:endParaRPr lang="en-US"/>
        </a:p>
      </dgm:t>
    </dgm:pt>
    <dgm:pt modelId="{16C0B3C6-1406-4CF6-8681-42C3C55BE7DE}" type="sibTrans" cxnId="{A7E3701C-34C6-43D9-BE54-3EE24E090156}">
      <dgm:prSet/>
      <dgm:spPr/>
      <dgm:t>
        <a:bodyPr/>
        <a:lstStyle/>
        <a:p>
          <a:endParaRPr lang="en-US"/>
        </a:p>
      </dgm:t>
    </dgm:pt>
    <dgm:pt modelId="{9386FE87-46AC-4517-830A-592EC0047A62}">
      <dgm:prSet/>
      <dgm:spPr/>
      <dgm:t>
        <a:bodyPr/>
        <a:lstStyle/>
        <a:p>
          <a:pPr rtl="0"/>
          <a:r>
            <a:rPr lang="en-US" dirty="0"/>
            <a:t>Recommendations to international managers to achieve negotiation</a:t>
          </a:r>
        </a:p>
      </dgm:t>
    </dgm:pt>
    <dgm:pt modelId="{1E084CF7-9846-4E80-AB00-41CBC5CA1246}" type="parTrans" cxnId="{5B55FC42-CE76-47FB-827E-80C8A8BA79E1}">
      <dgm:prSet/>
      <dgm:spPr/>
      <dgm:t>
        <a:bodyPr/>
        <a:lstStyle/>
        <a:p>
          <a:endParaRPr lang="en-US"/>
        </a:p>
      </dgm:t>
    </dgm:pt>
    <dgm:pt modelId="{ACF0E385-1521-4233-95B3-CA7F5C83827F}" type="sibTrans" cxnId="{5B55FC42-CE76-47FB-827E-80C8A8BA79E1}">
      <dgm:prSet/>
      <dgm:spPr/>
      <dgm:t>
        <a:bodyPr/>
        <a:lstStyle/>
        <a:p>
          <a:endParaRPr lang="en-US"/>
        </a:p>
      </dgm:t>
    </dgm:pt>
    <dgm:pt modelId="{547FBF20-58D4-4F42-9E66-A23C63578807}">
      <dgm:prSet/>
      <dgm:spPr/>
      <dgm:t>
        <a:bodyPr/>
        <a:lstStyle/>
        <a:p>
          <a:pPr rtl="0"/>
          <a:r>
            <a:rPr lang="en-US" dirty="0"/>
            <a:t>The above outline creates a better foundation to understand how culture affects international managers when negotiating with employees</a:t>
          </a:r>
        </a:p>
      </dgm:t>
    </dgm:pt>
    <dgm:pt modelId="{F650CF53-1753-4A47-ABA1-610E51D92108}" type="parTrans" cxnId="{21376C32-3233-4517-B4C9-AD4F7AB4C927}">
      <dgm:prSet/>
      <dgm:spPr/>
      <dgm:t>
        <a:bodyPr/>
        <a:lstStyle/>
        <a:p>
          <a:endParaRPr lang="en-US"/>
        </a:p>
      </dgm:t>
    </dgm:pt>
    <dgm:pt modelId="{00E6C3F3-9E58-4FC6-9F7C-54F9DD742C1D}" type="sibTrans" cxnId="{21376C32-3233-4517-B4C9-AD4F7AB4C927}">
      <dgm:prSet/>
      <dgm:spPr/>
      <dgm:t>
        <a:bodyPr/>
        <a:lstStyle/>
        <a:p>
          <a:endParaRPr lang="en-US"/>
        </a:p>
      </dgm:t>
    </dgm:pt>
    <dgm:pt modelId="{D136867A-C177-4845-9F7A-4C30E85CD13B}">
      <dgm:prSet/>
      <dgm:spPr/>
      <dgm:t>
        <a:bodyPr/>
        <a:lstStyle/>
        <a:p>
          <a:pPr rtl="0"/>
          <a:r>
            <a:rPr lang="en-US" dirty="0"/>
            <a:t>The study also seeks to use the findings to offer recommendations on what management should do  </a:t>
          </a:r>
        </a:p>
      </dgm:t>
    </dgm:pt>
    <dgm:pt modelId="{3035A202-C33A-41CF-8156-ABA878E5A93B}" type="parTrans" cxnId="{9DBF33F5-F416-4E60-981B-B59E9729CD9B}">
      <dgm:prSet/>
      <dgm:spPr/>
      <dgm:t>
        <a:bodyPr/>
        <a:lstStyle/>
        <a:p>
          <a:endParaRPr lang="en-US"/>
        </a:p>
      </dgm:t>
    </dgm:pt>
    <dgm:pt modelId="{348C5297-F835-4400-9302-1604BEF92772}" type="sibTrans" cxnId="{9DBF33F5-F416-4E60-981B-B59E9729CD9B}">
      <dgm:prSet/>
      <dgm:spPr/>
      <dgm:t>
        <a:bodyPr/>
        <a:lstStyle/>
        <a:p>
          <a:endParaRPr lang="en-US"/>
        </a:p>
      </dgm:t>
    </dgm:pt>
    <dgm:pt modelId="{9DD59BC6-EA57-4FB9-9A9A-AB8D811826A2}" type="pres">
      <dgm:prSet presAssocID="{2D208456-1525-413A-A564-8533181EAFE6}" presName="linear" presStyleCnt="0">
        <dgm:presLayoutVars>
          <dgm:animLvl val="lvl"/>
          <dgm:resizeHandles val="exact"/>
        </dgm:presLayoutVars>
      </dgm:prSet>
      <dgm:spPr/>
    </dgm:pt>
    <dgm:pt modelId="{10665D58-335D-401F-BE44-FEE7055ACE87}" type="pres">
      <dgm:prSet presAssocID="{B7C1C2FF-2E55-4B13-81E7-FD5DEB481632}" presName="parentText" presStyleLbl="node1" presStyleIdx="0" presStyleCnt="8">
        <dgm:presLayoutVars>
          <dgm:chMax val="0"/>
          <dgm:bulletEnabled val="1"/>
        </dgm:presLayoutVars>
      </dgm:prSet>
      <dgm:spPr/>
    </dgm:pt>
    <dgm:pt modelId="{5D12695A-8930-43AE-9B0E-54D526DD15DE}" type="pres">
      <dgm:prSet presAssocID="{040BFDCB-C13F-46AF-8774-872528346F73}" presName="spacer" presStyleCnt="0"/>
      <dgm:spPr/>
    </dgm:pt>
    <dgm:pt modelId="{679DD9BD-9CBA-4D00-947A-1DFC8B92750E}" type="pres">
      <dgm:prSet presAssocID="{DCAA4369-DB37-4DEA-89A1-3F9FF29F8AA8}" presName="parentText" presStyleLbl="node1" presStyleIdx="1" presStyleCnt="8">
        <dgm:presLayoutVars>
          <dgm:chMax val="0"/>
          <dgm:bulletEnabled val="1"/>
        </dgm:presLayoutVars>
      </dgm:prSet>
      <dgm:spPr/>
    </dgm:pt>
    <dgm:pt modelId="{A1511BEF-D534-49F1-AF40-43358F7EF37E}" type="pres">
      <dgm:prSet presAssocID="{6A0E3ECF-A13E-47B2-83D3-90EC3E3038F5}" presName="spacer" presStyleCnt="0"/>
      <dgm:spPr/>
    </dgm:pt>
    <dgm:pt modelId="{899DFDF1-8F8A-49A0-831E-BCE2A7AB0A14}" type="pres">
      <dgm:prSet presAssocID="{92F9D046-738C-431C-880F-5C4B8857D98A}" presName="parentText" presStyleLbl="node1" presStyleIdx="2" presStyleCnt="8">
        <dgm:presLayoutVars>
          <dgm:chMax val="0"/>
          <dgm:bulletEnabled val="1"/>
        </dgm:presLayoutVars>
      </dgm:prSet>
      <dgm:spPr/>
    </dgm:pt>
    <dgm:pt modelId="{A7286580-238A-4D89-AEC3-868769DFA0C5}" type="pres">
      <dgm:prSet presAssocID="{CF06335D-D1D5-4E5D-A2E2-EBD268054689}" presName="spacer" presStyleCnt="0"/>
      <dgm:spPr/>
    </dgm:pt>
    <dgm:pt modelId="{3B6D4DD5-B126-4911-B55D-C2194BEDEF94}" type="pres">
      <dgm:prSet presAssocID="{D6565D91-72D4-41BA-AAAC-4725C74C9F9E}" presName="parentText" presStyleLbl="node1" presStyleIdx="3" presStyleCnt="8">
        <dgm:presLayoutVars>
          <dgm:chMax val="0"/>
          <dgm:bulletEnabled val="1"/>
        </dgm:presLayoutVars>
      </dgm:prSet>
      <dgm:spPr/>
    </dgm:pt>
    <dgm:pt modelId="{CDD56F50-0632-4018-B070-05E9419946F6}" type="pres">
      <dgm:prSet presAssocID="{897E08FA-9B25-41F0-8C38-70ABAF80C8CF}" presName="spacer" presStyleCnt="0"/>
      <dgm:spPr/>
    </dgm:pt>
    <dgm:pt modelId="{F19EC1D6-8411-4A87-B640-94F10BE1D66D}" type="pres">
      <dgm:prSet presAssocID="{E0FB5948-61D0-45DE-B74F-39E87215A50E}" presName="parentText" presStyleLbl="node1" presStyleIdx="4" presStyleCnt="8">
        <dgm:presLayoutVars>
          <dgm:chMax val="0"/>
          <dgm:bulletEnabled val="1"/>
        </dgm:presLayoutVars>
      </dgm:prSet>
      <dgm:spPr/>
    </dgm:pt>
    <dgm:pt modelId="{89EEC253-6EE9-4008-B93B-51EEBD8A90B7}" type="pres">
      <dgm:prSet presAssocID="{16C0B3C6-1406-4CF6-8681-42C3C55BE7DE}" presName="spacer" presStyleCnt="0"/>
      <dgm:spPr/>
    </dgm:pt>
    <dgm:pt modelId="{132E883C-6D76-4D4C-86A5-A999597EA4CF}" type="pres">
      <dgm:prSet presAssocID="{9386FE87-46AC-4517-830A-592EC0047A62}" presName="parentText" presStyleLbl="node1" presStyleIdx="5" presStyleCnt="8">
        <dgm:presLayoutVars>
          <dgm:chMax val="0"/>
          <dgm:bulletEnabled val="1"/>
        </dgm:presLayoutVars>
      </dgm:prSet>
      <dgm:spPr/>
    </dgm:pt>
    <dgm:pt modelId="{ADA91652-4ABA-4A94-9DAF-92BF0885824D}" type="pres">
      <dgm:prSet presAssocID="{ACF0E385-1521-4233-95B3-CA7F5C83827F}" presName="spacer" presStyleCnt="0"/>
      <dgm:spPr/>
    </dgm:pt>
    <dgm:pt modelId="{F062D89D-738D-4D9D-95EE-417CAA08172F}" type="pres">
      <dgm:prSet presAssocID="{547FBF20-58D4-4F42-9E66-A23C63578807}" presName="parentText" presStyleLbl="node1" presStyleIdx="6" presStyleCnt="8">
        <dgm:presLayoutVars>
          <dgm:chMax val="0"/>
          <dgm:bulletEnabled val="1"/>
        </dgm:presLayoutVars>
      </dgm:prSet>
      <dgm:spPr/>
    </dgm:pt>
    <dgm:pt modelId="{F8DA9B3D-1540-4031-B868-1B1F6BC06ECF}" type="pres">
      <dgm:prSet presAssocID="{00E6C3F3-9E58-4FC6-9F7C-54F9DD742C1D}" presName="spacer" presStyleCnt="0"/>
      <dgm:spPr/>
    </dgm:pt>
    <dgm:pt modelId="{2BCF3D60-B732-4C98-9DE2-94AF065BCCF4}" type="pres">
      <dgm:prSet presAssocID="{D136867A-C177-4845-9F7A-4C30E85CD13B}" presName="parentText" presStyleLbl="node1" presStyleIdx="7" presStyleCnt="8">
        <dgm:presLayoutVars>
          <dgm:chMax val="0"/>
          <dgm:bulletEnabled val="1"/>
        </dgm:presLayoutVars>
      </dgm:prSet>
      <dgm:spPr/>
    </dgm:pt>
  </dgm:ptLst>
  <dgm:cxnLst>
    <dgm:cxn modelId="{400F8314-12DC-472D-80B1-82A9100AD5EB}" type="presOf" srcId="{B7C1C2FF-2E55-4B13-81E7-FD5DEB481632}" destId="{10665D58-335D-401F-BE44-FEE7055ACE87}" srcOrd="0" destOrd="0" presId="urn:microsoft.com/office/officeart/2005/8/layout/vList2"/>
    <dgm:cxn modelId="{A7E3701C-34C6-43D9-BE54-3EE24E090156}" srcId="{2D208456-1525-413A-A564-8533181EAFE6}" destId="{E0FB5948-61D0-45DE-B74F-39E87215A50E}" srcOrd="4" destOrd="0" parTransId="{C3DB8F12-5D54-43B0-9421-D788429CC530}" sibTransId="{16C0B3C6-1406-4CF6-8681-42C3C55BE7DE}"/>
    <dgm:cxn modelId="{FC4DC923-504B-4449-8E13-1EC4A2ED0F5C}" type="presOf" srcId="{D136867A-C177-4845-9F7A-4C30E85CD13B}" destId="{2BCF3D60-B732-4C98-9DE2-94AF065BCCF4}" srcOrd="0" destOrd="0" presId="urn:microsoft.com/office/officeart/2005/8/layout/vList2"/>
    <dgm:cxn modelId="{3E6B6A2D-2C17-4209-BE3C-0DDABE42A9C5}" srcId="{2D208456-1525-413A-A564-8533181EAFE6}" destId="{B7C1C2FF-2E55-4B13-81E7-FD5DEB481632}" srcOrd="0" destOrd="0" parTransId="{8B74EC4F-6CC9-42C0-85D8-1BAF2DA3E6F3}" sibTransId="{040BFDCB-C13F-46AF-8774-872528346F73}"/>
    <dgm:cxn modelId="{21376C32-3233-4517-B4C9-AD4F7AB4C927}" srcId="{2D208456-1525-413A-A564-8533181EAFE6}" destId="{547FBF20-58D4-4F42-9E66-A23C63578807}" srcOrd="6" destOrd="0" parTransId="{F650CF53-1753-4A47-ABA1-610E51D92108}" sibTransId="{00E6C3F3-9E58-4FC6-9F7C-54F9DD742C1D}"/>
    <dgm:cxn modelId="{93610736-FEC9-4121-8035-34F3BC32B6F0}" type="presOf" srcId="{D6565D91-72D4-41BA-AAAC-4725C74C9F9E}" destId="{3B6D4DD5-B126-4911-B55D-C2194BEDEF94}" srcOrd="0" destOrd="0" presId="urn:microsoft.com/office/officeart/2005/8/layout/vList2"/>
    <dgm:cxn modelId="{0C565C5E-9FF2-4C29-974E-D22AE95EAAFD}" type="presOf" srcId="{9386FE87-46AC-4517-830A-592EC0047A62}" destId="{132E883C-6D76-4D4C-86A5-A999597EA4CF}" srcOrd="0" destOrd="0" presId="urn:microsoft.com/office/officeart/2005/8/layout/vList2"/>
    <dgm:cxn modelId="{5B55FC42-CE76-47FB-827E-80C8A8BA79E1}" srcId="{2D208456-1525-413A-A564-8533181EAFE6}" destId="{9386FE87-46AC-4517-830A-592EC0047A62}" srcOrd="5" destOrd="0" parTransId="{1E084CF7-9846-4E80-AB00-41CBC5CA1246}" sibTransId="{ACF0E385-1521-4233-95B3-CA7F5C83827F}"/>
    <dgm:cxn modelId="{0E565E67-336C-445D-9585-9CD915446CD8}" type="presOf" srcId="{E0FB5948-61D0-45DE-B74F-39E87215A50E}" destId="{F19EC1D6-8411-4A87-B640-94F10BE1D66D}" srcOrd="0" destOrd="0" presId="urn:microsoft.com/office/officeart/2005/8/layout/vList2"/>
    <dgm:cxn modelId="{7A7C7253-3141-4436-AA48-730E3938999D}" srcId="{2D208456-1525-413A-A564-8533181EAFE6}" destId="{92F9D046-738C-431C-880F-5C4B8857D98A}" srcOrd="2" destOrd="0" parTransId="{7B66156D-4CA2-4A59-B473-9A78FCF48042}" sibTransId="{CF06335D-D1D5-4E5D-A2E2-EBD268054689}"/>
    <dgm:cxn modelId="{3AAB897B-2AB8-4E3F-9196-1EA5A9080BEB}" type="presOf" srcId="{547FBF20-58D4-4F42-9E66-A23C63578807}" destId="{F062D89D-738D-4D9D-95EE-417CAA08172F}" srcOrd="0" destOrd="0" presId="urn:microsoft.com/office/officeart/2005/8/layout/vList2"/>
    <dgm:cxn modelId="{BEC6197E-D6EB-430B-A6C7-DF1201710BA6}" type="presOf" srcId="{92F9D046-738C-431C-880F-5C4B8857D98A}" destId="{899DFDF1-8F8A-49A0-831E-BCE2A7AB0A14}" srcOrd="0" destOrd="0" presId="urn:microsoft.com/office/officeart/2005/8/layout/vList2"/>
    <dgm:cxn modelId="{7439C392-69A1-4F44-8CB3-EDCE1B10C450}" srcId="{2D208456-1525-413A-A564-8533181EAFE6}" destId="{D6565D91-72D4-41BA-AAAC-4725C74C9F9E}" srcOrd="3" destOrd="0" parTransId="{CA1945BA-6726-4D7D-9D45-3D5ED5A0F532}" sibTransId="{897E08FA-9B25-41F0-8C38-70ABAF80C8CF}"/>
    <dgm:cxn modelId="{03917BAC-3F2B-44A1-913F-3423A8E3C40A}" srcId="{2D208456-1525-413A-A564-8533181EAFE6}" destId="{DCAA4369-DB37-4DEA-89A1-3F9FF29F8AA8}" srcOrd="1" destOrd="0" parTransId="{38E6CEEF-4F56-4198-B9DE-56A6BE94B119}" sibTransId="{6A0E3ECF-A13E-47B2-83D3-90EC3E3038F5}"/>
    <dgm:cxn modelId="{573FA6C9-605D-43C9-B956-00A6EF03B04F}" type="presOf" srcId="{DCAA4369-DB37-4DEA-89A1-3F9FF29F8AA8}" destId="{679DD9BD-9CBA-4D00-947A-1DFC8B92750E}" srcOrd="0" destOrd="0" presId="urn:microsoft.com/office/officeart/2005/8/layout/vList2"/>
    <dgm:cxn modelId="{F2F421E0-7EFE-428E-9E60-5368E82AD2E5}" type="presOf" srcId="{2D208456-1525-413A-A564-8533181EAFE6}" destId="{9DD59BC6-EA57-4FB9-9A9A-AB8D811826A2}" srcOrd="0" destOrd="0" presId="urn:microsoft.com/office/officeart/2005/8/layout/vList2"/>
    <dgm:cxn modelId="{9DBF33F5-F416-4E60-981B-B59E9729CD9B}" srcId="{2D208456-1525-413A-A564-8533181EAFE6}" destId="{D136867A-C177-4845-9F7A-4C30E85CD13B}" srcOrd="7" destOrd="0" parTransId="{3035A202-C33A-41CF-8156-ABA878E5A93B}" sibTransId="{348C5297-F835-4400-9302-1604BEF92772}"/>
    <dgm:cxn modelId="{CCBB6B7E-B03C-46B5-B5AC-28D07674AAF1}" type="presParOf" srcId="{9DD59BC6-EA57-4FB9-9A9A-AB8D811826A2}" destId="{10665D58-335D-401F-BE44-FEE7055ACE87}" srcOrd="0" destOrd="0" presId="urn:microsoft.com/office/officeart/2005/8/layout/vList2"/>
    <dgm:cxn modelId="{E1A43F9A-81CC-4753-9D8A-745401400283}" type="presParOf" srcId="{9DD59BC6-EA57-4FB9-9A9A-AB8D811826A2}" destId="{5D12695A-8930-43AE-9B0E-54D526DD15DE}" srcOrd="1" destOrd="0" presId="urn:microsoft.com/office/officeart/2005/8/layout/vList2"/>
    <dgm:cxn modelId="{190EDEFC-3B73-4709-8D73-B3A8F04F13F0}" type="presParOf" srcId="{9DD59BC6-EA57-4FB9-9A9A-AB8D811826A2}" destId="{679DD9BD-9CBA-4D00-947A-1DFC8B92750E}" srcOrd="2" destOrd="0" presId="urn:microsoft.com/office/officeart/2005/8/layout/vList2"/>
    <dgm:cxn modelId="{9DA494C3-1A8B-4BA1-90A7-5B1026FED316}" type="presParOf" srcId="{9DD59BC6-EA57-4FB9-9A9A-AB8D811826A2}" destId="{A1511BEF-D534-49F1-AF40-43358F7EF37E}" srcOrd="3" destOrd="0" presId="urn:microsoft.com/office/officeart/2005/8/layout/vList2"/>
    <dgm:cxn modelId="{4767BD24-0C79-41A9-82AE-20536A5513DC}" type="presParOf" srcId="{9DD59BC6-EA57-4FB9-9A9A-AB8D811826A2}" destId="{899DFDF1-8F8A-49A0-831E-BCE2A7AB0A14}" srcOrd="4" destOrd="0" presId="urn:microsoft.com/office/officeart/2005/8/layout/vList2"/>
    <dgm:cxn modelId="{FF327359-6F21-4A1B-9D80-E8947B45C132}" type="presParOf" srcId="{9DD59BC6-EA57-4FB9-9A9A-AB8D811826A2}" destId="{A7286580-238A-4D89-AEC3-868769DFA0C5}" srcOrd="5" destOrd="0" presId="urn:microsoft.com/office/officeart/2005/8/layout/vList2"/>
    <dgm:cxn modelId="{0E6A570E-D211-4612-861F-9B05E7ADE26F}" type="presParOf" srcId="{9DD59BC6-EA57-4FB9-9A9A-AB8D811826A2}" destId="{3B6D4DD5-B126-4911-B55D-C2194BEDEF94}" srcOrd="6" destOrd="0" presId="urn:microsoft.com/office/officeart/2005/8/layout/vList2"/>
    <dgm:cxn modelId="{337A8B26-801B-4C86-AE73-E1F3AAA4D524}" type="presParOf" srcId="{9DD59BC6-EA57-4FB9-9A9A-AB8D811826A2}" destId="{CDD56F50-0632-4018-B070-05E9419946F6}" srcOrd="7" destOrd="0" presId="urn:microsoft.com/office/officeart/2005/8/layout/vList2"/>
    <dgm:cxn modelId="{45176C0C-F4FB-451F-AE04-5F8D38959BCA}" type="presParOf" srcId="{9DD59BC6-EA57-4FB9-9A9A-AB8D811826A2}" destId="{F19EC1D6-8411-4A87-B640-94F10BE1D66D}" srcOrd="8" destOrd="0" presId="urn:microsoft.com/office/officeart/2005/8/layout/vList2"/>
    <dgm:cxn modelId="{D2F8F9B2-7129-49EA-B1B4-84852B2CF035}" type="presParOf" srcId="{9DD59BC6-EA57-4FB9-9A9A-AB8D811826A2}" destId="{89EEC253-6EE9-4008-B93B-51EEBD8A90B7}" srcOrd="9" destOrd="0" presId="urn:microsoft.com/office/officeart/2005/8/layout/vList2"/>
    <dgm:cxn modelId="{94F541C3-B4E1-4004-B59A-B35A6248C8E2}" type="presParOf" srcId="{9DD59BC6-EA57-4FB9-9A9A-AB8D811826A2}" destId="{132E883C-6D76-4D4C-86A5-A999597EA4CF}" srcOrd="10" destOrd="0" presId="urn:microsoft.com/office/officeart/2005/8/layout/vList2"/>
    <dgm:cxn modelId="{50788C69-9CA9-46A5-B667-8DD217241A86}" type="presParOf" srcId="{9DD59BC6-EA57-4FB9-9A9A-AB8D811826A2}" destId="{ADA91652-4ABA-4A94-9DAF-92BF0885824D}" srcOrd="11" destOrd="0" presId="urn:microsoft.com/office/officeart/2005/8/layout/vList2"/>
    <dgm:cxn modelId="{9B5A521B-F168-4650-8681-FBDFBBA73F3D}" type="presParOf" srcId="{9DD59BC6-EA57-4FB9-9A9A-AB8D811826A2}" destId="{F062D89D-738D-4D9D-95EE-417CAA08172F}" srcOrd="12" destOrd="0" presId="urn:microsoft.com/office/officeart/2005/8/layout/vList2"/>
    <dgm:cxn modelId="{4EC2C373-EF6B-46FC-8283-7F85A62DA194}" type="presParOf" srcId="{9DD59BC6-EA57-4FB9-9A9A-AB8D811826A2}" destId="{F8DA9B3D-1540-4031-B868-1B1F6BC06ECF}" srcOrd="13" destOrd="0" presId="urn:microsoft.com/office/officeart/2005/8/layout/vList2"/>
    <dgm:cxn modelId="{5308201E-72B7-40C8-B0B9-F9A6B7EC0BA5}" type="presParOf" srcId="{9DD59BC6-EA57-4FB9-9A9A-AB8D811826A2}" destId="{2BCF3D60-B732-4C98-9DE2-94AF065BCCF4}"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4864DE-7A3B-4C42-BB3D-08AE4E11DB53}"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26178BB5-5772-41D9-B926-28EBCCE60096}">
      <dgm:prSet/>
      <dgm:spPr/>
      <dgm:t>
        <a:bodyPr/>
        <a:lstStyle/>
        <a:p>
          <a:pPr algn="l" rtl="0"/>
          <a:r>
            <a:rPr lang="en-US" dirty="0"/>
            <a:t>International managers from high power distance such as Russia demand superior managers to make decisions without involving lower-level employees (The Culture Factor Group. 2025)</a:t>
          </a:r>
        </a:p>
      </dgm:t>
    </dgm:pt>
    <dgm:pt modelId="{5C853661-3DA6-497E-AEC0-9AD236D87CDB}" type="parTrans" cxnId="{32060367-9C7A-4D09-A30A-3B11EC5E4BB0}">
      <dgm:prSet/>
      <dgm:spPr/>
      <dgm:t>
        <a:bodyPr/>
        <a:lstStyle/>
        <a:p>
          <a:endParaRPr lang="en-US"/>
        </a:p>
      </dgm:t>
    </dgm:pt>
    <dgm:pt modelId="{1657F00C-05F1-4330-B1D0-F68D8D783DDA}" type="sibTrans" cxnId="{32060367-9C7A-4D09-A30A-3B11EC5E4BB0}">
      <dgm:prSet/>
      <dgm:spPr/>
      <dgm:t>
        <a:bodyPr/>
        <a:lstStyle/>
        <a:p>
          <a:endParaRPr lang="en-US"/>
        </a:p>
      </dgm:t>
    </dgm:pt>
    <dgm:pt modelId="{90972D07-7256-4494-8586-8D6A47665803}">
      <dgm:prSet/>
      <dgm:spPr/>
      <dgm:t>
        <a:bodyPr/>
        <a:lstStyle/>
        <a:p>
          <a:pPr algn="l" rtl="0"/>
          <a:r>
            <a:rPr lang="en-US" dirty="0"/>
            <a:t>Lower power can cause misalignment when international managers fail to use structured and formal meetings to negotiate with employees</a:t>
          </a:r>
        </a:p>
      </dgm:t>
    </dgm:pt>
    <dgm:pt modelId="{40AB27DE-C73B-45D3-8807-094FE5562413}" type="parTrans" cxnId="{5E968E98-4360-48C4-B411-B45AD15C2218}">
      <dgm:prSet/>
      <dgm:spPr/>
      <dgm:t>
        <a:bodyPr/>
        <a:lstStyle/>
        <a:p>
          <a:endParaRPr lang="en-US"/>
        </a:p>
      </dgm:t>
    </dgm:pt>
    <dgm:pt modelId="{0AEAA94D-47F8-4789-A0C9-7C572D6BBF7B}" type="sibTrans" cxnId="{5E968E98-4360-48C4-B411-B45AD15C2218}">
      <dgm:prSet/>
      <dgm:spPr/>
      <dgm:t>
        <a:bodyPr/>
        <a:lstStyle/>
        <a:p>
          <a:endParaRPr lang="en-US"/>
        </a:p>
      </dgm:t>
    </dgm:pt>
    <dgm:pt modelId="{3B5EC698-8FE4-4292-AF01-37338E5419F0}">
      <dgm:prSet/>
      <dgm:spPr/>
      <dgm:t>
        <a:bodyPr/>
        <a:lstStyle/>
        <a:p>
          <a:pPr algn="l" rtl="0"/>
          <a:r>
            <a:rPr lang="en-US" dirty="0"/>
            <a:t>Employees can lose trust and loyalty in managers who fail to apply forms structures</a:t>
          </a:r>
        </a:p>
      </dgm:t>
    </dgm:pt>
    <dgm:pt modelId="{66EFAB5E-E2C3-460F-8784-1698A422B12B}" type="parTrans" cxnId="{426D7142-F947-441E-8517-7BA78C78369C}">
      <dgm:prSet/>
      <dgm:spPr/>
      <dgm:t>
        <a:bodyPr/>
        <a:lstStyle/>
        <a:p>
          <a:endParaRPr lang="en-US"/>
        </a:p>
      </dgm:t>
    </dgm:pt>
    <dgm:pt modelId="{0AACF769-35B2-430E-9A82-84A6D7E2E585}" type="sibTrans" cxnId="{426D7142-F947-441E-8517-7BA78C78369C}">
      <dgm:prSet/>
      <dgm:spPr/>
      <dgm:t>
        <a:bodyPr/>
        <a:lstStyle/>
        <a:p>
          <a:endParaRPr lang="en-US"/>
        </a:p>
      </dgm:t>
    </dgm:pt>
    <dgm:pt modelId="{F363CDC4-2754-47D2-9763-D7FFF5A0CC76}" type="pres">
      <dgm:prSet presAssocID="{DC4864DE-7A3B-4C42-BB3D-08AE4E11DB53}" presName="compositeShape" presStyleCnt="0">
        <dgm:presLayoutVars>
          <dgm:dir/>
          <dgm:resizeHandles/>
        </dgm:presLayoutVars>
      </dgm:prSet>
      <dgm:spPr/>
    </dgm:pt>
    <dgm:pt modelId="{058C8EFE-E912-4BE2-A14B-100A2205EF2D}" type="pres">
      <dgm:prSet presAssocID="{DC4864DE-7A3B-4C42-BB3D-08AE4E11DB53}" presName="pyramid" presStyleLbl="node1" presStyleIdx="0" presStyleCnt="1" custScaleX="112087"/>
      <dgm:spPr>
        <a:solidFill>
          <a:schemeClr val="accent2">
            <a:lumMod val="20000"/>
            <a:lumOff val="80000"/>
          </a:schemeClr>
        </a:solidFill>
      </dgm:spPr>
    </dgm:pt>
    <dgm:pt modelId="{2CB9C84A-5EF7-49EC-8C90-AF14C62D3D88}" type="pres">
      <dgm:prSet presAssocID="{DC4864DE-7A3B-4C42-BB3D-08AE4E11DB53}" presName="theList" presStyleCnt="0"/>
      <dgm:spPr/>
    </dgm:pt>
    <dgm:pt modelId="{F5878AE6-2A5C-493D-BE83-EC2EBA299AF9}" type="pres">
      <dgm:prSet presAssocID="{26178BB5-5772-41D9-B926-28EBCCE60096}" presName="aNode" presStyleLbl="fgAcc1" presStyleIdx="0" presStyleCnt="3">
        <dgm:presLayoutVars>
          <dgm:bulletEnabled val="1"/>
        </dgm:presLayoutVars>
      </dgm:prSet>
      <dgm:spPr/>
    </dgm:pt>
    <dgm:pt modelId="{358E0C74-EF64-406F-A1E2-29EDADF9143C}" type="pres">
      <dgm:prSet presAssocID="{26178BB5-5772-41D9-B926-28EBCCE60096}" presName="aSpace" presStyleCnt="0"/>
      <dgm:spPr/>
    </dgm:pt>
    <dgm:pt modelId="{D289019F-9A4B-4473-9C2D-D3DC5226771C}" type="pres">
      <dgm:prSet presAssocID="{90972D07-7256-4494-8586-8D6A47665803}" presName="aNode" presStyleLbl="fgAcc1" presStyleIdx="1" presStyleCnt="3">
        <dgm:presLayoutVars>
          <dgm:bulletEnabled val="1"/>
        </dgm:presLayoutVars>
      </dgm:prSet>
      <dgm:spPr/>
    </dgm:pt>
    <dgm:pt modelId="{1E9B5BB7-BDFA-4B50-BB0F-F724A84D844A}" type="pres">
      <dgm:prSet presAssocID="{90972D07-7256-4494-8586-8D6A47665803}" presName="aSpace" presStyleCnt="0"/>
      <dgm:spPr/>
    </dgm:pt>
    <dgm:pt modelId="{212814A4-BDED-4DA4-A745-3222D9048C88}" type="pres">
      <dgm:prSet presAssocID="{3B5EC698-8FE4-4292-AF01-37338E5419F0}" presName="aNode" presStyleLbl="fgAcc1" presStyleIdx="2" presStyleCnt="3">
        <dgm:presLayoutVars>
          <dgm:bulletEnabled val="1"/>
        </dgm:presLayoutVars>
      </dgm:prSet>
      <dgm:spPr/>
    </dgm:pt>
    <dgm:pt modelId="{BFB14B90-02ED-4519-B9D6-56353ADA7ED3}" type="pres">
      <dgm:prSet presAssocID="{3B5EC698-8FE4-4292-AF01-37338E5419F0}" presName="aSpace" presStyleCnt="0"/>
      <dgm:spPr/>
    </dgm:pt>
  </dgm:ptLst>
  <dgm:cxnLst>
    <dgm:cxn modelId="{426D7142-F947-441E-8517-7BA78C78369C}" srcId="{DC4864DE-7A3B-4C42-BB3D-08AE4E11DB53}" destId="{3B5EC698-8FE4-4292-AF01-37338E5419F0}" srcOrd="2" destOrd="0" parTransId="{66EFAB5E-E2C3-460F-8784-1698A422B12B}" sibTransId="{0AACF769-35B2-430E-9A82-84A6D7E2E585}"/>
    <dgm:cxn modelId="{32060367-9C7A-4D09-A30A-3B11EC5E4BB0}" srcId="{DC4864DE-7A3B-4C42-BB3D-08AE4E11DB53}" destId="{26178BB5-5772-41D9-B926-28EBCCE60096}" srcOrd="0" destOrd="0" parTransId="{5C853661-3DA6-497E-AEC0-9AD236D87CDB}" sibTransId="{1657F00C-05F1-4330-B1D0-F68D8D783DDA}"/>
    <dgm:cxn modelId="{ECCC6F7D-1115-4800-9036-B3EC61A55941}" type="presOf" srcId="{DC4864DE-7A3B-4C42-BB3D-08AE4E11DB53}" destId="{F363CDC4-2754-47D2-9763-D7FFF5A0CC76}" srcOrd="0" destOrd="0" presId="urn:microsoft.com/office/officeart/2005/8/layout/pyramid2"/>
    <dgm:cxn modelId="{5E968E98-4360-48C4-B411-B45AD15C2218}" srcId="{DC4864DE-7A3B-4C42-BB3D-08AE4E11DB53}" destId="{90972D07-7256-4494-8586-8D6A47665803}" srcOrd="1" destOrd="0" parTransId="{40AB27DE-C73B-45D3-8807-094FE5562413}" sibTransId="{0AEAA94D-47F8-4789-A0C9-7C572D6BBF7B}"/>
    <dgm:cxn modelId="{DCFB40A0-5141-4EDA-8F66-4BE0A087D795}" type="presOf" srcId="{3B5EC698-8FE4-4292-AF01-37338E5419F0}" destId="{212814A4-BDED-4DA4-A745-3222D9048C88}" srcOrd="0" destOrd="0" presId="urn:microsoft.com/office/officeart/2005/8/layout/pyramid2"/>
    <dgm:cxn modelId="{007C53C3-5921-482A-8BA7-E38D019DAA56}" type="presOf" srcId="{90972D07-7256-4494-8586-8D6A47665803}" destId="{D289019F-9A4B-4473-9C2D-D3DC5226771C}" srcOrd="0" destOrd="0" presId="urn:microsoft.com/office/officeart/2005/8/layout/pyramid2"/>
    <dgm:cxn modelId="{EA935DDE-36E4-4768-A18D-886A3529CF75}" type="presOf" srcId="{26178BB5-5772-41D9-B926-28EBCCE60096}" destId="{F5878AE6-2A5C-493D-BE83-EC2EBA299AF9}" srcOrd="0" destOrd="0" presId="urn:microsoft.com/office/officeart/2005/8/layout/pyramid2"/>
    <dgm:cxn modelId="{10F8DA17-35C0-4B06-BF19-A5FBDCE97BE8}" type="presParOf" srcId="{F363CDC4-2754-47D2-9763-D7FFF5A0CC76}" destId="{058C8EFE-E912-4BE2-A14B-100A2205EF2D}" srcOrd="0" destOrd="0" presId="urn:microsoft.com/office/officeart/2005/8/layout/pyramid2"/>
    <dgm:cxn modelId="{5FB435C8-5EC0-4A19-9487-47ED9AB1ED13}" type="presParOf" srcId="{F363CDC4-2754-47D2-9763-D7FFF5A0CC76}" destId="{2CB9C84A-5EF7-49EC-8C90-AF14C62D3D88}" srcOrd="1" destOrd="0" presId="urn:microsoft.com/office/officeart/2005/8/layout/pyramid2"/>
    <dgm:cxn modelId="{90A6E102-34C5-4FB6-8898-73A3F411818C}" type="presParOf" srcId="{2CB9C84A-5EF7-49EC-8C90-AF14C62D3D88}" destId="{F5878AE6-2A5C-493D-BE83-EC2EBA299AF9}" srcOrd="0" destOrd="0" presId="urn:microsoft.com/office/officeart/2005/8/layout/pyramid2"/>
    <dgm:cxn modelId="{1CE6B821-5E8C-4E6A-A70F-C8DF687FA001}" type="presParOf" srcId="{2CB9C84A-5EF7-49EC-8C90-AF14C62D3D88}" destId="{358E0C74-EF64-406F-A1E2-29EDADF9143C}" srcOrd="1" destOrd="0" presId="urn:microsoft.com/office/officeart/2005/8/layout/pyramid2"/>
    <dgm:cxn modelId="{7CD9BCF7-AF7F-4AE9-8A0F-6A7BCE607BD9}" type="presParOf" srcId="{2CB9C84A-5EF7-49EC-8C90-AF14C62D3D88}" destId="{D289019F-9A4B-4473-9C2D-D3DC5226771C}" srcOrd="2" destOrd="0" presId="urn:microsoft.com/office/officeart/2005/8/layout/pyramid2"/>
    <dgm:cxn modelId="{7C1EE013-07DC-41AB-A8A1-A858C4219A44}" type="presParOf" srcId="{2CB9C84A-5EF7-49EC-8C90-AF14C62D3D88}" destId="{1E9B5BB7-BDFA-4B50-BB0F-F724A84D844A}" srcOrd="3" destOrd="0" presId="urn:microsoft.com/office/officeart/2005/8/layout/pyramid2"/>
    <dgm:cxn modelId="{3DF630ED-0292-4F57-8DD5-FCA137EA4F8E}" type="presParOf" srcId="{2CB9C84A-5EF7-49EC-8C90-AF14C62D3D88}" destId="{212814A4-BDED-4DA4-A745-3222D9048C88}" srcOrd="4" destOrd="0" presId="urn:microsoft.com/office/officeart/2005/8/layout/pyramid2"/>
    <dgm:cxn modelId="{46BDD747-BD99-4049-9DE4-3F6597B7CD97}" type="presParOf" srcId="{2CB9C84A-5EF7-49EC-8C90-AF14C62D3D88}" destId="{BFB14B90-02ED-4519-B9D6-56353ADA7ED3}"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23B6CC-CF73-4141-B24E-F94C6F896868}"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US"/>
        </a:p>
      </dgm:t>
    </dgm:pt>
    <dgm:pt modelId="{27E7AA18-1A7D-4F67-B1A6-7467F8619DB8}">
      <dgm:prSet/>
      <dgm:spPr>
        <a:solidFill>
          <a:schemeClr val="accent4">
            <a:lumMod val="50000"/>
          </a:schemeClr>
        </a:solidFill>
      </dgm:spPr>
      <dgm:t>
        <a:bodyPr/>
        <a:lstStyle/>
        <a:p>
          <a:pPr rtl="0"/>
          <a:r>
            <a:rPr lang="en-US" dirty="0"/>
            <a:t>International managers from other cultures with varying scores need to understand France culture</a:t>
          </a:r>
        </a:p>
      </dgm:t>
    </dgm:pt>
    <dgm:pt modelId="{0BC50BC6-6055-4030-8EC9-C36A767E7997}" type="parTrans" cxnId="{9C9F9A77-C2BC-44CB-8A32-9CA1A434CC73}">
      <dgm:prSet/>
      <dgm:spPr/>
      <dgm:t>
        <a:bodyPr/>
        <a:lstStyle/>
        <a:p>
          <a:endParaRPr lang="en-US"/>
        </a:p>
      </dgm:t>
    </dgm:pt>
    <dgm:pt modelId="{0C99CC5A-368C-4CF2-B0E8-275B562CF6C2}" type="sibTrans" cxnId="{9C9F9A77-C2BC-44CB-8A32-9CA1A434CC73}">
      <dgm:prSet/>
      <dgm:spPr/>
      <dgm:t>
        <a:bodyPr/>
        <a:lstStyle/>
        <a:p>
          <a:endParaRPr lang="en-US"/>
        </a:p>
      </dgm:t>
    </dgm:pt>
    <dgm:pt modelId="{9A58236A-C562-4176-9C15-F62AE89C0032}">
      <dgm:prSet/>
      <dgm:spPr>
        <a:solidFill>
          <a:schemeClr val="accent4">
            <a:lumMod val="50000"/>
          </a:schemeClr>
        </a:solidFill>
      </dgm:spPr>
      <dgm:t>
        <a:bodyPr/>
        <a:lstStyle/>
        <a:p>
          <a:pPr rtl="0"/>
          <a:r>
            <a:rPr lang="en-US" dirty="0"/>
            <a:t>Liaison with human resource managers to gain in-depth of past negotiations</a:t>
          </a:r>
        </a:p>
      </dgm:t>
    </dgm:pt>
    <dgm:pt modelId="{B0BAB6F3-C903-4F40-A6AA-7CCB5A1D0CB8}" type="parTrans" cxnId="{6A83417F-E28B-454F-B8F7-99EF57D258F0}">
      <dgm:prSet/>
      <dgm:spPr/>
      <dgm:t>
        <a:bodyPr/>
        <a:lstStyle/>
        <a:p>
          <a:endParaRPr lang="en-US"/>
        </a:p>
      </dgm:t>
    </dgm:pt>
    <dgm:pt modelId="{8590D63F-8D83-4A0A-B04A-85DFDAA8695B}" type="sibTrans" cxnId="{6A83417F-E28B-454F-B8F7-99EF57D258F0}">
      <dgm:prSet/>
      <dgm:spPr/>
      <dgm:t>
        <a:bodyPr/>
        <a:lstStyle/>
        <a:p>
          <a:endParaRPr lang="en-US"/>
        </a:p>
      </dgm:t>
    </dgm:pt>
    <dgm:pt modelId="{8BF5F667-93C1-4DA9-BCEA-FA0AB2739EF0}">
      <dgm:prSet/>
      <dgm:spPr>
        <a:solidFill>
          <a:schemeClr val="accent4">
            <a:lumMod val="50000"/>
          </a:schemeClr>
        </a:solidFill>
      </dgm:spPr>
      <dgm:t>
        <a:bodyPr/>
        <a:lstStyle/>
        <a:p>
          <a:pPr rtl="0"/>
          <a:r>
            <a:rPr lang="en-US" dirty="0"/>
            <a:t>Acknowledge that no culture is uniform across all countries</a:t>
          </a:r>
        </a:p>
      </dgm:t>
    </dgm:pt>
    <dgm:pt modelId="{1226A0D0-6840-47CE-8B5D-642D0FFA1D2B}" type="parTrans" cxnId="{31D1CD5B-7485-4B93-8ADD-D87A15ED3887}">
      <dgm:prSet/>
      <dgm:spPr/>
      <dgm:t>
        <a:bodyPr/>
        <a:lstStyle/>
        <a:p>
          <a:endParaRPr lang="en-US"/>
        </a:p>
      </dgm:t>
    </dgm:pt>
    <dgm:pt modelId="{571F9AAF-E00C-49DA-99D3-935E3A9E4161}" type="sibTrans" cxnId="{31D1CD5B-7485-4B93-8ADD-D87A15ED3887}">
      <dgm:prSet/>
      <dgm:spPr/>
      <dgm:t>
        <a:bodyPr/>
        <a:lstStyle/>
        <a:p>
          <a:endParaRPr lang="en-US"/>
        </a:p>
      </dgm:t>
    </dgm:pt>
    <dgm:pt modelId="{B0F3FF86-0445-4EB8-9DC3-1C9838CCFC47}">
      <dgm:prSet/>
      <dgm:spPr>
        <a:solidFill>
          <a:schemeClr val="accent4">
            <a:lumMod val="50000"/>
          </a:schemeClr>
        </a:solidFill>
      </dgm:spPr>
      <dgm:t>
        <a:bodyPr/>
        <a:lstStyle/>
        <a:p>
          <a:pPr rtl="0"/>
          <a:r>
            <a:rPr lang="en-US" dirty="0"/>
            <a:t>(Zhang and Zhou, 2008; Dignen  and McMaster, 2013).</a:t>
          </a:r>
        </a:p>
      </dgm:t>
    </dgm:pt>
    <dgm:pt modelId="{EE106C62-4546-4D87-BE67-CD5D0F8682AB}" type="parTrans" cxnId="{AB4D1EF6-71E0-40F0-B704-10B92EEA6034}">
      <dgm:prSet/>
      <dgm:spPr/>
      <dgm:t>
        <a:bodyPr/>
        <a:lstStyle/>
        <a:p>
          <a:endParaRPr lang="en-US"/>
        </a:p>
      </dgm:t>
    </dgm:pt>
    <dgm:pt modelId="{B4F11D13-4243-4D46-ABD0-1ED808690919}" type="sibTrans" cxnId="{AB4D1EF6-71E0-40F0-B704-10B92EEA6034}">
      <dgm:prSet/>
      <dgm:spPr/>
      <dgm:t>
        <a:bodyPr/>
        <a:lstStyle/>
        <a:p>
          <a:endParaRPr lang="en-US"/>
        </a:p>
      </dgm:t>
    </dgm:pt>
    <dgm:pt modelId="{525E9362-150B-4707-A377-7848B71B7354}" type="pres">
      <dgm:prSet presAssocID="{7223B6CC-CF73-4141-B24E-F94C6F896868}" presName="Name0" presStyleCnt="0">
        <dgm:presLayoutVars>
          <dgm:dir/>
          <dgm:animLvl val="lvl"/>
          <dgm:resizeHandles val="exact"/>
        </dgm:presLayoutVars>
      </dgm:prSet>
      <dgm:spPr/>
    </dgm:pt>
    <dgm:pt modelId="{8CF0EF16-2D01-41FB-94C8-380AE0F9B29C}" type="pres">
      <dgm:prSet presAssocID="{7223B6CC-CF73-4141-B24E-F94C6F896868}" presName="tSp" presStyleCnt="0"/>
      <dgm:spPr/>
    </dgm:pt>
    <dgm:pt modelId="{439D9C66-6E33-45CE-BC56-A91704733762}" type="pres">
      <dgm:prSet presAssocID="{7223B6CC-CF73-4141-B24E-F94C6F896868}" presName="bSp" presStyleCnt="0"/>
      <dgm:spPr/>
    </dgm:pt>
    <dgm:pt modelId="{57A4A5D1-C897-4EDD-997A-6ACEB5D896F3}" type="pres">
      <dgm:prSet presAssocID="{7223B6CC-CF73-4141-B24E-F94C6F896868}" presName="process" presStyleCnt="0"/>
      <dgm:spPr/>
    </dgm:pt>
    <dgm:pt modelId="{B6858B75-D2D0-44A5-9955-D61239C917D7}" type="pres">
      <dgm:prSet presAssocID="{27E7AA18-1A7D-4F67-B1A6-7467F8619DB8}" presName="composite1" presStyleCnt="0"/>
      <dgm:spPr/>
    </dgm:pt>
    <dgm:pt modelId="{52EC9042-D1A1-4872-8767-4BD36882DF54}" type="pres">
      <dgm:prSet presAssocID="{27E7AA18-1A7D-4F67-B1A6-7467F8619DB8}" presName="dummyNode1" presStyleLbl="node1" presStyleIdx="0" presStyleCnt="4"/>
      <dgm:spPr/>
    </dgm:pt>
    <dgm:pt modelId="{CA503385-C9EB-459B-858E-F17169F29977}" type="pres">
      <dgm:prSet presAssocID="{27E7AA18-1A7D-4F67-B1A6-7467F8619DB8}" presName="childNode1" presStyleLbl="bgAcc1" presStyleIdx="0" presStyleCnt="4">
        <dgm:presLayoutVars>
          <dgm:bulletEnabled val="1"/>
        </dgm:presLayoutVars>
      </dgm:prSet>
      <dgm:spPr>
        <a:blipFill rotWithShape="0">
          <a:blip xmlns:r="http://schemas.openxmlformats.org/officeDocument/2006/relationships" r:embed="rId1"/>
          <a:stretch>
            <a:fillRect/>
          </a:stretch>
        </a:blipFill>
      </dgm:spPr>
    </dgm:pt>
    <dgm:pt modelId="{993E9A6D-7384-42CA-B37A-217365DCE1D8}" type="pres">
      <dgm:prSet presAssocID="{27E7AA18-1A7D-4F67-B1A6-7467F8619DB8}" presName="childNode1tx" presStyleLbl="bgAcc1" presStyleIdx="0" presStyleCnt="4">
        <dgm:presLayoutVars>
          <dgm:bulletEnabled val="1"/>
        </dgm:presLayoutVars>
      </dgm:prSet>
      <dgm:spPr/>
    </dgm:pt>
    <dgm:pt modelId="{46266C82-820C-40BD-AA82-04C3B78B4C8D}" type="pres">
      <dgm:prSet presAssocID="{27E7AA18-1A7D-4F67-B1A6-7467F8619DB8}" presName="parentNode1" presStyleLbl="node1" presStyleIdx="0" presStyleCnt="4">
        <dgm:presLayoutVars>
          <dgm:chMax val="1"/>
          <dgm:bulletEnabled val="1"/>
        </dgm:presLayoutVars>
      </dgm:prSet>
      <dgm:spPr/>
    </dgm:pt>
    <dgm:pt modelId="{E38EF7BC-11CD-4D62-90DA-8642FB9A5F75}" type="pres">
      <dgm:prSet presAssocID="{27E7AA18-1A7D-4F67-B1A6-7467F8619DB8}" presName="connSite1" presStyleCnt="0"/>
      <dgm:spPr/>
    </dgm:pt>
    <dgm:pt modelId="{A3BFDB7A-55B6-45E2-A620-AE5D107B3339}" type="pres">
      <dgm:prSet presAssocID="{0C99CC5A-368C-4CF2-B0E8-275B562CF6C2}" presName="Name9" presStyleLbl="sibTrans2D1" presStyleIdx="0" presStyleCnt="3"/>
      <dgm:spPr/>
    </dgm:pt>
    <dgm:pt modelId="{BE85EC79-9A7B-488B-AA9D-482350FE53DB}" type="pres">
      <dgm:prSet presAssocID="{9A58236A-C562-4176-9C15-F62AE89C0032}" presName="composite2" presStyleCnt="0"/>
      <dgm:spPr/>
    </dgm:pt>
    <dgm:pt modelId="{F40713A5-2514-456C-A5EA-38DE5EC61CA2}" type="pres">
      <dgm:prSet presAssocID="{9A58236A-C562-4176-9C15-F62AE89C0032}" presName="dummyNode2" presStyleLbl="node1" presStyleIdx="0" presStyleCnt="4"/>
      <dgm:spPr/>
    </dgm:pt>
    <dgm:pt modelId="{10CB98FA-6CDF-44C1-B7E9-E8B33461F3E6}" type="pres">
      <dgm:prSet presAssocID="{9A58236A-C562-4176-9C15-F62AE89C0032}" presName="childNode2" presStyleLbl="bgAcc1" presStyleIdx="1" presStyleCnt="4">
        <dgm:presLayoutVars>
          <dgm:bulletEnabled val="1"/>
        </dgm:presLayoutVars>
      </dgm:prSet>
      <dgm:spPr>
        <a:blipFill rotWithShape="0">
          <a:blip xmlns:r="http://schemas.openxmlformats.org/officeDocument/2006/relationships" r:embed="rId2"/>
          <a:stretch>
            <a:fillRect/>
          </a:stretch>
        </a:blipFill>
      </dgm:spPr>
    </dgm:pt>
    <dgm:pt modelId="{609B7036-52F6-40FA-A8F4-F2097FF76937}" type="pres">
      <dgm:prSet presAssocID="{9A58236A-C562-4176-9C15-F62AE89C0032}" presName="childNode2tx" presStyleLbl="bgAcc1" presStyleIdx="1" presStyleCnt="4">
        <dgm:presLayoutVars>
          <dgm:bulletEnabled val="1"/>
        </dgm:presLayoutVars>
      </dgm:prSet>
      <dgm:spPr/>
    </dgm:pt>
    <dgm:pt modelId="{49868134-39B3-463B-9FB0-55424873D1F0}" type="pres">
      <dgm:prSet presAssocID="{9A58236A-C562-4176-9C15-F62AE89C0032}" presName="parentNode2" presStyleLbl="node1" presStyleIdx="1" presStyleCnt="4">
        <dgm:presLayoutVars>
          <dgm:chMax val="0"/>
          <dgm:bulletEnabled val="1"/>
        </dgm:presLayoutVars>
      </dgm:prSet>
      <dgm:spPr/>
    </dgm:pt>
    <dgm:pt modelId="{9E3AF4F2-396A-4598-9550-09ADA66E2055}" type="pres">
      <dgm:prSet presAssocID="{9A58236A-C562-4176-9C15-F62AE89C0032}" presName="connSite2" presStyleCnt="0"/>
      <dgm:spPr/>
    </dgm:pt>
    <dgm:pt modelId="{89273536-84FF-4159-B384-50415B701968}" type="pres">
      <dgm:prSet presAssocID="{8590D63F-8D83-4A0A-B04A-85DFDAA8695B}" presName="Name18" presStyleLbl="sibTrans2D1" presStyleIdx="1" presStyleCnt="3"/>
      <dgm:spPr/>
    </dgm:pt>
    <dgm:pt modelId="{5D43021E-BDAA-434F-9901-068C812EB81D}" type="pres">
      <dgm:prSet presAssocID="{8BF5F667-93C1-4DA9-BCEA-FA0AB2739EF0}" presName="composite1" presStyleCnt="0"/>
      <dgm:spPr/>
    </dgm:pt>
    <dgm:pt modelId="{5D82458F-8416-4EA4-B128-E1AEDBDA6F09}" type="pres">
      <dgm:prSet presAssocID="{8BF5F667-93C1-4DA9-BCEA-FA0AB2739EF0}" presName="dummyNode1" presStyleLbl="node1" presStyleIdx="1" presStyleCnt="4"/>
      <dgm:spPr/>
    </dgm:pt>
    <dgm:pt modelId="{7613E862-1188-472C-A05E-53A16CC0F505}" type="pres">
      <dgm:prSet presAssocID="{8BF5F667-93C1-4DA9-BCEA-FA0AB2739EF0}" presName="childNode1" presStyleLbl="bgAcc1" presStyleIdx="2" presStyleCnt="4">
        <dgm:presLayoutVars>
          <dgm:bulletEnabled val="1"/>
        </dgm:presLayoutVars>
      </dgm:prSet>
      <dgm:spPr>
        <a:blipFill rotWithShape="0">
          <a:blip xmlns:r="http://schemas.openxmlformats.org/officeDocument/2006/relationships" r:embed="rId3"/>
          <a:stretch>
            <a:fillRect/>
          </a:stretch>
        </a:blipFill>
      </dgm:spPr>
    </dgm:pt>
    <dgm:pt modelId="{6EA19DBA-28EC-40E4-B66E-EB4305A33A01}" type="pres">
      <dgm:prSet presAssocID="{8BF5F667-93C1-4DA9-BCEA-FA0AB2739EF0}" presName="childNode1tx" presStyleLbl="bgAcc1" presStyleIdx="2" presStyleCnt="4">
        <dgm:presLayoutVars>
          <dgm:bulletEnabled val="1"/>
        </dgm:presLayoutVars>
      </dgm:prSet>
      <dgm:spPr/>
    </dgm:pt>
    <dgm:pt modelId="{7998FB7E-6FC5-46D8-B418-17B24F42F7D7}" type="pres">
      <dgm:prSet presAssocID="{8BF5F667-93C1-4DA9-BCEA-FA0AB2739EF0}" presName="parentNode1" presStyleLbl="node1" presStyleIdx="2" presStyleCnt="4">
        <dgm:presLayoutVars>
          <dgm:chMax val="1"/>
          <dgm:bulletEnabled val="1"/>
        </dgm:presLayoutVars>
      </dgm:prSet>
      <dgm:spPr/>
    </dgm:pt>
    <dgm:pt modelId="{30C67248-8D0E-4933-8F80-DF213EC22270}" type="pres">
      <dgm:prSet presAssocID="{8BF5F667-93C1-4DA9-BCEA-FA0AB2739EF0}" presName="connSite1" presStyleCnt="0"/>
      <dgm:spPr/>
    </dgm:pt>
    <dgm:pt modelId="{04F130E9-7C8A-4CCA-83DA-DC1676E88A87}" type="pres">
      <dgm:prSet presAssocID="{571F9AAF-E00C-49DA-99D3-935E3A9E4161}" presName="Name9" presStyleLbl="sibTrans2D1" presStyleIdx="2" presStyleCnt="3"/>
      <dgm:spPr/>
    </dgm:pt>
    <dgm:pt modelId="{1827730E-2A32-4CEC-861C-0B1AA986DE7A}" type="pres">
      <dgm:prSet presAssocID="{B0F3FF86-0445-4EB8-9DC3-1C9838CCFC47}" presName="composite2" presStyleCnt="0"/>
      <dgm:spPr/>
    </dgm:pt>
    <dgm:pt modelId="{8D1142EC-BFD2-4C71-B705-9453BEE1FF9F}" type="pres">
      <dgm:prSet presAssocID="{B0F3FF86-0445-4EB8-9DC3-1C9838CCFC47}" presName="dummyNode2" presStyleLbl="node1" presStyleIdx="2" presStyleCnt="4"/>
      <dgm:spPr/>
    </dgm:pt>
    <dgm:pt modelId="{6E28ABA8-B542-4F40-974B-A9CF2744590D}" type="pres">
      <dgm:prSet presAssocID="{B0F3FF86-0445-4EB8-9DC3-1C9838CCFC47}" presName="childNode2" presStyleLbl="bgAcc1" presStyleIdx="3" presStyleCnt="4">
        <dgm:presLayoutVars>
          <dgm:bulletEnabled val="1"/>
        </dgm:presLayoutVars>
      </dgm:prSet>
      <dgm:spPr>
        <a:solidFill>
          <a:schemeClr val="bg2">
            <a:lumMod val="90000"/>
            <a:alpha val="90000"/>
          </a:schemeClr>
        </a:solidFill>
        <a:ln>
          <a:noFill/>
        </a:ln>
      </dgm:spPr>
    </dgm:pt>
    <dgm:pt modelId="{AC4C41CE-7180-4CE5-ADCB-9C9CB647ECFF}" type="pres">
      <dgm:prSet presAssocID="{B0F3FF86-0445-4EB8-9DC3-1C9838CCFC47}" presName="childNode2tx" presStyleLbl="bgAcc1" presStyleIdx="3" presStyleCnt="4">
        <dgm:presLayoutVars>
          <dgm:bulletEnabled val="1"/>
        </dgm:presLayoutVars>
      </dgm:prSet>
      <dgm:spPr/>
    </dgm:pt>
    <dgm:pt modelId="{C086A980-BE0E-4A75-810B-14C2E89BD125}" type="pres">
      <dgm:prSet presAssocID="{B0F3FF86-0445-4EB8-9DC3-1C9838CCFC47}" presName="parentNode2" presStyleLbl="node1" presStyleIdx="3" presStyleCnt="4" custLinFactY="100000" custLinFactNeighborX="-8276" custLinFactNeighborY="112735">
        <dgm:presLayoutVars>
          <dgm:chMax val="0"/>
          <dgm:bulletEnabled val="1"/>
        </dgm:presLayoutVars>
      </dgm:prSet>
      <dgm:spPr/>
    </dgm:pt>
    <dgm:pt modelId="{9AD17AF5-1FAC-42F3-9E71-3EDB2D2E110D}" type="pres">
      <dgm:prSet presAssocID="{B0F3FF86-0445-4EB8-9DC3-1C9838CCFC47}" presName="connSite2" presStyleCnt="0"/>
      <dgm:spPr/>
    </dgm:pt>
  </dgm:ptLst>
  <dgm:cxnLst>
    <dgm:cxn modelId="{B1FAAF16-0475-4C61-82A0-02BC505FC828}" type="presOf" srcId="{8BF5F667-93C1-4DA9-BCEA-FA0AB2739EF0}" destId="{7998FB7E-6FC5-46D8-B418-17B24F42F7D7}" srcOrd="0" destOrd="0" presId="urn:microsoft.com/office/officeart/2005/8/layout/hProcess4"/>
    <dgm:cxn modelId="{31D1CD5B-7485-4B93-8ADD-D87A15ED3887}" srcId="{7223B6CC-CF73-4141-B24E-F94C6F896868}" destId="{8BF5F667-93C1-4DA9-BCEA-FA0AB2739EF0}" srcOrd="2" destOrd="0" parTransId="{1226A0D0-6840-47CE-8B5D-642D0FFA1D2B}" sibTransId="{571F9AAF-E00C-49DA-99D3-935E3A9E4161}"/>
    <dgm:cxn modelId="{FB13BB67-310A-47CD-BF09-0A3231346C51}" type="presOf" srcId="{B0F3FF86-0445-4EB8-9DC3-1C9838CCFC47}" destId="{C086A980-BE0E-4A75-810B-14C2E89BD125}" srcOrd="0" destOrd="0" presId="urn:microsoft.com/office/officeart/2005/8/layout/hProcess4"/>
    <dgm:cxn modelId="{2C585151-3283-415F-8F80-ABD571F3C23D}" type="presOf" srcId="{0C99CC5A-368C-4CF2-B0E8-275B562CF6C2}" destId="{A3BFDB7A-55B6-45E2-A620-AE5D107B3339}" srcOrd="0" destOrd="0" presId="urn:microsoft.com/office/officeart/2005/8/layout/hProcess4"/>
    <dgm:cxn modelId="{5F773672-72A5-4889-A738-9D89F14573AD}" type="presOf" srcId="{571F9AAF-E00C-49DA-99D3-935E3A9E4161}" destId="{04F130E9-7C8A-4CCA-83DA-DC1676E88A87}" srcOrd="0" destOrd="0" presId="urn:microsoft.com/office/officeart/2005/8/layout/hProcess4"/>
    <dgm:cxn modelId="{9C9F9A77-C2BC-44CB-8A32-9CA1A434CC73}" srcId="{7223B6CC-CF73-4141-B24E-F94C6F896868}" destId="{27E7AA18-1A7D-4F67-B1A6-7467F8619DB8}" srcOrd="0" destOrd="0" parTransId="{0BC50BC6-6055-4030-8EC9-C36A767E7997}" sibTransId="{0C99CC5A-368C-4CF2-B0E8-275B562CF6C2}"/>
    <dgm:cxn modelId="{6A83417F-E28B-454F-B8F7-99EF57D258F0}" srcId="{7223B6CC-CF73-4141-B24E-F94C6F896868}" destId="{9A58236A-C562-4176-9C15-F62AE89C0032}" srcOrd="1" destOrd="0" parTransId="{B0BAB6F3-C903-4F40-A6AA-7CCB5A1D0CB8}" sibTransId="{8590D63F-8D83-4A0A-B04A-85DFDAA8695B}"/>
    <dgm:cxn modelId="{403730C1-064E-4E48-ACF5-68E2A806E653}" type="presOf" srcId="{9A58236A-C562-4176-9C15-F62AE89C0032}" destId="{49868134-39B3-463B-9FB0-55424873D1F0}" srcOrd="0" destOrd="0" presId="urn:microsoft.com/office/officeart/2005/8/layout/hProcess4"/>
    <dgm:cxn modelId="{B31242C5-B244-4E82-BCF4-BC7624B4FFBC}" type="presOf" srcId="{27E7AA18-1A7D-4F67-B1A6-7467F8619DB8}" destId="{46266C82-820C-40BD-AA82-04C3B78B4C8D}" srcOrd="0" destOrd="0" presId="urn:microsoft.com/office/officeart/2005/8/layout/hProcess4"/>
    <dgm:cxn modelId="{18097BD8-88D2-46DC-A0F9-BD684BF978EE}" type="presOf" srcId="{8590D63F-8D83-4A0A-B04A-85DFDAA8695B}" destId="{89273536-84FF-4159-B384-50415B701968}" srcOrd="0" destOrd="0" presId="urn:microsoft.com/office/officeart/2005/8/layout/hProcess4"/>
    <dgm:cxn modelId="{AB4D1EF6-71E0-40F0-B704-10B92EEA6034}" srcId="{7223B6CC-CF73-4141-B24E-F94C6F896868}" destId="{B0F3FF86-0445-4EB8-9DC3-1C9838CCFC47}" srcOrd="3" destOrd="0" parTransId="{EE106C62-4546-4D87-BE67-CD5D0F8682AB}" sibTransId="{B4F11D13-4243-4D46-ABD0-1ED808690919}"/>
    <dgm:cxn modelId="{BBD999F9-A864-494D-92D6-F2F812CB8321}" type="presOf" srcId="{7223B6CC-CF73-4141-B24E-F94C6F896868}" destId="{525E9362-150B-4707-A377-7848B71B7354}" srcOrd="0" destOrd="0" presId="urn:microsoft.com/office/officeart/2005/8/layout/hProcess4"/>
    <dgm:cxn modelId="{F0B4CB48-3434-41C6-9D6F-75EF6CF103DC}" type="presParOf" srcId="{525E9362-150B-4707-A377-7848B71B7354}" destId="{8CF0EF16-2D01-41FB-94C8-380AE0F9B29C}" srcOrd="0" destOrd="0" presId="urn:microsoft.com/office/officeart/2005/8/layout/hProcess4"/>
    <dgm:cxn modelId="{7DADA25B-FF10-4E65-A52C-B696000EB22C}" type="presParOf" srcId="{525E9362-150B-4707-A377-7848B71B7354}" destId="{439D9C66-6E33-45CE-BC56-A91704733762}" srcOrd="1" destOrd="0" presId="urn:microsoft.com/office/officeart/2005/8/layout/hProcess4"/>
    <dgm:cxn modelId="{D9E978C3-035A-4EB1-941C-A0CA80E017E8}" type="presParOf" srcId="{525E9362-150B-4707-A377-7848B71B7354}" destId="{57A4A5D1-C897-4EDD-997A-6ACEB5D896F3}" srcOrd="2" destOrd="0" presId="urn:microsoft.com/office/officeart/2005/8/layout/hProcess4"/>
    <dgm:cxn modelId="{A1CE0E28-1C6E-4E88-ABA4-34F442F258B1}" type="presParOf" srcId="{57A4A5D1-C897-4EDD-997A-6ACEB5D896F3}" destId="{B6858B75-D2D0-44A5-9955-D61239C917D7}" srcOrd="0" destOrd="0" presId="urn:microsoft.com/office/officeart/2005/8/layout/hProcess4"/>
    <dgm:cxn modelId="{885E385A-A41F-48E6-A413-23A31A2CCE42}" type="presParOf" srcId="{B6858B75-D2D0-44A5-9955-D61239C917D7}" destId="{52EC9042-D1A1-4872-8767-4BD36882DF54}" srcOrd="0" destOrd="0" presId="urn:microsoft.com/office/officeart/2005/8/layout/hProcess4"/>
    <dgm:cxn modelId="{ADC98260-9ACF-4F33-B9E4-DD282B791A73}" type="presParOf" srcId="{B6858B75-D2D0-44A5-9955-D61239C917D7}" destId="{CA503385-C9EB-459B-858E-F17169F29977}" srcOrd="1" destOrd="0" presId="urn:microsoft.com/office/officeart/2005/8/layout/hProcess4"/>
    <dgm:cxn modelId="{11F24D85-D466-4A2C-BFE3-9762F5D09585}" type="presParOf" srcId="{B6858B75-D2D0-44A5-9955-D61239C917D7}" destId="{993E9A6D-7384-42CA-B37A-217365DCE1D8}" srcOrd="2" destOrd="0" presId="urn:microsoft.com/office/officeart/2005/8/layout/hProcess4"/>
    <dgm:cxn modelId="{AF90E5E3-626F-4595-94BE-7F8C0E0ED529}" type="presParOf" srcId="{B6858B75-D2D0-44A5-9955-D61239C917D7}" destId="{46266C82-820C-40BD-AA82-04C3B78B4C8D}" srcOrd="3" destOrd="0" presId="urn:microsoft.com/office/officeart/2005/8/layout/hProcess4"/>
    <dgm:cxn modelId="{6397C99F-13D5-4FCF-8944-230FB10F06CD}" type="presParOf" srcId="{B6858B75-D2D0-44A5-9955-D61239C917D7}" destId="{E38EF7BC-11CD-4D62-90DA-8642FB9A5F75}" srcOrd="4" destOrd="0" presId="urn:microsoft.com/office/officeart/2005/8/layout/hProcess4"/>
    <dgm:cxn modelId="{9D90A091-2704-409A-8C8E-ADD0FE77594F}" type="presParOf" srcId="{57A4A5D1-C897-4EDD-997A-6ACEB5D896F3}" destId="{A3BFDB7A-55B6-45E2-A620-AE5D107B3339}" srcOrd="1" destOrd="0" presId="urn:microsoft.com/office/officeart/2005/8/layout/hProcess4"/>
    <dgm:cxn modelId="{84D7F632-BB25-4788-B823-EBB2008E2341}" type="presParOf" srcId="{57A4A5D1-C897-4EDD-997A-6ACEB5D896F3}" destId="{BE85EC79-9A7B-488B-AA9D-482350FE53DB}" srcOrd="2" destOrd="0" presId="urn:microsoft.com/office/officeart/2005/8/layout/hProcess4"/>
    <dgm:cxn modelId="{29343C11-1254-4B14-87AA-965A894DAC22}" type="presParOf" srcId="{BE85EC79-9A7B-488B-AA9D-482350FE53DB}" destId="{F40713A5-2514-456C-A5EA-38DE5EC61CA2}" srcOrd="0" destOrd="0" presId="urn:microsoft.com/office/officeart/2005/8/layout/hProcess4"/>
    <dgm:cxn modelId="{0B25A6EE-AC32-428A-8DE2-7954E6D2F1A8}" type="presParOf" srcId="{BE85EC79-9A7B-488B-AA9D-482350FE53DB}" destId="{10CB98FA-6CDF-44C1-B7E9-E8B33461F3E6}" srcOrd="1" destOrd="0" presId="urn:microsoft.com/office/officeart/2005/8/layout/hProcess4"/>
    <dgm:cxn modelId="{0CBB8D03-02F6-4B7A-BAC1-B7B49C867B9E}" type="presParOf" srcId="{BE85EC79-9A7B-488B-AA9D-482350FE53DB}" destId="{609B7036-52F6-40FA-A8F4-F2097FF76937}" srcOrd="2" destOrd="0" presId="urn:microsoft.com/office/officeart/2005/8/layout/hProcess4"/>
    <dgm:cxn modelId="{F58DB09D-D0FC-4296-95C1-6088FEDB3DBA}" type="presParOf" srcId="{BE85EC79-9A7B-488B-AA9D-482350FE53DB}" destId="{49868134-39B3-463B-9FB0-55424873D1F0}" srcOrd="3" destOrd="0" presId="urn:microsoft.com/office/officeart/2005/8/layout/hProcess4"/>
    <dgm:cxn modelId="{7D1169C8-0718-41A6-96CB-BA2FABA9FFDE}" type="presParOf" srcId="{BE85EC79-9A7B-488B-AA9D-482350FE53DB}" destId="{9E3AF4F2-396A-4598-9550-09ADA66E2055}" srcOrd="4" destOrd="0" presId="urn:microsoft.com/office/officeart/2005/8/layout/hProcess4"/>
    <dgm:cxn modelId="{A76DCD3E-9339-4BD4-81B9-C5310865F9D3}" type="presParOf" srcId="{57A4A5D1-C897-4EDD-997A-6ACEB5D896F3}" destId="{89273536-84FF-4159-B384-50415B701968}" srcOrd="3" destOrd="0" presId="urn:microsoft.com/office/officeart/2005/8/layout/hProcess4"/>
    <dgm:cxn modelId="{E0B550EF-7FFF-497B-B5CA-3917E335ADDD}" type="presParOf" srcId="{57A4A5D1-C897-4EDD-997A-6ACEB5D896F3}" destId="{5D43021E-BDAA-434F-9901-068C812EB81D}" srcOrd="4" destOrd="0" presId="urn:microsoft.com/office/officeart/2005/8/layout/hProcess4"/>
    <dgm:cxn modelId="{F9050008-525C-485E-9967-C4F0F9610589}" type="presParOf" srcId="{5D43021E-BDAA-434F-9901-068C812EB81D}" destId="{5D82458F-8416-4EA4-B128-E1AEDBDA6F09}" srcOrd="0" destOrd="0" presId="urn:microsoft.com/office/officeart/2005/8/layout/hProcess4"/>
    <dgm:cxn modelId="{9DA4C01B-BAAD-4A3E-8982-59A88CBEF730}" type="presParOf" srcId="{5D43021E-BDAA-434F-9901-068C812EB81D}" destId="{7613E862-1188-472C-A05E-53A16CC0F505}" srcOrd="1" destOrd="0" presId="urn:microsoft.com/office/officeart/2005/8/layout/hProcess4"/>
    <dgm:cxn modelId="{3D083FE9-67C7-4D28-A7D1-9E6865E9F158}" type="presParOf" srcId="{5D43021E-BDAA-434F-9901-068C812EB81D}" destId="{6EA19DBA-28EC-40E4-B66E-EB4305A33A01}" srcOrd="2" destOrd="0" presId="urn:microsoft.com/office/officeart/2005/8/layout/hProcess4"/>
    <dgm:cxn modelId="{1A836724-6851-4E35-BFB6-A84EC984B1FA}" type="presParOf" srcId="{5D43021E-BDAA-434F-9901-068C812EB81D}" destId="{7998FB7E-6FC5-46D8-B418-17B24F42F7D7}" srcOrd="3" destOrd="0" presId="urn:microsoft.com/office/officeart/2005/8/layout/hProcess4"/>
    <dgm:cxn modelId="{CB62E700-6E3B-4DF7-82C1-4F51661F6E57}" type="presParOf" srcId="{5D43021E-BDAA-434F-9901-068C812EB81D}" destId="{30C67248-8D0E-4933-8F80-DF213EC22270}" srcOrd="4" destOrd="0" presId="urn:microsoft.com/office/officeart/2005/8/layout/hProcess4"/>
    <dgm:cxn modelId="{4CA8DC42-A529-417A-9CF3-55CB0F52F13C}" type="presParOf" srcId="{57A4A5D1-C897-4EDD-997A-6ACEB5D896F3}" destId="{04F130E9-7C8A-4CCA-83DA-DC1676E88A87}" srcOrd="5" destOrd="0" presId="urn:microsoft.com/office/officeart/2005/8/layout/hProcess4"/>
    <dgm:cxn modelId="{41BC51B1-AD6E-4DD4-BE09-A24B45C57E73}" type="presParOf" srcId="{57A4A5D1-C897-4EDD-997A-6ACEB5D896F3}" destId="{1827730E-2A32-4CEC-861C-0B1AA986DE7A}" srcOrd="6" destOrd="0" presId="urn:microsoft.com/office/officeart/2005/8/layout/hProcess4"/>
    <dgm:cxn modelId="{F0759D59-A869-4121-AF27-3A4D052DB2BF}" type="presParOf" srcId="{1827730E-2A32-4CEC-861C-0B1AA986DE7A}" destId="{8D1142EC-BFD2-4C71-B705-9453BEE1FF9F}" srcOrd="0" destOrd="0" presId="urn:microsoft.com/office/officeart/2005/8/layout/hProcess4"/>
    <dgm:cxn modelId="{77A43F5F-567C-4706-A24F-708C381252C7}" type="presParOf" srcId="{1827730E-2A32-4CEC-861C-0B1AA986DE7A}" destId="{6E28ABA8-B542-4F40-974B-A9CF2744590D}" srcOrd="1" destOrd="0" presId="urn:microsoft.com/office/officeart/2005/8/layout/hProcess4"/>
    <dgm:cxn modelId="{50F9E259-B9A6-4A84-8E0B-1ED82F0FDF18}" type="presParOf" srcId="{1827730E-2A32-4CEC-861C-0B1AA986DE7A}" destId="{AC4C41CE-7180-4CE5-ADCB-9C9CB647ECFF}" srcOrd="2" destOrd="0" presId="urn:microsoft.com/office/officeart/2005/8/layout/hProcess4"/>
    <dgm:cxn modelId="{E7A8A682-9CB6-4D5B-AD28-C88901BDB110}" type="presParOf" srcId="{1827730E-2A32-4CEC-861C-0B1AA986DE7A}" destId="{C086A980-BE0E-4A75-810B-14C2E89BD125}" srcOrd="3" destOrd="0" presId="urn:microsoft.com/office/officeart/2005/8/layout/hProcess4"/>
    <dgm:cxn modelId="{57A80C7D-FE92-4BEB-A0FF-18998A4D1107}" type="presParOf" srcId="{1827730E-2A32-4CEC-861C-0B1AA986DE7A}" destId="{9AD17AF5-1FAC-42F3-9E71-3EDB2D2E110D}" srcOrd="4" destOrd="0" presId="urn:microsoft.com/office/officeart/2005/8/layout/hProcess4"/>
  </dgm:cxnLst>
  <dgm:bg>
    <a:solidFill>
      <a:schemeClr val="bg2">
        <a:lumMod val="9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2CC75-E6C6-49FA-9EA7-776D500C5644}">
      <dsp:nvSpPr>
        <dsp:cNvPr id="0" name=""/>
        <dsp:cNvSpPr/>
      </dsp:nvSpPr>
      <dsp:spPr>
        <a:xfrm>
          <a:off x="0" y="0"/>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50E00CD-064F-4F54-9C8A-BF34BF257C5F}">
      <dsp:nvSpPr>
        <dsp:cNvPr id="0" name=""/>
        <dsp:cNvSpPr/>
      </dsp:nvSpPr>
      <dsp:spPr>
        <a:xfrm>
          <a:off x="0" y="0"/>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Introduction</a:t>
          </a:r>
        </a:p>
      </dsp:txBody>
      <dsp:txXfrm>
        <a:off x="0" y="0"/>
        <a:ext cx="10617200" cy="629046"/>
      </dsp:txXfrm>
    </dsp:sp>
    <dsp:sp modelId="{9E8408B1-4F37-413B-B0DC-DF904FA28FA3}">
      <dsp:nvSpPr>
        <dsp:cNvPr id="0" name=""/>
        <dsp:cNvSpPr/>
      </dsp:nvSpPr>
      <dsp:spPr>
        <a:xfrm>
          <a:off x="0" y="629046"/>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B4291AE-257E-4545-B78C-A6B2A7F2B2C1}">
      <dsp:nvSpPr>
        <dsp:cNvPr id="0" name=""/>
        <dsp:cNvSpPr/>
      </dsp:nvSpPr>
      <dsp:spPr>
        <a:xfrm>
          <a:off x="0" y="629046"/>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Communication Theory</a:t>
          </a:r>
        </a:p>
      </dsp:txBody>
      <dsp:txXfrm>
        <a:off x="0" y="629046"/>
        <a:ext cx="10617200" cy="629046"/>
      </dsp:txXfrm>
    </dsp:sp>
    <dsp:sp modelId="{44B43A99-5981-4E98-BF05-E29DB95B8927}">
      <dsp:nvSpPr>
        <dsp:cNvPr id="0" name=""/>
        <dsp:cNvSpPr/>
      </dsp:nvSpPr>
      <dsp:spPr>
        <a:xfrm>
          <a:off x="0" y="1258093"/>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F4D15EB-DA99-4A88-9DA7-BC0F0321F9E0}">
      <dsp:nvSpPr>
        <dsp:cNvPr id="0" name=""/>
        <dsp:cNvSpPr/>
      </dsp:nvSpPr>
      <dsp:spPr>
        <a:xfrm>
          <a:off x="0" y="1258093"/>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Application to France </a:t>
          </a:r>
        </a:p>
      </dsp:txBody>
      <dsp:txXfrm>
        <a:off x="0" y="1258093"/>
        <a:ext cx="10617200" cy="629046"/>
      </dsp:txXfrm>
    </dsp:sp>
    <dsp:sp modelId="{5278F542-6CA1-41A2-A694-62008335D02F}">
      <dsp:nvSpPr>
        <dsp:cNvPr id="0" name=""/>
        <dsp:cNvSpPr/>
      </dsp:nvSpPr>
      <dsp:spPr>
        <a:xfrm>
          <a:off x="0" y="1887140"/>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8BF3A16-130F-413A-A912-098833DFD212}">
      <dsp:nvSpPr>
        <dsp:cNvPr id="0" name=""/>
        <dsp:cNvSpPr/>
      </dsp:nvSpPr>
      <dsp:spPr>
        <a:xfrm>
          <a:off x="0" y="1887140"/>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Analysis of Key challenges International Business communication in France</a:t>
          </a:r>
        </a:p>
      </dsp:txBody>
      <dsp:txXfrm>
        <a:off x="0" y="1887140"/>
        <a:ext cx="10617200" cy="629046"/>
      </dsp:txXfrm>
    </dsp:sp>
    <dsp:sp modelId="{1028038A-6072-488F-AD8E-72A2C862C4AE}">
      <dsp:nvSpPr>
        <dsp:cNvPr id="0" name=""/>
        <dsp:cNvSpPr/>
      </dsp:nvSpPr>
      <dsp:spPr>
        <a:xfrm>
          <a:off x="0" y="2516187"/>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169CEB7-1C8E-481A-9C14-6D567651BB10}">
      <dsp:nvSpPr>
        <dsp:cNvPr id="0" name=""/>
        <dsp:cNvSpPr/>
      </dsp:nvSpPr>
      <dsp:spPr>
        <a:xfrm>
          <a:off x="0" y="2516187"/>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Analysis of Key opportunities</a:t>
          </a:r>
        </a:p>
      </dsp:txBody>
      <dsp:txXfrm>
        <a:off x="0" y="2516187"/>
        <a:ext cx="10617200" cy="629046"/>
      </dsp:txXfrm>
    </dsp:sp>
    <dsp:sp modelId="{D3FAFD81-0037-4EAE-AE04-195BD2C5FCBB}">
      <dsp:nvSpPr>
        <dsp:cNvPr id="0" name=""/>
        <dsp:cNvSpPr/>
      </dsp:nvSpPr>
      <dsp:spPr>
        <a:xfrm>
          <a:off x="0" y="3145234"/>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13AFCBC-8A22-4D63-90FE-2F2B36F7ED79}">
      <dsp:nvSpPr>
        <dsp:cNvPr id="0" name=""/>
        <dsp:cNvSpPr/>
      </dsp:nvSpPr>
      <dsp:spPr>
        <a:xfrm>
          <a:off x="0" y="3145234"/>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Implications for Negotiation in International business Communication </a:t>
          </a:r>
        </a:p>
      </dsp:txBody>
      <dsp:txXfrm>
        <a:off x="0" y="3145234"/>
        <a:ext cx="10617200" cy="629046"/>
      </dsp:txXfrm>
    </dsp:sp>
    <dsp:sp modelId="{2FA17B5C-43B1-44FC-98FD-A77C9ABFB313}">
      <dsp:nvSpPr>
        <dsp:cNvPr id="0" name=""/>
        <dsp:cNvSpPr/>
      </dsp:nvSpPr>
      <dsp:spPr>
        <a:xfrm>
          <a:off x="0" y="3774281"/>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3A08CF5-69DB-476C-A5A8-AF7371724860}">
      <dsp:nvSpPr>
        <dsp:cNvPr id="0" name=""/>
        <dsp:cNvSpPr/>
      </dsp:nvSpPr>
      <dsp:spPr>
        <a:xfrm>
          <a:off x="0" y="3774281"/>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Recommendations to international business managers</a:t>
          </a:r>
        </a:p>
      </dsp:txBody>
      <dsp:txXfrm>
        <a:off x="0" y="3774281"/>
        <a:ext cx="10617200" cy="629046"/>
      </dsp:txXfrm>
    </dsp:sp>
    <dsp:sp modelId="{BF4BA09C-103C-4951-8527-C759D79BC66F}">
      <dsp:nvSpPr>
        <dsp:cNvPr id="0" name=""/>
        <dsp:cNvSpPr/>
      </dsp:nvSpPr>
      <dsp:spPr>
        <a:xfrm>
          <a:off x="0" y="4403328"/>
          <a:ext cx="10617200" cy="0"/>
        </a:xfrm>
        <a:prstGeom prst="lin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3">
              <a:shade val="80000"/>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792B066-1C94-435E-AA50-194DAE804E9C}">
      <dsp:nvSpPr>
        <dsp:cNvPr id="0" name=""/>
        <dsp:cNvSpPr/>
      </dsp:nvSpPr>
      <dsp:spPr>
        <a:xfrm>
          <a:off x="0" y="4403328"/>
          <a:ext cx="10617200" cy="62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t>References</a:t>
          </a:r>
        </a:p>
      </dsp:txBody>
      <dsp:txXfrm>
        <a:off x="0" y="4403328"/>
        <a:ext cx="10617200" cy="6290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65D58-335D-401F-BE44-FEE7055ACE87}">
      <dsp:nvSpPr>
        <dsp:cNvPr id="0" name=""/>
        <dsp:cNvSpPr/>
      </dsp:nvSpPr>
      <dsp:spPr>
        <a:xfrm>
          <a:off x="0" y="67692"/>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Understanding of Hofstede cross-cultural theory</a:t>
          </a:r>
        </a:p>
      </dsp:txBody>
      <dsp:txXfrm>
        <a:off x="31028" y="98720"/>
        <a:ext cx="10720244" cy="573546"/>
      </dsp:txXfrm>
    </dsp:sp>
    <dsp:sp modelId="{679DD9BD-9CBA-4D00-947A-1DFC8B92750E}">
      <dsp:nvSpPr>
        <dsp:cNvPr id="0" name=""/>
        <dsp:cNvSpPr/>
      </dsp:nvSpPr>
      <dsp:spPr>
        <a:xfrm>
          <a:off x="0" y="749375"/>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Applying Hofstede cross-cultural theory to France </a:t>
          </a:r>
        </a:p>
      </dsp:txBody>
      <dsp:txXfrm>
        <a:off x="31028" y="780403"/>
        <a:ext cx="10720244" cy="573546"/>
      </dsp:txXfrm>
    </dsp:sp>
    <dsp:sp modelId="{899DFDF1-8F8A-49A0-831E-BCE2A7AB0A14}">
      <dsp:nvSpPr>
        <dsp:cNvPr id="0" name=""/>
        <dsp:cNvSpPr/>
      </dsp:nvSpPr>
      <dsp:spPr>
        <a:xfrm>
          <a:off x="0" y="1431057"/>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Challenges of using negotiation practice in France </a:t>
          </a:r>
        </a:p>
      </dsp:txBody>
      <dsp:txXfrm>
        <a:off x="31028" y="1462085"/>
        <a:ext cx="10720244" cy="573546"/>
      </dsp:txXfrm>
    </dsp:sp>
    <dsp:sp modelId="{3B6D4DD5-B126-4911-B55D-C2194BEDEF94}">
      <dsp:nvSpPr>
        <dsp:cNvPr id="0" name=""/>
        <dsp:cNvSpPr/>
      </dsp:nvSpPr>
      <dsp:spPr>
        <a:xfrm>
          <a:off x="0" y="2112740"/>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Opportunities of international negotiation in France  </a:t>
          </a:r>
        </a:p>
      </dsp:txBody>
      <dsp:txXfrm>
        <a:off x="31028" y="2143768"/>
        <a:ext cx="10720244" cy="573546"/>
      </dsp:txXfrm>
    </dsp:sp>
    <dsp:sp modelId="{F19EC1D6-8411-4A87-B640-94F10BE1D66D}">
      <dsp:nvSpPr>
        <dsp:cNvPr id="0" name=""/>
        <dsp:cNvSpPr/>
      </dsp:nvSpPr>
      <dsp:spPr>
        <a:xfrm>
          <a:off x="0" y="2794423"/>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Implications for international managers in France</a:t>
          </a:r>
        </a:p>
      </dsp:txBody>
      <dsp:txXfrm>
        <a:off x="31028" y="2825451"/>
        <a:ext cx="10720244" cy="573546"/>
      </dsp:txXfrm>
    </dsp:sp>
    <dsp:sp modelId="{132E883C-6D76-4D4C-86A5-A999597EA4CF}">
      <dsp:nvSpPr>
        <dsp:cNvPr id="0" name=""/>
        <dsp:cNvSpPr/>
      </dsp:nvSpPr>
      <dsp:spPr>
        <a:xfrm>
          <a:off x="0" y="3476105"/>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Recommendations to international managers to achieve negotiation</a:t>
          </a:r>
        </a:p>
      </dsp:txBody>
      <dsp:txXfrm>
        <a:off x="31028" y="3507133"/>
        <a:ext cx="10720244" cy="573546"/>
      </dsp:txXfrm>
    </dsp:sp>
    <dsp:sp modelId="{F062D89D-738D-4D9D-95EE-417CAA08172F}">
      <dsp:nvSpPr>
        <dsp:cNvPr id="0" name=""/>
        <dsp:cNvSpPr/>
      </dsp:nvSpPr>
      <dsp:spPr>
        <a:xfrm>
          <a:off x="0" y="4157788"/>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The above outline creates a better foundation to understand how culture affects international managers when negotiating with employees</a:t>
          </a:r>
        </a:p>
      </dsp:txBody>
      <dsp:txXfrm>
        <a:off x="31028" y="4188816"/>
        <a:ext cx="10720244" cy="573546"/>
      </dsp:txXfrm>
    </dsp:sp>
    <dsp:sp modelId="{2BCF3D60-B732-4C98-9DE2-94AF065BCCF4}">
      <dsp:nvSpPr>
        <dsp:cNvPr id="0" name=""/>
        <dsp:cNvSpPr/>
      </dsp:nvSpPr>
      <dsp:spPr>
        <a:xfrm>
          <a:off x="0" y="4839470"/>
          <a:ext cx="10782300" cy="63560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t>The study also seeks to use the findings to offer recommendations on what management should do  </a:t>
          </a:r>
        </a:p>
      </dsp:txBody>
      <dsp:txXfrm>
        <a:off x="31028" y="4870498"/>
        <a:ext cx="10720244" cy="5735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C8EFE-E912-4BE2-A14B-100A2205EF2D}">
      <dsp:nvSpPr>
        <dsp:cNvPr id="0" name=""/>
        <dsp:cNvSpPr/>
      </dsp:nvSpPr>
      <dsp:spPr>
        <a:xfrm>
          <a:off x="753017" y="0"/>
          <a:ext cx="5629961" cy="5022850"/>
        </a:xfrm>
        <a:prstGeom prst="triangle">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78AE6-2A5C-493D-BE83-EC2EBA299AF9}">
      <dsp:nvSpPr>
        <dsp:cNvPr id="0" name=""/>
        <dsp:cNvSpPr/>
      </dsp:nvSpPr>
      <dsp:spPr>
        <a:xfrm>
          <a:off x="3567998" y="504982"/>
          <a:ext cx="3264852" cy="118900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International managers from high power distance such as Russia demand superior managers to make decisions without involving lower-level employees (The Culture Factor Group. 2025)</a:t>
          </a:r>
        </a:p>
      </dsp:txBody>
      <dsp:txXfrm>
        <a:off x="3626040" y="563024"/>
        <a:ext cx="3148768" cy="1072918"/>
      </dsp:txXfrm>
    </dsp:sp>
    <dsp:sp modelId="{D289019F-9A4B-4473-9C2D-D3DC5226771C}">
      <dsp:nvSpPr>
        <dsp:cNvPr id="0" name=""/>
        <dsp:cNvSpPr/>
      </dsp:nvSpPr>
      <dsp:spPr>
        <a:xfrm>
          <a:off x="3567998" y="1842610"/>
          <a:ext cx="3264852" cy="118900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Lower power can cause misalignment when international managers fail to use structured and formal meetings to negotiate with employees</a:t>
          </a:r>
        </a:p>
      </dsp:txBody>
      <dsp:txXfrm>
        <a:off x="3626040" y="1900652"/>
        <a:ext cx="3148768" cy="1072918"/>
      </dsp:txXfrm>
    </dsp:sp>
    <dsp:sp modelId="{212814A4-BDED-4DA4-A745-3222D9048C88}">
      <dsp:nvSpPr>
        <dsp:cNvPr id="0" name=""/>
        <dsp:cNvSpPr/>
      </dsp:nvSpPr>
      <dsp:spPr>
        <a:xfrm>
          <a:off x="3567998" y="3180239"/>
          <a:ext cx="3264852" cy="1189002"/>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Employees can lose trust and loyalty in managers who fail to apply forms structures</a:t>
          </a:r>
        </a:p>
      </dsp:txBody>
      <dsp:txXfrm>
        <a:off x="3626040" y="3238281"/>
        <a:ext cx="3148768" cy="10729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03385-C9EB-459B-858E-F17169F29977}">
      <dsp:nvSpPr>
        <dsp:cNvPr id="0" name=""/>
        <dsp:cNvSpPr/>
      </dsp:nvSpPr>
      <dsp:spPr>
        <a:xfrm>
          <a:off x="3554" y="1995939"/>
          <a:ext cx="2458707" cy="2027919"/>
        </a:xfrm>
        <a:prstGeom prst="roundRect">
          <a:avLst>
            <a:gd name="adj" fmla="val 10000"/>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BFDB7A-55B6-45E2-A620-AE5D107B3339}">
      <dsp:nvSpPr>
        <dsp:cNvPr id="0" name=""/>
        <dsp:cNvSpPr/>
      </dsp:nvSpPr>
      <dsp:spPr>
        <a:xfrm>
          <a:off x="1381711" y="2466093"/>
          <a:ext cx="2730457" cy="2730457"/>
        </a:xfrm>
        <a:prstGeom prst="leftCircularArrow">
          <a:avLst>
            <a:gd name="adj1" fmla="val 3223"/>
            <a:gd name="adj2" fmla="val 397317"/>
            <a:gd name="adj3" fmla="val 2172828"/>
            <a:gd name="adj4" fmla="val 9024489"/>
            <a:gd name="adj5" fmla="val 376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266C82-820C-40BD-AA82-04C3B78B4C8D}">
      <dsp:nvSpPr>
        <dsp:cNvPr id="0" name=""/>
        <dsp:cNvSpPr/>
      </dsp:nvSpPr>
      <dsp:spPr>
        <a:xfrm>
          <a:off x="549934" y="3589305"/>
          <a:ext cx="2185518" cy="869108"/>
        </a:xfrm>
        <a:prstGeom prst="roundRect">
          <a:avLst>
            <a:gd name="adj" fmla="val 10000"/>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t>International managers from other cultures with varying scores need to understand France culture</a:t>
          </a:r>
        </a:p>
      </dsp:txBody>
      <dsp:txXfrm>
        <a:off x="575389" y="3614760"/>
        <a:ext cx="2134608" cy="818198"/>
      </dsp:txXfrm>
    </dsp:sp>
    <dsp:sp modelId="{10CB98FA-6CDF-44C1-B7E9-E8B33461F3E6}">
      <dsp:nvSpPr>
        <dsp:cNvPr id="0" name=""/>
        <dsp:cNvSpPr/>
      </dsp:nvSpPr>
      <dsp:spPr>
        <a:xfrm>
          <a:off x="3154552" y="1995939"/>
          <a:ext cx="2458707" cy="2027919"/>
        </a:xfrm>
        <a:prstGeom prst="roundRect">
          <a:avLst>
            <a:gd name="adj" fmla="val 10000"/>
          </a:avLst>
        </a:prstGeom>
        <a:blipFill rotWithShape="0">
          <a:blip xmlns:r="http://schemas.openxmlformats.org/officeDocument/2006/relationships" r:embed="rId2"/>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273536-84FF-4159-B384-50415B701968}">
      <dsp:nvSpPr>
        <dsp:cNvPr id="0" name=""/>
        <dsp:cNvSpPr/>
      </dsp:nvSpPr>
      <dsp:spPr>
        <a:xfrm>
          <a:off x="4512219" y="743734"/>
          <a:ext cx="3044625" cy="3044625"/>
        </a:xfrm>
        <a:prstGeom prst="circularArrow">
          <a:avLst>
            <a:gd name="adj1" fmla="val 2891"/>
            <a:gd name="adj2" fmla="val 353539"/>
            <a:gd name="adj3" fmla="val 19470951"/>
            <a:gd name="adj4" fmla="val 12575511"/>
            <a:gd name="adj5" fmla="val 337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9868134-39B3-463B-9FB0-55424873D1F0}">
      <dsp:nvSpPr>
        <dsp:cNvPr id="0" name=""/>
        <dsp:cNvSpPr/>
      </dsp:nvSpPr>
      <dsp:spPr>
        <a:xfrm>
          <a:off x="3700931" y="1561385"/>
          <a:ext cx="2185518" cy="869108"/>
        </a:xfrm>
        <a:prstGeom prst="roundRect">
          <a:avLst>
            <a:gd name="adj" fmla="val 10000"/>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t>Liaison with human resource managers to gain in-depth of past negotiations</a:t>
          </a:r>
        </a:p>
      </dsp:txBody>
      <dsp:txXfrm>
        <a:off x="3726386" y="1586840"/>
        <a:ext cx="2134608" cy="818198"/>
      </dsp:txXfrm>
    </dsp:sp>
    <dsp:sp modelId="{7613E862-1188-472C-A05E-53A16CC0F505}">
      <dsp:nvSpPr>
        <dsp:cNvPr id="0" name=""/>
        <dsp:cNvSpPr/>
      </dsp:nvSpPr>
      <dsp:spPr>
        <a:xfrm>
          <a:off x="6305550" y="1995939"/>
          <a:ext cx="2458707" cy="2027919"/>
        </a:xfrm>
        <a:prstGeom prst="roundRect">
          <a:avLst>
            <a:gd name="adj" fmla="val 10000"/>
          </a:avLst>
        </a:prstGeom>
        <a:blipFill rotWithShape="0">
          <a:blip xmlns:r="http://schemas.openxmlformats.org/officeDocument/2006/relationships" r:embed="rId3"/>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F130E9-7C8A-4CCA-83DA-DC1676E88A87}">
      <dsp:nvSpPr>
        <dsp:cNvPr id="0" name=""/>
        <dsp:cNvSpPr/>
      </dsp:nvSpPr>
      <dsp:spPr>
        <a:xfrm>
          <a:off x="7683706" y="2466093"/>
          <a:ext cx="2730457" cy="2730457"/>
        </a:xfrm>
        <a:prstGeom prst="leftCircularArrow">
          <a:avLst>
            <a:gd name="adj1" fmla="val 3223"/>
            <a:gd name="adj2" fmla="val 397317"/>
            <a:gd name="adj3" fmla="val 2172828"/>
            <a:gd name="adj4" fmla="val 9024489"/>
            <a:gd name="adj5" fmla="val 376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998FB7E-6FC5-46D8-B418-17B24F42F7D7}">
      <dsp:nvSpPr>
        <dsp:cNvPr id="0" name=""/>
        <dsp:cNvSpPr/>
      </dsp:nvSpPr>
      <dsp:spPr>
        <a:xfrm>
          <a:off x="6851929" y="3589305"/>
          <a:ext cx="2185518" cy="869108"/>
        </a:xfrm>
        <a:prstGeom prst="roundRect">
          <a:avLst>
            <a:gd name="adj" fmla="val 10000"/>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t>Acknowledge that no culture is uniform across all countries</a:t>
          </a:r>
        </a:p>
      </dsp:txBody>
      <dsp:txXfrm>
        <a:off x="6877384" y="3614760"/>
        <a:ext cx="2134608" cy="818198"/>
      </dsp:txXfrm>
    </dsp:sp>
    <dsp:sp modelId="{6E28ABA8-B542-4F40-974B-A9CF2744590D}">
      <dsp:nvSpPr>
        <dsp:cNvPr id="0" name=""/>
        <dsp:cNvSpPr/>
      </dsp:nvSpPr>
      <dsp:spPr>
        <a:xfrm>
          <a:off x="9456547" y="1995939"/>
          <a:ext cx="2458707" cy="2027919"/>
        </a:xfrm>
        <a:prstGeom prst="roundRect">
          <a:avLst>
            <a:gd name="adj" fmla="val 10000"/>
          </a:avLst>
        </a:prstGeom>
        <a:solidFill>
          <a:schemeClr val="bg2">
            <a:lumMod val="9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086A980-BE0E-4A75-810B-14C2E89BD125}">
      <dsp:nvSpPr>
        <dsp:cNvPr id="0" name=""/>
        <dsp:cNvSpPr/>
      </dsp:nvSpPr>
      <dsp:spPr>
        <a:xfrm>
          <a:off x="9822053" y="3410283"/>
          <a:ext cx="2185518" cy="869108"/>
        </a:xfrm>
        <a:prstGeom prst="roundRect">
          <a:avLst>
            <a:gd name="adj" fmla="val 10000"/>
          </a:avLst>
        </a:prstGeom>
        <a:solidFill>
          <a:schemeClr val="accent4">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t>(Zhang and Zhou, 2008; Dignen  and McMaster, 2013).</a:t>
          </a:r>
        </a:p>
      </dsp:txBody>
      <dsp:txXfrm>
        <a:off x="9847508" y="3435738"/>
        <a:ext cx="2134608" cy="8181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B9A8D3-E65F-4CEA-B43E-5344B5931CB5}" type="datetimeFigureOut">
              <a:rPr lang="en-US" smtClean="0"/>
              <a:t>10/19/2025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38B6F-87C1-4C71-8EB4-FA1807F18D7E}" type="slidenum">
              <a:rPr lang="en-US" smtClean="0"/>
              <a:t>‹#›</a:t>
            </a:fld>
            <a:endParaRPr lang="en-US" dirty="0"/>
          </a:p>
        </p:txBody>
      </p:sp>
    </p:spTree>
    <p:extLst>
      <p:ext uri="{BB962C8B-B14F-4D97-AF65-F5344CB8AC3E}">
        <p14:creationId xmlns:p14="http://schemas.microsoft.com/office/powerpoint/2010/main" val="17030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Hello Everyone!</a:t>
            </a:r>
          </a:p>
          <a:p>
            <a:r>
              <a:rPr lang="en-US"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My name is Lucia </a:t>
            </a:r>
          </a:p>
          <a:p>
            <a:pPr marL="171450" indent="-171450">
              <a:buFont typeface="Wingdings" panose="05000000000000000000" pitchFamily="2" charset="2"/>
              <a:buChar char="v"/>
            </a:pPr>
            <a:r>
              <a:rPr lang="en-US" sz="1400" dirty="0">
                <a:latin typeface="Times New Roman" panose="02020603050405020304" pitchFamily="18" charset="0"/>
                <a:cs typeface="Times New Roman" panose="02020603050405020304" pitchFamily="18" charset="0"/>
              </a:rPr>
              <a:t>In this presentation, I will be talking about how negotiation is practiced at </a:t>
            </a:r>
            <a:r>
              <a:rPr lang="en-GB" sz="1400" dirty="0">
                <a:latin typeface="Times New Roman" panose="02020603050405020304" pitchFamily="18" charset="0"/>
                <a:cs typeface="Times New Roman" panose="02020603050405020304" pitchFamily="18" charset="0"/>
              </a:rPr>
              <a:t>Schneider Electric  in France. The presentation uses Hofstede theory to provide better understanding of international business communication.</a:t>
            </a:r>
          </a:p>
          <a:p>
            <a:r>
              <a:rPr lang="en-GB" sz="1200" dirty="0">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E138B6F-87C1-4C71-8EB4-FA1807F18D7E}" type="slidenum">
              <a:rPr lang="en-US" smtClean="0"/>
              <a:t>2</a:t>
            </a:fld>
            <a:endParaRPr lang="en-US" dirty="0"/>
          </a:p>
        </p:txBody>
      </p:sp>
    </p:spTree>
    <p:extLst>
      <p:ext uri="{BB962C8B-B14F-4D97-AF65-F5344CB8AC3E}">
        <p14:creationId xmlns:p14="http://schemas.microsoft.com/office/powerpoint/2010/main" val="3697882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 According to this outline, the presentation covers six core areas. We begin by understanding the components of Hofstede cultural theory. We then extend the theory by applying it to a case in France. </a:t>
            </a:r>
          </a:p>
          <a:p>
            <a:pPr marL="171450" indent="-171450">
              <a:buFont typeface="Arial" panose="020B0604020202020204" pitchFamily="34" charset="0"/>
              <a:buChar char="•"/>
            </a:pPr>
            <a:r>
              <a:rPr lang="en-US" dirty="0"/>
              <a:t>Such a background provides the basis to identify opportunities and implications for internation managers in France. The last section recommends what international communication managers need to do.</a:t>
            </a:r>
          </a:p>
        </p:txBody>
      </p:sp>
      <p:sp>
        <p:nvSpPr>
          <p:cNvPr id="4" name="Slide Number Placeholder 3"/>
          <p:cNvSpPr>
            <a:spLocks noGrp="1"/>
          </p:cNvSpPr>
          <p:nvPr>
            <p:ph type="sldNum" sz="quarter" idx="5"/>
          </p:nvPr>
        </p:nvSpPr>
        <p:spPr/>
        <p:txBody>
          <a:bodyPr/>
          <a:lstStyle/>
          <a:p>
            <a:fld id="{5E138B6F-87C1-4C71-8EB4-FA1807F18D7E}" type="slidenum">
              <a:rPr lang="en-US" smtClean="0"/>
              <a:t>3</a:t>
            </a:fld>
            <a:endParaRPr lang="en-US" dirty="0"/>
          </a:p>
        </p:txBody>
      </p:sp>
    </p:spTree>
    <p:extLst>
      <p:ext uri="{BB962C8B-B14F-4D97-AF65-F5344CB8AC3E}">
        <p14:creationId xmlns:p14="http://schemas.microsoft.com/office/powerpoint/2010/main" val="356546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Every organisation goes through negotiation stage among managers, employees, or managers and employees. </a:t>
            </a:r>
          </a:p>
          <a:p>
            <a:pPr marL="171450" indent="-171450">
              <a:buFont typeface="Courier New" panose="02070309020205020404" pitchFamily="49" charset="0"/>
              <a:buChar char="o"/>
            </a:pPr>
            <a:r>
              <a:rPr lang="en-US" dirty="0"/>
              <a:t>Similarly, international managers in charge of different functions also experience dilemma and conflict when handling challenges on product expansion in the market, or how to counter competition. </a:t>
            </a:r>
          </a:p>
          <a:p>
            <a:pPr marL="171450" indent="-171450">
              <a:buFont typeface="Courier New" panose="02070309020205020404" pitchFamily="49" charset="0"/>
              <a:buChar char="o"/>
            </a:pPr>
            <a:r>
              <a:rPr lang="en-US" dirty="0"/>
              <a:t>For international communication managers, gaining deep understanding of negotiation is critical to </a:t>
            </a:r>
            <a:r>
              <a:rPr lang="en-GB" dirty="0"/>
              <a:t>Schneider Electric Company operating in France. </a:t>
            </a:r>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4</a:t>
            </a:fld>
            <a:endParaRPr lang="en-US" dirty="0"/>
          </a:p>
        </p:txBody>
      </p:sp>
    </p:spTree>
    <p:extLst>
      <p:ext uri="{BB962C8B-B14F-4D97-AF65-F5344CB8AC3E}">
        <p14:creationId xmlns:p14="http://schemas.microsoft.com/office/powerpoint/2010/main" val="3578888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As we have noted before, tis presentation focuses on France because it is one of the countries located in the Western part of Europe.</a:t>
            </a:r>
          </a:p>
          <a:p>
            <a:pPr marL="171450" indent="-171450">
              <a:buFont typeface="Wingdings" panose="05000000000000000000" pitchFamily="2" charset="2"/>
              <a:buChar char="§"/>
            </a:pPr>
            <a:r>
              <a:rPr lang="en-US" dirty="0"/>
              <a:t>We want to understand how Hofstede cross-cultural dimensions shape and define perspectives in societies and how people behave, communicate, and relate with another in a workplace such as </a:t>
            </a:r>
            <a:r>
              <a:rPr lang="en-GB" dirty="0"/>
              <a:t>Schneider Electric Company. </a:t>
            </a:r>
          </a:p>
          <a:p>
            <a:pPr marL="171450" indent="-171450">
              <a:buFont typeface="Wingdings" panose="05000000000000000000" pitchFamily="2" charset="2"/>
              <a:buChar char="§"/>
            </a:pPr>
            <a:r>
              <a:rPr lang="en-GB" dirty="0"/>
              <a:t>The presentation seeks to show that France scores differently across the six dimensions of Hofstede cross-cultural theory. </a:t>
            </a:r>
            <a:endParaRPr lang="en-US" dirty="0"/>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5</a:t>
            </a:fld>
            <a:endParaRPr lang="en-US" dirty="0"/>
          </a:p>
        </p:txBody>
      </p:sp>
    </p:spTree>
    <p:extLst>
      <p:ext uri="{BB962C8B-B14F-4D97-AF65-F5344CB8AC3E}">
        <p14:creationId xmlns:p14="http://schemas.microsoft.com/office/powerpoint/2010/main" val="2755208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Hofstede  cultural theory provides six elements that allow us to understand culture of a country or an organisation. </a:t>
            </a:r>
          </a:p>
          <a:p>
            <a:endParaRPr lang="en-GB" b="1" dirty="0"/>
          </a:p>
          <a:p>
            <a:r>
              <a:rPr lang="en-GB" b="1" dirty="0"/>
              <a:t>Power Distance </a:t>
            </a:r>
            <a:r>
              <a:rPr lang="en-GB" b="0" dirty="0"/>
              <a:t>explains how people in a society perceive their power in relation to those below or above them. Whether the society sees presence of inequality or equality between those in powerful positions or less positions. </a:t>
            </a:r>
          </a:p>
          <a:p>
            <a:r>
              <a:rPr lang="en-GB" b="0" dirty="0"/>
              <a:t>This also shapes similar perceptions at the workplace and how managers relate with lower-level employees. </a:t>
            </a:r>
            <a:endParaRPr lang="en-GB" b="1" dirty="0"/>
          </a:p>
          <a:p>
            <a:r>
              <a:rPr lang="en-GB" dirty="0"/>
              <a:t>Societies with high scores have higher distance between leaders and their followers</a:t>
            </a:r>
          </a:p>
          <a:p>
            <a:r>
              <a:rPr lang="en-GB" dirty="0"/>
              <a:t>This also reflects in how managers in organisations follow hierarchical management with decisions flowing from top leaders to line managers and finally to lower-level employees</a:t>
            </a:r>
          </a:p>
          <a:p>
            <a:endParaRPr lang="en-GB" b="1" dirty="0"/>
          </a:p>
          <a:p>
            <a:r>
              <a:rPr lang="en-GB" b="1" dirty="0"/>
              <a:t>Individualism vs Collectivism – </a:t>
            </a:r>
            <a:r>
              <a:rPr lang="en-GB" dirty="0"/>
              <a:t> explains how people perceive their interests against others. High scores shows individualistic societies where people consider their self interests and those of close relatives. Collectivism societies have people belonging to groups and less to their self interests.  </a:t>
            </a:r>
            <a:endParaRPr lang="en-GB" b="1" dirty="0"/>
          </a:p>
          <a:p>
            <a:endParaRPr lang="en-GB" dirty="0"/>
          </a:p>
          <a:p>
            <a:endParaRPr lang="en-GB" b="1" dirty="0"/>
          </a:p>
          <a:p>
            <a:r>
              <a:rPr lang="en-GB" b="1" dirty="0"/>
              <a:t>Motivation towards achievement and success </a:t>
            </a:r>
            <a:r>
              <a:rPr lang="en-GB" dirty="0"/>
              <a:t>– this explains how people consider things that motivate them to achieve their desires. Societies with higher scores show people get motivation to perform better than others. However, lower scores shows people are not motivated by external factors but consider the role of social groups. </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6</a:t>
            </a:fld>
            <a:endParaRPr lang="en-US" dirty="0"/>
          </a:p>
        </p:txBody>
      </p:sp>
    </p:spTree>
    <p:extLst>
      <p:ext uri="{BB962C8B-B14F-4D97-AF65-F5344CB8AC3E}">
        <p14:creationId xmlns:p14="http://schemas.microsoft.com/office/powerpoint/2010/main" val="2972993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Uncertainty Avoidance – </a:t>
            </a:r>
          </a:p>
          <a:p>
            <a:r>
              <a:rPr lang="en-GB" b="0" dirty="0"/>
              <a:t>The component explain how s</a:t>
            </a:r>
            <a:r>
              <a:rPr lang="en-GB" dirty="0"/>
              <a:t>ocieties with high scores on this dimension reflection that that consider the role of rules, structures, and laws in dealing with uncertainties. While on the other hand, cultures with lower scores leave the future to take its course</a:t>
            </a:r>
          </a:p>
          <a:p>
            <a:r>
              <a:rPr lang="en-GB" dirty="0"/>
              <a:t>Organizations implement formal structured to guide how people relate with one another </a:t>
            </a:r>
          </a:p>
          <a:p>
            <a:r>
              <a:rPr lang="en-GB" dirty="0"/>
              <a:t>. </a:t>
            </a:r>
            <a:endParaRPr lang="en-GB" b="1" dirty="0"/>
          </a:p>
          <a:p>
            <a:r>
              <a:rPr lang="en-GB" b="1" dirty="0"/>
              <a:t>Long term Orientation – </a:t>
            </a:r>
            <a:r>
              <a:rPr lang="en-GB" b="0" dirty="0"/>
              <a:t>The component helps us understand how people respond to yesterday information and today to shape our tomorrow. </a:t>
            </a:r>
            <a:r>
              <a:rPr lang="en-GB" dirty="0"/>
              <a:t>Cultures that score higher see the role of history in future life. Moreover, Organizations use past events to share their future.</a:t>
            </a:r>
          </a:p>
          <a:p>
            <a:r>
              <a:rPr lang="en-GB" dirty="0"/>
              <a:t>However, cultures with lower scores uphold the current status quo </a:t>
            </a:r>
            <a:endParaRPr lang="en-GB" b="1" dirty="0"/>
          </a:p>
          <a:p>
            <a:r>
              <a:rPr lang="en-GB" dirty="0"/>
              <a:t>. </a:t>
            </a:r>
            <a:endParaRPr lang="en-GB" b="1" dirty="0"/>
          </a:p>
          <a:p>
            <a:r>
              <a:rPr lang="en-GB" b="1" dirty="0"/>
              <a:t>Indulgence – </a:t>
            </a:r>
            <a:r>
              <a:rPr lang="en-GB" b="0" dirty="0"/>
              <a:t>The component of indulgence maintains that h</a:t>
            </a:r>
            <a:r>
              <a:rPr lang="en-GB" dirty="0"/>
              <a:t>igher scores represent societies where a majority of people participate in activities that give them happiness.</a:t>
            </a:r>
          </a:p>
          <a:p>
            <a:r>
              <a:rPr lang="en-GB" dirty="0"/>
              <a:t>This is contrary with societies with lower scores where people constrain themselves. </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7</a:t>
            </a:fld>
            <a:endParaRPr lang="en-US" dirty="0"/>
          </a:p>
        </p:txBody>
      </p:sp>
    </p:spTree>
    <p:extLst>
      <p:ext uri="{BB962C8B-B14F-4D97-AF65-F5344CB8AC3E}">
        <p14:creationId xmlns:p14="http://schemas.microsoft.com/office/powerpoint/2010/main" val="3153946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Distance – </a:t>
            </a:r>
            <a:r>
              <a:rPr lang="en-GB" b="0" dirty="0"/>
              <a:t>It is evidence that </a:t>
            </a:r>
            <a:r>
              <a:rPr lang="en-GB" dirty="0"/>
              <a:t>France scores moderately on power distance. Dimension. People maintain loose equality between managers and followers. </a:t>
            </a:r>
          </a:p>
          <a:p>
            <a:r>
              <a:rPr lang="en-GB" dirty="0"/>
              <a:t>International managers working at  Schneider Electric negotiate by allowing employees to voice their concerns while also shaping decisions. Hence, everyone's communication matter.</a:t>
            </a:r>
          </a:p>
          <a:p>
            <a:r>
              <a:rPr lang="en-GB" dirty="0"/>
              <a:t> </a:t>
            </a:r>
          </a:p>
          <a:p>
            <a:r>
              <a:rPr lang="en-GB" b="1" dirty="0"/>
              <a:t>Individualism vs Collectivism – </a:t>
            </a:r>
            <a:r>
              <a:rPr lang="en-GB" dirty="0"/>
              <a:t>France scores 74 with many people negotiating more for their self interests and those they love first. This also shapes how managers allow employees to negotiate for benefits that would create positive working conditions for them. International managers see winning important to employees. Managers communicate with employees to have their benefits achieved </a:t>
            </a:r>
          </a:p>
          <a:p>
            <a:endParaRPr lang="en-GB" dirty="0"/>
          </a:p>
          <a:p>
            <a:r>
              <a:rPr lang="en-GB" b="1" dirty="0"/>
              <a:t>Motivation towards achievement and success </a:t>
            </a:r>
            <a:r>
              <a:rPr lang="en-GB" dirty="0"/>
              <a:t>– France scores a lower score of 43. A majority of employees negotiate for packs that seek to benefit the group than individual. Managers and employees participate in negotiations meant to increase performance of groups and teams. </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8</a:t>
            </a:fld>
            <a:endParaRPr lang="en-US" dirty="0"/>
          </a:p>
        </p:txBody>
      </p:sp>
    </p:spTree>
    <p:extLst>
      <p:ext uri="{BB962C8B-B14F-4D97-AF65-F5344CB8AC3E}">
        <p14:creationId xmlns:p14="http://schemas.microsoft.com/office/powerpoint/2010/main" val="3768689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Uncertainty avoidance– </a:t>
            </a:r>
            <a:endParaRPr lang="en-GB" dirty="0"/>
          </a:p>
          <a:p>
            <a:r>
              <a:rPr lang="en-GB" dirty="0"/>
              <a:t>France scored highest index. This means that local employees consider the importance of rules, formal structures and details in every negotiation. Additionally, managers do not embrace new way if thinking in negotiations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Long term orientation– </a:t>
            </a:r>
            <a:r>
              <a:rPr lang="en-GB" dirty="0"/>
              <a:t>Electric managers maintain status quo in their communications</a:t>
            </a:r>
          </a:p>
          <a:p>
            <a:endParaRPr lang="en-GB" b="1" dirty="0"/>
          </a:p>
          <a:p>
            <a:r>
              <a:rPr lang="en-GB" b="1" dirty="0"/>
              <a:t>Indulgence </a:t>
            </a:r>
            <a:r>
              <a:rPr lang="en-GB" dirty="0"/>
              <a:t>– Lower scores also shows Electric international managers lack policies that allow employees to participate in work life balance. </a:t>
            </a:r>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9</a:t>
            </a:fld>
            <a:endParaRPr lang="en-US" dirty="0"/>
          </a:p>
        </p:txBody>
      </p:sp>
    </p:spTree>
    <p:extLst>
      <p:ext uri="{BB962C8B-B14F-4D97-AF65-F5344CB8AC3E}">
        <p14:creationId xmlns:p14="http://schemas.microsoft.com/office/powerpoint/2010/main" val="215553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We can also apply the theory to a real practical case of Re</a:t>
            </a:r>
            <a:r>
              <a:rPr lang="en-GB" dirty="0"/>
              <a:t>nault Group confirmed management ambitions to develop high value-added activities. For example, while they operate in France, the international managers continue to negotiate by allowing everyone to participate irrespective of their position in the company.</a:t>
            </a:r>
          </a:p>
          <a:p>
            <a:pPr marL="171450" indent="-171450">
              <a:buFont typeface="Wingdings" panose="05000000000000000000" pitchFamily="2" charset="2"/>
              <a:buChar char="§"/>
            </a:pPr>
            <a:r>
              <a:rPr lang="en-GB" dirty="0"/>
              <a:t>As noted, the case shows international manages at Renault Group negotiated with employees by allowing them to participate in deciding the strategic moves that could help position the company above other competing companies in France</a:t>
            </a:r>
          </a:p>
          <a:p>
            <a:pPr marL="171450" indent="-171450">
              <a:buFont typeface="Wingdings" panose="05000000000000000000" pitchFamily="2" charset="2"/>
              <a:buChar char="§"/>
            </a:pPr>
            <a:r>
              <a:rPr lang="en-GB" dirty="0"/>
              <a:t>Moreover, negotiations between management and employees show the desire of managers to retain the company in France market instead of allowing it establish in other markets. </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10</a:t>
            </a:fld>
            <a:endParaRPr lang="en-US" dirty="0"/>
          </a:p>
        </p:txBody>
      </p:sp>
    </p:spTree>
    <p:extLst>
      <p:ext uri="{BB962C8B-B14F-4D97-AF65-F5344CB8AC3E}">
        <p14:creationId xmlns:p14="http://schemas.microsoft.com/office/powerpoint/2010/main" val="3471221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dirty="0"/>
              <a:t>However, problems still abound among companies that operate in such cultures. </a:t>
            </a:r>
          </a:p>
          <a:p>
            <a:pPr marL="171450" indent="-171450">
              <a:buFont typeface="Wingdings" panose="05000000000000000000" pitchFamily="2" charset="2"/>
              <a:buChar char="q"/>
            </a:pPr>
            <a:r>
              <a:rPr lang="en-US" dirty="0"/>
              <a:t>Specifically, international managers from cultures that different from France, are likely to experience resistance and lower trust from employees. </a:t>
            </a:r>
          </a:p>
          <a:p>
            <a:pPr marL="171450" indent="-171450">
              <a:buFont typeface="Wingdings" panose="05000000000000000000" pitchFamily="2" charset="2"/>
              <a:buChar char="q"/>
            </a:pPr>
            <a:r>
              <a:rPr lang="en-US" dirty="0"/>
              <a:t>For example, international managers from countries such as Russia whose culture showed higher power distance, would demand that managers take control in decision making. </a:t>
            </a:r>
          </a:p>
          <a:p>
            <a:pPr marL="171450" indent="-171450">
              <a:buFont typeface="Wingdings" panose="05000000000000000000" pitchFamily="2" charset="2"/>
              <a:buChar char="q"/>
            </a:pPr>
            <a:r>
              <a:rPr lang="en-US" dirty="0"/>
              <a:t>They demand that lower level employees only listen to what managers have to say without participating in decision making</a:t>
            </a:r>
          </a:p>
          <a:p>
            <a:pPr marL="171450" indent="-171450">
              <a:buFont typeface="Wingdings" panose="05000000000000000000" pitchFamily="2" charset="2"/>
              <a:buChar char="q"/>
            </a:pPr>
            <a:r>
              <a:rPr lang="en-US" dirty="0"/>
              <a:t>This raises concerns and failure of trust from local employees in France that perceive equality between themselves and managers. </a:t>
            </a:r>
          </a:p>
          <a:p>
            <a:pPr marL="171450" indent="-171450">
              <a:buFont typeface="Wingdings" panose="05000000000000000000" pitchFamily="2" charset="2"/>
              <a:buChar char="q"/>
            </a:pPr>
            <a:r>
              <a:rPr lang="en-US" dirty="0"/>
              <a:t>Additionally, Lower power can cause misalignment when international managers fail to use structured and formal meetings to negotiate with employees</a:t>
            </a:r>
          </a:p>
          <a:p>
            <a:pPr marL="171450" indent="-171450">
              <a:buFont typeface="Wingdings" panose="05000000000000000000" pitchFamily="2" charset="2"/>
              <a:buChar char="q"/>
            </a:pPr>
            <a:r>
              <a:rPr lang="en-US" dirty="0"/>
              <a:t>Employees can lose trust and loyalty in managers who fail to apply forms structures</a:t>
            </a:r>
          </a:p>
        </p:txBody>
      </p:sp>
      <p:sp>
        <p:nvSpPr>
          <p:cNvPr id="4" name="Slide Number Placeholder 3"/>
          <p:cNvSpPr>
            <a:spLocks noGrp="1"/>
          </p:cNvSpPr>
          <p:nvPr>
            <p:ph type="sldNum" sz="quarter" idx="5"/>
          </p:nvPr>
        </p:nvSpPr>
        <p:spPr/>
        <p:txBody>
          <a:bodyPr/>
          <a:lstStyle/>
          <a:p>
            <a:fld id="{5E138B6F-87C1-4C71-8EB4-FA1807F18D7E}" type="slidenum">
              <a:rPr lang="en-US" smtClean="0"/>
              <a:t>11</a:t>
            </a:fld>
            <a:endParaRPr lang="en-US" dirty="0"/>
          </a:p>
        </p:txBody>
      </p:sp>
    </p:spTree>
    <p:extLst>
      <p:ext uri="{BB962C8B-B14F-4D97-AF65-F5344CB8AC3E}">
        <p14:creationId xmlns:p14="http://schemas.microsoft.com/office/powerpoint/2010/main" val="399990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US" dirty="0"/>
              <a:t>Nonetheless, there are also several opportunities to enhance negotiation between employees and international managers.</a:t>
            </a:r>
          </a:p>
          <a:p>
            <a:pPr marL="171450" indent="-171450">
              <a:buFont typeface="Wingdings" panose="05000000000000000000" pitchFamily="2" charset="2"/>
              <a:buChar char="v"/>
            </a:pPr>
            <a:r>
              <a:rPr lang="en-US" sz="1200" dirty="0"/>
              <a:t>The fact that France experiences moderate power distance, it creates an opportunity for international managers and lower-level employees to participate in negotiation </a:t>
            </a:r>
          </a:p>
          <a:p>
            <a:pPr marL="171450" indent="-171450">
              <a:buFont typeface="Wingdings" panose="05000000000000000000" pitchFamily="2" charset="2"/>
              <a:buChar char="v"/>
            </a:pPr>
            <a:r>
              <a:rPr lang="en-US" sz="1200" dirty="0"/>
              <a:t>While on the other hand, the higher-level uncertainty avoidance guides employees and managers to create detailed discussions to strengthen loyalty and integrity</a:t>
            </a:r>
          </a:p>
          <a:p>
            <a:pPr marL="171450" indent="-171450">
              <a:buFont typeface="Wingdings" panose="05000000000000000000" pitchFamily="2" charset="2"/>
              <a:buChar char="v"/>
            </a:pPr>
            <a:r>
              <a:rPr lang="en-US" sz="1200" dirty="0"/>
              <a:t>Therefore, employees get the opportunity to remain open in sharing ideas and concerns on ways to improve company performance.  </a:t>
            </a:r>
          </a:p>
          <a:p>
            <a:endParaRPr lang="en-US" sz="1200" dirty="0"/>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12</a:t>
            </a:fld>
            <a:endParaRPr lang="en-US" dirty="0"/>
          </a:p>
        </p:txBody>
      </p:sp>
    </p:spTree>
    <p:extLst>
      <p:ext uri="{BB962C8B-B14F-4D97-AF65-F5344CB8AC3E}">
        <p14:creationId xmlns:p14="http://schemas.microsoft.com/office/powerpoint/2010/main" val="1438458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US" dirty="0"/>
              <a:t>It is now important for international managers from countries and cultures with high scores on power distance dimension to begin by researching cultures in the local countries. </a:t>
            </a:r>
          </a:p>
          <a:p>
            <a:pPr marL="171450" indent="-171450">
              <a:buFont typeface="Wingdings" panose="05000000000000000000" pitchFamily="2" charset="2"/>
              <a:buChar char="Ø"/>
            </a:pPr>
            <a:r>
              <a:rPr lang="en-US" dirty="0"/>
              <a:t>Those that come from aggressive cultures tend to see inequality between managers and employees. Consequently, such managers find it hard to negotiate with employees</a:t>
            </a:r>
          </a:p>
          <a:p>
            <a:pPr marL="171450" indent="-171450">
              <a:buFont typeface="Wingdings" panose="05000000000000000000" pitchFamily="2" charset="2"/>
              <a:buChar char="Ø"/>
            </a:pPr>
            <a:r>
              <a:rPr lang="en-US" dirty="0"/>
              <a:t>I would like to recommend that international manager begin by liaising with local human resource managers.</a:t>
            </a:r>
          </a:p>
          <a:p>
            <a:pPr marL="171450" indent="-171450">
              <a:buFont typeface="Wingdings" panose="05000000000000000000" pitchFamily="2" charset="2"/>
              <a:buChar char="Ø"/>
            </a:pPr>
            <a:r>
              <a:rPr lang="en-US" dirty="0"/>
              <a:t>Additionally, they should also develop loose policies and structures that allow participation</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13</a:t>
            </a:fld>
            <a:endParaRPr lang="en-US" dirty="0"/>
          </a:p>
        </p:txBody>
      </p:sp>
    </p:spTree>
    <p:extLst>
      <p:ext uri="{BB962C8B-B14F-4D97-AF65-F5344CB8AC3E}">
        <p14:creationId xmlns:p14="http://schemas.microsoft.com/office/powerpoint/2010/main" val="1604966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ü"/>
            </a:pPr>
            <a:r>
              <a:rPr lang="en-US" dirty="0"/>
              <a:t>After analysing France and Hofstede cross-cultural theory, it is evidence that perceptions and behavior among people and organizations are shaped by the core elements of the theory includes power distance, uncertainty avoidance, individualism, and indulgence.  </a:t>
            </a:r>
          </a:p>
          <a:p>
            <a:pPr marL="171450" indent="-171450">
              <a:buFont typeface="Wingdings" panose="05000000000000000000" pitchFamily="2" charset="2"/>
              <a:buChar char="ü"/>
            </a:pPr>
            <a:r>
              <a:rPr lang="en-US" dirty="0"/>
              <a:t>France cultures scores moderately on power distance by higher uncertainty avoidance and </a:t>
            </a:r>
          </a:p>
          <a:p>
            <a:pPr marL="171450" indent="-171450">
              <a:buFont typeface="Wingdings" panose="05000000000000000000" pitchFamily="2" charset="2"/>
              <a:buChar char="ü"/>
            </a:pPr>
            <a:r>
              <a:rPr lang="en-US" dirty="0"/>
              <a:t>Besides, France scores lower on indulgence. </a:t>
            </a:r>
          </a:p>
          <a:p>
            <a:pPr marL="171450" indent="-171450">
              <a:buFont typeface="Wingdings" panose="05000000000000000000" pitchFamily="2" charset="2"/>
              <a:buChar char="ü"/>
            </a:pPr>
            <a:r>
              <a:rPr lang="en-US" dirty="0"/>
              <a:t>In addition, international managers working at </a:t>
            </a:r>
            <a:r>
              <a:rPr lang="en-GB" dirty="0"/>
              <a:t>Schneider Electric should embrace work-life balance</a:t>
            </a:r>
            <a:endParaRPr lang="en-US" dirty="0"/>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14</a:t>
            </a:fld>
            <a:endParaRPr lang="en-US" dirty="0"/>
          </a:p>
        </p:txBody>
      </p:sp>
    </p:spTree>
    <p:extLst>
      <p:ext uri="{BB962C8B-B14F-4D97-AF65-F5344CB8AC3E}">
        <p14:creationId xmlns:p14="http://schemas.microsoft.com/office/powerpoint/2010/main" val="1224998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Every country has its own culture that shape how people perceive and interact with others in society and work places</a:t>
            </a:r>
          </a:p>
          <a:p>
            <a:pPr marL="171450" indent="-171450">
              <a:buFont typeface="Arial" panose="020B0604020202020204" pitchFamily="34" charset="0"/>
              <a:buChar char="•"/>
            </a:pPr>
            <a:r>
              <a:rPr lang="en-US" dirty="0"/>
              <a:t>The findings show international businesses work with employees from different cultures.</a:t>
            </a:r>
          </a:p>
          <a:p>
            <a:pPr marL="171450" indent="-171450">
              <a:buFont typeface="Arial" panose="020B0604020202020204" pitchFamily="34" charset="0"/>
              <a:buChar char="•"/>
            </a:pPr>
            <a:r>
              <a:rPr lang="en-US" dirty="0"/>
              <a:t>This also shapes employees behavious, language, and norms through the six dimensions of Hofstede cross-cultural theory</a:t>
            </a:r>
          </a:p>
          <a:p>
            <a:pPr marL="171450" indent="-171450">
              <a:buFont typeface="Arial" panose="020B0604020202020204" pitchFamily="34" charset="0"/>
              <a:buChar char="•"/>
            </a:pPr>
            <a:r>
              <a:rPr lang="en-US" dirty="0"/>
              <a:t>International managers working on international business must acknowledge diversity in cultures. </a:t>
            </a:r>
          </a:p>
          <a:p>
            <a:pPr marL="171450" indent="-171450">
              <a:buFont typeface="Arial" panose="020B0604020202020204" pitchFamily="34" charset="0"/>
              <a:buChar char="•"/>
            </a:pPr>
            <a:r>
              <a:rPr lang="en-US" dirty="0"/>
              <a:t>International managers need to understand how to negotiate with employees when faced with conflict, grievances, and dilemma in decision making</a:t>
            </a:r>
          </a:p>
          <a:p>
            <a:endParaRPr lang="en-US" dirty="0"/>
          </a:p>
          <a:p>
            <a:r>
              <a:rPr lang="en-US" dirty="0"/>
              <a:t>There is need to begin by studying country’s culture and understand diversity among local and international employees. A country’s culture can help them gain insights how to negotiate among employees from different cultures</a:t>
            </a:r>
          </a:p>
          <a:p>
            <a:endParaRPr lang="en-US" dirty="0"/>
          </a:p>
        </p:txBody>
      </p:sp>
      <p:sp>
        <p:nvSpPr>
          <p:cNvPr id="4" name="Slide Number Placeholder 3"/>
          <p:cNvSpPr>
            <a:spLocks noGrp="1"/>
          </p:cNvSpPr>
          <p:nvPr>
            <p:ph type="sldNum" sz="quarter" idx="5"/>
          </p:nvPr>
        </p:nvSpPr>
        <p:spPr/>
        <p:txBody>
          <a:bodyPr/>
          <a:lstStyle/>
          <a:p>
            <a:fld id="{5E138B6F-87C1-4C71-8EB4-FA1807F18D7E}" type="slidenum">
              <a:rPr lang="en-US" smtClean="0"/>
              <a:t>15</a:t>
            </a:fld>
            <a:endParaRPr lang="en-US" dirty="0"/>
          </a:p>
        </p:txBody>
      </p:sp>
    </p:spTree>
    <p:extLst>
      <p:ext uri="{BB962C8B-B14F-4D97-AF65-F5344CB8AC3E}">
        <p14:creationId xmlns:p14="http://schemas.microsoft.com/office/powerpoint/2010/main" val="287060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Thank you for listening to me. In case anyone of you has a question or concern, it would like to address them. </a:t>
            </a:r>
          </a:p>
        </p:txBody>
      </p:sp>
      <p:sp>
        <p:nvSpPr>
          <p:cNvPr id="4" name="Slide Number Placeholder 3"/>
          <p:cNvSpPr>
            <a:spLocks noGrp="1"/>
          </p:cNvSpPr>
          <p:nvPr>
            <p:ph type="sldNum" sz="quarter" idx="5"/>
          </p:nvPr>
        </p:nvSpPr>
        <p:spPr/>
        <p:txBody>
          <a:bodyPr/>
          <a:lstStyle/>
          <a:p>
            <a:fld id="{5E138B6F-87C1-4C71-8EB4-FA1807F18D7E}" type="slidenum">
              <a:rPr lang="en-US" smtClean="0"/>
              <a:t>17</a:t>
            </a:fld>
            <a:endParaRPr lang="en-US" dirty="0"/>
          </a:p>
        </p:txBody>
      </p:sp>
    </p:spTree>
    <p:extLst>
      <p:ext uri="{BB962C8B-B14F-4D97-AF65-F5344CB8AC3E}">
        <p14:creationId xmlns:p14="http://schemas.microsoft.com/office/powerpoint/2010/main" val="337194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A3A-2F53-4F4B-8591-C4F9ECAEA4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73D407-BC53-4654-AD72-53E83A40A7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46D834-EF05-4AC1-AA5F-8D874FF50DCA}"/>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B8A916B9-B0EF-46FF-AF62-F57F73A3EF3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88EFDA-2A61-4AFF-9B56-A67BF1E495D7}"/>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58137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AB4D-96D3-4AF0-A38E-7A120F0C75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267860-DFA5-4808-90D9-2551974688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96285-7F67-481E-B7C1-778F50401049}"/>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EBE663E6-9904-451B-8A81-B1B29318B5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52316D-114F-4AD8-B9BB-2E5BFE30EBF6}"/>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4206420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2E5-58AA-4B7E-9FF6-46CE9865E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D563B6-47FB-43EE-9979-91E085BC1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614507-5BBA-4577-AB50-96C6D838DD09}"/>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32E5B09C-C6C7-4081-90EA-7CB34A686E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9A4F51-B615-4E91-B492-A71F7313E9F8}"/>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409939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75DD-2258-435E-A851-A56C5FD26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72BC13-5327-4371-B96A-C7B3F38F5F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74DEF-B38F-4582-95A1-8BE1A8883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9814F77-5FD0-41EF-BD4B-F3E2C9546163}"/>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6" name="Footer Placeholder 5">
            <a:extLst>
              <a:ext uri="{FF2B5EF4-FFF2-40B4-BE49-F238E27FC236}">
                <a16:creationId xmlns:a16="http://schemas.microsoft.com/office/drawing/2014/main" id="{9EC13E93-BC04-470D-8F8E-EC5E6CFF778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2209F4-5769-4FB2-88AF-99D43A42955A}"/>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068371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5791-2E6B-456E-9BA2-389A5998AE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29242E-6F34-461F-A807-E7505B243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DD043D-2D76-43F3-8878-26D575C287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D4F221-B8F9-4EE9-8199-B6818CEDB3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57DA2A-0F7D-4F01-B7CF-7B74401C00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B452C7-8E00-4A09-99BB-590717273812}"/>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8" name="Footer Placeholder 7">
            <a:extLst>
              <a:ext uri="{FF2B5EF4-FFF2-40B4-BE49-F238E27FC236}">
                <a16:creationId xmlns:a16="http://schemas.microsoft.com/office/drawing/2014/main" id="{D9E39ABF-B619-40D9-9F54-BC1017DFDAB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6A32C18-AFE7-4732-80FD-4AEA2FF6F108}"/>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23792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BBC7-9179-471F-B678-665ED0973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7678DF-0D9E-4B8F-873B-82784F36931A}"/>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4" name="Footer Placeholder 3">
            <a:extLst>
              <a:ext uri="{FF2B5EF4-FFF2-40B4-BE49-F238E27FC236}">
                <a16:creationId xmlns:a16="http://schemas.microsoft.com/office/drawing/2014/main" id="{75A39E67-D42F-4020-A840-2C7DBC5E8B9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35081A9-D591-44D4-B0D0-481DF4A1B610}"/>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71484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AEF9C-AAF0-493E-BA9A-A888BE847C11}"/>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3" name="Footer Placeholder 2">
            <a:extLst>
              <a:ext uri="{FF2B5EF4-FFF2-40B4-BE49-F238E27FC236}">
                <a16:creationId xmlns:a16="http://schemas.microsoft.com/office/drawing/2014/main" id="{7E603E3C-AAB9-452D-BC88-C6FC4744D99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2FD3327-81C5-42EF-9951-8EEADE4BEC0E}"/>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93144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FFC2-EDDE-4170-BB8E-30B25006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38FA0C-185E-4F1A-BB55-0C1CF4FD4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B03488-F35F-4462-8678-ABE5B991B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D2342-9102-4FFC-84DC-1D0EE862DE54}"/>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6" name="Footer Placeholder 5">
            <a:extLst>
              <a:ext uri="{FF2B5EF4-FFF2-40B4-BE49-F238E27FC236}">
                <a16:creationId xmlns:a16="http://schemas.microsoft.com/office/drawing/2014/main" id="{78FB98F7-9159-42C1-ADD1-5270F7C88E8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7F29858-68EF-4939-B6DD-4463204CB6B6}"/>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98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A2C7-72AC-45DE-8B21-3507E3CE3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02D93D-B6F2-44B1-A703-3E42119AE4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583B483E-98F6-42A8-B493-DC8662E20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51E6-4B8E-46EE-9894-0E3BF6E516C1}"/>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6" name="Footer Placeholder 5">
            <a:extLst>
              <a:ext uri="{FF2B5EF4-FFF2-40B4-BE49-F238E27FC236}">
                <a16:creationId xmlns:a16="http://schemas.microsoft.com/office/drawing/2014/main" id="{B867CD98-8E87-4EB9-BBE7-BD0BF404E27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D74EC78-D6E6-4DF2-868D-4E36D83AAD0B}"/>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2182761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6D13-7223-42E0-B2F4-A1971C735B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978BE1-E05B-4973-9B43-C09590290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23B8B-422B-4792-97A4-526B8A23BFBC}"/>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7238C4E8-9E77-4125-ADE6-0E3146C09C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FEB8972-6619-4F0F-BBA6-DEF780501F53}"/>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880020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22835-B2AD-4397-A52B-788398298D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CAD00B-1C48-4053-BBB2-FC6D5A105C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417AD2-B378-4474-9A2E-7092A6ACFEF9}"/>
              </a:ext>
            </a:extLst>
          </p:cNvPr>
          <p:cNvSpPr>
            <a:spLocks noGrp="1"/>
          </p:cNvSpPr>
          <p:nvPr>
            <p:ph type="dt" sz="half" idx="10"/>
          </p:nvPr>
        </p:nvSpPr>
        <p:spPr/>
        <p:txBody>
          <a:body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717A30DC-E35B-4851-9543-4C6FE2174A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30BB384-1407-437D-8782-E2466F4DAF27}"/>
              </a:ext>
            </a:extLst>
          </p:cNvPr>
          <p:cNvSpPr>
            <a:spLocks noGrp="1"/>
          </p:cNvSpPr>
          <p:nvPr>
            <p:ph type="sldNum" sz="quarter" idx="12"/>
          </p:nvPr>
        </p:nvSpPr>
        <p:spPr/>
        <p:txBody>
          <a:bodyPr/>
          <a:lstStyle/>
          <a:p>
            <a:fld id="{07B5F5D4-3012-4A68-B648-865CE5EFF6F8}" type="slidenum">
              <a:rPr lang="en-US" smtClean="0"/>
              <a:t>‹#›</a:t>
            </a:fld>
            <a:endParaRPr lang="en-US" dirty="0"/>
          </a:p>
        </p:txBody>
      </p:sp>
    </p:spTree>
    <p:extLst>
      <p:ext uri="{BB962C8B-B14F-4D97-AF65-F5344CB8AC3E}">
        <p14:creationId xmlns:p14="http://schemas.microsoft.com/office/powerpoint/2010/main" val="19290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16A356-0F39-4330-87CC-C300A1820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873668-A921-42B6-94BD-B3A3D81D0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DE4DA2-0022-4CE4-BCB4-927935B77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10/19/2025</a:t>
            </a:fld>
            <a:endParaRPr lang="en-US" dirty="0"/>
          </a:p>
        </p:txBody>
      </p:sp>
      <p:sp>
        <p:nvSpPr>
          <p:cNvPr id="5" name="Footer Placeholder 4">
            <a:extLst>
              <a:ext uri="{FF2B5EF4-FFF2-40B4-BE49-F238E27FC236}">
                <a16:creationId xmlns:a16="http://schemas.microsoft.com/office/drawing/2014/main" id="{18CA1238-17CA-4D3B-A147-AB8FEABDF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567DDAA-022E-4C87-92F7-24DBC1679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dirty="0"/>
          </a:p>
        </p:txBody>
      </p:sp>
    </p:spTree>
    <p:extLst>
      <p:ext uri="{BB962C8B-B14F-4D97-AF65-F5344CB8AC3E}">
        <p14:creationId xmlns:p14="http://schemas.microsoft.com/office/powerpoint/2010/main" val="3605362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webp"/><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0" y="0"/>
            <a:ext cx="12192000" cy="2947480"/>
          </a:xfrm>
          <a:solidFill>
            <a:schemeClr val="accent6">
              <a:lumMod val="20000"/>
              <a:lumOff val="80000"/>
            </a:schemeClr>
          </a:solidFill>
        </p:spPr>
        <p:txBody>
          <a:bodyPr>
            <a:normAutofit/>
          </a:bodyPr>
          <a:lstStyle/>
          <a:p>
            <a:r>
              <a:rPr lang="en-GB" dirty="0"/>
              <a:t>Negotiation Styles For Schneider Electric International Business in France</a:t>
            </a:r>
            <a:endParaRPr lang="en-US" dirty="0"/>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1" y="3934046"/>
            <a:ext cx="12191999" cy="2923953"/>
          </a:xfrm>
        </p:spPr>
        <p:txBody>
          <a:bodyPr>
            <a:noAutofit/>
          </a:bodyPr>
          <a:lstStyle/>
          <a:p>
            <a:endParaRPr lang="en-GB" sz="3500" dirty="0"/>
          </a:p>
          <a:p>
            <a:r>
              <a:rPr lang="en-GB" sz="3500" dirty="0"/>
              <a:t>Student Name Lucia Damian</a:t>
            </a:r>
            <a:br>
              <a:rPr lang="en-GB" sz="3500" dirty="0"/>
            </a:br>
            <a:r>
              <a:rPr lang="en-GB" sz="3500" dirty="0"/>
              <a:t>Student ID 2311586</a:t>
            </a:r>
          </a:p>
          <a:p>
            <a:r>
              <a:rPr lang="en-GB" sz="3500" dirty="0"/>
              <a:t>LCBB6023 International Business Communication </a:t>
            </a:r>
            <a:endParaRPr lang="en-US" sz="3500" dirty="0"/>
          </a:p>
        </p:txBody>
      </p:sp>
      <p:sp>
        <p:nvSpPr>
          <p:cNvPr id="4" name="Subtitle 2">
            <a:extLst>
              <a:ext uri="{FF2B5EF4-FFF2-40B4-BE49-F238E27FC236}">
                <a16:creationId xmlns:a16="http://schemas.microsoft.com/office/drawing/2014/main" id="{490272FD-B790-4CBB-A841-686B426BF85B}"/>
              </a:ext>
            </a:extLst>
          </p:cNvPr>
          <p:cNvSpPr txBox="1">
            <a:spLocks/>
          </p:cNvSpPr>
          <p:nvPr/>
        </p:nvSpPr>
        <p:spPr>
          <a:xfrm>
            <a:off x="1" y="2947481"/>
            <a:ext cx="12191999" cy="1206230"/>
          </a:xfrm>
          <a:prstGeom prst="rect">
            <a:avLst/>
          </a:prstGeom>
          <a:solidFill>
            <a:schemeClr val="tx2">
              <a:lumMod val="20000"/>
              <a:lumOff val="80000"/>
            </a:schemeClr>
          </a:solidFill>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a:effectLst>
                  <a:outerShdw blurRad="38100" dist="38100" dir="2700000" algn="tl">
                    <a:srgbClr val="000000">
                      <a:alpha val="43137"/>
                    </a:srgbClr>
                  </a:outerShdw>
                </a:effectLst>
              </a:rPr>
              <a:t>Practical Individual Presentation on</a:t>
            </a:r>
          </a:p>
          <a:p>
            <a:r>
              <a:rPr lang="en-GB" sz="36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Schneider Electric </a:t>
            </a:r>
            <a:endParaRPr lang="en-US" sz="3600"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0" y="74429"/>
            <a:ext cx="12192000" cy="850900"/>
          </a:xfrm>
          <a:solidFill>
            <a:srgbClr val="7030A0"/>
          </a:solidFill>
        </p:spPr>
        <p:txBody>
          <a:bodyPr vert="horz" lIns="91440" tIns="45720" rIns="91440" bIns="45720" rtlCol="0" anchor="ctr">
            <a:normAutofit/>
          </a:bodyPr>
          <a:lstStyle/>
          <a:p>
            <a:pPr algn="ctr"/>
            <a:r>
              <a:rPr lang="en-GB" b="1" dirty="0">
                <a:solidFill>
                  <a:srgbClr val="FFFFFF"/>
                </a:solidFill>
              </a:rPr>
              <a:t>Main content</a:t>
            </a:r>
            <a:endParaRPr lang="en-US" b="1" dirty="0">
              <a:solidFill>
                <a:srgbClr val="FFFFFF"/>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87209786"/>
              </p:ext>
            </p:extLst>
          </p:nvPr>
        </p:nvGraphicFramePr>
        <p:xfrm>
          <a:off x="513316" y="1188706"/>
          <a:ext cx="10617200" cy="503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C996B-3220-089A-284C-C6A1A7B79B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82BD7C-D25A-89D5-287A-E0FCDBAE2EB9}"/>
              </a:ext>
            </a:extLst>
          </p:cNvPr>
          <p:cNvSpPr>
            <a:spLocks noGrp="1"/>
          </p:cNvSpPr>
          <p:nvPr>
            <p:ph type="title"/>
          </p:nvPr>
        </p:nvSpPr>
        <p:spPr>
          <a:xfrm>
            <a:off x="0" y="0"/>
            <a:ext cx="12192000" cy="759609"/>
          </a:xfrm>
          <a:solidFill>
            <a:srgbClr val="7030A0"/>
          </a:solidFill>
        </p:spPr>
        <p:txBody>
          <a:bodyPr vert="horz" lIns="91440" tIns="45720" rIns="91440" bIns="45720" rtlCol="0" anchor="ctr">
            <a:normAutofit/>
          </a:bodyPr>
          <a:lstStyle/>
          <a:p>
            <a:pPr algn="ctr"/>
            <a:r>
              <a:rPr lang="en-GB" b="1" dirty="0">
                <a:solidFill>
                  <a:srgbClr val="FFFFFF"/>
                </a:solidFill>
              </a:rPr>
              <a:t>Outline and Purpose of presentation  </a:t>
            </a:r>
            <a:endParaRPr lang="en-US" b="1" dirty="0">
              <a:solidFill>
                <a:srgbClr val="FFFFFF"/>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601741"/>
              </p:ext>
            </p:extLst>
          </p:nvPr>
        </p:nvGraphicFramePr>
        <p:xfrm>
          <a:off x="717416" y="1012528"/>
          <a:ext cx="10782300" cy="55427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7846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0" y="679"/>
            <a:ext cx="12192000" cy="951978"/>
          </a:xfrm>
          <a:solidFill>
            <a:srgbClr val="7030A0"/>
          </a:solidFill>
        </p:spPr>
        <p:txBody>
          <a:bodyPr vert="horz" lIns="91440" tIns="45720" rIns="91440" bIns="45720" rtlCol="0" anchor="ctr">
            <a:normAutofit/>
          </a:bodyPr>
          <a:lstStyle/>
          <a:p>
            <a:pPr algn="ctr"/>
            <a:r>
              <a:rPr lang="en-GB" b="1" dirty="0">
                <a:solidFill>
                  <a:srgbClr val="FFFFFF"/>
                </a:solidFill>
              </a:rPr>
              <a:t>Introduction to negotiation and France Culture </a:t>
            </a:r>
            <a:endParaRPr lang="en-US" b="1" dirty="0">
              <a:solidFill>
                <a:srgbClr val="FFFFFF"/>
              </a:solidFill>
            </a:endParaRPr>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107406" y="1075513"/>
            <a:ext cx="6213952" cy="5436956"/>
          </a:xfrm>
        </p:spPr>
        <p:txBody>
          <a:bodyPr>
            <a:normAutofit fontScale="92500" lnSpcReduction="10000"/>
          </a:bodyPr>
          <a:lstStyle/>
          <a:p>
            <a:r>
              <a:rPr lang="en-US" dirty="0"/>
              <a:t>Almost every organization experiences situations of negotiations</a:t>
            </a:r>
          </a:p>
          <a:p>
            <a:r>
              <a:rPr lang="en-US" dirty="0"/>
              <a:t>Whether it is an international or a small domestic company, managers and employees negotiate at different levels. </a:t>
            </a:r>
          </a:p>
          <a:p>
            <a:r>
              <a:rPr lang="en-US" dirty="0"/>
              <a:t>Managers and employees negotiate when they want to raise pay for employees, solve conflict, enter a new market, and many other reasons</a:t>
            </a:r>
          </a:p>
          <a:p>
            <a:r>
              <a:rPr lang="en-US" dirty="0"/>
              <a:t>However, Negotiation can also be shaped by cultures in organizations</a:t>
            </a:r>
          </a:p>
          <a:p>
            <a:r>
              <a:rPr lang="en-US" dirty="0"/>
              <a:t>International manages in France rely on how people think and perceptive they have towards others </a:t>
            </a:r>
          </a:p>
          <a:p>
            <a:endParaRPr lang="en-US" dirty="0"/>
          </a:p>
          <a:p>
            <a:endParaRPr lang="en-US" dirty="0"/>
          </a:p>
          <a:p>
            <a:pPr marL="0" indent="0">
              <a:buNone/>
            </a:pPr>
            <a:endParaRPr lang="en-US" dirty="0"/>
          </a:p>
        </p:txBody>
      </p:sp>
      <p:pic>
        <p:nvPicPr>
          <p:cNvPr id="2050" name="Picture 2" descr="4 Examples of Business Negotiation Strategies | HBS Online">
            <a:extLst>
              <a:ext uri="{FF2B5EF4-FFF2-40B4-BE49-F238E27FC236}">
                <a16:creationId xmlns:a16="http://schemas.microsoft.com/office/drawing/2014/main" id="{4B9DEF71-0ED1-3E57-683C-9FFC5AD3C5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1177047"/>
            <a:ext cx="5715000" cy="48512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DD7B28-EEBE-7507-4166-E25D791DDFD6}"/>
              </a:ext>
            </a:extLst>
          </p:cNvPr>
          <p:cNvSpPr txBox="1"/>
          <p:nvPr/>
        </p:nvSpPr>
        <p:spPr>
          <a:xfrm>
            <a:off x="3048000" y="6151125"/>
            <a:ext cx="6096000" cy="477054"/>
          </a:xfrm>
          <a:prstGeom prst="rect">
            <a:avLst/>
          </a:prstGeom>
          <a:noFill/>
        </p:spPr>
        <p:txBody>
          <a:bodyPr wrap="square">
            <a:spAutoFit/>
          </a:bodyPr>
          <a:lstStyle/>
          <a:p>
            <a:r>
              <a:rPr lang="en-US" sz="2500" dirty="0">
                <a:latin typeface="Times New Roman" panose="02020603050405020304" pitchFamily="18" charset="0"/>
                <a:cs typeface="Times New Roman" panose="02020603050405020304" pitchFamily="18" charset="0"/>
              </a:rPr>
              <a:t>(Zhang and Zhou, 2008)</a:t>
            </a:r>
          </a:p>
        </p:txBody>
      </p:sp>
    </p:spTree>
    <p:extLst>
      <p:ext uri="{BB962C8B-B14F-4D97-AF65-F5344CB8AC3E}">
        <p14:creationId xmlns:p14="http://schemas.microsoft.com/office/powerpoint/2010/main" val="2639836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4C0290-7681-1262-9EC0-A3B44D38C9A1}"/>
              </a:ext>
            </a:extLst>
          </p:cNvPr>
          <p:cNvSpPr>
            <a:spLocks noGrp="1"/>
          </p:cNvSpPr>
          <p:nvPr>
            <p:ph idx="1"/>
          </p:nvPr>
        </p:nvSpPr>
        <p:spPr>
          <a:xfrm>
            <a:off x="567846" y="1265128"/>
            <a:ext cx="5397525" cy="5275089"/>
          </a:xfrm>
        </p:spPr>
        <p:txBody>
          <a:bodyPr>
            <a:normAutofit/>
          </a:bodyPr>
          <a:lstStyle/>
          <a:p>
            <a:r>
              <a:rPr lang="en-US" dirty="0"/>
              <a:t>France is part of the 44 countries located in Europe</a:t>
            </a:r>
          </a:p>
          <a:p>
            <a:r>
              <a:rPr lang="en-US" dirty="0"/>
              <a:t>It is located in the Western Europe</a:t>
            </a:r>
          </a:p>
          <a:p>
            <a:r>
              <a:rPr lang="en-US" dirty="0"/>
              <a:t>Despite its location in Europe, France ranks differently on Hofstede cross-cultural dimensions</a:t>
            </a:r>
          </a:p>
          <a:p>
            <a:r>
              <a:rPr lang="en-US" dirty="0"/>
              <a:t>Its culture also shapes perceptions, language, behavior, and norms of both people and organisations </a:t>
            </a:r>
          </a:p>
        </p:txBody>
      </p:sp>
      <p:sp>
        <p:nvSpPr>
          <p:cNvPr id="4" name="Title 1">
            <a:extLst>
              <a:ext uri="{FF2B5EF4-FFF2-40B4-BE49-F238E27FC236}">
                <a16:creationId xmlns:a16="http://schemas.microsoft.com/office/drawing/2014/main" id="{EF031549-832F-9839-3862-C027EC964999}"/>
              </a:ext>
            </a:extLst>
          </p:cNvPr>
          <p:cNvSpPr txBox="1">
            <a:spLocks/>
          </p:cNvSpPr>
          <p:nvPr/>
        </p:nvSpPr>
        <p:spPr>
          <a:xfrm>
            <a:off x="0" y="0"/>
            <a:ext cx="12170682" cy="905049"/>
          </a:xfrm>
          <a:prstGeom prst="rect">
            <a:avLst/>
          </a:prstGeom>
          <a:solidFill>
            <a:srgbClr val="7030A0"/>
          </a:solidFill>
        </p:spPr>
        <p:txBody>
          <a:bodyPr vert="horz" lIns="91440" tIns="45720" rIns="91440" bIns="45720" rtlCol="0" anchor="ctr">
            <a:normAutofit/>
          </a:bodyPr>
          <a:lstStyle>
            <a:lvl1pPr>
              <a:lnSpc>
                <a:spcPct val="90000"/>
              </a:lnSpc>
              <a:spcBef>
                <a:spcPct val="0"/>
              </a:spcBef>
              <a:buNone/>
              <a:defRPr sz="4400">
                <a:solidFill>
                  <a:srgbClr val="FFFFFF"/>
                </a:solidFill>
                <a:latin typeface="+mj-lt"/>
                <a:ea typeface="+mj-ea"/>
                <a:cs typeface="+mj-cs"/>
              </a:defRPr>
            </a:lvl1pPr>
          </a:lstStyle>
          <a:p>
            <a:pPr algn="ctr"/>
            <a:r>
              <a:rPr lang="en-GB" b="1" dirty="0"/>
              <a:t>Introduction to negotiation and France </a:t>
            </a:r>
            <a:endParaRPr lang="en-US" b="1" dirty="0"/>
          </a:p>
        </p:txBody>
      </p:sp>
      <p:pic>
        <p:nvPicPr>
          <p:cNvPr id="1026" name="Picture 2" descr="France | History, Maps, Flag, Population, Cities, Capital ...">
            <a:extLst>
              <a:ext uri="{FF2B5EF4-FFF2-40B4-BE49-F238E27FC236}">
                <a16:creationId xmlns:a16="http://schemas.microsoft.com/office/drawing/2014/main" id="{49A1324B-14A2-BBF0-1B9C-D01EC5BEF31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1086370"/>
            <a:ext cx="6074682" cy="5820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457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0" y="0"/>
            <a:ext cx="12192000" cy="787270"/>
          </a:xfrm>
          <a:solidFill>
            <a:srgbClr val="7030A0"/>
          </a:solidFill>
        </p:spPr>
        <p:txBody>
          <a:bodyPr vert="horz" lIns="91440" tIns="45720" rIns="91440" bIns="45720" rtlCol="0" anchor="ctr">
            <a:normAutofit/>
          </a:bodyPr>
          <a:lstStyle/>
          <a:p>
            <a:pPr algn="ctr"/>
            <a:r>
              <a:rPr lang="en-GB" b="1" dirty="0">
                <a:solidFill>
                  <a:srgbClr val="FFFFFF"/>
                </a:solidFill>
              </a:rPr>
              <a:t>Hofstede Cross-cultural communication theory</a:t>
            </a:r>
            <a:endParaRPr lang="en-US" b="1" dirty="0">
              <a:solidFill>
                <a:srgbClr val="FFFFFF"/>
              </a:solidFill>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6096000" y="1314450"/>
            <a:ext cx="5991616" cy="5416549"/>
          </a:xfrm>
        </p:spPr>
        <p:txBody>
          <a:bodyPr>
            <a:normAutofit fontScale="77500" lnSpcReduction="20000"/>
          </a:bodyPr>
          <a:lstStyle/>
          <a:p>
            <a:r>
              <a:rPr lang="en-GB" b="1" dirty="0"/>
              <a:t>Power Distance </a:t>
            </a:r>
          </a:p>
          <a:p>
            <a:r>
              <a:rPr lang="en-GB" dirty="0"/>
              <a:t>Societies with high scores have higher distance between leaders and their followers</a:t>
            </a:r>
          </a:p>
          <a:p>
            <a:r>
              <a:rPr lang="en-GB" dirty="0"/>
              <a:t>This also reflects in how managers in organizations follow hierarchical management with decisions flowing from top level to bottom level</a:t>
            </a:r>
          </a:p>
          <a:p>
            <a:r>
              <a:rPr lang="en-GB" b="1" dirty="0"/>
              <a:t>Individualism vs Collectivism </a:t>
            </a:r>
          </a:p>
          <a:p>
            <a:r>
              <a:rPr lang="en-GB" dirty="0"/>
              <a:t>Individualistic societies consider their self interests and those of close relatives</a:t>
            </a:r>
          </a:p>
          <a:p>
            <a:r>
              <a:rPr lang="en-GB" dirty="0"/>
              <a:t>Collectivism societies have people belonging to groups  </a:t>
            </a:r>
            <a:endParaRPr lang="en-GB" b="1" dirty="0"/>
          </a:p>
          <a:p>
            <a:r>
              <a:rPr lang="en-GB" b="1" dirty="0"/>
              <a:t>Motivation towards achievement and success</a:t>
            </a:r>
          </a:p>
          <a:p>
            <a:r>
              <a:rPr lang="en-GB" dirty="0"/>
              <a:t>People are motivated to perform better than others  </a:t>
            </a:r>
          </a:p>
          <a:p>
            <a:r>
              <a:rPr lang="en-GB" dirty="0"/>
              <a:t>However, lower scores shows people are not motivated by external factors</a:t>
            </a:r>
          </a:p>
        </p:txBody>
      </p:sp>
      <p:pic>
        <p:nvPicPr>
          <p:cNvPr id="4" name="Picture 3">
            <a:extLst>
              <a:ext uri="{FF2B5EF4-FFF2-40B4-BE49-F238E27FC236}">
                <a16:creationId xmlns:a16="http://schemas.microsoft.com/office/drawing/2014/main" id="{D86855E0-BC2F-3279-0016-39592B1BAB22}"/>
              </a:ext>
            </a:extLst>
          </p:cNvPr>
          <p:cNvPicPr>
            <a:picLocks noChangeAspect="1"/>
          </p:cNvPicPr>
          <p:nvPr/>
        </p:nvPicPr>
        <p:blipFill>
          <a:blip r:embed="rId3"/>
          <a:stretch>
            <a:fillRect/>
          </a:stretch>
        </p:blipFill>
        <p:spPr>
          <a:xfrm>
            <a:off x="241300" y="1055688"/>
            <a:ext cx="5626484" cy="5802312"/>
          </a:xfrm>
          <a:prstGeom prst="rect">
            <a:avLst/>
          </a:prstGeom>
        </p:spPr>
      </p:pic>
      <p:sp>
        <p:nvSpPr>
          <p:cNvPr id="8" name="TextBox 7">
            <a:extLst>
              <a:ext uri="{FF2B5EF4-FFF2-40B4-BE49-F238E27FC236}">
                <a16:creationId xmlns:a16="http://schemas.microsoft.com/office/drawing/2014/main" id="{AFEE8C31-80FE-6B4A-7FF4-E3EC50427ED6}"/>
              </a:ext>
            </a:extLst>
          </p:cNvPr>
          <p:cNvSpPr txBox="1"/>
          <p:nvPr/>
        </p:nvSpPr>
        <p:spPr>
          <a:xfrm>
            <a:off x="6324218" y="6385932"/>
            <a:ext cx="6418612" cy="369332"/>
          </a:xfrm>
          <a:prstGeom prst="rect">
            <a:avLst/>
          </a:prstGeom>
          <a:noFill/>
        </p:spPr>
        <p:txBody>
          <a:bodyPr wrap="square">
            <a:spAutoFit/>
          </a:bodyPr>
          <a:lstStyle/>
          <a:p>
            <a:r>
              <a:rPr lang="en-US" dirty="0"/>
              <a:t>The Culture Factor Group. 2025)</a:t>
            </a:r>
          </a:p>
        </p:txBody>
      </p:sp>
      <p:sp>
        <p:nvSpPr>
          <p:cNvPr id="6" name="TextBox 5">
            <a:extLst>
              <a:ext uri="{FF2B5EF4-FFF2-40B4-BE49-F238E27FC236}">
                <a16:creationId xmlns:a16="http://schemas.microsoft.com/office/drawing/2014/main" id="{5D44013B-C230-9B76-8F3D-A923FB9A8AB8}"/>
              </a:ext>
            </a:extLst>
          </p:cNvPr>
          <p:cNvSpPr txBox="1"/>
          <p:nvPr/>
        </p:nvSpPr>
        <p:spPr>
          <a:xfrm>
            <a:off x="9556945" y="6385932"/>
            <a:ext cx="1691626" cy="369332"/>
          </a:xfrm>
          <a:prstGeom prst="rect">
            <a:avLst/>
          </a:prstGeom>
          <a:noFill/>
        </p:spPr>
        <p:txBody>
          <a:bodyPr wrap="square">
            <a:spAutoFit/>
          </a:bodyPr>
          <a:lstStyle/>
          <a:p>
            <a:r>
              <a:rPr lang="en-US" dirty="0"/>
              <a:t>(Wu, 2006). </a:t>
            </a:r>
          </a:p>
        </p:txBody>
      </p:sp>
    </p:spTree>
    <p:extLst>
      <p:ext uri="{BB962C8B-B14F-4D97-AF65-F5344CB8AC3E}">
        <p14:creationId xmlns:p14="http://schemas.microsoft.com/office/powerpoint/2010/main" val="3834150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2EA3F-599D-39C0-6BD3-107F798261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19885-2FB1-F125-386D-F74059B201C8}"/>
              </a:ext>
            </a:extLst>
          </p:cNvPr>
          <p:cNvSpPr>
            <a:spLocks noGrp="1"/>
          </p:cNvSpPr>
          <p:nvPr>
            <p:ph type="title"/>
          </p:nvPr>
        </p:nvSpPr>
        <p:spPr>
          <a:xfrm>
            <a:off x="0" y="19683"/>
            <a:ext cx="12192000" cy="787270"/>
          </a:xfrm>
          <a:solidFill>
            <a:srgbClr val="7030A0"/>
          </a:solidFill>
        </p:spPr>
        <p:txBody>
          <a:bodyPr vert="horz" lIns="91440" tIns="45720" rIns="91440" bIns="45720" rtlCol="0" anchor="ctr">
            <a:normAutofit/>
          </a:bodyPr>
          <a:lstStyle/>
          <a:p>
            <a:pPr algn="ctr"/>
            <a:r>
              <a:rPr lang="en-GB" b="1" dirty="0">
                <a:solidFill>
                  <a:srgbClr val="FFFFFF"/>
                </a:solidFill>
              </a:rPr>
              <a:t>Hofstede Cross-cultural communication theory</a:t>
            </a:r>
            <a:endParaRPr lang="en-US" b="1" dirty="0">
              <a:solidFill>
                <a:srgbClr val="FFFFFF"/>
              </a:solidFill>
            </a:endParaRPr>
          </a:p>
        </p:txBody>
      </p:sp>
      <p:sp>
        <p:nvSpPr>
          <p:cNvPr id="3" name="Content Placeholder 2">
            <a:extLst>
              <a:ext uri="{FF2B5EF4-FFF2-40B4-BE49-F238E27FC236}">
                <a16:creationId xmlns:a16="http://schemas.microsoft.com/office/drawing/2014/main" id="{052EA37F-2B73-DB19-A667-6EEDA0FDEF6B}"/>
              </a:ext>
            </a:extLst>
          </p:cNvPr>
          <p:cNvSpPr>
            <a:spLocks noGrp="1"/>
          </p:cNvSpPr>
          <p:nvPr>
            <p:ph idx="1"/>
          </p:nvPr>
        </p:nvSpPr>
        <p:spPr>
          <a:xfrm>
            <a:off x="18288" y="860630"/>
            <a:ext cx="6254120" cy="5458653"/>
          </a:xfrm>
        </p:spPr>
        <p:txBody>
          <a:bodyPr>
            <a:normAutofit fontScale="70000" lnSpcReduction="20000"/>
          </a:bodyPr>
          <a:lstStyle/>
          <a:p>
            <a:r>
              <a:rPr lang="en-GB" b="1" dirty="0"/>
              <a:t>Uncertainty Avoidance</a:t>
            </a:r>
          </a:p>
          <a:p>
            <a:r>
              <a:rPr lang="en-GB" dirty="0"/>
              <a:t>Societies with high scores on this dimension reflection that that consider the role of rules, structures, and laws in dealing with uncertainties</a:t>
            </a:r>
          </a:p>
          <a:p>
            <a:r>
              <a:rPr lang="en-GB" dirty="0"/>
              <a:t>Cultures with lower scores leave the future to take its course</a:t>
            </a:r>
          </a:p>
          <a:p>
            <a:r>
              <a:rPr lang="en-GB" dirty="0"/>
              <a:t>Organizations implement formal structured to guide how people relate with one another </a:t>
            </a:r>
          </a:p>
          <a:p>
            <a:r>
              <a:rPr lang="en-GB" b="1" dirty="0"/>
              <a:t>Long term Orientation </a:t>
            </a:r>
          </a:p>
          <a:p>
            <a:r>
              <a:rPr lang="en-GB" dirty="0"/>
              <a:t>Cultures that score higher see the role of history in future life</a:t>
            </a:r>
          </a:p>
          <a:p>
            <a:r>
              <a:rPr lang="en-GB" dirty="0"/>
              <a:t>Organizations use past events to share their future</a:t>
            </a:r>
          </a:p>
          <a:p>
            <a:r>
              <a:rPr lang="en-GB" dirty="0"/>
              <a:t>However, cultures with lower scores uphold the current status quo </a:t>
            </a:r>
            <a:endParaRPr lang="en-GB" b="1" dirty="0"/>
          </a:p>
          <a:p>
            <a:r>
              <a:rPr lang="en-GB" b="1" dirty="0"/>
              <a:t>Indulgence </a:t>
            </a:r>
          </a:p>
          <a:p>
            <a:r>
              <a:rPr lang="en-GB" dirty="0"/>
              <a:t>Higher scores represent societies where a majority of people participate in activities that give them happiness</a:t>
            </a:r>
          </a:p>
          <a:p>
            <a:r>
              <a:rPr lang="en-GB" dirty="0"/>
              <a:t>This is contrary with societies with lower scores where people constrain themselves. </a:t>
            </a:r>
          </a:p>
        </p:txBody>
      </p:sp>
      <p:pic>
        <p:nvPicPr>
          <p:cNvPr id="4" name="Picture 3">
            <a:extLst>
              <a:ext uri="{FF2B5EF4-FFF2-40B4-BE49-F238E27FC236}">
                <a16:creationId xmlns:a16="http://schemas.microsoft.com/office/drawing/2014/main" id="{02CD23A9-9017-60B3-88BA-9EC892D0DEF9}"/>
              </a:ext>
            </a:extLst>
          </p:cNvPr>
          <p:cNvPicPr>
            <a:picLocks noChangeAspect="1"/>
          </p:cNvPicPr>
          <p:nvPr/>
        </p:nvPicPr>
        <p:blipFill>
          <a:blip r:embed="rId3"/>
          <a:stretch>
            <a:fillRect/>
          </a:stretch>
        </p:blipFill>
        <p:spPr>
          <a:xfrm>
            <a:off x="6600197" y="1075173"/>
            <a:ext cx="5451687" cy="5362127"/>
          </a:xfrm>
          <a:prstGeom prst="rect">
            <a:avLst/>
          </a:prstGeom>
        </p:spPr>
      </p:pic>
      <p:sp>
        <p:nvSpPr>
          <p:cNvPr id="6" name="TextBox 5">
            <a:extLst>
              <a:ext uri="{FF2B5EF4-FFF2-40B4-BE49-F238E27FC236}">
                <a16:creationId xmlns:a16="http://schemas.microsoft.com/office/drawing/2014/main" id="{3372FDF1-E2F4-6C93-41A6-9E6A33BD0095}"/>
              </a:ext>
            </a:extLst>
          </p:cNvPr>
          <p:cNvSpPr txBox="1"/>
          <p:nvPr/>
        </p:nvSpPr>
        <p:spPr>
          <a:xfrm>
            <a:off x="4532668" y="6437300"/>
            <a:ext cx="3385534" cy="369332"/>
          </a:xfrm>
          <a:prstGeom prst="rect">
            <a:avLst/>
          </a:prstGeom>
          <a:noFill/>
        </p:spPr>
        <p:txBody>
          <a:bodyPr wrap="square">
            <a:spAutoFit/>
          </a:bodyPr>
          <a:lstStyle/>
          <a:p>
            <a:r>
              <a:rPr lang="en-US" dirty="0"/>
              <a:t>The Culture Factor Group. 2025)</a:t>
            </a:r>
          </a:p>
        </p:txBody>
      </p:sp>
    </p:spTree>
    <p:extLst>
      <p:ext uri="{BB962C8B-B14F-4D97-AF65-F5344CB8AC3E}">
        <p14:creationId xmlns:p14="http://schemas.microsoft.com/office/powerpoint/2010/main" val="2621127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5F0697D-D20B-B953-6DFD-708992E5D6DF}"/>
              </a:ext>
            </a:extLst>
          </p:cNvPr>
          <p:cNvSpPr>
            <a:spLocks noGrp="1"/>
          </p:cNvSpPr>
          <p:nvPr>
            <p:ph type="title"/>
          </p:nvPr>
        </p:nvSpPr>
        <p:spPr>
          <a:xfrm>
            <a:off x="0" y="0"/>
            <a:ext cx="12192000" cy="798286"/>
          </a:xfrm>
          <a:solidFill>
            <a:srgbClr val="7030A0"/>
          </a:solidFill>
        </p:spPr>
        <p:txBody>
          <a:bodyPr vert="horz" lIns="91440" tIns="45720" rIns="91440" bIns="45720" rtlCol="0" anchor="ctr">
            <a:normAutofit/>
          </a:bodyPr>
          <a:lstStyle/>
          <a:p>
            <a:pPr algn="ctr"/>
            <a:r>
              <a:rPr lang="en-US" b="1" dirty="0">
                <a:solidFill>
                  <a:srgbClr val="FFFFFF"/>
                </a:solidFill>
              </a:rPr>
              <a:t>Hofstede dimensional scores in France</a:t>
            </a:r>
          </a:p>
        </p:txBody>
      </p:sp>
      <p:sp>
        <p:nvSpPr>
          <p:cNvPr id="8" name="Content Placeholder 2">
            <a:extLst>
              <a:ext uri="{FF2B5EF4-FFF2-40B4-BE49-F238E27FC236}">
                <a16:creationId xmlns:a16="http://schemas.microsoft.com/office/drawing/2014/main" id="{9B6E9CCB-BFE9-E88C-BE7B-B8B8F8D2841C}"/>
              </a:ext>
            </a:extLst>
          </p:cNvPr>
          <p:cNvSpPr txBox="1">
            <a:spLocks/>
          </p:cNvSpPr>
          <p:nvPr/>
        </p:nvSpPr>
        <p:spPr>
          <a:xfrm>
            <a:off x="5153025" y="1352810"/>
            <a:ext cx="6934591" cy="5378189"/>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Power Distance</a:t>
            </a:r>
          </a:p>
          <a:p>
            <a:r>
              <a:rPr lang="en-GB" b="1" dirty="0"/>
              <a:t> </a:t>
            </a:r>
            <a:r>
              <a:rPr lang="en-GB" dirty="0"/>
              <a:t>France scores moderately lower on power distance</a:t>
            </a:r>
          </a:p>
          <a:p>
            <a:r>
              <a:rPr lang="en-GB" dirty="0"/>
              <a:t>Societies and organizations uphold equality between managers and followers </a:t>
            </a:r>
          </a:p>
          <a:p>
            <a:r>
              <a:rPr lang="en-GB" dirty="0"/>
              <a:t>International managers consider participation of followers in negotiations and other communications</a:t>
            </a:r>
          </a:p>
          <a:p>
            <a:r>
              <a:rPr lang="en-GB" dirty="0"/>
              <a:t>Everyone's communication matter </a:t>
            </a:r>
          </a:p>
          <a:p>
            <a:r>
              <a:rPr lang="en-GB" b="1" dirty="0"/>
              <a:t>Individualism vs Collectivism</a:t>
            </a:r>
          </a:p>
          <a:p>
            <a:r>
              <a:rPr lang="en-GB" dirty="0"/>
              <a:t>France scores 74</a:t>
            </a:r>
          </a:p>
          <a:p>
            <a:r>
              <a:rPr lang="en-GB" dirty="0"/>
              <a:t>Managers see winning important to employees</a:t>
            </a:r>
          </a:p>
          <a:p>
            <a:r>
              <a:rPr lang="en-GB" dirty="0"/>
              <a:t>Negotiations seek to win to achieve benefits</a:t>
            </a:r>
          </a:p>
          <a:p>
            <a:r>
              <a:rPr lang="en-GB" b="1" dirty="0"/>
              <a:t>Motivation towards achievement and success</a:t>
            </a:r>
          </a:p>
          <a:p>
            <a:r>
              <a:rPr lang="en-GB" dirty="0"/>
              <a:t>France scored lower rating at 43</a:t>
            </a:r>
          </a:p>
          <a:p>
            <a:r>
              <a:rPr lang="en-GB" dirty="0"/>
              <a:t>Employees consider teamwork when working  </a:t>
            </a:r>
          </a:p>
        </p:txBody>
      </p:sp>
      <p:sp>
        <p:nvSpPr>
          <p:cNvPr id="12" name="TextBox 11">
            <a:extLst>
              <a:ext uri="{FF2B5EF4-FFF2-40B4-BE49-F238E27FC236}">
                <a16:creationId xmlns:a16="http://schemas.microsoft.com/office/drawing/2014/main" id="{A317592B-4142-F7F7-BC3B-8877A9EF4BE2}"/>
              </a:ext>
            </a:extLst>
          </p:cNvPr>
          <p:cNvSpPr txBox="1"/>
          <p:nvPr/>
        </p:nvSpPr>
        <p:spPr>
          <a:xfrm>
            <a:off x="478971" y="5958374"/>
            <a:ext cx="3587750" cy="369332"/>
          </a:xfrm>
          <a:prstGeom prst="rect">
            <a:avLst/>
          </a:prstGeom>
          <a:noFill/>
        </p:spPr>
        <p:txBody>
          <a:bodyPr wrap="square">
            <a:spAutoFit/>
          </a:bodyPr>
          <a:lstStyle/>
          <a:p>
            <a:r>
              <a:rPr lang="en-US" dirty="0"/>
              <a:t>(The Culture Factor Group, 2025). </a:t>
            </a:r>
          </a:p>
        </p:txBody>
      </p:sp>
      <p:graphicFrame>
        <p:nvGraphicFramePr>
          <p:cNvPr id="2" name="Chart 1">
            <a:extLst>
              <a:ext uri="{FF2B5EF4-FFF2-40B4-BE49-F238E27FC236}">
                <a16:creationId xmlns:a16="http://schemas.microsoft.com/office/drawing/2014/main" id="{68C860BE-F249-425D-F3A8-3C815D56D71D}"/>
              </a:ext>
            </a:extLst>
          </p:cNvPr>
          <p:cNvGraphicFramePr>
            <a:graphicFrameLocks/>
          </p:cNvGraphicFramePr>
          <p:nvPr>
            <p:extLst>
              <p:ext uri="{D42A27DB-BD31-4B8C-83A1-F6EECF244321}">
                <p14:modId xmlns:p14="http://schemas.microsoft.com/office/powerpoint/2010/main" val="459024167"/>
              </p:ext>
            </p:extLst>
          </p:nvPr>
        </p:nvGraphicFramePr>
        <p:xfrm>
          <a:off x="0" y="1352810"/>
          <a:ext cx="5021943" cy="44529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881275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9237C-6026-2DB5-A717-ACE470D47415}"/>
            </a:ext>
          </a:extLst>
        </p:cNvPr>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03876CBB-7F30-981C-8820-E2F79DAF37BC}"/>
              </a:ext>
            </a:extLst>
          </p:cNvPr>
          <p:cNvSpPr txBox="1">
            <a:spLocks/>
          </p:cNvSpPr>
          <p:nvPr/>
        </p:nvSpPr>
        <p:spPr>
          <a:xfrm>
            <a:off x="612384" y="1327411"/>
            <a:ext cx="5991616" cy="537818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Uncertainty avoidance</a:t>
            </a:r>
          </a:p>
          <a:p>
            <a:r>
              <a:rPr lang="en-GB" dirty="0"/>
              <a:t>France scored highest index </a:t>
            </a:r>
          </a:p>
          <a:p>
            <a:r>
              <a:rPr lang="en-GB" dirty="0"/>
              <a:t>Local employees consider the importance of rules, formal structures and details in every negotiation  </a:t>
            </a:r>
          </a:p>
          <a:p>
            <a:r>
              <a:rPr lang="en-GB" dirty="0"/>
              <a:t>Managers do not embrace new way if thinking in negotiations </a:t>
            </a:r>
          </a:p>
          <a:p>
            <a:r>
              <a:rPr lang="en-GB" b="1" dirty="0"/>
              <a:t>Long term orientation</a:t>
            </a:r>
          </a:p>
          <a:p>
            <a:r>
              <a:rPr lang="en-GB" dirty="0"/>
              <a:t>Electric managers maintain status quo in their communications</a:t>
            </a:r>
          </a:p>
          <a:p>
            <a:r>
              <a:rPr lang="en-GB" b="1" dirty="0"/>
              <a:t>Indulgence</a:t>
            </a:r>
          </a:p>
          <a:p>
            <a:r>
              <a:rPr lang="en-GB" dirty="0"/>
              <a:t>Lower scores also shows Electric international managers lack policies on work life balance. </a:t>
            </a:r>
          </a:p>
        </p:txBody>
      </p:sp>
      <p:sp>
        <p:nvSpPr>
          <p:cNvPr id="13" name="Title 1">
            <a:extLst>
              <a:ext uri="{FF2B5EF4-FFF2-40B4-BE49-F238E27FC236}">
                <a16:creationId xmlns:a16="http://schemas.microsoft.com/office/drawing/2014/main" id="{366AC35C-A624-A6F6-E951-829FC191177B}"/>
              </a:ext>
            </a:extLst>
          </p:cNvPr>
          <p:cNvSpPr>
            <a:spLocks noGrp="1"/>
          </p:cNvSpPr>
          <p:nvPr>
            <p:ph type="title"/>
          </p:nvPr>
        </p:nvSpPr>
        <p:spPr>
          <a:xfrm>
            <a:off x="0" y="0"/>
            <a:ext cx="12192000" cy="798286"/>
          </a:xfrm>
          <a:solidFill>
            <a:srgbClr val="7030A0"/>
          </a:solidFill>
        </p:spPr>
        <p:txBody>
          <a:bodyPr vert="horz" lIns="91440" tIns="45720" rIns="91440" bIns="45720" rtlCol="0" anchor="ctr">
            <a:normAutofit/>
          </a:bodyPr>
          <a:lstStyle/>
          <a:p>
            <a:pPr algn="ctr"/>
            <a:r>
              <a:rPr lang="en-US" b="1" dirty="0">
                <a:solidFill>
                  <a:srgbClr val="FFFFFF"/>
                </a:solidFill>
              </a:rPr>
              <a:t>Hofstede dimensional scores in Sweden</a:t>
            </a:r>
          </a:p>
        </p:txBody>
      </p:sp>
      <p:sp>
        <p:nvSpPr>
          <p:cNvPr id="15" name="TextBox 14">
            <a:extLst>
              <a:ext uri="{FF2B5EF4-FFF2-40B4-BE49-F238E27FC236}">
                <a16:creationId xmlns:a16="http://schemas.microsoft.com/office/drawing/2014/main" id="{1E4303B1-4F69-96B2-F5BA-94DE5334DE25}"/>
              </a:ext>
            </a:extLst>
          </p:cNvPr>
          <p:cNvSpPr txBox="1"/>
          <p:nvPr/>
        </p:nvSpPr>
        <p:spPr>
          <a:xfrm>
            <a:off x="8193004" y="5958896"/>
            <a:ext cx="3386612" cy="369332"/>
          </a:xfrm>
          <a:prstGeom prst="rect">
            <a:avLst/>
          </a:prstGeom>
          <a:noFill/>
        </p:spPr>
        <p:txBody>
          <a:bodyPr wrap="square">
            <a:spAutoFit/>
          </a:bodyPr>
          <a:lstStyle/>
          <a:p>
            <a:r>
              <a:rPr lang="en-US" dirty="0"/>
              <a:t>(The Culture Factor Group, 2025) </a:t>
            </a:r>
          </a:p>
        </p:txBody>
      </p:sp>
      <p:graphicFrame>
        <p:nvGraphicFramePr>
          <p:cNvPr id="2" name="Chart 1">
            <a:extLst>
              <a:ext uri="{FF2B5EF4-FFF2-40B4-BE49-F238E27FC236}">
                <a16:creationId xmlns:a16="http://schemas.microsoft.com/office/drawing/2014/main" id="{A2B9B2B8-21D6-9D7A-D20D-02DE0D4C1FD1}"/>
              </a:ext>
            </a:extLst>
          </p:cNvPr>
          <p:cNvGraphicFramePr>
            <a:graphicFrameLocks/>
          </p:cNvGraphicFramePr>
          <p:nvPr>
            <p:extLst>
              <p:ext uri="{D42A27DB-BD31-4B8C-83A1-F6EECF244321}">
                <p14:modId xmlns:p14="http://schemas.microsoft.com/office/powerpoint/2010/main" val="1648809085"/>
              </p:ext>
            </p:extLst>
          </p:nvPr>
        </p:nvGraphicFramePr>
        <p:xfrm>
          <a:off x="6786335" y="1502229"/>
          <a:ext cx="5312229" cy="427445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7143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D6EECF7-C66F-EA21-E679-470ADACFE9B5}"/>
              </a:ext>
            </a:extLst>
          </p:cNvPr>
          <p:cNvSpPr>
            <a:spLocks noGrp="1"/>
          </p:cNvSpPr>
          <p:nvPr>
            <p:ph type="title"/>
          </p:nvPr>
        </p:nvSpPr>
        <p:spPr>
          <a:xfrm>
            <a:off x="0" y="9526"/>
            <a:ext cx="12190751" cy="825499"/>
          </a:xfrm>
          <a:solidFill>
            <a:srgbClr val="7030A0"/>
          </a:solidFill>
        </p:spPr>
        <p:txBody>
          <a:bodyPr vert="horz" lIns="91440" tIns="45720" rIns="91440" bIns="45720" rtlCol="0" anchor="ctr">
            <a:normAutofit/>
          </a:bodyPr>
          <a:lstStyle/>
          <a:p>
            <a:pPr algn="ctr"/>
            <a:r>
              <a:rPr lang="en-US" b="1" dirty="0">
                <a:solidFill>
                  <a:srgbClr val="FFFFFF"/>
                </a:solidFill>
              </a:rPr>
              <a:t>Application to France culture with real example</a:t>
            </a:r>
          </a:p>
        </p:txBody>
      </p:sp>
      <p:sp>
        <p:nvSpPr>
          <p:cNvPr id="10" name="Content Placeholder 2">
            <a:extLst>
              <a:ext uri="{FF2B5EF4-FFF2-40B4-BE49-F238E27FC236}">
                <a16:creationId xmlns:a16="http://schemas.microsoft.com/office/drawing/2014/main" id="{29F1CEBF-5ADC-FB21-248F-F4302D475C87}"/>
              </a:ext>
            </a:extLst>
          </p:cNvPr>
          <p:cNvSpPr txBox="1">
            <a:spLocks/>
          </p:cNvSpPr>
          <p:nvPr/>
        </p:nvSpPr>
        <p:spPr>
          <a:xfrm>
            <a:off x="5498012" y="1104900"/>
            <a:ext cx="6478088" cy="53781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 Renault Group confirmed management ambitions to develop high value-added activities while they operate in France</a:t>
            </a:r>
          </a:p>
          <a:p>
            <a:r>
              <a:rPr lang="en-GB" dirty="0"/>
              <a:t>International managers continue to negotiate by allowing everyone to participate irrespective of their position in the company</a:t>
            </a:r>
          </a:p>
          <a:p>
            <a:r>
              <a:rPr lang="en-GB" dirty="0"/>
              <a:t>International managers seek to maintain France</a:t>
            </a:r>
          </a:p>
          <a:p>
            <a:r>
              <a:rPr lang="en-GB" dirty="0"/>
              <a:t>Negotiations sought to retain the company in France </a:t>
            </a:r>
          </a:p>
        </p:txBody>
      </p:sp>
      <p:sp>
        <p:nvSpPr>
          <p:cNvPr id="2" name="AutoShape 2">
            <a:extLst>
              <a:ext uri="{FF2B5EF4-FFF2-40B4-BE49-F238E27FC236}">
                <a16:creationId xmlns:a16="http://schemas.microsoft.com/office/drawing/2014/main" id="{8F790D20-1E44-A89E-F983-DB97BB54BDEF}"/>
              </a:ext>
            </a:extLst>
          </p:cNvPr>
          <p:cNvSpPr>
            <a:spLocks noChangeAspect="1" noChangeArrowheads="1"/>
          </p:cNvSpPr>
          <p:nvPr/>
        </p:nvSpPr>
        <p:spPr bwMode="auto">
          <a:xfrm>
            <a:off x="3146961" y="3276599"/>
            <a:ext cx="3101439" cy="310143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a:extLst>
              <a:ext uri="{FF2B5EF4-FFF2-40B4-BE49-F238E27FC236}">
                <a16:creationId xmlns:a16="http://schemas.microsoft.com/office/drawing/2014/main" id="{85D642AF-D62C-1BF4-5315-0AAEF6654629}"/>
              </a:ext>
            </a:extLst>
          </p:cNvPr>
          <p:cNvPicPr>
            <a:picLocks noChangeAspect="1"/>
          </p:cNvPicPr>
          <p:nvPr/>
        </p:nvPicPr>
        <p:blipFill>
          <a:blip r:embed="rId3"/>
          <a:stretch>
            <a:fillRect/>
          </a:stretch>
        </p:blipFill>
        <p:spPr>
          <a:xfrm>
            <a:off x="409417" y="2151142"/>
            <a:ext cx="5088595" cy="2612867"/>
          </a:xfrm>
          <a:prstGeom prst="rect">
            <a:avLst/>
          </a:prstGeom>
        </p:spPr>
      </p:pic>
      <p:sp>
        <p:nvSpPr>
          <p:cNvPr id="7" name="TextBox 6">
            <a:extLst>
              <a:ext uri="{FF2B5EF4-FFF2-40B4-BE49-F238E27FC236}">
                <a16:creationId xmlns:a16="http://schemas.microsoft.com/office/drawing/2014/main" id="{4C4E6E3D-449E-3D03-2E3E-7B428CB2A6B9}"/>
              </a:ext>
            </a:extLst>
          </p:cNvPr>
          <p:cNvSpPr txBox="1"/>
          <p:nvPr/>
        </p:nvSpPr>
        <p:spPr>
          <a:xfrm>
            <a:off x="6399018" y="5876566"/>
            <a:ext cx="6219824" cy="369332"/>
          </a:xfrm>
          <a:prstGeom prst="rect">
            <a:avLst/>
          </a:prstGeom>
          <a:noFill/>
        </p:spPr>
        <p:txBody>
          <a:bodyPr wrap="square">
            <a:spAutoFit/>
          </a:bodyPr>
          <a:lstStyle/>
          <a:p>
            <a:r>
              <a:rPr lang="en-GB" dirty="0">
                <a:latin typeface="Times New Roman" panose="02020603050405020304" pitchFamily="18" charset="0"/>
                <a:ea typeface="Times New Roman" panose="02020603050405020304" pitchFamily="18" charset="0"/>
                <a:cs typeface="Times New Roman" panose="02020603050405020304" pitchFamily="18" charset="0"/>
              </a:rPr>
              <a:t>(Renault Group. 2021)</a:t>
            </a:r>
            <a:endParaRPr lang="en-US" dirty="0"/>
          </a:p>
        </p:txBody>
      </p:sp>
    </p:spTree>
    <p:extLst>
      <p:ext uri="{BB962C8B-B14F-4D97-AF65-F5344CB8AC3E}">
        <p14:creationId xmlns:p14="http://schemas.microsoft.com/office/powerpoint/2010/main" val="4019880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F2DCA-59B3-75F2-EB3B-C182A06A14D2}"/>
            </a:ext>
          </a:extLst>
        </p:cNvPr>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699797851"/>
              </p:ext>
            </p:extLst>
          </p:nvPr>
        </p:nvGraphicFramePr>
        <p:xfrm>
          <a:off x="152399" y="1397000"/>
          <a:ext cx="7585868" cy="5022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1">
            <a:extLst>
              <a:ext uri="{FF2B5EF4-FFF2-40B4-BE49-F238E27FC236}">
                <a16:creationId xmlns:a16="http://schemas.microsoft.com/office/drawing/2014/main" id="{11750D2D-82D9-B43A-5954-F7CA5882BDC8}"/>
              </a:ext>
            </a:extLst>
          </p:cNvPr>
          <p:cNvSpPr>
            <a:spLocks noGrp="1"/>
          </p:cNvSpPr>
          <p:nvPr>
            <p:ph type="title"/>
          </p:nvPr>
        </p:nvSpPr>
        <p:spPr>
          <a:xfrm>
            <a:off x="0" y="0"/>
            <a:ext cx="12280900" cy="1397000"/>
          </a:xfrm>
          <a:solidFill>
            <a:srgbClr val="7030A0"/>
          </a:solidFill>
        </p:spPr>
        <p:txBody>
          <a:bodyPr vert="horz" lIns="91440" tIns="45720" rIns="91440" bIns="45720" rtlCol="0" anchor="ctr">
            <a:normAutofit/>
          </a:bodyPr>
          <a:lstStyle/>
          <a:p>
            <a:pPr algn="ctr"/>
            <a:r>
              <a:rPr lang="en-US" b="1" dirty="0">
                <a:solidFill>
                  <a:srgbClr val="FFFFFF"/>
                </a:solidFill>
              </a:rPr>
              <a:t>Analysis of Key Challenges for international managers in France</a:t>
            </a:r>
          </a:p>
        </p:txBody>
      </p:sp>
      <p:pic>
        <p:nvPicPr>
          <p:cNvPr id="2" name="Picture 1">
            <a:extLst>
              <a:ext uri="{FF2B5EF4-FFF2-40B4-BE49-F238E27FC236}">
                <a16:creationId xmlns:a16="http://schemas.microsoft.com/office/drawing/2014/main" id="{C9FD247C-B567-E489-7BDD-A33AF8B21ADD}"/>
              </a:ext>
            </a:extLst>
          </p:cNvPr>
          <p:cNvPicPr>
            <a:picLocks noChangeAspect="1"/>
          </p:cNvPicPr>
          <p:nvPr/>
        </p:nvPicPr>
        <p:blipFill>
          <a:blip r:embed="rId8"/>
          <a:stretch>
            <a:fillRect/>
          </a:stretch>
        </p:blipFill>
        <p:spPr>
          <a:xfrm>
            <a:off x="7738267" y="1708220"/>
            <a:ext cx="3806033" cy="3618522"/>
          </a:xfrm>
          <a:prstGeom prst="ellipse">
            <a:avLst/>
          </a:prstGeom>
          <a:ln>
            <a:noFill/>
          </a:ln>
          <a:effectLst>
            <a:softEdge rad="112500"/>
          </a:effectLst>
        </p:spPr>
      </p:pic>
      <p:sp>
        <p:nvSpPr>
          <p:cNvPr id="5" name="TextBox 4">
            <a:extLst>
              <a:ext uri="{FF2B5EF4-FFF2-40B4-BE49-F238E27FC236}">
                <a16:creationId xmlns:a16="http://schemas.microsoft.com/office/drawing/2014/main" id="{74B44A02-8522-38FA-1320-E0DF5C5829B2}"/>
              </a:ext>
            </a:extLst>
          </p:cNvPr>
          <p:cNvSpPr txBox="1"/>
          <p:nvPr/>
        </p:nvSpPr>
        <p:spPr>
          <a:xfrm>
            <a:off x="1701800" y="5688630"/>
            <a:ext cx="6364514" cy="477054"/>
          </a:xfrm>
          <a:prstGeom prst="rect">
            <a:avLst/>
          </a:prstGeom>
          <a:noFill/>
        </p:spPr>
        <p:txBody>
          <a:bodyPr wrap="square">
            <a:spAutoFit/>
          </a:bodyPr>
          <a:lstStyle/>
          <a:p>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(Deresky, 2017).</a:t>
            </a:r>
            <a:endParaRPr lang="en-US" sz="2500" dirty="0"/>
          </a:p>
        </p:txBody>
      </p:sp>
    </p:spTree>
    <p:extLst>
      <p:ext uri="{BB962C8B-B14F-4D97-AF65-F5344CB8AC3E}">
        <p14:creationId xmlns:p14="http://schemas.microsoft.com/office/powerpoint/2010/main" val="2562814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a:xfrm>
            <a:off x="5867400" y="952500"/>
            <a:ext cx="6324600" cy="6038850"/>
          </a:xfrm>
        </p:spPr>
        <p:txBody>
          <a:bodyPr>
            <a:noAutofit/>
          </a:bodyPr>
          <a:lstStyle/>
          <a:p>
            <a:r>
              <a:rPr lang="en-US" sz="3300" dirty="0"/>
              <a:t>Moderate power distance create opportunity for international managers lower-level employees to participate in negotiation </a:t>
            </a:r>
          </a:p>
          <a:p>
            <a:r>
              <a:rPr lang="en-US" sz="3300" dirty="0"/>
              <a:t>Higher level uncertainty avoidance guides employees and managers to create detailed discussions to strengthen loyalty and integrity</a:t>
            </a:r>
          </a:p>
          <a:p>
            <a:r>
              <a:rPr lang="en-US" sz="3300" dirty="0"/>
              <a:t>Allowing employees to participate in negotiations allow then to become open to achieve for the better of other employees</a:t>
            </a:r>
          </a:p>
          <a:p>
            <a:r>
              <a:rPr lang="en-US" sz="3300" dirty="0"/>
              <a:t> </a:t>
            </a:r>
          </a:p>
        </p:txBody>
      </p:sp>
      <p:sp>
        <p:nvSpPr>
          <p:cNvPr id="6" name="Title 1">
            <a:extLst>
              <a:ext uri="{FF2B5EF4-FFF2-40B4-BE49-F238E27FC236}">
                <a16:creationId xmlns:a16="http://schemas.microsoft.com/office/drawing/2014/main" id="{0B66A3D9-F82D-3550-7442-B2DCDA43D26D}"/>
              </a:ext>
            </a:extLst>
          </p:cNvPr>
          <p:cNvSpPr>
            <a:spLocks noGrp="1"/>
          </p:cNvSpPr>
          <p:nvPr>
            <p:ph type="title"/>
          </p:nvPr>
        </p:nvSpPr>
        <p:spPr>
          <a:xfrm>
            <a:off x="0" y="5566"/>
            <a:ext cx="12192000" cy="676275"/>
          </a:xfrm>
          <a:solidFill>
            <a:srgbClr val="7030A0"/>
          </a:solidFill>
        </p:spPr>
        <p:txBody>
          <a:bodyPr vert="horz" lIns="91440" tIns="45720" rIns="91440" bIns="45720" rtlCol="0" anchor="ctr">
            <a:normAutofit fontScale="90000"/>
          </a:bodyPr>
          <a:lstStyle/>
          <a:p>
            <a:pPr algn="ctr"/>
            <a:r>
              <a:rPr lang="en-US" b="1" dirty="0">
                <a:solidFill>
                  <a:srgbClr val="FFFFFF"/>
                </a:solidFill>
              </a:rPr>
              <a:t>Analysis of Key Opportunities</a:t>
            </a:r>
          </a:p>
        </p:txBody>
      </p:sp>
      <p:sp>
        <p:nvSpPr>
          <p:cNvPr id="9" name="TextBox 8">
            <a:extLst>
              <a:ext uri="{FF2B5EF4-FFF2-40B4-BE49-F238E27FC236}">
                <a16:creationId xmlns:a16="http://schemas.microsoft.com/office/drawing/2014/main" id="{9EC2F221-6F51-66F2-C8F6-982645DE5C6D}"/>
              </a:ext>
            </a:extLst>
          </p:cNvPr>
          <p:cNvSpPr txBox="1"/>
          <p:nvPr/>
        </p:nvSpPr>
        <p:spPr>
          <a:xfrm>
            <a:off x="127000" y="5905500"/>
            <a:ext cx="6234544" cy="477054"/>
          </a:xfrm>
          <a:prstGeom prst="rect">
            <a:avLst/>
          </a:prstGeom>
          <a:noFill/>
        </p:spPr>
        <p:txBody>
          <a:bodyPr wrap="square">
            <a:spAutoFit/>
          </a:bodyPr>
          <a:lstStyle/>
          <a:p>
            <a:r>
              <a:rPr lang="en-GB" sz="2500" dirty="0">
                <a:latin typeface="Times New Roman" panose="02020603050405020304" pitchFamily="18" charset="0"/>
                <a:ea typeface="Times New Roman" panose="02020603050405020304" pitchFamily="18" charset="0"/>
                <a:cs typeface="Times New Roman" panose="02020603050405020304" pitchFamily="18" charset="0"/>
              </a:rPr>
              <a:t>(Huang, 2010; Digden and McMaster, 2013). </a:t>
            </a:r>
            <a:endParaRPr lang="en-US" sz="2500" dirty="0"/>
          </a:p>
        </p:txBody>
      </p:sp>
      <p:pic>
        <p:nvPicPr>
          <p:cNvPr id="2" name="Picture 1">
            <a:extLst>
              <a:ext uri="{FF2B5EF4-FFF2-40B4-BE49-F238E27FC236}">
                <a16:creationId xmlns:a16="http://schemas.microsoft.com/office/drawing/2014/main" id="{F514221F-AE6C-44B6-EDFD-8007D0BDCB54}"/>
              </a:ext>
            </a:extLst>
          </p:cNvPr>
          <p:cNvPicPr>
            <a:picLocks noChangeAspect="1"/>
          </p:cNvPicPr>
          <p:nvPr/>
        </p:nvPicPr>
        <p:blipFill>
          <a:blip r:embed="rId3"/>
          <a:stretch>
            <a:fillRect/>
          </a:stretch>
        </p:blipFill>
        <p:spPr>
          <a:xfrm>
            <a:off x="127000" y="1446964"/>
            <a:ext cx="5651500" cy="4123574"/>
          </a:xfrm>
          <a:prstGeom prst="rect">
            <a:avLst/>
          </a:prstGeom>
        </p:spPr>
      </p:pic>
    </p:spTree>
    <p:extLst>
      <p:ext uri="{BB962C8B-B14F-4D97-AF65-F5344CB8AC3E}">
        <p14:creationId xmlns:p14="http://schemas.microsoft.com/office/powerpoint/2010/main" val="459178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683193218"/>
              </p:ext>
            </p:extLst>
          </p:nvPr>
        </p:nvGraphicFramePr>
        <p:xfrm>
          <a:off x="0" y="838201"/>
          <a:ext cx="12192000" cy="6019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1">
            <a:extLst>
              <a:ext uri="{FF2B5EF4-FFF2-40B4-BE49-F238E27FC236}">
                <a16:creationId xmlns:a16="http://schemas.microsoft.com/office/drawing/2014/main" id="{147E0F2E-07F4-2E4B-9440-59F959E96FEC}"/>
              </a:ext>
            </a:extLst>
          </p:cNvPr>
          <p:cNvSpPr>
            <a:spLocks noGrp="1"/>
          </p:cNvSpPr>
          <p:nvPr>
            <p:ph type="title"/>
          </p:nvPr>
        </p:nvSpPr>
        <p:spPr>
          <a:xfrm>
            <a:off x="0" y="1"/>
            <a:ext cx="12192000" cy="838200"/>
          </a:xfrm>
          <a:solidFill>
            <a:srgbClr val="7030A0"/>
          </a:solidFill>
        </p:spPr>
        <p:txBody>
          <a:bodyPr>
            <a:normAutofit/>
          </a:bodyPr>
          <a:lstStyle/>
          <a:p>
            <a:pPr algn="ctr"/>
            <a:r>
              <a:rPr lang="en-US" b="1" dirty="0">
                <a:solidFill>
                  <a:schemeClr val="bg1"/>
                </a:solidFill>
              </a:rPr>
              <a:t>Recommendation for International Managers</a:t>
            </a:r>
          </a:p>
        </p:txBody>
      </p:sp>
    </p:spTree>
    <p:extLst>
      <p:ext uri="{BB962C8B-B14F-4D97-AF65-F5344CB8AC3E}">
        <p14:creationId xmlns:p14="http://schemas.microsoft.com/office/powerpoint/2010/main" val="692108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5152570" y="1066800"/>
            <a:ext cx="7039429" cy="5791200"/>
          </a:xfrm>
        </p:spPr>
        <p:txBody>
          <a:bodyPr>
            <a:normAutofit/>
          </a:bodyPr>
          <a:lstStyle/>
          <a:p>
            <a:r>
              <a:rPr lang="en-US" dirty="0"/>
              <a:t>The findings show Hofstede cross-cultural theory defines how international managers negotiate with employees. </a:t>
            </a:r>
          </a:p>
          <a:p>
            <a:r>
              <a:rPr lang="en-US" dirty="0"/>
              <a:t>Core elements of the theory includes power distance, uncertainty avoidance, individualism, and indulgence.  </a:t>
            </a:r>
          </a:p>
          <a:p>
            <a:r>
              <a:rPr lang="en-US" dirty="0"/>
              <a:t> France cultures scores moderately on power distance by higher uncertainty avoidance and </a:t>
            </a:r>
          </a:p>
          <a:p>
            <a:r>
              <a:rPr lang="en-US" dirty="0"/>
              <a:t>Besides, France scores lower on indulgence </a:t>
            </a:r>
          </a:p>
          <a:p>
            <a:r>
              <a:rPr lang="en-US" dirty="0"/>
              <a:t>International managers working at </a:t>
            </a:r>
            <a:r>
              <a:rPr lang="en-GB" dirty="0"/>
              <a:t>Schneider Electric should embrace work-life balance</a:t>
            </a:r>
            <a:endParaRPr lang="en-US" dirty="0"/>
          </a:p>
          <a:p>
            <a:pPr marL="0" indent="0">
              <a:buNone/>
            </a:pPr>
            <a:endParaRPr lang="en-US" dirty="0"/>
          </a:p>
        </p:txBody>
      </p:sp>
      <p:sp>
        <p:nvSpPr>
          <p:cNvPr id="6" name="Title 1">
            <a:extLst>
              <a:ext uri="{FF2B5EF4-FFF2-40B4-BE49-F238E27FC236}">
                <a16:creationId xmlns:a16="http://schemas.microsoft.com/office/drawing/2014/main" id="{44AC540F-FBFC-F869-FA92-AD826260A8D8}"/>
              </a:ext>
            </a:extLst>
          </p:cNvPr>
          <p:cNvSpPr>
            <a:spLocks noGrp="1"/>
          </p:cNvSpPr>
          <p:nvPr>
            <p:ph type="title"/>
          </p:nvPr>
        </p:nvSpPr>
        <p:spPr>
          <a:xfrm>
            <a:off x="0" y="18255"/>
            <a:ext cx="12192000" cy="896145"/>
          </a:xfrm>
          <a:solidFill>
            <a:srgbClr val="7030A0"/>
          </a:solidFill>
        </p:spPr>
        <p:txBody>
          <a:bodyPr vert="horz" lIns="91440" tIns="45720" rIns="91440" bIns="45720" rtlCol="0" anchor="ctr">
            <a:normAutofit/>
          </a:bodyPr>
          <a:lstStyle/>
          <a:p>
            <a:pPr algn="ctr"/>
            <a:r>
              <a:rPr lang="en-US" b="1" dirty="0">
                <a:solidFill>
                  <a:srgbClr val="FFFFFF"/>
                </a:solidFill>
              </a:rPr>
              <a:t>Summary of Key findings</a:t>
            </a:r>
          </a:p>
        </p:txBody>
      </p:sp>
      <p:pic>
        <p:nvPicPr>
          <p:cNvPr id="4" name="Picture 3">
            <a:extLst>
              <a:ext uri="{FF2B5EF4-FFF2-40B4-BE49-F238E27FC236}">
                <a16:creationId xmlns:a16="http://schemas.microsoft.com/office/drawing/2014/main" id="{460EA4FE-37F7-1D21-F1B0-A87E6DA9188B}"/>
              </a:ext>
            </a:extLst>
          </p:cNvPr>
          <p:cNvPicPr>
            <a:picLocks noChangeAspect="1"/>
          </p:cNvPicPr>
          <p:nvPr/>
        </p:nvPicPr>
        <p:blipFill>
          <a:blip r:embed="rId3"/>
          <a:srcRect l="12387" r="30780"/>
          <a:stretch>
            <a:fillRect/>
          </a:stretch>
        </p:blipFill>
        <p:spPr>
          <a:xfrm>
            <a:off x="0" y="1404710"/>
            <a:ext cx="4992914" cy="5092433"/>
          </a:xfrm>
          <a:prstGeom prst="rect">
            <a:avLst/>
          </a:prstGeom>
        </p:spPr>
      </p:pic>
    </p:spTree>
    <p:extLst>
      <p:ext uri="{BB962C8B-B14F-4D97-AF65-F5344CB8AC3E}">
        <p14:creationId xmlns:p14="http://schemas.microsoft.com/office/powerpoint/2010/main" val="2922199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838200" y="1825625"/>
            <a:ext cx="10648950" cy="4351338"/>
          </a:xfrm>
        </p:spPr>
        <p:txBody>
          <a:bodyPr>
            <a:normAutofit fontScale="92500" lnSpcReduction="10000"/>
          </a:bodyPr>
          <a:lstStyle/>
          <a:p>
            <a:r>
              <a:rPr lang="en-US" dirty="0"/>
              <a:t>International businesses work with employees from different cultures</a:t>
            </a:r>
          </a:p>
          <a:p>
            <a:r>
              <a:rPr lang="en-US" dirty="0"/>
              <a:t>Employees behavious, language, and norms are shaped by six dimensions of Hofstede cross-cultural theory</a:t>
            </a:r>
          </a:p>
          <a:p>
            <a:r>
              <a:rPr lang="en-US" dirty="0"/>
              <a:t>International managers working on international business must acknowledge diversity in cultures</a:t>
            </a:r>
          </a:p>
          <a:p>
            <a:r>
              <a:rPr lang="en-US" dirty="0"/>
              <a:t>Cultures share how managers and employees negotiate when faced with conflict, grievances, and dilemma in decision making</a:t>
            </a:r>
          </a:p>
          <a:p>
            <a:r>
              <a:rPr lang="en-US" dirty="0"/>
              <a:t>International managers must first study a country’s culture and understand diversity among local and international employees</a:t>
            </a:r>
          </a:p>
          <a:p>
            <a:r>
              <a:rPr lang="en-US" dirty="0"/>
              <a:t>They should use scores on country’s culture to understand how to negotiate among employees from different cultures</a:t>
            </a:r>
          </a:p>
        </p:txBody>
      </p:sp>
      <p:sp>
        <p:nvSpPr>
          <p:cNvPr id="7" name="Title 1">
            <a:extLst>
              <a:ext uri="{FF2B5EF4-FFF2-40B4-BE49-F238E27FC236}">
                <a16:creationId xmlns:a16="http://schemas.microsoft.com/office/drawing/2014/main" id="{BF3BD32D-29A4-FD1E-8855-C113FBEDF927}"/>
              </a:ext>
            </a:extLst>
          </p:cNvPr>
          <p:cNvSpPr>
            <a:spLocks noGrp="1"/>
          </p:cNvSpPr>
          <p:nvPr>
            <p:ph type="title"/>
          </p:nvPr>
        </p:nvSpPr>
        <p:spPr>
          <a:xfrm>
            <a:off x="0" y="18255"/>
            <a:ext cx="12192000" cy="1325563"/>
          </a:xfrm>
          <a:solidFill>
            <a:srgbClr val="7030A0"/>
          </a:solidFill>
        </p:spPr>
        <p:txBody>
          <a:bodyPr vert="horz" lIns="91440" tIns="45720" rIns="91440" bIns="45720" rtlCol="0" anchor="ctr">
            <a:normAutofit/>
          </a:bodyPr>
          <a:lstStyle/>
          <a:p>
            <a:pPr algn="ctr"/>
            <a:r>
              <a:rPr lang="en-US" b="1" dirty="0">
                <a:solidFill>
                  <a:srgbClr val="FFFFFF"/>
                </a:solidFill>
              </a:rPr>
              <a:t>Implications for International Business</a:t>
            </a:r>
          </a:p>
        </p:txBody>
      </p:sp>
      <p:sp>
        <p:nvSpPr>
          <p:cNvPr id="2" name="TextBox 1">
            <a:extLst>
              <a:ext uri="{FF2B5EF4-FFF2-40B4-BE49-F238E27FC236}">
                <a16:creationId xmlns:a16="http://schemas.microsoft.com/office/drawing/2014/main" id="{48755A65-4E30-66CD-950A-A3831725AA55}"/>
              </a:ext>
            </a:extLst>
          </p:cNvPr>
          <p:cNvSpPr txBox="1"/>
          <p:nvPr/>
        </p:nvSpPr>
        <p:spPr>
          <a:xfrm>
            <a:off x="2648144" y="6176963"/>
            <a:ext cx="5697569" cy="477054"/>
          </a:xfrm>
          <a:prstGeom prst="rect">
            <a:avLst/>
          </a:prstGeom>
          <a:noFill/>
        </p:spPr>
        <p:txBody>
          <a:bodyPr wrap="square">
            <a:spAutoFit/>
          </a:bodyPr>
          <a:lstStyle/>
          <a:p>
            <a:r>
              <a:rPr lang="en-US" sz="2500" dirty="0"/>
              <a:t>(Wu, 2006; Zhang, and Zhou, 2008). </a:t>
            </a:r>
          </a:p>
        </p:txBody>
      </p:sp>
    </p:spTree>
    <p:extLst>
      <p:ext uri="{BB962C8B-B14F-4D97-AF65-F5344CB8AC3E}">
        <p14:creationId xmlns:p14="http://schemas.microsoft.com/office/powerpoint/2010/main" val="3463758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838199" y="1547445"/>
            <a:ext cx="10958565" cy="4762919"/>
          </a:xfrm>
        </p:spPr>
        <p:txBody>
          <a:bodyPr>
            <a:normAutofit fontScale="55000" lnSpcReduction="20000"/>
          </a:bodyPr>
          <a:lstStyle/>
          <a:p>
            <a:endParaRPr lang="en-US" dirty="0"/>
          </a:p>
          <a:p>
            <a:r>
              <a:rPr lang="en-US" dirty="0"/>
              <a:t>Deresky, H. (2017). International management. Harlow, Essex: Pearson</a:t>
            </a:r>
          </a:p>
          <a:p>
            <a:r>
              <a:rPr lang="en-US" dirty="0"/>
              <a:t>Dignen, B., McMaster, I. (2013). Collins Effective International Business Communication. London: Collins</a:t>
            </a:r>
          </a:p>
          <a:p>
            <a:r>
              <a:rPr lang="en-US" dirty="0"/>
              <a:t>Huang, L., 2010. Cross-cultural communication in business negotiations. International Journal of Economics and Finance, 2(2), pp.196-199. Available at: https://pdfs.semanticscholar.org/e70c/b35d9d837bd779f5c9c62c1be5f2194c08a3.pdf</a:t>
            </a:r>
          </a:p>
          <a:p>
            <a:r>
              <a:rPr lang="en-US" dirty="0"/>
              <a:t>Renault Group. 2021. Negotiations for a three-year labor agreement: Renault Group confirms its ambition to develop high value-added activities in France. Available at: https://media.renaultgroup.com/negotiations-for-a-three-year-labor-agreement-renault-group-confirms-its-ambition-to-develop-high-value-added-activities-in-france/</a:t>
            </a:r>
          </a:p>
          <a:p>
            <a:r>
              <a:rPr lang="en-US" dirty="0"/>
              <a:t>The Culture Factor Group. 2025. Available at: https://www.theculturefactor.com/country-comparison-tool?countries=france</a:t>
            </a:r>
          </a:p>
          <a:p>
            <a:r>
              <a:rPr lang="en-US" dirty="0"/>
              <a:t>The Culture Factor Group. 2025. Available at: https://www.theculturefactor.com/country-comparison-tool?countries=france%2Crussia</a:t>
            </a:r>
          </a:p>
          <a:p>
            <a:r>
              <a:rPr lang="en-US" dirty="0"/>
              <a:t>Wu, M. (2006). Hofstede's cultural dimensions 30 years later: A study of Taiwan and the United States. Intercultural communication studies, 15(1), 33. Available at: http://www.homecont.ro/pitagora/Hofstede-04-Ming-Yi-Wu.pdf</a:t>
            </a:r>
          </a:p>
          <a:p>
            <a:r>
              <a:rPr lang="en-US" dirty="0"/>
              <a:t>Zhang, T. and Zhou, H., 2008. The significance of cross-cultural communication in international business negotiation. International journal of business and management, 3(2), pp.103-109. Available at: https://pdfs.semanticscholar.org/bb6a/f3734a2cf143b82156eeec31a085e7a0c450.pdf</a:t>
            </a:r>
          </a:p>
        </p:txBody>
      </p:sp>
      <p:sp>
        <p:nvSpPr>
          <p:cNvPr id="6" name="Title 1">
            <a:extLst>
              <a:ext uri="{FF2B5EF4-FFF2-40B4-BE49-F238E27FC236}">
                <a16:creationId xmlns:a16="http://schemas.microsoft.com/office/drawing/2014/main" id="{B6B8FCC3-7301-A363-3F72-A0C00C155A28}"/>
              </a:ext>
            </a:extLst>
          </p:cNvPr>
          <p:cNvSpPr>
            <a:spLocks noGrp="1"/>
          </p:cNvSpPr>
          <p:nvPr>
            <p:ph type="title"/>
          </p:nvPr>
        </p:nvSpPr>
        <p:spPr>
          <a:xfrm>
            <a:off x="0" y="0"/>
            <a:ext cx="12192000" cy="1325563"/>
          </a:xfrm>
          <a:solidFill>
            <a:srgbClr val="7030A0"/>
          </a:solidFill>
        </p:spPr>
        <p:txBody>
          <a:bodyPr vert="horz" lIns="91440" tIns="45720" rIns="91440" bIns="45720" rtlCol="0" anchor="ctr">
            <a:normAutofit/>
          </a:bodyPr>
          <a:lstStyle/>
          <a:p>
            <a:pPr algn="ctr"/>
            <a:r>
              <a:rPr lang="en-US" b="1" dirty="0">
                <a:solidFill>
                  <a:srgbClr val="FFFFFF"/>
                </a:solidFill>
              </a:rPr>
              <a:t>References</a:t>
            </a:r>
          </a:p>
        </p:txBody>
      </p:sp>
    </p:spTree>
    <p:extLst>
      <p:ext uri="{BB962C8B-B14F-4D97-AF65-F5344CB8AC3E}">
        <p14:creationId xmlns:p14="http://schemas.microsoft.com/office/powerpoint/2010/main" val="4138620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8000" b="-8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4766FF-7669-751C-40F4-235D19F523B9}"/>
              </a:ext>
            </a:extLst>
          </p:cNvPr>
          <p:cNvSpPr txBox="1"/>
          <p:nvPr/>
        </p:nvSpPr>
        <p:spPr>
          <a:xfrm>
            <a:off x="3773715" y="2423886"/>
            <a:ext cx="5315558" cy="2400657"/>
          </a:xfrm>
          <a:prstGeom prst="rect">
            <a:avLst/>
          </a:prstGeom>
          <a:noFill/>
        </p:spPr>
        <p:txBody>
          <a:bodyPr wrap="none" rtlCol="0">
            <a:spAutoFit/>
          </a:bodyPr>
          <a:lstStyle/>
          <a:p>
            <a:r>
              <a:rPr lang="en-US" sz="15000" dirty="0">
                <a:solidFill>
                  <a:schemeClr val="bg1"/>
                </a:solidFill>
                <a:latin typeface="Times New Roman" panose="02020603050405020304" pitchFamily="18" charset="0"/>
                <a:cs typeface="Times New Roman" panose="02020603050405020304" pitchFamily="18" charset="0"/>
              </a:rPr>
              <a:t>Q &amp; A</a:t>
            </a:r>
          </a:p>
        </p:txBody>
      </p:sp>
    </p:spTree>
    <p:extLst>
      <p:ext uri="{BB962C8B-B14F-4D97-AF65-F5344CB8AC3E}">
        <p14:creationId xmlns:p14="http://schemas.microsoft.com/office/powerpoint/2010/main" val="39466420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5668</TotalTime>
  <Words>2826</Words>
  <Application>Microsoft Office PowerPoint</Application>
  <PresentationFormat>Widescreen</PresentationFormat>
  <Paragraphs>221</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Courier New</vt:lpstr>
      <vt:lpstr>Times New Roman</vt:lpstr>
      <vt:lpstr>Wingdings</vt:lpstr>
      <vt:lpstr>Office Theme</vt:lpstr>
      <vt:lpstr>Negotiation Styles For Schneider Electric International Business in France</vt:lpstr>
      <vt:lpstr>Main content</vt:lpstr>
      <vt:lpstr>Outline and Purpose of presentation  </vt:lpstr>
      <vt:lpstr>Introduction to negotiation and France Culture </vt:lpstr>
      <vt:lpstr>PowerPoint Presentation</vt:lpstr>
      <vt:lpstr>Hofstede Cross-cultural communication theory</vt:lpstr>
      <vt:lpstr>Hofstede Cross-cultural communication theory</vt:lpstr>
      <vt:lpstr>Hofstede dimensional scores in France</vt:lpstr>
      <vt:lpstr>Hofstede dimensional scores in Sweden</vt:lpstr>
      <vt:lpstr>Application to France culture with real example</vt:lpstr>
      <vt:lpstr>Analysis of Key Challenges for international managers in France</vt:lpstr>
      <vt:lpstr>Analysis of Key Opportunities</vt:lpstr>
      <vt:lpstr>Recommendation for International Managers</vt:lpstr>
      <vt:lpstr>Summary of Key findings</vt:lpstr>
      <vt:lpstr>Implications for International Business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dc:title>
  <dc:creator>Lucia Damian</dc:creator>
  <cp:lastModifiedBy>Lucia Powell</cp:lastModifiedBy>
  <cp:revision>2</cp:revision>
  <dcterms:created xsi:type="dcterms:W3CDTF">2020-10-29T12:05:35Z</dcterms:created>
  <dcterms:modified xsi:type="dcterms:W3CDTF">2025-10-19T07:54:16Z</dcterms:modified>
</cp:coreProperties>
</file>