
<file path=[Content_Types].xml><?xml version="1.0" encoding="utf-8"?>
<Types xmlns="http://schemas.openxmlformats.org/package/2006/content-types">
  <Default ContentType="application/x-fontdata" Extension="fntdata"/>
  <Default ContentType="image/jpeg" Extension="jpe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18"/>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x="18288000" cy="10287000"/>
  <p:notesSz cx="6858000" cy="9144000"/>
  <p:embeddedFontLst>
    <p:embeddedFont>
      <p:font typeface="Arial Bold" charset="1" panose="020B0704020202020204"/>
      <p:regular r:id="rId21"/>
    </p:embeddedFont>
    <p:embeddedFont>
      <p:font typeface="Arial Italics" charset="1" panose="020B0604020202090204"/>
      <p:regular r:id="rId22"/>
    </p:embeddedFont>
    <p:embeddedFont>
      <p:font typeface="Arial" charset="1" panose="020B0604020202020204"/>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notesMasters/notesMaster1.xml" Type="http://schemas.openxmlformats.org/officeDocument/2006/relationships/notesMaster"/><Relationship Id="rId19" Target="theme/theme2.xml" Type="http://schemas.openxmlformats.org/officeDocument/2006/relationships/theme"/><Relationship Id="rId2" Target="presProps.xml" Type="http://schemas.openxmlformats.org/officeDocument/2006/relationships/presProps"/><Relationship Id="rId20" Target="notesSlides/notesSlide1.xml" Type="http://schemas.openxmlformats.org/officeDocument/2006/relationships/notesSlide"/><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notesSlides/notesSlide2.xml" Type="http://schemas.openxmlformats.org/officeDocument/2006/relationships/notesSlide"/><Relationship Id="rId25" Target="notesSlides/notesSlide3.xml" Type="http://schemas.openxmlformats.org/officeDocument/2006/relationships/notesSlide"/><Relationship Id="rId26" Target="notesSlides/notesSlide4.xml" Type="http://schemas.openxmlformats.org/officeDocument/2006/relationships/notesSlide"/><Relationship Id="rId27" Target="notesSlides/notesSlide5.xml" Type="http://schemas.openxmlformats.org/officeDocument/2006/relationships/notesSlide"/><Relationship Id="rId28" Target="notesSlides/notesSlide6.xml" Type="http://schemas.openxmlformats.org/officeDocument/2006/relationships/notesSlide"/><Relationship Id="rId29" Target="notesSlides/notesSlide7.xml" Type="http://schemas.openxmlformats.org/officeDocument/2006/relationships/notesSlide"/><Relationship Id="rId3" Target="viewProps.xml" Type="http://schemas.openxmlformats.org/officeDocument/2006/relationships/viewProps"/><Relationship Id="rId30" Target="notesSlides/notesSlide8.xml" Type="http://schemas.openxmlformats.org/officeDocument/2006/relationships/notesSlide"/><Relationship Id="rId31" Target="notesSlides/notesSlide9.xml" Type="http://schemas.openxmlformats.org/officeDocument/2006/relationships/notesSlide"/><Relationship Id="rId32" Target="notesSlides/notesSlide10.xml" Type="http://schemas.openxmlformats.org/officeDocument/2006/relationships/notesSlide"/><Relationship Id="rId33" Target="notesSlides/notesSlide11.xml" Type="http://schemas.openxmlformats.org/officeDocument/2006/relationships/notesSlide"/><Relationship Id="rId34" Target="notesSlides/notesSlide12.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Good morning, everyone. Today's presentation addresses case study of the systemic failures at Mid Staffordshire NHS Foundation Trust between 2005 and 2009.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Francis (2013) Report documented standards of appalling care, which are characterised by a core failure in governance, leadership, patient safety culture, and clinical accountability. This led to the high excess mortality rates that were much greater than those of the country as confirmed by Keogh (2013). In this presentation, I will draw on a systems-based approach to follow the latent and active failures that led to this crisis.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Donabedian (1988) examined by Ayanian and Markel (2016) posits that healthcare quality can be assessed through three interrelated dimensions. Firstly, Structure includes staffing, facilities, governance and organizational resources. Then, Process pertains to clinical and administrative actions executed during care delivery; and lastly Outcome denotes the quantifiable impacts on patient health, safety, and experience. The model sets up a chain of events that leads to bad results following the idea of bad structures lead to bad processes, which lead to bad outcomes. Mosadeghrad (2014) states that the Donabedian framework is still the most widely used model in healthcare quality research because it gives both a strict way to diagnose problems and a clear way to make quality improvements at all levels of an organization. In the Mid Staffordshire case, all three dimensions failed at the same time. This makes this model especially useful for a full root cause analysis. The report will systematically and in depth use each dimension.</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Structure dimension of the Donabedian Model reveals several interrelated root causes at Mid Staffordshire. First, Dall'ora et al. (2022) present longitudinal evidence from a systematic review indicating that insufficient nurse-to-patient ratios are consistently linked to preventable in-hospital mortality. The structural deficiency was reported by Francis (2013) throughout the Trust during this timeframe. Griffiths et al. (2016) demonstrate that inadequate staffing directly undermines the ability of clinical teams to provide safe, timely, and respectful care. In the Mid Staffordshire case, governance structures were similarly inadequate as board-level accountability mechanisms were ineffective. Further, Trust leadership deliberately prioritized financial performance over patient welfare. Dixon-Woods et al. (2014) characterize blame-avoidant cultures as a structural element that perpetually hinders organizational transparency. Vindrola-Padros et al. (2022) show that when financial incentives are not in line with clinical responsibility, quality goes down in ways that can be measured. The Care Quality Commission didn't have smart systems that could find standards that were getting worse, which left a big hole in external oversight that let the crisis go on.</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At the process level, clinical audit and care delivery systems were basically useless. Francis (2013) reported that nursing observation charts were deficient, care records were falsified, and patient deterioration was not adequately monitored. Mannion and Davies (2018) demonstrate that a psychologically unsafe culture directly undermines process fidelity: staff feared reprisal for raising concerns, enabling poor practices to become normalised. Braithwaite et al. (2017) substantiate via systematic review that organizational culture is the paramount mediating factor between structural resources and the consistent delivery of clinical processes. </a:t>
            </a:r>
          </a:p>
          <a:p>
            <a:r>
              <a:rPr lang="en-US"/>
              <a:t>At the outcome level, the results were clear. Keogh (2013) verified increased mortality rates, and Francis (2013) recorded pervasive patient distress, encompassing dehydration, malnutrition, and unaddressed pain. Berwick (2013) contended that the restoration of public trust necessitates enduring and transparent structural reform rather than mere isolated procedural adjustments. Ayanian and Markel (2016) assert that the Donabedian causal chain renders these outcomes analytically traceable to their structural origins, facilitating targeted remediation.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failures can be only comprehended in the context of the national policy. The years 2005-2009 was characterised by intense focus on NHS performance standards (especially the star rating system). There was a great pressure on trusts to meet certain targets to become a Foundation Trust, which allowed them to attain more autonomy (Dixon-Woods et al., 2014; Mannion and Davies, 2018). The Mid Staffordshire Board put less emphasis on clinical quality in order to meet these goals, which was a bad thing. The national inspection regime, which included the Healthcare Commission, didn't notice or report the growing clinical failures until they became a disaster.</a:t>
            </a:r>
          </a:p>
          <a:p>
            <a:r>
              <a:rPr lang="en-US"/>
              <a:t>Vindrola-Padros et al. (2022) claim that performance management by the principles of the New Public Management has fundamentally changed incentive structures within the NHS Trusts in favour of financial responsibility against clinical responsibility. This culture is explicitly accused in the Francis (2013) Report, which mentioned the complaints being systematically ignored and the staff members that reported the issues being treated with hostility which is clear evidence of the toxic culture because of the pressures created by policies.</a:t>
            </a:r>
          </a:p>
          <a:p>
            <a:r>
              <a:rPr lang="en-US"/>
              <a:t>Furthermore, the process of decentralisation diminished the central authority at the time when the control through regulation should have been most important (Kirkup, 2022). Reorganised CQC in the year 2009 did not have any system of intelligence to detect the declining standards of clinical care. It was this policy gap that provided the opportunity to attribute the existence of the crisis to several years. These policy failures have a pressing contemporary implication because NHS Trusts remain operational under resource constraints and patterns of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underlying factors and policy inefficiencies had disastrous effects on quality, efficiency and equity. The failures in basic care were recorded in the Francis Report (2013): patients were deprived of appropriate education regarding hydration or nutrition, call bells were not answered, and patients did not receive sufficient attention from clinical care. Berwick (2013) described this as abdicating professional responsibility systemically and said that improving quality should be incorporated into operating DNA and not as compliance drill.</a:t>
            </a:r>
          </a:p>
          <a:p>
            <a:r>
              <a:rPr lang="en-US"/>
              <a:t>In terms of efficiency failure in the system is heavily costly. Avoidable harm creates more clinical expenses due to prolonged hospitalization, hospital readmission, lawsuits and administrative overload (Spath, 2018). The crisis ended up in dissolution of Trust, which is an expensive cost that overrides any short-term savings in staffing. According to Ham et al. (2016), the sustainable NHS efficiency presupposes investing in quality infrastructure, developing the workforce, and enhancing the safety systems with patients.</a:t>
            </a:r>
          </a:p>
          <a:p>
            <a:r>
              <a:rPr lang="en-US"/>
              <a:t>Equity dimension is also important. Dall’Ora et al. (2022) show how vulnerable patients are most negatively impacted and they are disproportionately frail and clinically complex, and are less able to self-advocate and more who rely on attentive nursing care. This is indicative of greater structural inequalities in that most vulnerable are at the highest risk in the event of failure of quality systems. A fair lens of equality requires specific concerns of those systems to watch over those individuals who have the least ability to defend themselves.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formal report will have some major themes and frameworks as outlined in this presentation. It is structured as follows in the report: </a:t>
            </a:r>
          </a:p>
          <a:p>
            <a:r>
              <a:rPr lang="en-US"/>
              <a:t>The Introduction sets the Mid Staffordshire situation and relevance to current NHS organisations. </a:t>
            </a:r>
          </a:p>
          <a:p>
            <a:r>
              <a:rPr lang="en-US"/>
              <a:t>The Literature Review narratively analyses peer reviewed literature that discusses the intersection of literature of quality management theory, patient safety science, and healthcare policy. </a:t>
            </a:r>
          </a:p>
          <a:p>
            <a:r>
              <a:rPr lang="en-US"/>
              <a:t>Section three applies the Donabedian Model in depth, analysing structure, process, and outcome failures using Francis (2013), Keogh (2013), and supporting academic literature.</a:t>
            </a:r>
          </a:p>
          <a:p>
            <a:r>
              <a:rPr lang="en-US"/>
              <a:t>Section Four includes policy analysis in detail explaining how the NHS performance management frameworks, Foundation Trust drive, restructuring of regulation, and decentralisation all added to failure conditions. </a:t>
            </a:r>
          </a:p>
          <a:p>
            <a:r>
              <a:rPr lang="en-US"/>
              <a:t>Section Five reflects on the effect on quality, efficiency, and equity based on quantitative data and qualitative experience provided in the Francis (2013) Report. </a:t>
            </a:r>
          </a:p>
          <a:p>
            <a:r>
              <a:rPr lang="en-US"/>
              <a:t>The Conclusion summarises the review of evidence and makes evidence-based suggestions.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Four evidence-based recommendations are put forward. First, NHS organizations should establish compulsory minimum nurse-to-patient staffing ratios at the structural level. Dall'ora et al. (2022) present compelling longitudinal evidence indicating that enduring enhancements in staffing ratios are directly correlated with diminished preventable mortality and enhanced patient outcomes. Second, at the process level, Trusts should create cultures of open, psychologically safe incident reporting that are backed by governance frameworks that don't punish people. Mannion and Davies (2018) show that cultures of open reporting make it possible for organizations to learn from their mistakes and keep improving their processes. Third, there should be independent clinical quality oversight committees at the Board level that are separate from financial management. Dixon-Woods et al. (2014) demonstrate that this structural separation inhibits the prioritization of quality over economic performance. Fourth, regulatory bodies need to put money into systems that keep an eye on clinical outcomes in real time. Braithwaite et al. (2017) show that early warning systems that use data on deaths and bad events are important for finding problems with standards before they get worse.</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Braithwaite et al. (2017), comprehending the concept of systemic healthcare failure is not an academic requirement but a professional and ethical responsibility of all practitioners, managers, and policymakers. The teachings of Mid Staffordshire are urgently applied nowadays, and this work will be a step to stricter, evidenced, quality management of the industry.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11</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1.jpe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1.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jpe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 Id="rId3" Target="../media/image1.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 Id="rId3" Target="../media/image1.jpe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1B2A4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354587" cy="10312403"/>
            <a:chOff x="0" y="0"/>
            <a:chExt cx="472783" cy="13749871"/>
          </a:xfrm>
        </p:grpSpPr>
        <p:sp>
          <p:nvSpPr>
            <p:cNvPr name="Freeform 3" id="3"/>
            <p:cNvSpPr/>
            <p:nvPr/>
          </p:nvSpPr>
          <p:spPr>
            <a:xfrm flipH="false" flipV="false" rot="0">
              <a:off x="16891" y="16891"/>
              <a:ext cx="438912" cy="13715999"/>
            </a:xfrm>
            <a:custGeom>
              <a:avLst/>
              <a:gdLst/>
              <a:ahLst/>
              <a:cxnLst/>
              <a:rect r="r" b="b" t="t" l="l"/>
              <a:pathLst>
                <a:path h="13715999" w="438912">
                  <a:moveTo>
                    <a:pt x="0" y="0"/>
                  </a:moveTo>
                  <a:lnTo>
                    <a:pt x="438912" y="0"/>
                  </a:lnTo>
                  <a:lnTo>
                    <a:pt x="438912" y="13715999"/>
                  </a:lnTo>
                  <a:lnTo>
                    <a:pt x="0" y="13715999"/>
                  </a:lnTo>
                  <a:close/>
                </a:path>
              </a:pathLst>
            </a:custGeom>
            <a:solidFill>
              <a:srgbClr val="1A7A8A"/>
            </a:solidFill>
          </p:spPr>
        </p:sp>
        <p:sp>
          <p:nvSpPr>
            <p:cNvPr name="Freeform 4" id="4"/>
            <p:cNvSpPr/>
            <p:nvPr/>
          </p:nvSpPr>
          <p:spPr>
            <a:xfrm flipH="false" flipV="false" rot="0">
              <a:off x="0" y="0"/>
              <a:ext cx="472694" cy="13749782"/>
            </a:xfrm>
            <a:custGeom>
              <a:avLst/>
              <a:gdLst/>
              <a:ahLst/>
              <a:cxnLst/>
              <a:rect r="r" b="b" t="t" l="l"/>
              <a:pathLst>
                <a:path h="13749782" w="472694">
                  <a:moveTo>
                    <a:pt x="16891" y="0"/>
                  </a:moveTo>
                  <a:lnTo>
                    <a:pt x="455803" y="0"/>
                  </a:lnTo>
                  <a:cubicBezTo>
                    <a:pt x="465201" y="0"/>
                    <a:pt x="472694" y="7620"/>
                    <a:pt x="472694" y="16891"/>
                  </a:cubicBezTo>
                  <a:lnTo>
                    <a:pt x="472694" y="13732890"/>
                  </a:lnTo>
                  <a:cubicBezTo>
                    <a:pt x="472694" y="13742290"/>
                    <a:pt x="465074" y="13749782"/>
                    <a:pt x="455803"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455803" y="13716000"/>
                  </a:lnTo>
                  <a:lnTo>
                    <a:pt x="455803" y="13732890"/>
                  </a:lnTo>
                  <a:lnTo>
                    <a:pt x="438912" y="13732890"/>
                  </a:lnTo>
                  <a:lnTo>
                    <a:pt x="438912" y="16891"/>
                  </a:lnTo>
                  <a:lnTo>
                    <a:pt x="455803" y="16891"/>
                  </a:lnTo>
                  <a:lnTo>
                    <a:pt x="455803" y="33909"/>
                  </a:lnTo>
                  <a:lnTo>
                    <a:pt x="16891" y="33909"/>
                  </a:lnTo>
                  <a:close/>
                </a:path>
              </a:pathLst>
            </a:custGeom>
            <a:solidFill>
              <a:srgbClr val="1A7A8A"/>
            </a:solidFill>
          </p:spPr>
        </p:sp>
      </p:grpSp>
      <p:grpSp>
        <p:nvGrpSpPr>
          <p:cNvPr name="Group 5" id="5"/>
          <p:cNvGrpSpPr/>
          <p:nvPr/>
        </p:nvGrpSpPr>
        <p:grpSpPr>
          <a:xfrm rot="0">
            <a:off x="316487" y="4742183"/>
            <a:ext cx="17655035" cy="116843"/>
            <a:chOff x="0" y="0"/>
            <a:chExt cx="23540047" cy="155791"/>
          </a:xfrm>
        </p:grpSpPr>
        <p:sp>
          <p:nvSpPr>
            <p:cNvPr name="Freeform 6" id="6"/>
            <p:cNvSpPr/>
            <p:nvPr/>
          </p:nvSpPr>
          <p:spPr>
            <a:xfrm flipH="false" flipV="false" rot="0">
              <a:off x="16891" y="16891"/>
              <a:ext cx="23506176" cy="121920"/>
            </a:xfrm>
            <a:custGeom>
              <a:avLst/>
              <a:gdLst/>
              <a:ahLst/>
              <a:cxnLst/>
              <a:rect r="r" b="b" t="t" l="l"/>
              <a:pathLst>
                <a:path h="121920" w="23506176">
                  <a:moveTo>
                    <a:pt x="0" y="0"/>
                  </a:moveTo>
                  <a:lnTo>
                    <a:pt x="23506176" y="0"/>
                  </a:lnTo>
                  <a:lnTo>
                    <a:pt x="23506176" y="121920"/>
                  </a:lnTo>
                  <a:lnTo>
                    <a:pt x="0" y="121920"/>
                  </a:lnTo>
                  <a:close/>
                </a:path>
              </a:pathLst>
            </a:custGeom>
            <a:solidFill>
              <a:srgbClr val="C9A84C"/>
            </a:solidFill>
          </p:spPr>
        </p:sp>
        <p:sp>
          <p:nvSpPr>
            <p:cNvPr name="Freeform 7" id="7"/>
            <p:cNvSpPr/>
            <p:nvPr/>
          </p:nvSpPr>
          <p:spPr>
            <a:xfrm flipH="false" flipV="false" rot="0">
              <a:off x="0" y="0"/>
              <a:ext cx="23539957" cy="155704"/>
            </a:xfrm>
            <a:custGeom>
              <a:avLst/>
              <a:gdLst/>
              <a:ahLst/>
              <a:cxnLst/>
              <a:rect r="r" b="b" t="t" l="l"/>
              <a:pathLst>
                <a:path h="155704" w="23539957">
                  <a:moveTo>
                    <a:pt x="16891" y="0"/>
                  </a:moveTo>
                  <a:lnTo>
                    <a:pt x="23523067" y="0"/>
                  </a:lnTo>
                  <a:cubicBezTo>
                    <a:pt x="23532464" y="0"/>
                    <a:pt x="23539957" y="7620"/>
                    <a:pt x="23539957" y="16891"/>
                  </a:cubicBezTo>
                  <a:lnTo>
                    <a:pt x="23539957" y="138811"/>
                  </a:lnTo>
                  <a:cubicBezTo>
                    <a:pt x="23539957" y="148209"/>
                    <a:pt x="23532337" y="155702"/>
                    <a:pt x="23523067" y="155702"/>
                  </a:cubicBezTo>
                  <a:lnTo>
                    <a:pt x="16891" y="155702"/>
                  </a:lnTo>
                  <a:cubicBezTo>
                    <a:pt x="7620" y="155829"/>
                    <a:pt x="0" y="148209"/>
                    <a:pt x="0" y="138811"/>
                  </a:cubicBezTo>
                  <a:lnTo>
                    <a:pt x="0" y="16891"/>
                  </a:lnTo>
                  <a:cubicBezTo>
                    <a:pt x="0" y="7620"/>
                    <a:pt x="7620" y="0"/>
                    <a:pt x="16891" y="0"/>
                  </a:cubicBezTo>
                  <a:moveTo>
                    <a:pt x="16891" y="33909"/>
                  </a:moveTo>
                  <a:lnTo>
                    <a:pt x="16891" y="16891"/>
                  </a:lnTo>
                  <a:lnTo>
                    <a:pt x="33909" y="16891"/>
                  </a:lnTo>
                  <a:lnTo>
                    <a:pt x="33909" y="138811"/>
                  </a:lnTo>
                  <a:lnTo>
                    <a:pt x="16891" y="138811"/>
                  </a:lnTo>
                  <a:lnTo>
                    <a:pt x="16891" y="121920"/>
                  </a:lnTo>
                  <a:lnTo>
                    <a:pt x="23523067" y="121920"/>
                  </a:lnTo>
                  <a:lnTo>
                    <a:pt x="23523067" y="138811"/>
                  </a:lnTo>
                  <a:lnTo>
                    <a:pt x="23506176" y="138811"/>
                  </a:lnTo>
                  <a:lnTo>
                    <a:pt x="23506176" y="16891"/>
                  </a:lnTo>
                  <a:lnTo>
                    <a:pt x="23523067" y="16891"/>
                  </a:lnTo>
                  <a:lnTo>
                    <a:pt x="23523067" y="33909"/>
                  </a:lnTo>
                  <a:lnTo>
                    <a:pt x="16891" y="33909"/>
                  </a:lnTo>
                  <a:close/>
                </a:path>
              </a:pathLst>
            </a:custGeom>
            <a:solidFill>
              <a:srgbClr val="C9A84C"/>
            </a:solidFill>
          </p:spPr>
        </p:sp>
      </p:grpSp>
      <p:grpSp>
        <p:nvGrpSpPr>
          <p:cNvPr name="Group 8" id="8"/>
          <p:cNvGrpSpPr/>
          <p:nvPr/>
        </p:nvGrpSpPr>
        <p:grpSpPr>
          <a:xfrm rot="0">
            <a:off x="731520" y="2194560"/>
            <a:ext cx="16824960" cy="1645920"/>
            <a:chOff x="0" y="0"/>
            <a:chExt cx="22433280" cy="2194560"/>
          </a:xfrm>
        </p:grpSpPr>
        <p:sp>
          <p:nvSpPr>
            <p:cNvPr name="Freeform 9" id="9"/>
            <p:cNvSpPr/>
            <p:nvPr/>
          </p:nvSpPr>
          <p:spPr>
            <a:xfrm flipH="false" flipV="false" rot="0">
              <a:off x="0" y="0"/>
              <a:ext cx="22433280" cy="2194560"/>
            </a:xfrm>
            <a:custGeom>
              <a:avLst/>
              <a:gdLst/>
              <a:ahLst/>
              <a:cxnLst/>
              <a:rect r="r" b="b" t="t" l="l"/>
              <a:pathLst>
                <a:path h="2194560" w="22433280">
                  <a:moveTo>
                    <a:pt x="0" y="0"/>
                  </a:moveTo>
                  <a:lnTo>
                    <a:pt x="22433280" y="0"/>
                  </a:lnTo>
                  <a:lnTo>
                    <a:pt x="22433280" y="2194560"/>
                  </a:lnTo>
                  <a:lnTo>
                    <a:pt x="0" y="2194560"/>
                  </a:lnTo>
                  <a:close/>
                </a:path>
              </a:pathLst>
            </a:custGeom>
            <a:blipFill>
              <a:blip r:embed="rId3">
                <a:alphaModFix amt="0"/>
              </a:blip>
              <a:stretch>
                <a:fillRect l="0" t="-149180" r="0" b="-149180"/>
              </a:stretch>
            </a:blipFill>
          </p:spPr>
        </p:sp>
        <p:sp>
          <p:nvSpPr>
            <p:cNvPr name="TextBox 10" id="10"/>
            <p:cNvSpPr txBox="true"/>
            <p:nvPr/>
          </p:nvSpPr>
          <p:spPr>
            <a:xfrm>
              <a:off x="0" y="-28575"/>
              <a:ext cx="22433280" cy="2223135"/>
            </a:xfrm>
            <a:prstGeom prst="rect">
              <a:avLst/>
            </a:prstGeom>
          </p:spPr>
          <p:txBody>
            <a:bodyPr anchor="ctr" rtlCol="false" tIns="0" lIns="0" bIns="0" rIns="0"/>
            <a:lstStyle/>
            <a:p>
              <a:pPr algn="l">
                <a:lnSpc>
                  <a:spcPts val="7680"/>
                </a:lnSpc>
              </a:pPr>
              <a:r>
                <a:rPr lang="en-US" sz="6400" b="true">
                  <a:solidFill>
                    <a:srgbClr val="FFFFFF"/>
                  </a:solidFill>
                  <a:latin typeface="Arial Bold"/>
                  <a:ea typeface="Arial Bold"/>
                  <a:cs typeface="Arial Bold"/>
                  <a:sym typeface="Arial Bold"/>
                </a:rPr>
                <a:t>Mid Staffordshire NHS Foundation Trust</a:t>
              </a:r>
            </a:p>
          </p:txBody>
        </p:sp>
      </p:grpSp>
      <p:grpSp>
        <p:nvGrpSpPr>
          <p:cNvPr name="Group 11" id="11"/>
          <p:cNvGrpSpPr/>
          <p:nvPr/>
        </p:nvGrpSpPr>
        <p:grpSpPr>
          <a:xfrm rot="0">
            <a:off x="731520" y="3575304"/>
            <a:ext cx="16824960" cy="1097280"/>
            <a:chOff x="0" y="0"/>
            <a:chExt cx="22433280" cy="1463040"/>
          </a:xfrm>
        </p:grpSpPr>
        <p:sp>
          <p:nvSpPr>
            <p:cNvPr name="Freeform 12" id="12"/>
            <p:cNvSpPr/>
            <p:nvPr/>
          </p:nvSpPr>
          <p:spPr>
            <a:xfrm flipH="false" flipV="false" rot="0">
              <a:off x="0" y="0"/>
              <a:ext cx="22433280" cy="1463040"/>
            </a:xfrm>
            <a:custGeom>
              <a:avLst/>
              <a:gdLst/>
              <a:ahLst/>
              <a:cxnLst/>
              <a:rect r="r" b="b" t="t" l="l"/>
              <a:pathLst>
                <a:path h="1463040" w="22433280">
                  <a:moveTo>
                    <a:pt x="0" y="0"/>
                  </a:moveTo>
                  <a:lnTo>
                    <a:pt x="22433280" y="0"/>
                  </a:lnTo>
                  <a:lnTo>
                    <a:pt x="22433280" y="1463040"/>
                  </a:lnTo>
                  <a:lnTo>
                    <a:pt x="0" y="1463040"/>
                  </a:lnTo>
                  <a:close/>
                </a:path>
              </a:pathLst>
            </a:custGeom>
            <a:blipFill>
              <a:blip r:embed="rId3">
                <a:alphaModFix amt="0"/>
              </a:blip>
              <a:stretch>
                <a:fillRect l="0" t="-248770" r="0" b="-248770"/>
              </a:stretch>
            </a:blipFill>
          </p:spPr>
        </p:sp>
        <p:sp>
          <p:nvSpPr>
            <p:cNvPr name="TextBox 13" id="13"/>
            <p:cNvSpPr txBox="true"/>
            <p:nvPr/>
          </p:nvSpPr>
          <p:spPr>
            <a:xfrm>
              <a:off x="0" y="-19050"/>
              <a:ext cx="22433280" cy="1482090"/>
            </a:xfrm>
            <a:prstGeom prst="rect">
              <a:avLst/>
            </a:prstGeom>
          </p:spPr>
          <p:txBody>
            <a:bodyPr anchor="ctr" rtlCol="false" tIns="0" lIns="0" bIns="0" rIns="0"/>
            <a:lstStyle/>
            <a:p>
              <a:pPr algn="l">
                <a:lnSpc>
                  <a:spcPts val="4800"/>
                </a:lnSpc>
              </a:pPr>
              <a:r>
                <a:rPr lang="en-US" sz="4000" i="true">
                  <a:solidFill>
                    <a:srgbClr val="D6EEF2"/>
                  </a:solidFill>
                  <a:latin typeface="Arial Italics"/>
                  <a:ea typeface="Arial Italics"/>
                  <a:cs typeface="Arial Italics"/>
                  <a:sym typeface="Arial Italics"/>
                </a:rPr>
                <a:t>Systemic Failures in Governance, Patient Safety &amp; Quality</a:t>
              </a:r>
            </a:p>
          </p:txBody>
        </p:sp>
      </p:grpSp>
      <p:grpSp>
        <p:nvGrpSpPr>
          <p:cNvPr name="Group 14" id="14"/>
          <p:cNvGrpSpPr/>
          <p:nvPr/>
        </p:nvGrpSpPr>
        <p:grpSpPr>
          <a:xfrm rot="0">
            <a:off x="718823" y="4961639"/>
            <a:ext cx="16850363" cy="98555"/>
            <a:chOff x="0" y="0"/>
            <a:chExt cx="22467151" cy="131407"/>
          </a:xfrm>
        </p:grpSpPr>
        <p:sp>
          <p:nvSpPr>
            <p:cNvPr name="Freeform 15" id="15"/>
            <p:cNvSpPr/>
            <p:nvPr/>
          </p:nvSpPr>
          <p:spPr>
            <a:xfrm flipH="false" flipV="false" rot="0">
              <a:off x="16891" y="16891"/>
              <a:ext cx="22433280" cy="97536"/>
            </a:xfrm>
            <a:custGeom>
              <a:avLst/>
              <a:gdLst/>
              <a:ahLst/>
              <a:cxnLst/>
              <a:rect r="r" b="b" t="t" l="l"/>
              <a:pathLst>
                <a:path h="97536" w="22433280">
                  <a:moveTo>
                    <a:pt x="0" y="0"/>
                  </a:moveTo>
                  <a:lnTo>
                    <a:pt x="22433280" y="0"/>
                  </a:lnTo>
                  <a:lnTo>
                    <a:pt x="22433280" y="97536"/>
                  </a:lnTo>
                  <a:lnTo>
                    <a:pt x="0" y="97536"/>
                  </a:lnTo>
                  <a:close/>
                </a:path>
              </a:pathLst>
            </a:custGeom>
            <a:solidFill>
              <a:srgbClr val="C9A84C"/>
            </a:solidFill>
          </p:spPr>
        </p:sp>
        <p:sp>
          <p:nvSpPr>
            <p:cNvPr name="Freeform 16" id="16"/>
            <p:cNvSpPr/>
            <p:nvPr/>
          </p:nvSpPr>
          <p:spPr>
            <a:xfrm flipH="false" flipV="false" rot="0">
              <a:off x="0" y="0"/>
              <a:ext cx="22467063" cy="131320"/>
            </a:xfrm>
            <a:custGeom>
              <a:avLst/>
              <a:gdLst/>
              <a:ahLst/>
              <a:cxnLst/>
              <a:rect r="r" b="b" t="t" l="l"/>
              <a:pathLst>
                <a:path h="131320" w="22467063">
                  <a:moveTo>
                    <a:pt x="16891" y="0"/>
                  </a:moveTo>
                  <a:lnTo>
                    <a:pt x="22450171" y="0"/>
                  </a:lnTo>
                  <a:cubicBezTo>
                    <a:pt x="22459569" y="0"/>
                    <a:pt x="22467063" y="7620"/>
                    <a:pt x="22467063" y="16891"/>
                  </a:cubicBezTo>
                  <a:lnTo>
                    <a:pt x="22467063" y="114427"/>
                  </a:lnTo>
                  <a:cubicBezTo>
                    <a:pt x="22467063" y="123825"/>
                    <a:pt x="22459443" y="131318"/>
                    <a:pt x="22450171" y="131318"/>
                  </a:cubicBezTo>
                  <a:lnTo>
                    <a:pt x="16891" y="131318"/>
                  </a:lnTo>
                  <a:cubicBezTo>
                    <a:pt x="7620" y="131445"/>
                    <a:pt x="0" y="123825"/>
                    <a:pt x="0" y="114427"/>
                  </a:cubicBezTo>
                  <a:lnTo>
                    <a:pt x="0" y="16891"/>
                  </a:lnTo>
                  <a:cubicBezTo>
                    <a:pt x="0" y="7620"/>
                    <a:pt x="7620" y="0"/>
                    <a:pt x="16891" y="0"/>
                  </a:cubicBezTo>
                  <a:moveTo>
                    <a:pt x="16891" y="33909"/>
                  </a:moveTo>
                  <a:lnTo>
                    <a:pt x="16891" y="16891"/>
                  </a:lnTo>
                  <a:lnTo>
                    <a:pt x="33909" y="16891"/>
                  </a:lnTo>
                  <a:lnTo>
                    <a:pt x="33909" y="114427"/>
                  </a:lnTo>
                  <a:lnTo>
                    <a:pt x="16891" y="114427"/>
                  </a:lnTo>
                  <a:lnTo>
                    <a:pt x="16891" y="97536"/>
                  </a:lnTo>
                  <a:lnTo>
                    <a:pt x="22450171" y="97536"/>
                  </a:lnTo>
                  <a:lnTo>
                    <a:pt x="22450171" y="114427"/>
                  </a:lnTo>
                  <a:lnTo>
                    <a:pt x="22433280" y="114427"/>
                  </a:lnTo>
                  <a:lnTo>
                    <a:pt x="22433280" y="16891"/>
                  </a:lnTo>
                  <a:lnTo>
                    <a:pt x="22450171" y="16891"/>
                  </a:lnTo>
                  <a:lnTo>
                    <a:pt x="22450171" y="33909"/>
                  </a:lnTo>
                  <a:lnTo>
                    <a:pt x="16891" y="33909"/>
                  </a:lnTo>
                  <a:close/>
                </a:path>
              </a:pathLst>
            </a:custGeom>
            <a:solidFill>
              <a:srgbClr val="C9A84C"/>
            </a:solidFill>
          </p:spPr>
        </p:sp>
      </p:grpSp>
      <p:grpSp>
        <p:nvGrpSpPr>
          <p:cNvPr name="Group 17" id="17"/>
          <p:cNvGrpSpPr/>
          <p:nvPr/>
        </p:nvGrpSpPr>
        <p:grpSpPr>
          <a:xfrm rot="0">
            <a:off x="542611" y="5760720"/>
            <a:ext cx="17416205" cy="3998045"/>
            <a:chOff x="0" y="0"/>
            <a:chExt cx="23221607" cy="5330726"/>
          </a:xfrm>
        </p:grpSpPr>
        <p:sp>
          <p:nvSpPr>
            <p:cNvPr name="Freeform 18" id="18"/>
            <p:cNvSpPr/>
            <p:nvPr/>
          </p:nvSpPr>
          <p:spPr>
            <a:xfrm flipH="false" flipV="false" rot="0">
              <a:off x="0" y="0"/>
              <a:ext cx="23221606" cy="5330730"/>
            </a:xfrm>
            <a:custGeom>
              <a:avLst/>
              <a:gdLst/>
              <a:ahLst/>
              <a:cxnLst/>
              <a:rect r="r" b="b" t="t" l="l"/>
              <a:pathLst>
                <a:path h="5330730" w="23221606">
                  <a:moveTo>
                    <a:pt x="0" y="0"/>
                  </a:moveTo>
                  <a:lnTo>
                    <a:pt x="23221606" y="0"/>
                  </a:lnTo>
                  <a:lnTo>
                    <a:pt x="23221606" y="5330730"/>
                  </a:lnTo>
                  <a:lnTo>
                    <a:pt x="0" y="5330730"/>
                  </a:lnTo>
                  <a:close/>
                </a:path>
              </a:pathLst>
            </a:custGeom>
            <a:blipFill>
              <a:blip r:embed="rId3">
                <a:alphaModFix amt="0"/>
              </a:blip>
              <a:stretch>
                <a:fillRect l="0" t="-34938" r="0" b="-34822"/>
              </a:stretch>
            </a:blipFill>
          </p:spPr>
        </p:sp>
        <p:sp>
          <p:nvSpPr>
            <p:cNvPr name="TextBox 19" id="19"/>
            <p:cNvSpPr txBox="true"/>
            <p:nvPr/>
          </p:nvSpPr>
          <p:spPr>
            <a:xfrm>
              <a:off x="0" y="-28575"/>
              <a:ext cx="23221607" cy="5359301"/>
            </a:xfrm>
            <a:prstGeom prst="rect">
              <a:avLst/>
            </a:prstGeom>
          </p:spPr>
          <p:txBody>
            <a:bodyPr anchor="ctr" rtlCol="false" tIns="0" lIns="0" bIns="0" rIns="0"/>
            <a:lstStyle/>
            <a:p>
              <a:pPr algn="l">
                <a:lnSpc>
                  <a:spcPts val="4320"/>
                </a:lnSpc>
              </a:pPr>
              <a:r>
                <a:rPr lang="en-US" sz="3600" b="true">
                  <a:solidFill>
                    <a:srgbClr val="FFFFFF"/>
                  </a:solidFill>
                  <a:latin typeface="Arial Bold"/>
                  <a:ea typeface="Arial Bold"/>
                  <a:cs typeface="Arial Bold"/>
                  <a:sym typeface="Arial Bold"/>
                </a:rPr>
                <a:t>Title</a:t>
              </a:r>
              <a:r>
                <a:rPr lang="en-US" sz="3600">
                  <a:solidFill>
                    <a:srgbClr val="FFFFFF"/>
                  </a:solidFill>
                  <a:latin typeface="Arial"/>
                  <a:ea typeface="Arial"/>
                  <a:cs typeface="Arial"/>
                  <a:sym typeface="Arial"/>
                </a:rPr>
                <a:t>: A Case Study in Healthcare Quality Management | 2005–2009</a:t>
              </a:r>
            </a:p>
            <a:p>
              <a:pPr algn="l">
                <a:lnSpc>
                  <a:spcPts val="4320"/>
                </a:lnSpc>
              </a:pPr>
            </a:p>
            <a:p>
              <a:pPr algn="l">
                <a:lnSpc>
                  <a:spcPts val="4320"/>
                </a:lnSpc>
              </a:pPr>
              <a:r>
                <a:rPr lang="en-US" sz="3600" b="true">
                  <a:solidFill>
                    <a:srgbClr val="FFFFFF"/>
                  </a:solidFill>
                  <a:latin typeface="Arial Bold"/>
                  <a:ea typeface="Arial Bold"/>
                  <a:cs typeface="Arial Bold"/>
                  <a:sym typeface="Arial Bold"/>
                </a:rPr>
                <a:t>Module: </a:t>
              </a:r>
              <a:r>
                <a:rPr lang="en-US" sz="3600">
                  <a:solidFill>
                    <a:srgbClr val="FFFFFF"/>
                  </a:solidFill>
                  <a:latin typeface="Arial"/>
                  <a:ea typeface="Arial"/>
                  <a:cs typeface="Arial"/>
                  <a:sym typeface="Arial"/>
                </a:rPr>
                <a:t>LCHS7006 - Quality Assurance and Service Improvements</a:t>
              </a:r>
            </a:p>
            <a:p>
              <a:pPr algn="l">
                <a:lnSpc>
                  <a:spcPts val="4320"/>
                </a:lnSpc>
              </a:pPr>
              <a:r>
                <a:rPr lang="en-US" sz="3600" b="true">
                  <a:solidFill>
                    <a:srgbClr val="FFFFFF"/>
                  </a:solidFill>
                  <a:latin typeface="Arial Bold"/>
                  <a:ea typeface="Arial Bold"/>
                  <a:cs typeface="Arial Bold"/>
                  <a:sym typeface="Arial Bold"/>
                </a:rPr>
                <a:t>Lecturer’s Name: Brian Mashumba</a:t>
              </a:r>
            </a:p>
            <a:p>
              <a:pPr algn="l">
                <a:lnSpc>
                  <a:spcPts val="4320"/>
                </a:lnSpc>
              </a:pPr>
            </a:p>
            <a:p>
              <a:pPr algn="l">
                <a:lnSpc>
                  <a:spcPts val="4320"/>
                </a:lnSpc>
              </a:pPr>
              <a:r>
                <a:rPr lang="en-US" sz="3600">
                  <a:solidFill>
                    <a:srgbClr val="FFFFFF"/>
                  </a:solidFill>
                  <a:latin typeface="Arial"/>
                  <a:ea typeface="Arial"/>
                  <a:cs typeface="Arial"/>
                  <a:sym typeface="Arial"/>
                </a:rPr>
                <a:t>Student Name: Mahir Al Asif Masrur </a:t>
              </a:r>
            </a:p>
            <a:p>
              <a:pPr algn="l">
                <a:lnSpc>
                  <a:spcPts val="4320"/>
                </a:lnSpc>
              </a:pPr>
              <a:r>
                <a:rPr lang="en-US" sz="3600">
                  <a:solidFill>
                    <a:srgbClr val="FFFFFF"/>
                  </a:solidFill>
                  <a:latin typeface="Arial"/>
                  <a:ea typeface="Arial"/>
                  <a:cs typeface="Arial"/>
                  <a:sym typeface="Arial"/>
                </a:rPr>
                <a:t>Student ID: 2436075</a:t>
              </a:r>
            </a:p>
          </p:txBody>
        </p:sp>
      </p:gr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Introduction and Context</a:t>
              </a:r>
            </a:p>
          </p:txBody>
        </p:sp>
      </p:grpSp>
      <p:sp>
        <p:nvSpPr>
          <p:cNvPr name="TextBox 14" id="14"/>
          <p:cNvSpPr txBox="true"/>
          <p:nvPr/>
        </p:nvSpPr>
        <p:spPr>
          <a:xfrm rot="0">
            <a:off x="731520" y="2120265"/>
            <a:ext cx="16824960" cy="6886575"/>
          </a:xfrm>
          <a:prstGeom prst="rect">
            <a:avLst/>
          </a:prstGeom>
        </p:spPr>
        <p:txBody>
          <a:bodyPr anchor="t" rtlCol="false" tIns="0" lIns="0" bIns="0" rIns="0">
            <a:spAutoFit/>
          </a:bodyPr>
          <a:lstStyle/>
          <a:p>
            <a:pPr algn="l" marL="868680" indent="-434340" lvl="1">
              <a:lnSpc>
                <a:spcPts val="4320"/>
              </a:lnSpc>
              <a:buFont typeface="Arial"/>
              <a:buChar char="•"/>
            </a:pPr>
            <a:r>
              <a:rPr lang="en-US" sz="3600">
                <a:solidFill>
                  <a:srgbClr val="000000"/>
                </a:solidFill>
                <a:latin typeface="Arial"/>
                <a:ea typeface="Arial"/>
                <a:cs typeface="Arial"/>
                <a:sym typeface="Arial"/>
              </a:rPr>
              <a:t>Francis (2013) Report documented appalling care standards at Mid Staffordshire NHS Foundation Trust between 2005 and 2009.</a:t>
            </a:r>
          </a:p>
          <a:p>
            <a:pPr algn="l" marL="868680" indent="-434340" lvl="1">
              <a:lnSpc>
                <a:spcPts val="4320"/>
              </a:lnSpc>
              <a:buFont typeface="Arial"/>
              <a:buChar char="•"/>
            </a:pPr>
            <a:r>
              <a:rPr lang="en-US" sz="3600">
                <a:solidFill>
                  <a:srgbClr val="000000"/>
                </a:solidFill>
                <a:latin typeface="Arial"/>
                <a:ea typeface="Arial"/>
                <a:cs typeface="Arial"/>
                <a:sym typeface="Arial"/>
              </a:rPr>
              <a:t>Core failures in governance, leadership, patient safety culture and clinical accountability led to excess mortality far above national benchmarks (Keogh, 2013).</a:t>
            </a:r>
          </a:p>
          <a:p>
            <a:pPr algn="l" marL="868680" indent="-434340" lvl="1">
              <a:lnSpc>
                <a:spcPts val="4320"/>
              </a:lnSpc>
              <a:buFont typeface="Arial"/>
              <a:buChar char="•"/>
            </a:pPr>
            <a:r>
              <a:rPr lang="en-US" sz="3600">
                <a:solidFill>
                  <a:srgbClr val="000000"/>
                </a:solidFill>
                <a:latin typeface="Arial"/>
                <a:ea typeface="Arial"/>
                <a:cs typeface="Arial"/>
                <a:sym typeface="Arial"/>
              </a:rPr>
              <a:t>A systems-based approach is applied to trace both latent and active failures that produced this institutional crisis.</a:t>
            </a:r>
          </a:p>
        </p:txBody>
      </p:sp>
      <p:grpSp>
        <p:nvGrpSpPr>
          <p:cNvPr name="Group 15" id="15"/>
          <p:cNvGrpSpPr/>
          <p:nvPr/>
        </p:nvGrpSpPr>
        <p:grpSpPr>
          <a:xfrm rot="0">
            <a:off x="627383" y="7485383"/>
            <a:ext cx="17033243" cy="1671323"/>
            <a:chOff x="0" y="0"/>
            <a:chExt cx="22710991" cy="2228431"/>
          </a:xfrm>
        </p:grpSpPr>
        <p:sp>
          <p:nvSpPr>
            <p:cNvPr name="Freeform 16" id="16"/>
            <p:cNvSpPr/>
            <p:nvPr/>
          </p:nvSpPr>
          <p:spPr>
            <a:xfrm flipH="false" flipV="false" rot="0">
              <a:off x="16891" y="16891"/>
              <a:ext cx="22677119" cy="2194560"/>
            </a:xfrm>
            <a:custGeom>
              <a:avLst/>
              <a:gdLst/>
              <a:ahLst/>
              <a:cxnLst/>
              <a:rect r="r" b="b" t="t" l="l"/>
              <a:pathLst>
                <a:path h="2194560" w="22677119">
                  <a:moveTo>
                    <a:pt x="0" y="0"/>
                  </a:moveTo>
                  <a:lnTo>
                    <a:pt x="22677119" y="0"/>
                  </a:lnTo>
                  <a:lnTo>
                    <a:pt x="22677119" y="2194560"/>
                  </a:lnTo>
                  <a:lnTo>
                    <a:pt x="0" y="2194560"/>
                  </a:lnTo>
                  <a:close/>
                </a:path>
              </a:pathLst>
            </a:custGeom>
            <a:solidFill>
              <a:srgbClr val="D6EEF2"/>
            </a:solidFill>
          </p:spPr>
        </p:sp>
        <p:sp>
          <p:nvSpPr>
            <p:cNvPr name="Freeform 17" id="17"/>
            <p:cNvSpPr/>
            <p:nvPr/>
          </p:nvSpPr>
          <p:spPr>
            <a:xfrm flipH="false" flipV="false" rot="0">
              <a:off x="0" y="0"/>
              <a:ext cx="22710902" cy="2228342"/>
            </a:xfrm>
            <a:custGeom>
              <a:avLst/>
              <a:gdLst/>
              <a:ahLst/>
              <a:cxnLst/>
              <a:rect r="r" b="b" t="t" l="l"/>
              <a:pathLst>
                <a:path h="2228342" w="22710902">
                  <a:moveTo>
                    <a:pt x="16891" y="0"/>
                  </a:moveTo>
                  <a:lnTo>
                    <a:pt x="22694010" y="0"/>
                  </a:lnTo>
                  <a:cubicBezTo>
                    <a:pt x="22703408" y="0"/>
                    <a:pt x="22710902" y="7620"/>
                    <a:pt x="22710902" y="16891"/>
                  </a:cubicBezTo>
                  <a:lnTo>
                    <a:pt x="22710902" y="2211451"/>
                  </a:lnTo>
                  <a:cubicBezTo>
                    <a:pt x="22710902" y="2220849"/>
                    <a:pt x="22703282" y="2228342"/>
                    <a:pt x="22694010" y="2228342"/>
                  </a:cubicBezTo>
                  <a:lnTo>
                    <a:pt x="16891" y="2228342"/>
                  </a:lnTo>
                  <a:cubicBezTo>
                    <a:pt x="7493" y="2228342"/>
                    <a:pt x="0" y="2220722"/>
                    <a:pt x="0" y="2211451"/>
                  </a:cubicBezTo>
                  <a:lnTo>
                    <a:pt x="0" y="16891"/>
                  </a:lnTo>
                  <a:cubicBezTo>
                    <a:pt x="0" y="7620"/>
                    <a:pt x="7620" y="0"/>
                    <a:pt x="16891" y="0"/>
                  </a:cubicBezTo>
                  <a:moveTo>
                    <a:pt x="16891" y="33909"/>
                  </a:moveTo>
                  <a:lnTo>
                    <a:pt x="16891" y="16891"/>
                  </a:lnTo>
                  <a:lnTo>
                    <a:pt x="33909" y="16891"/>
                  </a:lnTo>
                  <a:lnTo>
                    <a:pt x="33909" y="2211451"/>
                  </a:lnTo>
                  <a:lnTo>
                    <a:pt x="16891" y="2211451"/>
                  </a:lnTo>
                  <a:lnTo>
                    <a:pt x="16891" y="2194560"/>
                  </a:lnTo>
                  <a:lnTo>
                    <a:pt x="22694010" y="2194560"/>
                  </a:lnTo>
                  <a:lnTo>
                    <a:pt x="22694010" y="2211451"/>
                  </a:lnTo>
                  <a:lnTo>
                    <a:pt x="22677120" y="2211451"/>
                  </a:lnTo>
                  <a:lnTo>
                    <a:pt x="22677120" y="16891"/>
                  </a:lnTo>
                  <a:lnTo>
                    <a:pt x="22694010" y="16891"/>
                  </a:lnTo>
                  <a:lnTo>
                    <a:pt x="22694010" y="33909"/>
                  </a:lnTo>
                  <a:lnTo>
                    <a:pt x="16891" y="33909"/>
                  </a:lnTo>
                  <a:close/>
                </a:path>
              </a:pathLst>
            </a:custGeom>
            <a:solidFill>
              <a:srgbClr val="1A7A8A"/>
            </a:solidFill>
          </p:spPr>
        </p:sp>
      </p:grpSp>
      <p:grpSp>
        <p:nvGrpSpPr>
          <p:cNvPr name="Group 18" id="18"/>
          <p:cNvGrpSpPr/>
          <p:nvPr/>
        </p:nvGrpSpPr>
        <p:grpSpPr>
          <a:xfrm rot="0">
            <a:off x="914400" y="7534656"/>
            <a:ext cx="16459200" cy="1572768"/>
            <a:chOff x="0" y="0"/>
            <a:chExt cx="21945600" cy="2097024"/>
          </a:xfrm>
        </p:grpSpPr>
        <p:sp>
          <p:nvSpPr>
            <p:cNvPr name="Freeform 19" id="19"/>
            <p:cNvSpPr/>
            <p:nvPr/>
          </p:nvSpPr>
          <p:spPr>
            <a:xfrm flipH="false" flipV="false" rot="0">
              <a:off x="0" y="0"/>
              <a:ext cx="21945600" cy="2097024"/>
            </a:xfrm>
            <a:custGeom>
              <a:avLst/>
              <a:gdLst/>
              <a:ahLst/>
              <a:cxnLst/>
              <a:rect r="r" b="b" t="t" l="l"/>
              <a:pathLst>
                <a:path h="2097024" w="21945600">
                  <a:moveTo>
                    <a:pt x="0" y="0"/>
                  </a:moveTo>
                  <a:lnTo>
                    <a:pt x="21945600" y="0"/>
                  </a:lnTo>
                  <a:lnTo>
                    <a:pt x="21945600" y="2097024"/>
                  </a:lnTo>
                  <a:lnTo>
                    <a:pt x="0" y="2097024"/>
                  </a:lnTo>
                  <a:close/>
                </a:path>
              </a:pathLst>
            </a:custGeom>
            <a:blipFill>
              <a:blip r:embed="rId3">
                <a:alphaModFix amt="0"/>
              </a:blip>
              <a:stretch>
                <a:fillRect l="0" t="-153913" r="0" b="-153913"/>
              </a:stretch>
            </a:blipFill>
          </p:spPr>
        </p:sp>
        <p:sp>
          <p:nvSpPr>
            <p:cNvPr name="TextBox 20" id="20"/>
            <p:cNvSpPr txBox="true"/>
            <p:nvPr/>
          </p:nvSpPr>
          <p:spPr>
            <a:xfrm>
              <a:off x="0" y="-28575"/>
              <a:ext cx="21945600" cy="2125599"/>
            </a:xfrm>
            <a:prstGeom prst="rect">
              <a:avLst/>
            </a:prstGeom>
          </p:spPr>
          <p:txBody>
            <a:bodyPr anchor="ctr" rtlCol="false" tIns="0" lIns="0" bIns="0" rIns="0"/>
            <a:lstStyle/>
            <a:p>
              <a:pPr algn="l">
                <a:lnSpc>
                  <a:spcPts val="4320"/>
                </a:lnSpc>
              </a:pPr>
              <a:r>
                <a:rPr lang="en-US" sz="3600" i="true">
                  <a:solidFill>
                    <a:srgbClr val="1B2A4A"/>
                  </a:solidFill>
                  <a:latin typeface="Arial Italics"/>
                  <a:ea typeface="Arial Italics"/>
                  <a:cs typeface="Arial Italics"/>
                  <a:sym typeface="Arial Italics"/>
                </a:rPr>
                <a:t>"Appalling care… a core failure in governance, leadership, patient safety culture, and clinical accountability." — Francis (2013)</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19050"/>
              <a:ext cx="22920960" cy="1921002"/>
            </a:xfrm>
            <a:prstGeom prst="rect">
              <a:avLst/>
            </a:prstGeom>
          </p:spPr>
          <p:txBody>
            <a:bodyPr anchor="ctr" rtlCol="false" tIns="0" lIns="0" bIns="0" rIns="0"/>
            <a:lstStyle/>
            <a:p>
              <a:pPr algn="l">
                <a:lnSpc>
                  <a:spcPts val="6240"/>
                </a:lnSpc>
              </a:pPr>
              <a:r>
                <a:rPr lang="en-US" sz="5200" b="true">
                  <a:solidFill>
                    <a:srgbClr val="FFFFFF"/>
                  </a:solidFill>
                  <a:latin typeface="Arial Bold"/>
                  <a:ea typeface="Arial Bold"/>
                  <a:cs typeface="Arial Bold"/>
                  <a:sym typeface="Arial Bold"/>
                </a:rPr>
                <a:t>The Donabedian Model — Analytical Framework</a:t>
              </a:r>
            </a:p>
          </p:txBody>
        </p:sp>
      </p:grpSp>
      <p:sp>
        <p:nvSpPr>
          <p:cNvPr name="TextBox 14" id="14"/>
          <p:cNvSpPr txBox="true"/>
          <p:nvPr/>
        </p:nvSpPr>
        <p:spPr>
          <a:xfrm rot="0">
            <a:off x="731520" y="2129790"/>
            <a:ext cx="16824960" cy="7334250"/>
          </a:xfrm>
          <a:prstGeom prst="rect">
            <a:avLst/>
          </a:prstGeom>
        </p:spPr>
        <p:txBody>
          <a:bodyPr anchor="t" rtlCol="false" tIns="0" lIns="0" bIns="0" rIns="0">
            <a:spAutoFit/>
          </a:bodyPr>
          <a:lstStyle/>
          <a:p>
            <a:pPr algn="l" marL="820420" indent="-410210" lvl="1">
              <a:lnSpc>
                <a:spcPts val="4079"/>
              </a:lnSpc>
              <a:buFont typeface="Arial"/>
              <a:buChar char="•"/>
            </a:pPr>
            <a:r>
              <a:rPr lang="en-US" sz="3400">
                <a:solidFill>
                  <a:srgbClr val="000000"/>
                </a:solidFill>
                <a:latin typeface="Arial"/>
                <a:ea typeface="Arial"/>
                <a:cs typeface="Arial"/>
                <a:sym typeface="Arial"/>
              </a:rPr>
              <a:t>Donabedian (1988) proposed that healthcare quality can be evaluated through three interconnected dimensions: Structure, Process, and Outcome.</a:t>
            </a:r>
          </a:p>
          <a:p>
            <a:pPr algn="l" marL="820420" indent="-410210" lvl="1">
              <a:lnSpc>
                <a:spcPts val="4079"/>
              </a:lnSpc>
              <a:buFont typeface="Arial"/>
              <a:buChar char="•"/>
            </a:pPr>
            <a:r>
              <a:rPr lang="en-US" sz="3400">
                <a:solidFill>
                  <a:srgbClr val="000000"/>
                </a:solidFill>
                <a:latin typeface="Arial"/>
                <a:ea typeface="Arial"/>
                <a:cs typeface="Arial"/>
                <a:sym typeface="Arial"/>
              </a:rPr>
              <a:t>The model is well-established in healthcare quality science and enables systematic identification of where care processes fail at organisational and clinical levels (Ayanian and Markel, 2016).</a:t>
            </a:r>
          </a:p>
          <a:p>
            <a:pPr algn="l" marL="820420" indent="-410210" lvl="1">
              <a:lnSpc>
                <a:spcPts val="4079"/>
              </a:lnSpc>
              <a:buFont typeface="Arial"/>
              <a:buChar char="•"/>
            </a:pPr>
            <a:r>
              <a:rPr lang="en-US" sz="3400">
                <a:solidFill>
                  <a:srgbClr val="000000"/>
                </a:solidFill>
                <a:latin typeface="Arial"/>
                <a:ea typeface="Arial"/>
                <a:cs typeface="Arial"/>
                <a:sym typeface="Arial"/>
              </a:rPr>
              <a:t>At Mid Staffordshire, all three dimensions were simultaneously compromised — making the Donabedian Model particularly apt for this case analysis (Francis, 2013).</a:t>
            </a:r>
          </a:p>
          <a:p>
            <a:pPr algn="l" marL="820420" indent="-410210" lvl="1">
              <a:lnSpc>
                <a:spcPts val="4079"/>
              </a:lnSpc>
              <a:buFont typeface="Arial"/>
              <a:buChar char="•"/>
            </a:pPr>
            <a:r>
              <a:rPr lang="en-US" sz="3400">
                <a:solidFill>
                  <a:srgbClr val="000000"/>
                </a:solidFill>
                <a:latin typeface="Arial"/>
                <a:ea typeface="Arial"/>
                <a:cs typeface="Arial"/>
                <a:sym typeface="Arial"/>
              </a:rPr>
              <a:t>The model facilitates a structured causal analysis: poor structures generate flawed processes, which in turn produce harmful outcomes (Mosadeghrad, 2014).</a:t>
            </a:r>
          </a:p>
          <a:p>
            <a:pPr algn="l" marL="820420" indent="-410210" lvl="1">
              <a:lnSpc>
                <a:spcPts val="4079"/>
              </a:lnSpc>
              <a:buFont typeface="Arial"/>
              <a:buChar char="•"/>
            </a:pPr>
            <a:r>
              <a:rPr lang="en-US" sz="3400">
                <a:solidFill>
                  <a:srgbClr val="000000"/>
                </a:solidFill>
                <a:latin typeface="Arial"/>
                <a:ea typeface="Arial"/>
                <a:cs typeface="Arial"/>
                <a:sym typeface="Arial"/>
              </a:rPr>
              <a:t>The report (Component 2) will apply this framework to conduct an in-depth root cause analysis of the Mid Staffordshire crisis across all three analytical dimensions.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Donabedian Model — Structure Failures at Mid Staffordshire</a:t>
              </a:r>
            </a:p>
          </p:txBody>
        </p:sp>
      </p:grpSp>
      <p:grpSp>
        <p:nvGrpSpPr>
          <p:cNvPr name="Group 14" id="14"/>
          <p:cNvGrpSpPr/>
          <p:nvPr/>
        </p:nvGrpSpPr>
        <p:grpSpPr>
          <a:xfrm rot="0">
            <a:off x="627383" y="2035559"/>
            <a:ext cx="8255003" cy="7497280"/>
            <a:chOff x="0" y="0"/>
            <a:chExt cx="11006671" cy="9996373"/>
          </a:xfrm>
        </p:grpSpPr>
        <p:sp>
          <p:nvSpPr>
            <p:cNvPr name="Freeform 15" id="15"/>
            <p:cNvSpPr/>
            <p:nvPr/>
          </p:nvSpPr>
          <p:spPr>
            <a:xfrm flipH="false" flipV="false" rot="0">
              <a:off x="16891" y="16891"/>
              <a:ext cx="10972800" cy="9962515"/>
            </a:xfrm>
            <a:custGeom>
              <a:avLst/>
              <a:gdLst/>
              <a:ahLst/>
              <a:cxnLst/>
              <a:rect r="r" b="b" t="t" l="l"/>
              <a:pathLst>
                <a:path h="9962515" w="10972800">
                  <a:moveTo>
                    <a:pt x="0" y="0"/>
                  </a:moveTo>
                  <a:lnTo>
                    <a:pt x="10972800" y="0"/>
                  </a:lnTo>
                  <a:lnTo>
                    <a:pt x="10972800" y="9962515"/>
                  </a:lnTo>
                  <a:lnTo>
                    <a:pt x="0" y="9962515"/>
                  </a:lnTo>
                  <a:close/>
                </a:path>
              </a:pathLst>
            </a:custGeom>
            <a:solidFill>
              <a:srgbClr val="FFFFFF"/>
            </a:solidFill>
          </p:spPr>
        </p:sp>
        <p:sp>
          <p:nvSpPr>
            <p:cNvPr name="Freeform 16" id="16"/>
            <p:cNvSpPr/>
            <p:nvPr/>
          </p:nvSpPr>
          <p:spPr>
            <a:xfrm flipH="false" flipV="false" rot="0">
              <a:off x="0" y="0"/>
              <a:ext cx="11006582" cy="9996298"/>
            </a:xfrm>
            <a:custGeom>
              <a:avLst/>
              <a:gdLst/>
              <a:ahLst/>
              <a:cxnLst/>
              <a:rect r="r" b="b" t="t" l="l"/>
              <a:pathLst>
                <a:path h="9996298" w="11006582">
                  <a:moveTo>
                    <a:pt x="16891" y="0"/>
                  </a:moveTo>
                  <a:lnTo>
                    <a:pt x="10989691" y="0"/>
                  </a:lnTo>
                  <a:cubicBezTo>
                    <a:pt x="10999089" y="0"/>
                    <a:pt x="11006582" y="7620"/>
                    <a:pt x="11006582" y="16891"/>
                  </a:cubicBezTo>
                  <a:lnTo>
                    <a:pt x="11006582" y="9979406"/>
                  </a:lnTo>
                  <a:cubicBezTo>
                    <a:pt x="11006582" y="9988804"/>
                    <a:pt x="10998962" y="9996298"/>
                    <a:pt x="10989691" y="9996298"/>
                  </a:cubicBezTo>
                  <a:lnTo>
                    <a:pt x="16891" y="9996298"/>
                  </a:lnTo>
                  <a:cubicBezTo>
                    <a:pt x="7493" y="9996298"/>
                    <a:pt x="0" y="9988677"/>
                    <a:pt x="0" y="9979406"/>
                  </a:cubicBezTo>
                  <a:lnTo>
                    <a:pt x="0" y="16891"/>
                  </a:lnTo>
                  <a:cubicBezTo>
                    <a:pt x="0" y="7620"/>
                    <a:pt x="7620" y="0"/>
                    <a:pt x="16891" y="0"/>
                  </a:cubicBezTo>
                  <a:moveTo>
                    <a:pt x="16891" y="33909"/>
                  </a:moveTo>
                  <a:lnTo>
                    <a:pt x="16891" y="16891"/>
                  </a:lnTo>
                  <a:lnTo>
                    <a:pt x="33909" y="16891"/>
                  </a:lnTo>
                  <a:lnTo>
                    <a:pt x="33909" y="9979406"/>
                  </a:lnTo>
                  <a:lnTo>
                    <a:pt x="16891" y="9979406"/>
                  </a:lnTo>
                  <a:lnTo>
                    <a:pt x="16891" y="9962515"/>
                  </a:lnTo>
                  <a:lnTo>
                    <a:pt x="10989691" y="9962515"/>
                  </a:lnTo>
                  <a:lnTo>
                    <a:pt x="10989691" y="9979406"/>
                  </a:lnTo>
                  <a:lnTo>
                    <a:pt x="10972800" y="9979406"/>
                  </a:lnTo>
                  <a:lnTo>
                    <a:pt x="10972800" y="16891"/>
                  </a:lnTo>
                  <a:lnTo>
                    <a:pt x="10989691" y="16891"/>
                  </a:lnTo>
                  <a:lnTo>
                    <a:pt x="10989691" y="33909"/>
                  </a:lnTo>
                  <a:lnTo>
                    <a:pt x="16891" y="33909"/>
                  </a:lnTo>
                  <a:close/>
                </a:path>
              </a:pathLst>
            </a:custGeom>
            <a:solidFill>
              <a:srgbClr val="DDE3EC"/>
            </a:solidFill>
          </p:spPr>
        </p:sp>
      </p:grpSp>
      <p:grpSp>
        <p:nvGrpSpPr>
          <p:cNvPr name="Group 17" id="17"/>
          <p:cNvGrpSpPr/>
          <p:nvPr/>
        </p:nvGrpSpPr>
        <p:grpSpPr>
          <a:xfrm rot="0">
            <a:off x="914400" y="2194560"/>
            <a:ext cx="7680960" cy="731520"/>
            <a:chOff x="0" y="0"/>
            <a:chExt cx="10241280" cy="975360"/>
          </a:xfrm>
        </p:grpSpPr>
        <p:sp>
          <p:nvSpPr>
            <p:cNvPr name="Freeform 18" id="18"/>
            <p:cNvSpPr/>
            <p:nvPr/>
          </p:nvSpPr>
          <p:spPr>
            <a:xfrm flipH="false" flipV="false" rot="0">
              <a:off x="0" y="0"/>
              <a:ext cx="10241280" cy="975360"/>
            </a:xfrm>
            <a:custGeom>
              <a:avLst/>
              <a:gdLst/>
              <a:ahLst/>
              <a:cxnLst/>
              <a:rect r="r" b="b" t="t" l="l"/>
              <a:pathLst>
                <a:path h="975360" w="10241280">
                  <a:moveTo>
                    <a:pt x="0" y="0"/>
                  </a:moveTo>
                  <a:lnTo>
                    <a:pt x="10241280" y="0"/>
                  </a:lnTo>
                  <a:lnTo>
                    <a:pt x="10241280" y="975360"/>
                  </a:lnTo>
                  <a:lnTo>
                    <a:pt x="0" y="975360"/>
                  </a:lnTo>
                  <a:close/>
                </a:path>
              </a:pathLst>
            </a:custGeom>
            <a:blipFill>
              <a:blip r:embed="rId3">
                <a:alphaModFix amt="0"/>
              </a:blip>
              <a:stretch>
                <a:fillRect l="0" t="-154592" r="0" b="-154592"/>
              </a:stretch>
            </a:blipFill>
          </p:spPr>
        </p:sp>
        <p:sp>
          <p:nvSpPr>
            <p:cNvPr name="TextBox 19" id="19"/>
            <p:cNvSpPr txBox="true"/>
            <p:nvPr/>
          </p:nvSpPr>
          <p:spPr>
            <a:xfrm>
              <a:off x="0" y="-28575"/>
              <a:ext cx="10241280" cy="100393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Staffing &amp; Workforce</a:t>
              </a:r>
            </a:p>
          </p:txBody>
        </p:sp>
      </p:grpSp>
      <p:sp>
        <p:nvSpPr>
          <p:cNvPr name="TextBox 20" id="20"/>
          <p:cNvSpPr txBox="true"/>
          <p:nvPr/>
        </p:nvSpPr>
        <p:spPr>
          <a:xfrm rot="0">
            <a:off x="1005840" y="3044190"/>
            <a:ext cx="7498080" cy="5962650"/>
          </a:xfrm>
          <a:prstGeom prst="rect">
            <a:avLst/>
          </a:prstGeom>
        </p:spPr>
        <p:txBody>
          <a:bodyPr anchor="t" rtlCol="false" tIns="0" lIns="0" bIns="0" rIns="0">
            <a:spAutoFit/>
          </a:bodyPr>
          <a:lstStyle/>
          <a:p>
            <a:pPr algn="l" marL="627380" indent="-313690" lvl="1">
              <a:lnSpc>
                <a:spcPts val="3120"/>
              </a:lnSpc>
              <a:buFont typeface="Arial"/>
              <a:buChar char="•"/>
            </a:pPr>
            <a:r>
              <a:rPr lang="en-US" sz="2600">
                <a:solidFill>
                  <a:srgbClr val="000000"/>
                </a:solidFill>
                <a:latin typeface="Arial"/>
                <a:ea typeface="Arial"/>
                <a:cs typeface="Arial"/>
                <a:sym typeface="Arial"/>
              </a:rPr>
              <a:t>Chronic nursing understaffing was a structural root cause — Dall’Ora et al. (2022) demonstrate that low nurse-to-patient ratios are significantly associated with preventable patient harm.</a:t>
            </a:r>
          </a:p>
          <a:p>
            <a:pPr algn="l" marL="627380" indent="-313690" lvl="1">
              <a:lnSpc>
                <a:spcPts val="3120"/>
              </a:lnSpc>
              <a:buFont typeface="Arial"/>
              <a:buChar char="•"/>
            </a:pPr>
            <a:r>
              <a:rPr lang="en-US" sz="2600">
                <a:solidFill>
                  <a:srgbClr val="000000"/>
                </a:solidFill>
                <a:latin typeface="Arial"/>
                <a:ea typeface="Arial"/>
                <a:cs typeface="Arial"/>
                <a:sym typeface="Arial"/>
              </a:rPr>
              <a:t>Board governance failed to function as a structural safeguard — leadership accountability mechanisms were absent, enabling systemic neglect to persist (Francis, 2013).</a:t>
            </a:r>
          </a:p>
          <a:p>
            <a:pPr algn="l" marL="627380" indent="-313690" lvl="1">
              <a:lnSpc>
                <a:spcPts val="3120"/>
              </a:lnSpc>
              <a:buFont typeface="Arial"/>
              <a:buChar char="•"/>
            </a:pPr>
            <a:r>
              <a:rPr lang="en-US" sz="2600">
                <a:solidFill>
                  <a:srgbClr val="000000"/>
                </a:solidFill>
                <a:latin typeface="Arial"/>
                <a:ea typeface="Arial"/>
                <a:cs typeface="Arial"/>
                <a:sym typeface="Arial"/>
              </a:rPr>
              <a:t>Physical ward environments were inadequate — poor facilities structurally constrained staff capacity to meet basic hygiene and nutritional care standards (Griffiths et al., 2016).</a:t>
            </a:r>
          </a:p>
        </p:txBody>
      </p:sp>
      <p:grpSp>
        <p:nvGrpSpPr>
          <p:cNvPr name="Group 21" id="21"/>
          <p:cNvGrpSpPr/>
          <p:nvPr/>
        </p:nvGrpSpPr>
        <p:grpSpPr>
          <a:xfrm rot="0">
            <a:off x="9314183" y="2035559"/>
            <a:ext cx="8346443" cy="7497280"/>
            <a:chOff x="0" y="0"/>
            <a:chExt cx="11128591" cy="9996373"/>
          </a:xfrm>
        </p:grpSpPr>
        <p:sp>
          <p:nvSpPr>
            <p:cNvPr name="Freeform 22" id="22"/>
            <p:cNvSpPr/>
            <p:nvPr/>
          </p:nvSpPr>
          <p:spPr>
            <a:xfrm flipH="false" flipV="false" rot="0">
              <a:off x="16891" y="16891"/>
              <a:ext cx="11094720" cy="9962515"/>
            </a:xfrm>
            <a:custGeom>
              <a:avLst/>
              <a:gdLst/>
              <a:ahLst/>
              <a:cxnLst/>
              <a:rect r="r" b="b" t="t" l="l"/>
              <a:pathLst>
                <a:path h="9962515" w="11094720">
                  <a:moveTo>
                    <a:pt x="0" y="0"/>
                  </a:moveTo>
                  <a:lnTo>
                    <a:pt x="11094720" y="0"/>
                  </a:lnTo>
                  <a:lnTo>
                    <a:pt x="11094720" y="9962515"/>
                  </a:lnTo>
                  <a:lnTo>
                    <a:pt x="0" y="9962515"/>
                  </a:lnTo>
                  <a:close/>
                </a:path>
              </a:pathLst>
            </a:custGeom>
            <a:solidFill>
              <a:srgbClr val="FFFFFF"/>
            </a:solidFill>
          </p:spPr>
        </p:sp>
        <p:sp>
          <p:nvSpPr>
            <p:cNvPr name="Freeform 23" id="23"/>
            <p:cNvSpPr/>
            <p:nvPr/>
          </p:nvSpPr>
          <p:spPr>
            <a:xfrm flipH="false" flipV="false" rot="0">
              <a:off x="0" y="0"/>
              <a:ext cx="11128501" cy="9996298"/>
            </a:xfrm>
            <a:custGeom>
              <a:avLst/>
              <a:gdLst/>
              <a:ahLst/>
              <a:cxnLst/>
              <a:rect r="r" b="b" t="t" l="l"/>
              <a:pathLst>
                <a:path h="9996298" w="11128501">
                  <a:moveTo>
                    <a:pt x="16891" y="0"/>
                  </a:moveTo>
                  <a:lnTo>
                    <a:pt x="11111611" y="0"/>
                  </a:lnTo>
                  <a:cubicBezTo>
                    <a:pt x="11121009" y="0"/>
                    <a:pt x="11128501" y="7620"/>
                    <a:pt x="11128501" y="16891"/>
                  </a:cubicBezTo>
                  <a:lnTo>
                    <a:pt x="11128501" y="9979406"/>
                  </a:lnTo>
                  <a:cubicBezTo>
                    <a:pt x="11128501" y="9988804"/>
                    <a:pt x="11120882" y="9996298"/>
                    <a:pt x="11111611" y="9996298"/>
                  </a:cubicBezTo>
                  <a:lnTo>
                    <a:pt x="16891" y="9996298"/>
                  </a:lnTo>
                  <a:cubicBezTo>
                    <a:pt x="7493" y="9996298"/>
                    <a:pt x="0" y="9988677"/>
                    <a:pt x="0" y="9979406"/>
                  </a:cubicBezTo>
                  <a:lnTo>
                    <a:pt x="0" y="16891"/>
                  </a:lnTo>
                  <a:cubicBezTo>
                    <a:pt x="0" y="7620"/>
                    <a:pt x="7620" y="0"/>
                    <a:pt x="16891" y="0"/>
                  </a:cubicBezTo>
                  <a:moveTo>
                    <a:pt x="16891" y="33909"/>
                  </a:moveTo>
                  <a:lnTo>
                    <a:pt x="16891" y="16891"/>
                  </a:lnTo>
                  <a:lnTo>
                    <a:pt x="33909" y="16891"/>
                  </a:lnTo>
                  <a:lnTo>
                    <a:pt x="33909" y="9979406"/>
                  </a:lnTo>
                  <a:lnTo>
                    <a:pt x="16891" y="9979406"/>
                  </a:lnTo>
                  <a:lnTo>
                    <a:pt x="16891" y="9962515"/>
                  </a:lnTo>
                  <a:lnTo>
                    <a:pt x="11111611" y="9962515"/>
                  </a:lnTo>
                  <a:lnTo>
                    <a:pt x="11111611" y="9979406"/>
                  </a:lnTo>
                  <a:lnTo>
                    <a:pt x="11094720" y="9979406"/>
                  </a:lnTo>
                  <a:lnTo>
                    <a:pt x="11094720" y="16891"/>
                  </a:lnTo>
                  <a:lnTo>
                    <a:pt x="11111611" y="16891"/>
                  </a:lnTo>
                  <a:lnTo>
                    <a:pt x="11111611" y="33909"/>
                  </a:lnTo>
                  <a:lnTo>
                    <a:pt x="16891" y="33909"/>
                  </a:lnTo>
                  <a:close/>
                </a:path>
              </a:pathLst>
            </a:custGeom>
            <a:solidFill>
              <a:srgbClr val="DDE3EC"/>
            </a:solidFill>
          </p:spPr>
        </p:sp>
      </p:grpSp>
      <p:grpSp>
        <p:nvGrpSpPr>
          <p:cNvPr name="Group 24" id="24"/>
          <p:cNvGrpSpPr/>
          <p:nvPr/>
        </p:nvGrpSpPr>
        <p:grpSpPr>
          <a:xfrm rot="0">
            <a:off x="9601200" y="2194560"/>
            <a:ext cx="7680960" cy="731520"/>
            <a:chOff x="0" y="0"/>
            <a:chExt cx="10241280" cy="975360"/>
          </a:xfrm>
        </p:grpSpPr>
        <p:sp>
          <p:nvSpPr>
            <p:cNvPr name="Freeform 25" id="25"/>
            <p:cNvSpPr/>
            <p:nvPr/>
          </p:nvSpPr>
          <p:spPr>
            <a:xfrm flipH="false" flipV="false" rot="0">
              <a:off x="0" y="0"/>
              <a:ext cx="10241280" cy="975360"/>
            </a:xfrm>
            <a:custGeom>
              <a:avLst/>
              <a:gdLst/>
              <a:ahLst/>
              <a:cxnLst/>
              <a:rect r="r" b="b" t="t" l="l"/>
              <a:pathLst>
                <a:path h="975360" w="10241280">
                  <a:moveTo>
                    <a:pt x="0" y="0"/>
                  </a:moveTo>
                  <a:lnTo>
                    <a:pt x="10241280" y="0"/>
                  </a:lnTo>
                  <a:lnTo>
                    <a:pt x="10241280" y="975360"/>
                  </a:lnTo>
                  <a:lnTo>
                    <a:pt x="0" y="975360"/>
                  </a:lnTo>
                  <a:close/>
                </a:path>
              </a:pathLst>
            </a:custGeom>
            <a:blipFill>
              <a:blip r:embed="rId3">
                <a:alphaModFix amt="0"/>
              </a:blip>
              <a:stretch>
                <a:fillRect l="0" t="-154592" r="0" b="-154592"/>
              </a:stretch>
            </a:blipFill>
          </p:spPr>
        </p:sp>
        <p:sp>
          <p:nvSpPr>
            <p:cNvPr name="TextBox 26" id="26"/>
            <p:cNvSpPr txBox="true"/>
            <p:nvPr/>
          </p:nvSpPr>
          <p:spPr>
            <a:xfrm>
              <a:off x="0" y="-28575"/>
              <a:ext cx="10241280" cy="100393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Leadership &amp; Governance</a:t>
              </a:r>
            </a:p>
          </p:txBody>
        </p:sp>
      </p:grpSp>
      <p:sp>
        <p:nvSpPr>
          <p:cNvPr name="TextBox 27" id="27"/>
          <p:cNvSpPr txBox="true"/>
          <p:nvPr/>
        </p:nvSpPr>
        <p:spPr>
          <a:xfrm rot="0">
            <a:off x="9692640" y="3044190"/>
            <a:ext cx="7498080" cy="5962650"/>
          </a:xfrm>
          <a:prstGeom prst="rect">
            <a:avLst/>
          </a:prstGeom>
        </p:spPr>
        <p:txBody>
          <a:bodyPr anchor="t" rtlCol="false" tIns="0" lIns="0" bIns="0" rIns="0">
            <a:spAutoFit/>
          </a:bodyPr>
          <a:lstStyle/>
          <a:p>
            <a:pPr algn="l" marL="554990" indent="-277495" lvl="1">
              <a:lnSpc>
                <a:spcPts val="2760"/>
              </a:lnSpc>
              <a:buFont typeface="Arial"/>
              <a:buChar char="•"/>
            </a:pPr>
            <a:r>
              <a:rPr lang="en-US" sz="2300">
                <a:solidFill>
                  <a:srgbClr val="000000"/>
                </a:solidFill>
                <a:latin typeface="Arial"/>
                <a:ea typeface="Arial"/>
                <a:cs typeface="Arial"/>
                <a:sym typeface="Arial"/>
              </a:rPr>
              <a:t>A blame-avoidant culture at Board level actively suppressed complaints and discouraged whistleblowing (Dixon-Woods et al., 2014).</a:t>
            </a:r>
          </a:p>
          <a:p>
            <a:pPr algn="l" marL="554990" indent="-277495" lvl="1">
              <a:lnSpc>
                <a:spcPts val="2760"/>
              </a:lnSpc>
              <a:buFont typeface="Arial"/>
              <a:buChar char="•"/>
            </a:pPr>
            <a:r>
              <a:rPr lang="en-US" sz="2300">
                <a:solidFill>
                  <a:srgbClr val="000000"/>
                </a:solidFill>
                <a:latin typeface="Arial"/>
                <a:ea typeface="Arial"/>
                <a:cs typeface="Arial"/>
                <a:sym typeface="Arial"/>
              </a:rPr>
              <a:t>Regulatory structures (CQC) were structurally inadequate — lacking intelligence systems to detect declining clinical quality during this period (Mannion and Davies, 2018).</a:t>
            </a:r>
          </a:p>
          <a:p>
            <a:pPr algn="l" marL="554990" indent="-277495" lvl="1">
              <a:lnSpc>
                <a:spcPts val="2760"/>
              </a:lnSpc>
              <a:buFont typeface="Arial"/>
              <a:buChar char="•"/>
            </a:pPr>
            <a:r>
              <a:rPr lang="en-US" sz="2300">
                <a:solidFill>
                  <a:srgbClr val="000000"/>
                </a:solidFill>
                <a:latin typeface="Arial"/>
                <a:ea typeface="Arial"/>
                <a:cs typeface="Arial"/>
                <a:sym typeface="Arial"/>
              </a:rPr>
              <a:t>Financial prioritisation over patient safety embedded structural perverse incentives — resources were diverted to meet Foundation Trust targets rather than frontline care (Vindrola-Padros et al., 2022).</a:t>
            </a:r>
          </a:p>
          <a:p>
            <a:pPr algn="l" marL="554990" indent="-277495" lvl="1">
              <a:lnSpc>
                <a:spcPts val="2760"/>
              </a:lnSpc>
              <a:buFont typeface="Arial"/>
              <a:buChar char="•"/>
            </a:pPr>
            <a:r>
              <a:rPr lang="en-US" sz="2300">
                <a:solidFill>
                  <a:srgbClr val="000000"/>
                </a:solidFill>
                <a:latin typeface="Arial"/>
                <a:ea typeface="Arial"/>
                <a:cs typeface="Arial"/>
                <a:sym typeface="Arial"/>
              </a:rPr>
              <a:t>Donabedian (1988) established that structural deficiencies are the root origin point of quality failure — processes and outcomes cannot improve without first addressing structural adequacy.</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Donabedian Model — Process and Outcome Failures</a:t>
              </a:r>
            </a:p>
          </p:txBody>
        </p:sp>
      </p:grpSp>
      <p:grpSp>
        <p:nvGrpSpPr>
          <p:cNvPr name="Group 14" id="14"/>
          <p:cNvGrpSpPr/>
          <p:nvPr/>
        </p:nvGrpSpPr>
        <p:grpSpPr>
          <a:xfrm rot="0">
            <a:off x="627383" y="2035559"/>
            <a:ext cx="8255003" cy="7497280"/>
            <a:chOff x="0" y="0"/>
            <a:chExt cx="11006671" cy="9996373"/>
          </a:xfrm>
        </p:grpSpPr>
        <p:sp>
          <p:nvSpPr>
            <p:cNvPr name="Freeform 15" id="15"/>
            <p:cNvSpPr/>
            <p:nvPr/>
          </p:nvSpPr>
          <p:spPr>
            <a:xfrm flipH="false" flipV="false" rot="0">
              <a:off x="16891" y="16891"/>
              <a:ext cx="10972800" cy="9962515"/>
            </a:xfrm>
            <a:custGeom>
              <a:avLst/>
              <a:gdLst/>
              <a:ahLst/>
              <a:cxnLst/>
              <a:rect r="r" b="b" t="t" l="l"/>
              <a:pathLst>
                <a:path h="9962515" w="10972800">
                  <a:moveTo>
                    <a:pt x="0" y="0"/>
                  </a:moveTo>
                  <a:lnTo>
                    <a:pt x="10972800" y="0"/>
                  </a:lnTo>
                  <a:lnTo>
                    <a:pt x="10972800" y="9962515"/>
                  </a:lnTo>
                  <a:lnTo>
                    <a:pt x="0" y="9962515"/>
                  </a:lnTo>
                  <a:close/>
                </a:path>
              </a:pathLst>
            </a:custGeom>
            <a:solidFill>
              <a:srgbClr val="FFFFFF"/>
            </a:solidFill>
          </p:spPr>
        </p:sp>
        <p:sp>
          <p:nvSpPr>
            <p:cNvPr name="Freeform 16" id="16"/>
            <p:cNvSpPr/>
            <p:nvPr/>
          </p:nvSpPr>
          <p:spPr>
            <a:xfrm flipH="false" flipV="false" rot="0">
              <a:off x="0" y="0"/>
              <a:ext cx="11006582" cy="9996298"/>
            </a:xfrm>
            <a:custGeom>
              <a:avLst/>
              <a:gdLst/>
              <a:ahLst/>
              <a:cxnLst/>
              <a:rect r="r" b="b" t="t" l="l"/>
              <a:pathLst>
                <a:path h="9996298" w="11006582">
                  <a:moveTo>
                    <a:pt x="16891" y="0"/>
                  </a:moveTo>
                  <a:lnTo>
                    <a:pt x="10989691" y="0"/>
                  </a:lnTo>
                  <a:cubicBezTo>
                    <a:pt x="10999089" y="0"/>
                    <a:pt x="11006582" y="7620"/>
                    <a:pt x="11006582" y="16891"/>
                  </a:cubicBezTo>
                  <a:lnTo>
                    <a:pt x="11006582" y="9979406"/>
                  </a:lnTo>
                  <a:cubicBezTo>
                    <a:pt x="11006582" y="9988804"/>
                    <a:pt x="10998962" y="9996298"/>
                    <a:pt x="10989691" y="9996298"/>
                  </a:cubicBezTo>
                  <a:lnTo>
                    <a:pt x="16891" y="9996298"/>
                  </a:lnTo>
                  <a:cubicBezTo>
                    <a:pt x="7493" y="9996298"/>
                    <a:pt x="0" y="9988677"/>
                    <a:pt x="0" y="9979406"/>
                  </a:cubicBezTo>
                  <a:lnTo>
                    <a:pt x="0" y="16891"/>
                  </a:lnTo>
                  <a:cubicBezTo>
                    <a:pt x="0" y="7620"/>
                    <a:pt x="7620" y="0"/>
                    <a:pt x="16891" y="0"/>
                  </a:cubicBezTo>
                  <a:moveTo>
                    <a:pt x="16891" y="33909"/>
                  </a:moveTo>
                  <a:lnTo>
                    <a:pt x="16891" y="16891"/>
                  </a:lnTo>
                  <a:lnTo>
                    <a:pt x="33909" y="16891"/>
                  </a:lnTo>
                  <a:lnTo>
                    <a:pt x="33909" y="9979406"/>
                  </a:lnTo>
                  <a:lnTo>
                    <a:pt x="16891" y="9979406"/>
                  </a:lnTo>
                  <a:lnTo>
                    <a:pt x="16891" y="9962515"/>
                  </a:lnTo>
                  <a:lnTo>
                    <a:pt x="10989691" y="9962515"/>
                  </a:lnTo>
                  <a:lnTo>
                    <a:pt x="10989691" y="9979406"/>
                  </a:lnTo>
                  <a:lnTo>
                    <a:pt x="10972800" y="9979406"/>
                  </a:lnTo>
                  <a:lnTo>
                    <a:pt x="10972800" y="16891"/>
                  </a:lnTo>
                  <a:lnTo>
                    <a:pt x="10989691" y="16891"/>
                  </a:lnTo>
                  <a:lnTo>
                    <a:pt x="10989691" y="33909"/>
                  </a:lnTo>
                  <a:lnTo>
                    <a:pt x="16891" y="33909"/>
                  </a:lnTo>
                  <a:close/>
                </a:path>
              </a:pathLst>
            </a:custGeom>
            <a:solidFill>
              <a:srgbClr val="DDE3EC"/>
            </a:solidFill>
          </p:spPr>
        </p:sp>
      </p:grpSp>
      <p:grpSp>
        <p:nvGrpSpPr>
          <p:cNvPr name="Group 17" id="17"/>
          <p:cNvGrpSpPr/>
          <p:nvPr/>
        </p:nvGrpSpPr>
        <p:grpSpPr>
          <a:xfrm rot="0">
            <a:off x="914400" y="2194560"/>
            <a:ext cx="7680960" cy="731520"/>
            <a:chOff x="0" y="0"/>
            <a:chExt cx="10241280" cy="975360"/>
          </a:xfrm>
        </p:grpSpPr>
        <p:sp>
          <p:nvSpPr>
            <p:cNvPr name="Freeform 18" id="18"/>
            <p:cNvSpPr/>
            <p:nvPr/>
          </p:nvSpPr>
          <p:spPr>
            <a:xfrm flipH="false" flipV="false" rot="0">
              <a:off x="0" y="0"/>
              <a:ext cx="10241280" cy="975360"/>
            </a:xfrm>
            <a:custGeom>
              <a:avLst/>
              <a:gdLst/>
              <a:ahLst/>
              <a:cxnLst/>
              <a:rect r="r" b="b" t="t" l="l"/>
              <a:pathLst>
                <a:path h="975360" w="10241280">
                  <a:moveTo>
                    <a:pt x="0" y="0"/>
                  </a:moveTo>
                  <a:lnTo>
                    <a:pt x="10241280" y="0"/>
                  </a:lnTo>
                  <a:lnTo>
                    <a:pt x="10241280" y="975360"/>
                  </a:lnTo>
                  <a:lnTo>
                    <a:pt x="0" y="975360"/>
                  </a:lnTo>
                  <a:close/>
                </a:path>
              </a:pathLst>
            </a:custGeom>
            <a:blipFill>
              <a:blip r:embed="rId3">
                <a:alphaModFix amt="0"/>
              </a:blip>
              <a:stretch>
                <a:fillRect l="0" t="-154592" r="0" b="-154592"/>
              </a:stretch>
            </a:blipFill>
          </p:spPr>
        </p:sp>
        <p:sp>
          <p:nvSpPr>
            <p:cNvPr name="TextBox 19" id="19"/>
            <p:cNvSpPr txBox="true"/>
            <p:nvPr/>
          </p:nvSpPr>
          <p:spPr>
            <a:xfrm>
              <a:off x="0" y="-28575"/>
              <a:ext cx="10241280" cy="100393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Process Failures</a:t>
              </a:r>
            </a:p>
          </p:txBody>
        </p:sp>
      </p:grpSp>
      <p:sp>
        <p:nvSpPr>
          <p:cNvPr name="TextBox 20" id="20"/>
          <p:cNvSpPr txBox="true"/>
          <p:nvPr/>
        </p:nvSpPr>
        <p:spPr>
          <a:xfrm rot="0">
            <a:off x="1005840" y="3044190"/>
            <a:ext cx="7498080" cy="5962650"/>
          </a:xfrm>
          <a:prstGeom prst="rect">
            <a:avLst/>
          </a:prstGeom>
        </p:spPr>
        <p:txBody>
          <a:bodyPr anchor="t" rtlCol="false" tIns="0" lIns="0" bIns="0" rIns="0">
            <a:spAutoFit/>
          </a:bodyPr>
          <a:lstStyle/>
          <a:p>
            <a:pPr algn="l" marL="651510" indent="-325755" lvl="1">
              <a:lnSpc>
                <a:spcPts val="3240"/>
              </a:lnSpc>
              <a:buFont typeface="Arial"/>
              <a:buChar char="•"/>
            </a:pPr>
            <a:r>
              <a:rPr lang="en-US" sz="2700">
                <a:solidFill>
                  <a:srgbClr val="000000"/>
                </a:solidFill>
                <a:latin typeface="Arial"/>
                <a:ea typeface="Arial"/>
                <a:cs typeface="Arial"/>
                <a:sym typeface="Arial"/>
              </a:rPr>
              <a:t>Clinical audit processes were non-functional — nursing observations were not completed, care records were falsified or omitted (Francis, 2013).</a:t>
            </a:r>
          </a:p>
          <a:p>
            <a:pPr algn="l" marL="651510" indent="-325755" lvl="1">
              <a:lnSpc>
                <a:spcPts val="3240"/>
              </a:lnSpc>
              <a:buFont typeface="Arial"/>
              <a:buChar char="•"/>
            </a:pPr>
            <a:r>
              <a:rPr lang="en-US" sz="2700">
                <a:solidFill>
                  <a:srgbClr val="000000"/>
                </a:solidFill>
                <a:latin typeface="Arial"/>
                <a:ea typeface="Arial"/>
                <a:cs typeface="Arial"/>
                <a:sym typeface="Arial"/>
              </a:rPr>
              <a:t>Incident reporting systems were culturally suppressed — staff feared reprisal for raising patient safety concerns, reflecting a failed safety culture (Mannion and Davies, 2018).</a:t>
            </a:r>
          </a:p>
          <a:p>
            <a:pPr algn="l" marL="651510" indent="-325755" lvl="1">
              <a:lnSpc>
                <a:spcPts val="3240"/>
              </a:lnSpc>
              <a:buFont typeface="Arial"/>
              <a:buChar char="•"/>
            </a:pPr>
            <a:r>
              <a:rPr lang="en-US" sz="2700">
                <a:solidFill>
                  <a:srgbClr val="000000"/>
                </a:solidFill>
                <a:latin typeface="Arial"/>
                <a:ea typeface="Arial"/>
                <a:cs typeface="Arial"/>
                <a:sym typeface="Arial"/>
              </a:rPr>
              <a:t>Medication administration, nutritional care, and patient hydration processes routinely failed — Braithwaite et al. (2017) confirm that organisational culture directly shapes the consistency of clinical care processes.</a:t>
            </a:r>
          </a:p>
        </p:txBody>
      </p:sp>
      <p:grpSp>
        <p:nvGrpSpPr>
          <p:cNvPr name="Group 21" id="21"/>
          <p:cNvGrpSpPr/>
          <p:nvPr/>
        </p:nvGrpSpPr>
        <p:grpSpPr>
          <a:xfrm rot="0">
            <a:off x="9314183" y="2035559"/>
            <a:ext cx="8346443" cy="7497280"/>
            <a:chOff x="0" y="0"/>
            <a:chExt cx="11128591" cy="9996373"/>
          </a:xfrm>
        </p:grpSpPr>
        <p:sp>
          <p:nvSpPr>
            <p:cNvPr name="Freeform 22" id="22"/>
            <p:cNvSpPr/>
            <p:nvPr/>
          </p:nvSpPr>
          <p:spPr>
            <a:xfrm flipH="false" flipV="false" rot="0">
              <a:off x="16891" y="16891"/>
              <a:ext cx="11094720" cy="9962515"/>
            </a:xfrm>
            <a:custGeom>
              <a:avLst/>
              <a:gdLst/>
              <a:ahLst/>
              <a:cxnLst/>
              <a:rect r="r" b="b" t="t" l="l"/>
              <a:pathLst>
                <a:path h="9962515" w="11094720">
                  <a:moveTo>
                    <a:pt x="0" y="0"/>
                  </a:moveTo>
                  <a:lnTo>
                    <a:pt x="11094720" y="0"/>
                  </a:lnTo>
                  <a:lnTo>
                    <a:pt x="11094720" y="9962515"/>
                  </a:lnTo>
                  <a:lnTo>
                    <a:pt x="0" y="9962515"/>
                  </a:lnTo>
                  <a:close/>
                </a:path>
              </a:pathLst>
            </a:custGeom>
            <a:solidFill>
              <a:srgbClr val="FFFFFF"/>
            </a:solidFill>
          </p:spPr>
        </p:sp>
        <p:sp>
          <p:nvSpPr>
            <p:cNvPr name="Freeform 23" id="23"/>
            <p:cNvSpPr/>
            <p:nvPr/>
          </p:nvSpPr>
          <p:spPr>
            <a:xfrm flipH="false" flipV="false" rot="0">
              <a:off x="0" y="0"/>
              <a:ext cx="11128501" cy="9996298"/>
            </a:xfrm>
            <a:custGeom>
              <a:avLst/>
              <a:gdLst/>
              <a:ahLst/>
              <a:cxnLst/>
              <a:rect r="r" b="b" t="t" l="l"/>
              <a:pathLst>
                <a:path h="9996298" w="11128501">
                  <a:moveTo>
                    <a:pt x="16891" y="0"/>
                  </a:moveTo>
                  <a:lnTo>
                    <a:pt x="11111611" y="0"/>
                  </a:lnTo>
                  <a:cubicBezTo>
                    <a:pt x="11121009" y="0"/>
                    <a:pt x="11128501" y="7620"/>
                    <a:pt x="11128501" y="16891"/>
                  </a:cubicBezTo>
                  <a:lnTo>
                    <a:pt x="11128501" y="9979406"/>
                  </a:lnTo>
                  <a:cubicBezTo>
                    <a:pt x="11128501" y="9988804"/>
                    <a:pt x="11120882" y="9996298"/>
                    <a:pt x="11111611" y="9996298"/>
                  </a:cubicBezTo>
                  <a:lnTo>
                    <a:pt x="16891" y="9996298"/>
                  </a:lnTo>
                  <a:cubicBezTo>
                    <a:pt x="7493" y="9996298"/>
                    <a:pt x="0" y="9988677"/>
                    <a:pt x="0" y="9979406"/>
                  </a:cubicBezTo>
                  <a:lnTo>
                    <a:pt x="0" y="16891"/>
                  </a:lnTo>
                  <a:cubicBezTo>
                    <a:pt x="0" y="7620"/>
                    <a:pt x="7620" y="0"/>
                    <a:pt x="16891" y="0"/>
                  </a:cubicBezTo>
                  <a:moveTo>
                    <a:pt x="16891" y="33909"/>
                  </a:moveTo>
                  <a:lnTo>
                    <a:pt x="16891" y="16891"/>
                  </a:lnTo>
                  <a:lnTo>
                    <a:pt x="33909" y="16891"/>
                  </a:lnTo>
                  <a:lnTo>
                    <a:pt x="33909" y="9979406"/>
                  </a:lnTo>
                  <a:lnTo>
                    <a:pt x="16891" y="9979406"/>
                  </a:lnTo>
                  <a:lnTo>
                    <a:pt x="16891" y="9962515"/>
                  </a:lnTo>
                  <a:lnTo>
                    <a:pt x="11111611" y="9962515"/>
                  </a:lnTo>
                  <a:lnTo>
                    <a:pt x="11111611" y="9979406"/>
                  </a:lnTo>
                  <a:lnTo>
                    <a:pt x="11094720" y="9979406"/>
                  </a:lnTo>
                  <a:lnTo>
                    <a:pt x="11094720" y="16891"/>
                  </a:lnTo>
                  <a:lnTo>
                    <a:pt x="11111611" y="16891"/>
                  </a:lnTo>
                  <a:lnTo>
                    <a:pt x="11111611" y="33909"/>
                  </a:lnTo>
                  <a:lnTo>
                    <a:pt x="16891" y="33909"/>
                  </a:lnTo>
                  <a:close/>
                </a:path>
              </a:pathLst>
            </a:custGeom>
            <a:solidFill>
              <a:srgbClr val="DDE3EC"/>
            </a:solidFill>
          </p:spPr>
        </p:sp>
      </p:grpSp>
      <p:grpSp>
        <p:nvGrpSpPr>
          <p:cNvPr name="Group 24" id="24"/>
          <p:cNvGrpSpPr/>
          <p:nvPr/>
        </p:nvGrpSpPr>
        <p:grpSpPr>
          <a:xfrm rot="0">
            <a:off x="9601200" y="2194560"/>
            <a:ext cx="7680960" cy="731520"/>
            <a:chOff x="0" y="0"/>
            <a:chExt cx="10241280" cy="975360"/>
          </a:xfrm>
        </p:grpSpPr>
        <p:sp>
          <p:nvSpPr>
            <p:cNvPr name="Freeform 25" id="25"/>
            <p:cNvSpPr/>
            <p:nvPr/>
          </p:nvSpPr>
          <p:spPr>
            <a:xfrm flipH="false" flipV="false" rot="0">
              <a:off x="0" y="0"/>
              <a:ext cx="10241280" cy="975360"/>
            </a:xfrm>
            <a:custGeom>
              <a:avLst/>
              <a:gdLst/>
              <a:ahLst/>
              <a:cxnLst/>
              <a:rect r="r" b="b" t="t" l="l"/>
              <a:pathLst>
                <a:path h="975360" w="10241280">
                  <a:moveTo>
                    <a:pt x="0" y="0"/>
                  </a:moveTo>
                  <a:lnTo>
                    <a:pt x="10241280" y="0"/>
                  </a:lnTo>
                  <a:lnTo>
                    <a:pt x="10241280" y="975360"/>
                  </a:lnTo>
                  <a:lnTo>
                    <a:pt x="0" y="975360"/>
                  </a:lnTo>
                  <a:close/>
                </a:path>
              </a:pathLst>
            </a:custGeom>
            <a:blipFill>
              <a:blip r:embed="rId3">
                <a:alphaModFix amt="0"/>
              </a:blip>
              <a:stretch>
                <a:fillRect l="0" t="-154592" r="0" b="-154592"/>
              </a:stretch>
            </a:blipFill>
          </p:spPr>
        </p:sp>
        <p:sp>
          <p:nvSpPr>
            <p:cNvPr name="TextBox 26" id="26"/>
            <p:cNvSpPr txBox="true"/>
            <p:nvPr/>
          </p:nvSpPr>
          <p:spPr>
            <a:xfrm>
              <a:off x="0" y="-28575"/>
              <a:ext cx="10241280" cy="100393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Outcome Failures</a:t>
              </a:r>
            </a:p>
          </p:txBody>
        </p:sp>
      </p:grpSp>
      <p:sp>
        <p:nvSpPr>
          <p:cNvPr name="TextBox 27" id="27"/>
          <p:cNvSpPr txBox="true"/>
          <p:nvPr/>
        </p:nvSpPr>
        <p:spPr>
          <a:xfrm rot="0">
            <a:off x="9692640" y="3044190"/>
            <a:ext cx="7498080" cy="5962650"/>
          </a:xfrm>
          <a:prstGeom prst="rect">
            <a:avLst/>
          </a:prstGeom>
        </p:spPr>
        <p:txBody>
          <a:bodyPr anchor="t" rtlCol="false" tIns="0" lIns="0" bIns="0" rIns="0">
            <a:spAutoFit/>
          </a:bodyPr>
          <a:lstStyle/>
          <a:p>
            <a:pPr algn="l" marL="530860" indent="-265430" lvl="1">
              <a:lnSpc>
                <a:spcPts val="2640"/>
              </a:lnSpc>
              <a:buFont typeface="Arial"/>
              <a:buChar char="•"/>
            </a:pPr>
            <a:r>
              <a:rPr lang="en-US" sz="2200">
                <a:solidFill>
                  <a:srgbClr val="000000"/>
                </a:solidFill>
                <a:latin typeface="Arial"/>
                <a:ea typeface="Arial"/>
                <a:cs typeface="Arial"/>
                <a:sym typeface="Arial"/>
              </a:rPr>
              <a:t>Excess mortality above national benchmarks was the measurable outcome — Hospital Standardised Mortality Ratios were substantially elevated throughout 2005–2009 (Keogh, 2013).</a:t>
            </a:r>
          </a:p>
          <a:p>
            <a:pPr algn="l" marL="530860" indent="-265430" lvl="1">
              <a:lnSpc>
                <a:spcPts val="2640"/>
              </a:lnSpc>
              <a:buFont typeface="Arial"/>
              <a:buChar char="•"/>
            </a:pPr>
            <a:r>
              <a:rPr lang="en-US" sz="2200">
                <a:solidFill>
                  <a:srgbClr val="000000"/>
                </a:solidFill>
                <a:latin typeface="Arial"/>
                <a:ea typeface="Arial"/>
                <a:cs typeface="Arial"/>
                <a:sym typeface="Arial"/>
              </a:rPr>
              <a:t>Patient suffering was documented extensively — dehydration, malnutrition, undignified care, and unmet pain management represent direct outcome-level failures (Francis, 2013).</a:t>
            </a:r>
          </a:p>
          <a:p>
            <a:pPr algn="l" marL="530860" indent="-265430" lvl="1">
              <a:lnSpc>
                <a:spcPts val="2640"/>
              </a:lnSpc>
              <a:buFont typeface="Arial"/>
              <a:buChar char="•"/>
            </a:pPr>
            <a:r>
              <a:rPr lang="en-US" sz="2200">
                <a:solidFill>
                  <a:srgbClr val="000000"/>
                </a:solidFill>
                <a:latin typeface="Arial"/>
                <a:ea typeface="Arial"/>
                <a:cs typeface="Arial"/>
                <a:sym typeface="Arial"/>
              </a:rPr>
              <a:t>Eroded patient and public trust constitutes an organisational outcome failure — Berwick (2013) argued that restoring trust requires transparent and sustained systemic reform, not isolated interventions.</a:t>
            </a:r>
          </a:p>
          <a:p>
            <a:pPr algn="l" marL="530860" indent="-265430" lvl="1">
              <a:lnSpc>
                <a:spcPts val="2640"/>
              </a:lnSpc>
              <a:buFont typeface="Arial"/>
              <a:buChar char="•"/>
            </a:pPr>
            <a:r>
              <a:rPr lang="en-US" sz="2200">
                <a:solidFill>
                  <a:srgbClr val="000000"/>
                </a:solidFill>
                <a:latin typeface="Arial"/>
                <a:ea typeface="Arial"/>
                <a:cs typeface="Arial"/>
                <a:sym typeface="Arial"/>
              </a:rPr>
              <a:t>Ayanian and Markel (2016) confirm the model’s enduring value: its causal chain — from structural conditions through processes to outcomes — makes root causes analytically visible and actionable.</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19050"/>
              <a:ext cx="22920960" cy="1921002"/>
            </a:xfrm>
            <a:prstGeom prst="rect">
              <a:avLst/>
            </a:prstGeom>
          </p:spPr>
          <p:txBody>
            <a:bodyPr anchor="ctr" rtlCol="false" tIns="0" lIns="0" bIns="0" rIns="0"/>
            <a:lstStyle/>
            <a:p>
              <a:pPr algn="l">
                <a:lnSpc>
                  <a:spcPts val="6240"/>
                </a:lnSpc>
              </a:pPr>
              <a:r>
                <a:rPr lang="en-US" sz="5200" b="true">
                  <a:solidFill>
                    <a:srgbClr val="FFFFFF"/>
                  </a:solidFill>
                  <a:latin typeface="Arial Bold"/>
                  <a:ea typeface="Arial Bold"/>
                  <a:cs typeface="Arial Bold"/>
                  <a:sym typeface="Arial Bold"/>
                </a:rPr>
                <a:t>Policy Issues and Their Contribution to Root Causes</a:t>
              </a:r>
            </a:p>
          </p:txBody>
        </p:sp>
      </p:grpSp>
      <p:sp>
        <p:nvSpPr>
          <p:cNvPr name="TextBox 14" id="14"/>
          <p:cNvSpPr txBox="true"/>
          <p:nvPr/>
        </p:nvSpPr>
        <p:spPr>
          <a:xfrm rot="0">
            <a:off x="731520" y="2120265"/>
            <a:ext cx="16824960" cy="7343775"/>
          </a:xfrm>
          <a:prstGeom prst="rect">
            <a:avLst/>
          </a:prstGeom>
        </p:spPr>
        <p:txBody>
          <a:bodyPr anchor="t" rtlCol="false" tIns="0" lIns="0" bIns="0" rIns="0">
            <a:spAutoFit/>
          </a:bodyPr>
          <a:lstStyle/>
          <a:p>
            <a:pPr algn="l" marL="868680" indent="-434340" lvl="1">
              <a:lnSpc>
                <a:spcPts val="4320"/>
              </a:lnSpc>
              <a:buFont typeface="Arial"/>
              <a:buChar char="•"/>
            </a:pPr>
            <a:r>
              <a:rPr lang="en-US" sz="3600">
                <a:solidFill>
                  <a:srgbClr val="000000"/>
                </a:solidFill>
                <a:latin typeface="Arial"/>
                <a:ea typeface="Arial"/>
                <a:cs typeface="Arial"/>
                <a:sym typeface="Arial"/>
              </a:rPr>
              <a:t>2005–2009: intense pressure on trusts to meet NHS star-rating targets and achieve Foundation Trust status (Dixon-Woods et al., 2014; Mannion and Davies, 2018).</a:t>
            </a:r>
          </a:p>
          <a:p>
            <a:pPr algn="l" marL="868680" indent="-434340" lvl="1">
              <a:lnSpc>
                <a:spcPts val="4320"/>
              </a:lnSpc>
              <a:buFont typeface="Arial"/>
              <a:buChar char="•"/>
            </a:pPr>
            <a:r>
              <a:rPr lang="en-US" sz="3600">
                <a:solidFill>
                  <a:srgbClr val="000000"/>
                </a:solidFill>
                <a:latin typeface="Arial"/>
                <a:ea typeface="Arial"/>
                <a:cs typeface="Arial"/>
                <a:sym typeface="Arial"/>
              </a:rPr>
              <a:t>New Public Management principles shifted incentive structures towards financial over clinical responsibility (Vindrola-Padros et al., 2022).</a:t>
            </a:r>
          </a:p>
          <a:p>
            <a:pPr algn="l" marL="868680" indent="-434340" lvl="1">
              <a:lnSpc>
                <a:spcPts val="4320"/>
              </a:lnSpc>
              <a:buFont typeface="Arial"/>
              <a:buChar char="•"/>
            </a:pPr>
            <a:r>
              <a:rPr lang="en-US" sz="3600">
                <a:solidFill>
                  <a:srgbClr val="000000"/>
                </a:solidFill>
                <a:latin typeface="Arial"/>
                <a:ea typeface="Arial"/>
                <a:cs typeface="Arial"/>
                <a:sym typeface="Arial"/>
              </a:rPr>
              <a:t>Francis (2013) documented systematic silencing of complaints and hostility towards whistleblowers — a culture created by policy pressures.</a:t>
            </a:r>
          </a:p>
          <a:p>
            <a:pPr algn="l" marL="868680" indent="-434340" lvl="1">
              <a:lnSpc>
                <a:spcPts val="4320"/>
              </a:lnSpc>
              <a:buFont typeface="Arial"/>
              <a:buChar char="•"/>
            </a:pPr>
            <a:r>
              <a:rPr lang="en-US" sz="3600">
                <a:solidFill>
                  <a:srgbClr val="000000"/>
                </a:solidFill>
                <a:latin typeface="Arial"/>
                <a:ea typeface="Arial"/>
                <a:cs typeface="Arial"/>
                <a:sym typeface="Arial"/>
              </a:rPr>
              <a:t>Decentralisation reduced central oversight precisely when regulatory control was most needed (Kirkup, 2022).</a:t>
            </a:r>
          </a:p>
          <a:p>
            <a:pPr algn="l" marL="868680" indent="-434340" lvl="1">
              <a:lnSpc>
                <a:spcPts val="4320"/>
              </a:lnSpc>
              <a:buFont typeface="Arial"/>
              <a:buChar char="•"/>
            </a:pPr>
            <a:r>
              <a:rPr lang="en-US" sz="3600">
                <a:solidFill>
                  <a:srgbClr val="000000"/>
                </a:solidFill>
                <a:latin typeface="Arial"/>
                <a:ea typeface="Arial"/>
                <a:cs typeface="Arial"/>
                <a:sym typeface="Arial"/>
              </a:rPr>
              <a:t>The 2009 CQC restructure lacked intelligence systems to detect declining clinical care standards — a policy gap that allowed the crisis to persist for years.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Impact on Quality, Efficiency, and Equity</a:t>
              </a:r>
            </a:p>
          </p:txBody>
        </p:sp>
      </p:grpSp>
      <p:grpSp>
        <p:nvGrpSpPr>
          <p:cNvPr name="Group 14" id="14"/>
          <p:cNvGrpSpPr/>
          <p:nvPr/>
        </p:nvGrpSpPr>
        <p:grpSpPr>
          <a:xfrm rot="0">
            <a:off x="627383" y="2090423"/>
            <a:ext cx="5694683" cy="793499"/>
            <a:chOff x="0" y="0"/>
            <a:chExt cx="7592911" cy="1057999"/>
          </a:xfrm>
        </p:grpSpPr>
        <p:sp>
          <p:nvSpPr>
            <p:cNvPr name="Freeform 15" id="1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1B2A4A"/>
            </a:solidFill>
          </p:spPr>
        </p:sp>
        <p:sp>
          <p:nvSpPr>
            <p:cNvPr name="Freeform 16" id="1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1B2A4A"/>
            </a:solidFill>
          </p:spPr>
        </p:sp>
      </p:grpSp>
      <p:grpSp>
        <p:nvGrpSpPr>
          <p:cNvPr name="Group 17" id="17"/>
          <p:cNvGrpSpPr/>
          <p:nvPr/>
        </p:nvGrpSpPr>
        <p:grpSpPr>
          <a:xfrm rot="0">
            <a:off x="786384" y="2139696"/>
            <a:ext cx="5376672" cy="694944"/>
            <a:chOff x="0" y="0"/>
            <a:chExt cx="7168896" cy="926592"/>
          </a:xfrm>
        </p:grpSpPr>
        <p:sp>
          <p:nvSpPr>
            <p:cNvPr name="Freeform 18" id="1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19" id="1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Quality</a:t>
              </a:r>
            </a:p>
          </p:txBody>
        </p:sp>
      </p:grpSp>
      <p:grpSp>
        <p:nvGrpSpPr>
          <p:cNvPr name="Group 20" id="20"/>
          <p:cNvGrpSpPr/>
          <p:nvPr/>
        </p:nvGrpSpPr>
        <p:grpSpPr>
          <a:xfrm rot="0">
            <a:off x="627383" y="2858519"/>
            <a:ext cx="5694683" cy="6389627"/>
            <a:chOff x="0" y="0"/>
            <a:chExt cx="7592911" cy="8519503"/>
          </a:xfrm>
        </p:grpSpPr>
        <p:sp>
          <p:nvSpPr>
            <p:cNvPr name="Freeform 21" id="2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22" id="2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23" id="23"/>
          <p:cNvSpPr txBox="true"/>
          <p:nvPr/>
        </p:nvSpPr>
        <p:spPr>
          <a:xfrm rot="0">
            <a:off x="950976" y="3034665"/>
            <a:ext cx="5047488" cy="6008751"/>
          </a:xfrm>
          <a:prstGeom prst="rect">
            <a:avLst/>
          </a:prstGeom>
        </p:spPr>
        <p:txBody>
          <a:bodyPr anchor="t" rtlCol="false" tIns="0" lIns="0" bIns="0" rIns="0">
            <a:spAutoFit/>
          </a:bodyPr>
          <a:lstStyle/>
          <a:p>
            <a:pPr algn="l">
              <a:lnSpc>
                <a:spcPts val="4320"/>
              </a:lnSpc>
            </a:pPr>
            <a:r>
              <a:rPr lang="en-US" sz="3600">
                <a:solidFill>
                  <a:srgbClr val="000000"/>
                </a:solidFill>
                <a:latin typeface="Arial"/>
                <a:ea typeface="Arial"/>
                <a:cs typeface="Arial"/>
                <a:sym typeface="Arial"/>
              </a:rPr>
              <a:t>Patients deprived of hydration and nutrition guidance; call bells unanswered; insufficient clinical care — systemic abdication of professional responsibility </a:t>
            </a:r>
            <a:r>
              <a:rPr lang="en-US" sz="3600" i="true">
                <a:solidFill>
                  <a:srgbClr val="000000"/>
                </a:solidFill>
                <a:latin typeface="Arial Italics"/>
                <a:ea typeface="Arial Italics"/>
                <a:cs typeface="Arial Italics"/>
                <a:sym typeface="Arial Italics"/>
              </a:rPr>
              <a:t>(Francis, 2013; Berwick, 2013)</a:t>
            </a:r>
            <a:r>
              <a:rPr lang="en-US" sz="3600">
                <a:solidFill>
                  <a:srgbClr val="000000"/>
                </a:solidFill>
                <a:latin typeface="Arial"/>
                <a:ea typeface="Arial"/>
                <a:cs typeface="Arial"/>
                <a:sym typeface="Arial"/>
              </a:rPr>
              <a:t>.</a:t>
            </a:r>
          </a:p>
        </p:txBody>
      </p:sp>
      <p:grpSp>
        <p:nvGrpSpPr>
          <p:cNvPr name="Group 24" id="24"/>
          <p:cNvGrpSpPr/>
          <p:nvPr/>
        </p:nvGrpSpPr>
        <p:grpSpPr>
          <a:xfrm rot="0">
            <a:off x="6516119" y="2090423"/>
            <a:ext cx="5694683" cy="793499"/>
            <a:chOff x="0" y="0"/>
            <a:chExt cx="7592911" cy="1057999"/>
          </a:xfrm>
        </p:grpSpPr>
        <p:sp>
          <p:nvSpPr>
            <p:cNvPr name="Freeform 25" id="2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1A7A8A"/>
            </a:solidFill>
          </p:spPr>
        </p:sp>
        <p:sp>
          <p:nvSpPr>
            <p:cNvPr name="Freeform 26" id="2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1A7A8A"/>
            </a:solidFill>
          </p:spPr>
        </p:sp>
      </p:grpSp>
      <p:grpSp>
        <p:nvGrpSpPr>
          <p:cNvPr name="Group 27" id="27"/>
          <p:cNvGrpSpPr/>
          <p:nvPr/>
        </p:nvGrpSpPr>
        <p:grpSpPr>
          <a:xfrm rot="0">
            <a:off x="6675120" y="2139696"/>
            <a:ext cx="5376672" cy="694944"/>
            <a:chOff x="0" y="0"/>
            <a:chExt cx="7168896" cy="926592"/>
          </a:xfrm>
        </p:grpSpPr>
        <p:sp>
          <p:nvSpPr>
            <p:cNvPr name="Freeform 28" id="2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29" id="2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Efficiency</a:t>
              </a:r>
            </a:p>
          </p:txBody>
        </p:sp>
      </p:grpSp>
      <p:grpSp>
        <p:nvGrpSpPr>
          <p:cNvPr name="Group 30" id="30"/>
          <p:cNvGrpSpPr/>
          <p:nvPr/>
        </p:nvGrpSpPr>
        <p:grpSpPr>
          <a:xfrm rot="0">
            <a:off x="6516119" y="2858519"/>
            <a:ext cx="5694683" cy="6389627"/>
            <a:chOff x="0" y="0"/>
            <a:chExt cx="7592911" cy="8519503"/>
          </a:xfrm>
        </p:grpSpPr>
        <p:sp>
          <p:nvSpPr>
            <p:cNvPr name="Freeform 31" id="3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32" id="3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33" id="33"/>
          <p:cNvSpPr txBox="true"/>
          <p:nvPr/>
        </p:nvSpPr>
        <p:spPr>
          <a:xfrm rot="0">
            <a:off x="6839712" y="3034665"/>
            <a:ext cx="5047488" cy="6008751"/>
          </a:xfrm>
          <a:prstGeom prst="rect">
            <a:avLst/>
          </a:prstGeom>
        </p:spPr>
        <p:txBody>
          <a:bodyPr anchor="t" rtlCol="false" tIns="0" lIns="0" bIns="0" rIns="0">
            <a:spAutoFit/>
          </a:bodyPr>
          <a:lstStyle/>
          <a:p>
            <a:pPr algn="l">
              <a:lnSpc>
                <a:spcPts val="4320"/>
              </a:lnSpc>
            </a:pPr>
            <a:r>
              <a:rPr lang="en-US" sz="3600">
                <a:solidFill>
                  <a:srgbClr val="000000"/>
                </a:solidFill>
                <a:latin typeface="Arial"/>
                <a:ea typeface="Arial"/>
                <a:cs typeface="Arial"/>
                <a:sym typeface="Arial"/>
              </a:rPr>
              <a:t>Avoidable harm creates prolonged hospitalisation, readmissions, lawsuits, and administrative overload </a:t>
            </a:r>
            <a:r>
              <a:rPr lang="en-US" sz="3600" i="true">
                <a:solidFill>
                  <a:srgbClr val="000000"/>
                </a:solidFill>
                <a:latin typeface="Arial Italics"/>
                <a:ea typeface="Arial Italics"/>
                <a:cs typeface="Arial Italics"/>
                <a:sym typeface="Arial Italics"/>
              </a:rPr>
              <a:t>(Spath, 2018)</a:t>
            </a:r>
            <a:r>
              <a:rPr lang="en-US" sz="3600">
                <a:solidFill>
                  <a:srgbClr val="000000"/>
                </a:solidFill>
                <a:latin typeface="Arial"/>
                <a:ea typeface="Arial"/>
                <a:cs typeface="Arial"/>
                <a:sym typeface="Arial"/>
              </a:rPr>
              <a:t>. Dissolution of the Trust far outweighed any short-term staffing savings </a:t>
            </a:r>
            <a:r>
              <a:rPr lang="en-US" sz="3600" i="true">
                <a:solidFill>
                  <a:srgbClr val="000000"/>
                </a:solidFill>
                <a:latin typeface="Arial Italics"/>
                <a:ea typeface="Arial Italics"/>
                <a:cs typeface="Arial Italics"/>
                <a:sym typeface="Arial Italics"/>
              </a:rPr>
              <a:t>(Ham et al., 2016)</a:t>
            </a:r>
            <a:r>
              <a:rPr lang="en-US" sz="3600">
                <a:solidFill>
                  <a:srgbClr val="000000"/>
                </a:solidFill>
                <a:latin typeface="Arial"/>
                <a:ea typeface="Arial"/>
                <a:cs typeface="Arial"/>
                <a:sym typeface="Arial"/>
              </a:rPr>
              <a:t>.</a:t>
            </a:r>
          </a:p>
        </p:txBody>
      </p:sp>
      <p:grpSp>
        <p:nvGrpSpPr>
          <p:cNvPr name="Group 34" id="34"/>
          <p:cNvGrpSpPr/>
          <p:nvPr/>
        </p:nvGrpSpPr>
        <p:grpSpPr>
          <a:xfrm rot="0">
            <a:off x="12404855" y="2090423"/>
            <a:ext cx="5694683" cy="793499"/>
            <a:chOff x="0" y="0"/>
            <a:chExt cx="7592911" cy="1057999"/>
          </a:xfrm>
        </p:grpSpPr>
        <p:sp>
          <p:nvSpPr>
            <p:cNvPr name="Freeform 35" id="3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C9A84C"/>
            </a:solidFill>
          </p:spPr>
        </p:sp>
        <p:sp>
          <p:nvSpPr>
            <p:cNvPr name="Freeform 36" id="3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C9A84C"/>
            </a:solidFill>
          </p:spPr>
        </p:sp>
      </p:grpSp>
      <p:grpSp>
        <p:nvGrpSpPr>
          <p:cNvPr name="Group 37" id="37"/>
          <p:cNvGrpSpPr/>
          <p:nvPr/>
        </p:nvGrpSpPr>
        <p:grpSpPr>
          <a:xfrm rot="0">
            <a:off x="12563856" y="2139696"/>
            <a:ext cx="5376672" cy="694944"/>
            <a:chOff x="0" y="0"/>
            <a:chExt cx="7168896" cy="926592"/>
          </a:xfrm>
        </p:grpSpPr>
        <p:sp>
          <p:nvSpPr>
            <p:cNvPr name="Freeform 38" id="3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39" id="3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Equity</a:t>
              </a:r>
            </a:p>
          </p:txBody>
        </p:sp>
      </p:grpSp>
      <p:grpSp>
        <p:nvGrpSpPr>
          <p:cNvPr name="Group 40" id="40"/>
          <p:cNvGrpSpPr/>
          <p:nvPr/>
        </p:nvGrpSpPr>
        <p:grpSpPr>
          <a:xfrm rot="0">
            <a:off x="12404855" y="2858519"/>
            <a:ext cx="5694683" cy="6389627"/>
            <a:chOff x="0" y="0"/>
            <a:chExt cx="7592911" cy="8519503"/>
          </a:xfrm>
        </p:grpSpPr>
        <p:sp>
          <p:nvSpPr>
            <p:cNvPr name="Freeform 41" id="4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42" id="4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43" id="43"/>
          <p:cNvSpPr txBox="true"/>
          <p:nvPr/>
        </p:nvSpPr>
        <p:spPr>
          <a:xfrm rot="0">
            <a:off x="12728448" y="3034665"/>
            <a:ext cx="5047488" cy="6008751"/>
          </a:xfrm>
          <a:prstGeom prst="rect">
            <a:avLst/>
          </a:prstGeom>
        </p:spPr>
        <p:txBody>
          <a:bodyPr anchor="t" rtlCol="false" tIns="0" lIns="0" bIns="0" rIns="0">
            <a:spAutoFit/>
          </a:bodyPr>
          <a:lstStyle/>
          <a:p>
            <a:pPr algn="l">
              <a:lnSpc>
                <a:spcPts val="4320"/>
              </a:lnSpc>
            </a:pPr>
            <a:r>
              <a:rPr lang="en-US" sz="3600">
                <a:solidFill>
                  <a:srgbClr val="000000"/>
                </a:solidFill>
                <a:latin typeface="Arial"/>
                <a:ea typeface="Arial"/>
                <a:cs typeface="Arial"/>
                <a:sym typeface="Arial"/>
              </a:rPr>
              <a:t>Vulnerable, frail, and clinically complex patients disproportionately harmed — those least able to self-advocate </a:t>
            </a:r>
            <a:r>
              <a:rPr lang="en-US" sz="3600" i="true">
                <a:solidFill>
                  <a:srgbClr val="000000"/>
                </a:solidFill>
                <a:latin typeface="Arial Italics"/>
                <a:ea typeface="Arial Italics"/>
                <a:cs typeface="Arial Italics"/>
                <a:sym typeface="Arial Italics"/>
              </a:rPr>
              <a:t>(Dall'Ora et al., 2022)</a:t>
            </a:r>
            <a:r>
              <a:rPr lang="en-US" sz="3600">
                <a:solidFill>
                  <a:srgbClr val="000000"/>
                </a:solidFill>
                <a:latin typeface="Arial"/>
                <a:ea typeface="Arial"/>
                <a:cs typeface="Arial"/>
                <a:sym typeface="Arial"/>
              </a:rPr>
              <a:t>. A fair lens demands strongest safeguards for those most at risk.</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Overview of Report Structure (Component 2)</a:t>
              </a:r>
            </a:p>
          </p:txBody>
        </p:sp>
      </p:grpSp>
      <p:grpSp>
        <p:nvGrpSpPr>
          <p:cNvPr name="Group 14" id="14"/>
          <p:cNvGrpSpPr/>
          <p:nvPr/>
        </p:nvGrpSpPr>
        <p:grpSpPr>
          <a:xfrm rot="0">
            <a:off x="627383" y="2090423"/>
            <a:ext cx="8255003" cy="2311403"/>
            <a:chOff x="0" y="0"/>
            <a:chExt cx="11006671" cy="3081871"/>
          </a:xfrm>
        </p:grpSpPr>
        <p:sp>
          <p:nvSpPr>
            <p:cNvPr name="Freeform 15" id="1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16" id="1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17" id="17"/>
          <p:cNvGrpSpPr/>
          <p:nvPr/>
        </p:nvGrpSpPr>
        <p:grpSpPr>
          <a:xfrm rot="0">
            <a:off x="627383" y="2090423"/>
            <a:ext cx="208283" cy="2311403"/>
            <a:chOff x="0" y="0"/>
            <a:chExt cx="277711" cy="3081871"/>
          </a:xfrm>
        </p:grpSpPr>
        <p:sp>
          <p:nvSpPr>
            <p:cNvPr name="Freeform 18" id="1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19" id="1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20" id="20"/>
          <p:cNvGrpSpPr/>
          <p:nvPr/>
        </p:nvGrpSpPr>
        <p:grpSpPr>
          <a:xfrm rot="0">
            <a:off x="969264" y="2249424"/>
            <a:ext cx="7680960" cy="548640"/>
            <a:chOff x="0" y="0"/>
            <a:chExt cx="10241280" cy="731520"/>
          </a:xfrm>
        </p:grpSpPr>
        <p:sp>
          <p:nvSpPr>
            <p:cNvPr name="Freeform 21" id="2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22" id="2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Introduction</a:t>
              </a:r>
            </a:p>
          </p:txBody>
        </p:sp>
      </p:grpSp>
      <p:sp>
        <p:nvSpPr>
          <p:cNvPr name="TextBox 23" id="23"/>
          <p:cNvSpPr txBox="true"/>
          <p:nvPr/>
        </p:nvSpPr>
        <p:spPr>
          <a:xfrm rot="0">
            <a:off x="1060704" y="2897886"/>
            <a:ext cx="7498080" cy="1317498"/>
          </a:xfrm>
          <a:prstGeom prst="rect">
            <a:avLst/>
          </a:prstGeom>
        </p:spPr>
        <p:txBody>
          <a:bodyPr anchor="t" rtlCol="false" tIns="0" lIns="0" bIns="0" rIns="0">
            <a:spAutoFit/>
          </a:bodyPr>
          <a:lstStyle/>
          <a:p>
            <a:pPr algn="l">
              <a:lnSpc>
                <a:spcPts val="3359"/>
              </a:lnSpc>
            </a:pPr>
            <a:r>
              <a:rPr lang="en-US" sz="2799">
                <a:solidFill>
                  <a:srgbClr val="000000"/>
                </a:solidFill>
                <a:latin typeface="Arial"/>
                <a:ea typeface="Arial"/>
                <a:cs typeface="Arial"/>
                <a:sym typeface="Arial"/>
              </a:rPr>
              <a:t>Sets Mid Staffordshire situation and its relevance to current NHS organisations.</a:t>
            </a:r>
          </a:p>
        </p:txBody>
      </p:sp>
      <p:grpSp>
        <p:nvGrpSpPr>
          <p:cNvPr name="Group 24" id="24"/>
          <p:cNvGrpSpPr/>
          <p:nvPr/>
        </p:nvGrpSpPr>
        <p:grpSpPr>
          <a:xfrm rot="0">
            <a:off x="627383" y="4595879"/>
            <a:ext cx="8255003" cy="2311403"/>
            <a:chOff x="0" y="0"/>
            <a:chExt cx="11006671" cy="3081871"/>
          </a:xfrm>
        </p:grpSpPr>
        <p:sp>
          <p:nvSpPr>
            <p:cNvPr name="Freeform 25" id="2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26" id="2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27" id="27"/>
          <p:cNvGrpSpPr/>
          <p:nvPr/>
        </p:nvGrpSpPr>
        <p:grpSpPr>
          <a:xfrm rot="0">
            <a:off x="627383" y="4595879"/>
            <a:ext cx="208283" cy="2311403"/>
            <a:chOff x="0" y="0"/>
            <a:chExt cx="277711" cy="3081871"/>
          </a:xfrm>
        </p:grpSpPr>
        <p:sp>
          <p:nvSpPr>
            <p:cNvPr name="Freeform 28" id="2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29" id="2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30" id="30"/>
          <p:cNvGrpSpPr/>
          <p:nvPr/>
        </p:nvGrpSpPr>
        <p:grpSpPr>
          <a:xfrm rot="0">
            <a:off x="969264" y="4754880"/>
            <a:ext cx="7680960" cy="548640"/>
            <a:chOff x="0" y="0"/>
            <a:chExt cx="10241280" cy="731520"/>
          </a:xfrm>
        </p:grpSpPr>
        <p:sp>
          <p:nvSpPr>
            <p:cNvPr name="Freeform 31" id="3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32" id="3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Literature Review</a:t>
              </a:r>
            </a:p>
          </p:txBody>
        </p:sp>
      </p:grpSp>
      <p:sp>
        <p:nvSpPr>
          <p:cNvPr name="TextBox 33" id="33"/>
          <p:cNvSpPr txBox="true"/>
          <p:nvPr/>
        </p:nvSpPr>
        <p:spPr>
          <a:xfrm rot="0">
            <a:off x="1060704" y="5403342"/>
            <a:ext cx="7498080" cy="1317498"/>
          </a:xfrm>
          <a:prstGeom prst="rect">
            <a:avLst/>
          </a:prstGeom>
        </p:spPr>
        <p:txBody>
          <a:bodyPr anchor="t" rtlCol="false" tIns="0" lIns="0" bIns="0" rIns="0">
            <a:spAutoFit/>
          </a:bodyPr>
          <a:lstStyle/>
          <a:p>
            <a:pPr algn="l">
              <a:lnSpc>
                <a:spcPts val="3359"/>
              </a:lnSpc>
            </a:pPr>
            <a:r>
              <a:rPr lang="en-US" sz="2799">
                <a:solidFill>
                  <a:srgbClr val="000000"/>
                </a:solidFill>
                <a:latin typeface="Arial"/>
                <a:ea typeface="Arial"/>
                <a:cs typeface="Arial"/>
                <a:sym typeface="Arial"/>
              </a:rPr>
              <a:t>Analyses peer-reviewed literature on quality management theory, patient safety science, and healthcare policy.</a:t>
            </a:r>
          </a:p>
        </p:txBody>
      </p:sp>
      <p:grpSp>
        <p:nvGrpSpPr>
          <p:cNvPr name="Group 34" id="34"/>
          <p:cNvGrpSpPr/>
          <p:nvPr/>
        </p:nvGrpSpPr>
        <p:grpSpPr>
          <a:xfrm rot="0">
            <a:off x="627383" y="7101335"/>
            <a:ext cx="8255003" cy="2311403"/>
            <a:chOff x="0" y="0"/>
            <a:chExt cx="11006671" cy="3081871"/>
          </a:xfrm>
        </p:grpSpPr>
        <p:sp>
          <p:nvSpPr>
            <p:cNvPr name="Freeform 35" id="3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36" id="3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37" id="37"/>
          <p:cNvGrpSpPr/>
          <p:nvPr/>
        </p:nvGrpSpPr>
        <p:grpSpPr>
          <a:xfrm rot="0">
            <a:off x="627383" y="7101335"/>
            <a:ext cx="208283" cy="2311403"/>
            <a:chOff x="0" y="0"/>
            <a:chExt cx="277711" cy="3081871"/>
          </a:xfrm>
        </p:grpSpPr>
        <p:sp>
          <p:nvSpPr>
            <p:cNvPr name="Freeform 38" id="3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39" id="3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40" id="40"/>
          <p:cNvGrpSpPr/>
          <p:nvPr/>
        </p:nvGrpSpPr>
        <p:grpSpPr>
          <a:xfrm rot="0">
            <a:off x="969264" y="7260336"/>
            <a:ext cx="7680960" cy="548640"/>
            <a:chOff x="0" y="0"/>
            <a:chExt cx="10241280" cy="731520"/>
          </a:xfrm>
        </p:grpSpPr>
        <p:sp>
          <p:nvSpPr>
            <p:cNvPr name="Freeform 41" id="4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42" id="4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Section Three</a:t>
              </a:r>
            </a:p>
          </p:txBody>
        </p:sp>
      </p:grpSp>
      <p:sp>
        <p:nvSpPr>
          <p:cNvPr name="TextBox 43" id="43"/>
          <p:cNvSpPr txBox="true"/>
          <p:nvPr/>
        </p:nvSpPr>
        <p:spPr>
          <a:xfrm rot="0">
            <a:off x="1060704" y="7918323"/>
            <a:ext cx="7498080" cy="1307973"/>
          </a:xfrm>
          <a:prstGeom prst="rect">
            <a:avLst/>
          </a:prstGeom>
        </p:spPr>
        <p:txBody>
          <a:bodyPr anchor="t" rtlCol="false" tIns="0" lIns="0" bIns="0" rIns="0">
            <a:spAutoFit/>
          </a:bodyPr>
          <a:lstStyle/>
          <a:p>
            <a:pPr algn="l">
              <a:lnSpc>
                <a:spcPts val="2879"/>
              </a:lnSpc>
            </a:pPr>
            <a:r>
              <a:rPr lang="en-US" sz="2400">
                <a:solidFill>
                  <a:srgbClr val="000000"/>
                </a:solidFill>
                <a:latin typeface="Arial"/>
                <a:ea typeface="Arial"/>
                <a:cs typeface="Arial"/>
                <a:sym typeface="Arial"/>
              </a:rPr>
              <a:t>Applies the Donabedian Model (Structure, Process, Outcome) as the analytical framework to identify root causes across all three dimensions.</a:t>
            </a:r>
          </a:p>
        </p:txBody>
      </p:sp>
      <p:grpSp>
        <p:nvGrpSpPr>
          <p:cNvPr name="Group 44" id="44"/>
          <p:cNvGrpSpPr/>
          <p:nvPr/>
        </p:nvGrpSpPr>
        <p:grpSpPr>
          <a:xfrm rot="0">
            <a:off x="9314183" y="2090423"/>
            <a:ext cx="8255003" cy="2311403"/>
            <a:chOff x="0" y="0"/>
            <a:chExt cx="11006671" cy="3081871"/>
          </a:xfrm>
        </p:grpSpPr>
        <p:sp>
          <p:nvSpPr>
            <p:cNvPr name="Freeform 45" id="4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46" id="4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47" id="47"/>
          <p:cNvGrpSpPr/>
          <p:nvPr/>
        </p:nvGrpSpPr>
        <p:grpSpPr>
          <a:xfrm rot="0">
            <a:off x="9314183" y="2090423"/>
            <a:ext cx="208283" cy="2311403"/>
            <a:chOff x="0" y="0"/>
            <a:chExt cx="277711" cy="3081871"/>
          </a:xfrm>
        </p:grpSpPr>
        <p:sp>
          <p:nvSpPr>
            <p:cNvPr name="Freeform 48" id="4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49" id="4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50" id="50"/>
          <p:cNvGrpSpPr/>
          <p:nvPr/>
        </p:nvGrpSpPr>
        <p:grpSpPr>
          <a:xfrm rot="0">
            <a:off x="9656064" y="2249424"/>
            <a:ext cx="7680960" cy="548640"/>
            <a:chOff x="0" y="0"/>
            <a:chExt cx="10241280" cy="731520"/>
          </a:xfrm>
        </p:grpSpPr>
        <p:sp>
          <p:nvSpPr>
            <p:cNvPr name="Freeform 51" id="5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52" id="5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Section Four</a:t>
              </a:r>
            </a:p>
          </p:txBody>
        </p:sp>
      </p:grpSp>
      <p:sp>
        <p:nvSpPr>
          <p:cNvPr name="TextBox 53" id="53"/>
          <p:cNvSpPr txBox="true"/>
          <p:nvPr/>
        </p:nvSpPr>
        <p:spPr>
          <a:xfrm rot="0">
            <a:off x="9747504" y="2897886"/>
            <a:ext cx="7498080" cy="1317498"/>
          </a:xfrm>
          <a:prstGeom prst="rect">
            <a:avLst/>
          </a:prstGeom>
        </p:spPr>
        <p:txBody>
          <a:bodyPr anchor="t" rtlCol="false" tIns="0" lIns="0" bIns="0" rIns="0">
            <a:spAutoFit/>
          </a:bodyPr>
          <a:lstStyle/>
          <a:p>
            <a:pPr algn="l">
              <a:lnSpc>
                <a:spcPts val="3359"/>
              </a:lnSpc>
            </a:pPr>
            <a:r>
              <a:rPr lang="en-US" sz="2799">
                <a:solidFill>
                  <a:srgbClr val="000000"/>
                </a:solidFill>
                <a:latin typeface="Arial"/>
                <a:ea typeface="Arial"/>
                <a:cs typeface="Arial"/>
                <a:sym typeface="Arial"/>
              </a:rPr>
              <a:t>Detailed policy analysis: NHS performance frameworks, Foundation Trust drive, regulatory restructuring, and decentralisation.</a:t>
            </a:r>
          </a:p>
        </p:txBody>
      </p:sp>
      <p:grpSp>
        <p:nvGrpSpPr>
          <p:cNvPr name="Group 54" id="54"/>
          <p:cNvGrpSpPr/>
          <p:nvPr/>
        </p:nvGrpSpPr>
        <p:grpSpPr>
          <a:xfrm rot="0">
            <a:off x="9314183" y="4595879"/>
            <a:ext cx="8255003" cy="2311403"/>
            <a:chOff x="0" y="0"/>
            <a:chExt cx="11006671" cy="3081871"/>
          </a:xfrm>
        </p:grpSpPr>
        <p:sp>
          <p:nvSpPr>
            <p:cNvPr name="Freeform 55" id="5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56" id="5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57" id="57"/>
          <p:cNvGrpSpPr/>
          <p:nvPr/>
        </p:nvGrpSpPr>
        <p:grpSpPr>
          <a:xfrm rot="0">
            <a:off x="9314183" y="4595879"/>
            <a:ext cx="208283" cy="2311403"/>
            <a:chOff x="0" y="0"/>
            <a:chExt cx="277711" cy="3081871"/>
          </a:xfrm>
        </p:grpSpPr>
        <p:sp>
          <p:nvSpPr>
            <p:cNvPr name="Freeform 58" id="5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59" id="5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60" id="60"/>
          <p:cNvGrpSpPr/>
          <p:nvPr/>
        </p:nvGrpSpPr>
        <p:grpSpPr>
          <a:xfrm rot="0">
            <a:off x="9656064" y="4754880"/>
            <a:ext cx="7680960" cy="548640"/>
            <a:chOff x="0" y="0"/>
            <a:chExt cx="10241280" cy="731520"/>
          </a:xfrm>
        </p:grpSpPr>
        <p:sp>
          <p:nvSpPr>
            <p:cNvPr name="Freeform 61" id="6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62" id="6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Section Five</a:t>
              </a:r>
            </a:p>
          </p:txBody>
        </p:sp>
      </p:grpSp>
      <p:sp>
        <p:nvSpPr>
          <p:cNvPr name="TextBox 63" id="63"/>
          <p:cNvSpPr txBox="true"/>
          <p:nvPr/>
        </p:nvSpPr>
        <p:spPr>
          <a:xfrm rot="0">
            <a:off x="9747504" y="5403342"/>
            <a:ext cx="7498080" cy="1317498"/>
          </a:xfrm>
          <a:prstGeom prst="rect">
            <a:avLst/>
          </a:prstGeom>
        </p:spPr>
        <p:txBody>
          <a:bodyPr anchor="t" rtlCol="false" tIns="0" lIns="0" bIns="0" rIns="0">
            <a:spAutoFit/>
          </a:bodyPr>
          <a:lstStyle/>
          <a:p>
            <a:pPr algn="l">
              <a:lnSpc>
                <a:spcPts val="3359"/>
              </a:lnSpc>
            </a:pPr>
            <a:r>
              <a:rPr lang="en-US" sz="2799">
                <a:solidFill>
                  <a:srgbClr val="000000"/>
                </a:solidFill>
                <a:latin typeface="Arial"/>
                <a:ea typeface="Arial"/>
                <a:cs typeface="Arial"/>
                <a:sym typeface="Arial"/>
              </a:rPr>
              <a:t>Impact on quality, efficiency, and equity using quantitative data and qualitative evidence from Francis (2013).</a:t>
            </a:r>
          </a:p>
        </p:txBody>
      </p:sp>
      <p:grpSp>
        <p:nvGrpSpPr>
          <p:cNvPr name="Group 64" id="64"/>
          <p:cNvGrpSpPr/>
          <p:nvPr/>
        </p:nvGrpSpPr>
        <p:grpSpPr>
          <a:xfrm rot="0">
            <a:off x="9314183" y="7101335"/>
            <a:ext cx="8255003" cy="2311403"/>
            <a:chOff x="0" y="0"/>
            <a:chExt cx="11006671" cy="3081871"/>
          </a:xfrm>
        </p:grpSpPr>
        <p:sp>
          <p:nvSpPr>
            <p:cNvPr name="Freeform 65" id="65"/>
            <p:cNvSpPr/>
            <p:nvPr/>
          </p:nvSpPr>
          <p:spPr>
            <a:xfrm flipH="false" flipV="false" rot="0">
              <a:off x="16891" y="16891"/>
              <a:ext cx="10972800" cy="3048000"/>
            </a:xfrm>
            <a:custGeom>
              <a:avLst/>
              <a:gdLst/>
              <a:ahLst/>
              <a:cxnLst/>
              <a:rect r="r" b="b" t="t" l="l"/>
              <a:pathLst>
                <a:path h="3048000" w="10972800">
                  <a:moveTo>
                    <a:pt x="0" y="0"/>
                  </a:moveTo>
                  <a:lnTo>
                    <a:pt x="10972800" y="0"/>
                  </a:lnTo>
                  <a:lnTo>
                    <a:pt x="10972800" y="3048000"/>
                  </a:lnTo>
                  <a:lnTo>
                    <a:pt x="0" y="3048000"/>
                  </a:lnTo>
                  <a:close/>
                </a:path>
              </a:pathLst>
            </a:custGeom>
            <a:solidFill>
              <a:srgbClr val="FFFFFF"/>
            </a:solidFill>
          </p:spPr>
        </p:sp>
        <p:sp>
          <p:nvSpPr>
            <p:cNvPr name="Freeform 66" id="66"/>
            <p:cNvSpPr/>
            <p:nvPr/>
          </p:nvSpPr>
          <p:spPr>
            <a:xfrm flipH="false" flipV="false" rot="0">
              <a:off x="0" y="0"/>
              <a:ext cx="11006582" cy="3081782"/>
            </a:xfrm>
            <a:custGeom>
              <a:avLst/>
              <a:gdLst/>
              <a:ahLst/>
              <a:cxnLst/>
              <a:rect r="r" b="b" t="t" l="l"/>
              <a:pathLst>
                <a:path h="3081782" w="11006582">
                  <a:moveTo>
                    <a:pt x="16891" y="0"/>
                  </a:moveTo>
                  <a:lnTo>
                    <a:pt x="10989691" y="0"/>
                  </a:lnTo>
                  <a:cubicBezTo>
                    <a:pt x="10999089" y="0"/>
                    <a:pt x="11006582" y="7620"/>
                    <a:pt x="11006582" y="16891"/>
                  </a:cubicBezTo>
                  <a:lnTo>
                    <a:pt x="11006582" y="3064891"/>
                  </a:lnTo>
                  <a:cubicBezTo>
                    <a:pt x="11006582" y="3074289"/>
                    <a:pt x="10998962" y="3081782"/>
                    <a:pt x="1098969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10989691" y="3048000"/>
                  </a:lnTo>
                  <a:lnTo>
                    <a:pt x="10989691" y="3064891"/>
                  </a:lnTo>
                  <a:lnTo>
                    <a:pt x="10972800" y="3064891"/>
                  </a:lnTo>
                  <a:lnTo>
                    <a:pt x="10972800" y="16891"/>
                  </a:lnTo>
                  <a:lnTo>
                    <a:pt x="10989691" y="16891"/>
                  </a:lnTo>
                  <a:lnTo>
                    <a:pt x="10989691" y="33909"/>
                  </a:lnTo>
                  <a:lnTo>
                    <a:pt x="16891" y="33909"/>
                  </a:lnTo>
                  <a:close/>
                </a:path>
              </a:pathLst>
            </a:custGeom>
            <a:solidFill>
              <a:srgbClr val="DDE3EC"/>
            </a:solidFill>
          </p:spPr>
        </p:sp>
      </p:grpSp>
      <p:grpSp>
        <p:nvGrpSpPr>
          <p:cNvPr name="Group 67" id="67"/>
          <p:cNvGrpSpPr/>
          <p:nvPr/>
        </p:nvGrpSpPr>
        <p:grpSpPr>
          <a:xfrm rot="0">
            <a:off x="9314183" y="7101335"/>
            <a:ext cx="208283" cy="2311403"/>
            <a:chOff x="0" y="0"/>
            <a:chExt cx="277711" cy="3081871"/>
          </a:xfrm>
        </p:grpSpPr>
        <p:sp>
          <p:nvSpPr>
            <p:cNvPr name="Freeform 68" id="68"/>
            <p:cNvSpPr/>
            <p:nvPr/>
          </p:nvSpPr>
          <p:spPr>
            <a:xfrm flipH="false" flipV="false" rot="0">
              <a:off x="16891" y="16891"/>
              <a:ext cx="243840" cy="3048000"/>
            </a:xfrm>
            <a:custGeom>
              <a:avLst/>
              <a:gdLst/>
              <a:ahLst/>
              <a:cxnLst/>
              <a:rect r="r" b="b" t="t" l="l"/>
              <a:pathLst>
                <a:path h="3048000" w="243840">
                  <a:moveTo>
                    <a:pt x="0" y="0"/>
                  </a:moveTo>
                  <a:lnTo>
                    <a:pt x="243840" y="0"/>
                  </a:lnTo>
                  <a:lnTo>
                    <a:pt x="243840" y="3048000"/>
                  </a:lnTo>
                  <a:lnTo>
                    <a:pt x="0" y="3048000"/>
                  </a:lnTo>
                  <a:close/>
                </a:path>
              </a:pathLst>
            </a:custGeom>
            <a:solidFill>
              <a:srgbClr val="1A7A8A"/>
            </a:solidFill>
          </p:spPr>
        </p:sp>
        <p:sp>
          <p:nvSpPr>
            <p:cNvPr name="Freeform 69" id="69"/>
            <p:cNvSpPr/>
            <p:nvPr/>
          </p:nvSpPr>
          <p:spPr>
            <a:xfrm flipH="false" flipV="false" rot="0">
              <a:off x="0" y="0"/>
              <a:ext cx="277622" cy="3081782"/>
            </a:xfrm>
            <a:custGeom>
              <a:avLst/>
              <a:gdLst/>
              <a:ahLst/>
              <a:cxnLst/>
              <a:rect r="r" b="b" t="t" l="l"/>
              <a:pathLst>
                <a:path h="3081782" w="277622">
                  <a:moveTo>
                    <a:pt x="16891" y="0"/>
                  </a:moveTo>
                  <a:lnTo>
                    <a:pt x="260731" y="0"/>
                  </a:lnTo>
                  <a:cubicBezTo>
                    <a:pt x="270129" y="0"/>
                    <a:pt x="277622" y="7620"/>
                    <a:pt x="277622" y="16891"/>
                  </a:cubicBezTo>
                  <a:lnTo>
                    <a:pt x="277622" y="3064891"/>
                  </a:lnTo>
                  <a:cubicBezTo>
                    <a:pt x="277622" y="3074289"/>
                    <a:pt x="270002" y="3081782"/>
                    <a:pt x="260731" y="3081782"/>
                  </a:cubicBezTo>
                  <a:lnTo>
                    <a:pt x="16891" y="3081782"/>
                  </a:lnTo>
                  <a:cubicBezTo>
                    <a:pt x="7493" y="3081782"/>
                    <a:pt x="0" y="3074162"/>
                    <a:pt x="0" y="3064891"/>
                  </a:cubicBezTo>
                  <a:lnTo>
                    <a:pt x="0" y="16891"/>
                  </a:lnTo>
                  <a:cubicBezTo>
                    <a:pt x="0" y="7620"/>
                    <a:pt x="7620" y="0"/>
                    <a:pt x="16891" y="0"/>
                  </a:cubicBezTo>
                  <a:moveTo>
                    <a:pt x="16891" y="33909"/>
                  </a:moveTo>
                  <a:lnTo>
                    <a:pt x="16891" y="16891"/>
                  </a:lnTo>
                  <a:lnTo>
                    <a:pt x="33909" y="16891"/>
                  </a:lnTo>
                  <a:lnTo>
                    <a:pt x="33909" y="3064891"/>
                  </a:lnTo>
                  <a:lnTo>
                    <a:pt x="16891" y="3064891"/>
                  </a:lnTo>
                  <a:lnTo>
                    <a:pt x="16891" y="3048000"/>
                  </a:lnTo>
                  <a:lnTo>
                    <a:pt x="260731" y="3048000"/>
                  </a:lnTo>
                  <a:lnTo>
                    <a:pt x="260731" y="3064891"/>
                  </a:lnTo>
                  <a:lnTo>
                    <a:pt x="243840" y="3064891"/>
                  </a:lnTo>
                  <a:lnTo>
                    <a:pt x="243840" y="16891"/>
                  </a:lnTo>
                  <a:lnTo>
                    <a:pt x="260731" y="16891"/>
                  </a:lnTo>
                  <a:lnTo>
                    <a:pt x="260731" y="33909"/>
                  </a:lnTo>
                  <a:lnTo>
                    <a:pt x="16891" y="33909"/>
                  </a:lnTo>
                  <a:close/>
                </a:path>
              </a:pathLst>
            </a:custGeom>
            <a:solidFill>
              <a:srgbClr val="1A7A8A"/>
            </a:solidFill>
          </p:spPr>
        </p:sp>
      </p:grpSp>
      <p:grpSp>
        <p:nvGrpSpPr>
          <p:cNvPr name="Group 70" id="70"/>
          <p:cNvGrpSpPr/>
          <p:nvPr/>
        </p:nvGrpSpPr>
        <p:grpSpPr>
          <a:xfrm rot="0">
            <a:off x="9656064" y="7260336"/>
            <a:ext cx="7680960" cy="548640"/>
            <a:chOff x="0" y="0"/>
            <a:chExt cx="10241280" cy="731520"/>
          </a:xfrm>
        </p:grpSpPr>
        <p:sp>
          <p:nvSpPr>
            <p:cNvPr name="Freeform 71" id="71"/>
            <p:cNvSpPr/>
            <p:nvPr/>
          </p:nvSpPr>
          <p:spPr>
            <a:xfrm flipH="false" flipV="false" rot="0">
              <a:off x="0" y="0"/>
              <a:ext cx="10241280" cy="731520"/>
            </a:xfrm>
            <a:custGeom>
              <a:avLst/>
              <a:gdLst/>
              <a:ahLst/>
              <a:cxnLst/>
              <a:rect r="r" b="b" t="t" l="l"/>
              <a:pathLst>
                <a:path h="731520" w="10241280">
                  <a:moveTo>
                    <a:pt x="0" y="0"/>
                  </a:moveTo>
                  <a:lnTo>
                    <a:pt x="10241280" y="0"/>
                  </a:lnTo>
                  <a:lnTo>
                    <a:pt x="10241280" y="731520"/>
                  </a:lnTo>
                  <a:lnTo>
                    <a:pt x="0" y="731520"/>
                  </a:lnTo>
                  <a:close/>
                </a:path>
              </a:pathLst>
            </a:custGeom>
            <a:blipFill>
              <a:blip r:embed="rId3">
                <a:alphaModFix amt="0"/>
              </a:blip>
              <a:stretch>
                <a:fillRect l="0" t="-222790" r="0" b="-222790"/>
              </a:stretch>
            </a:blipFill>
          </p:spPr>
        </p:sp>
        <p:sp>
          <p:nvSpPr>
            <p:cNvPr name="TextBox 72" id="72"/>
            <p:cNvSpPr txBox="true"/>
            <p:nvPr/>
          </p:nvSpPr>
          <p:spPr>
            <a:xfrm>
              <a:off x="0" y="-28575"/>
              <a:ext cx="10241280" cy="760095"/>
            </a:xfrm>
            <a:prstGeom prst="rect">
              <a:avLst/>
            </a:prstGeom>
          </p:spPr>
          <p:txBody>
            <a:bodyPr anchor="ctr" rtlCol="false" tIns="0" lIns="0" bIns="0" rIns="0"/>
            <a:lstStyle/>
            <a:p>
              <a:pPr algn="l">
                <a:lnSpc>
                  <a:spcPts val="3840"/>
                </a:lnSpc>
              </a:pPr>
              <a:r>
                <a:rPr lang="en-US" sz="3200" b="true">
                  <a:solidFill>
                    <a:srgbClr val="1B2A4A"/>
                  </a:solidFill>
                  <a:latin typeface="Arial Bold"/>
                  <a:ea typeface="Arial Bold"/>
                  <a:cs typeface="Arial Bold"/>
                  <a:sym typeface="Arial Bold"/>
                </a:rPr>
                <a:t>Conclusion</a:t>
              </a:r>
            </a:p>
          </p:txBody>
        </p:sp>
      </p:grpSp>
      <p:sp>
        <p:nvSpPr>
          <p:cNvPr name="TextBox 73" id="73"/>
          <p:cNvSpPr txBox="true"/>
          <p:nvPr/>
        </p:nvSpPr>
        <p:spPr>
          <a:xfrm rot="0">
            <a:off x="9747504" y="7908798"/>
            <a:ext cx="7498080" cy="1317498"/>
          </a:xfrm>
          <a:prstGeom prst="rect">
            <a:avLst/>
          </a:prstGeom>
        </p:spPr>
        <p:txBody>
          <a:bodyPr anchor="t" rtlCol="false" tIns="0" lIns="0" bIns="0" rIns="0">
            <a:spAutoFit/>
          </a:bodyPr>
          <a:lstStyle/>
          <a:p>
            <a:pPr algn="l">
              <a:lnSpc>
                <a:spcPts val="3359"/>
              </a:lnSpc>
            </a:pPr>
            <a:r>
              <a:rPr lang="en-US" sz="2799">
                <a:solidFill>
                  <a:srgbClr val="000000"/>
                </a:solidFill>
                <a:latin typeface="Arial"/>
                <a:ea typeface="Arial"/>
                <a:cs typeface="Arial"/>
                <a:sym typeface="Arial"/>
              </a:rPr>
              <a:t>Synthesises evidence and presents evidence-based recommendations.</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38100"/>
              <a:ext cx="22920960" cy="1940052"/>
            </a:xfrm>
            <a:prstGeom prst="rect">
              <a:avLst/>
            </a:prstGeom>
          </p:spPr>
          <p:txBody>
            <a:bodyPr anchor="ctr" rtlCol="false" tIns="0" lIns="0" bIns="0" rIns="0"/>
            <a:lstStyle/>
            <a:p>
              <a:pPr algn="l">
                <a:lnSpc>
                  <a:spcPts val="6719"/>
                </a:lnSpc>
              </a:pPr>
              <a:r>
                <a:rPr lang="en-US" sz="5599" b="true">
                  <a:solidFill>
                    <a:srgbClr val="FFFFFF"/>
                  </a:solidFill>
                  <a:latin typeface="Arial Bold"/>
                  <a:ea typeface="Arial Bold"/>
                  <a:cs typeface="Arial Bold"/>
                  <a:sym typeface="Arial Bold"/>
                </a:rPr>
                <a:t>Recommendations</a:t>
              </a:r>
            </a:p>
          </p:txBody>
        </p:sp>
      </p:grpSp>
      <p:grpSp>
        <p:nvGrpSpPr>
          <p:cNvPr name="Group 14" id="14"/>
          <p:cNvGrpSpPr/>
          <p:nvPr/>
        </p:nvGrpSpPr>
        <p:grpSpPr>
          <a:xfrm rot="0">
            <a:off x="627383" y="2090423"/>
            <a:ext cx="5694683" cy="793499"/>
            <a:chOff x="0" y="0"/>
            <a:chExt cx="7592911" cy="1057999"/>
          </a:xfrm>
        </p:grpSpPr>
        <p:sp>
          <p:nvSpPr>
            <p:cNvPr name="Freeform 15" id="1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1B2A4A"/>
            </a:solidFill>
          </p:spPr>
        </p:sp>
        <p:sp>
          <p:nvSpPr>
            <p:cNvPr name="Freeform 16" id="1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1B2A4A"/>
            </a:solidFill>
          </p:spPr>
        </p:sp>
      </p:grpSp>
      <p:grpSp>
        <p:nvGrpSpPr>
          <p:cNvPr name="Group 17" id="17"/>
          <p:cNvGrpSpPr/>
          <p:nvPr/>
        </p:nvGrpSpPr>
        <p:grpSpPr>
          <a:xfrm rot="0">
            <a:off x="786384" y="2139696"/>
            <a:ext cx="5376672" cy="694944"/>
            <a:chOff x="0" y="0"/>
            <a:chExt cx="7168896" cy="926592"/>
          </a:xfrm>
        </p:grpSpPr>
        <p:sp>
          <p:nvSpPr>
            <p:cNvPr name="Freeform 18" id="1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19" id="1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Structure</a:t>
              </a:r>
            </a:p>
          </p:txBody>
        </p:sp>
      </p:grpSp>
      <p:grpSp>
        <p:nvGrpSpPr>
          <p:cNvPr name="Group 20" id="20"/>
          <p:cNvGrpSpPr/>
          <p:nvPr/>
        </p:nvGrpSpPr>
        <p:grpSpPr>
          <a:xfrm rot="0">
            <a:off x="627383" y="2858519"/>
            <a:ext cx="5694683" cy="6389627"/>
            <a:chOff x="0" y="0"/>
            <a:chExt cx="7592911" cy="8519503"/>
          </a:xfrm>
        </p:grpSpPr>
        <p:sp>
          <p:nvSpPr>
            <p:cNvPr name="Freeform 21" id="2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22" id="2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23" id="23"/>
          <p:cNvSpPr txBox="true"/>
          <p:nvPr/>
        </p:nvSpPr>
        <p:spPr>
          <a:xfrm rot="0">
            <a:off x="950976" y="3044190"/>
            <a:ext cx="5047488" cy="5999226"/>
          </a:xfrm>
          <a:prstGeom prst="rect">
            <a:avLst/>
          </a:prstGeom>
        </p:spPr>
        <p:txBody>
          <a:bodyPr anchor="t" rtlCol="false" tIns="0" lIns="0" bIns="0" rIns="0">
            <a:spAutoFit/>
          </a:bodyPr>
          <a:lstStyle/>
          <a:p>
            <a:pPr algn="l">
              <a:lnSpc>
                <a:spcPts val="4079"/>
              </a:lnSpc>
            </a:pPr>
            <a:r>
              <a:rPr lang="en-US" sz="3400">
                <a:solidFill>
                  <a:srgbClr val="000000"/>
                </a:solidFill>
                <a:latin typeface="Arial"/>
                <a:ea typeface="Arial"/>
                <a:cs typeface="Arial"/>
                <a:sym typeface="Arial"/>
              </a:rPr>
              <a:t>Establish mandatory minimum nurse-to-patient ratios to address structural staffing deficiencies. Dall’Ora et al. (2022) demonstrate that improved staffing ratios are directly associated with reduced preventable patient mortality.</a:t>
            </a:r>
          </a:p>
        </p:txBody>
      </p:sp>
      <p:grpSp>
        <p:nvGrpSpPr>
          <p:cNvPr name="Group 24" id="24"/>
          <p:cNvGrpSpPr/>
          <p:nvPr/>
        </p:nvGrpSpPr>
        <p:grpSpPr>
          <a:xfrm rot="0">
            <a:off x="6516119" y="2090423"/>
            <a:ext cx="5694683" cy="793499"/>
            <a:chOff x="0" y="0"/>
            <a:chExt cx="7592911" cy="1057999"/>
          </a:xfrm>
        </p:grpSpPr>
        <p:sp>
          <p:nvSpPr>
            <p:cNvPr name="Freeform 25" id="2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1A7A8A"/>
            </a:solidFill>
          </p:spPr>
        </p:sp>
        <p:sp>
          <p:nvSpPr>
            <p:cNvPr name="Freeform 26" id="2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1A7A8A"/>
            </a:solidFill>
          </p:spPr>
        </p:sp>
      </p:grpSp>
      <p:grpSp>
        <p:nvGrpSpPr>
          <p:cNvPr name="Group 27" id="27"/>
          <p:cNvGrpSpPr/>
          <p:nvPr/>
        </p:nvGrpSpPr>
        <p:grpSpPr>
          <a:xfrm rot="0">
            <a:off x="6675120" y="2139696"/>
            <a:ext cx="5376672" cy="694944"/>
            <a:chOff x="0" y="0"/>
            <a:chExt cx="7168896" cy="926592"/>
          </a:xfrm>
        </p:grpSpPr>
        <p:sp>
          <p:nvSpPr>
            <p:cNvPr name="Freeform 28" id="2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29" id="2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Process</a:t>
              </a:r>
            </a:p>
          </p:txBody>
        </p:sp>
      </p:grpSp>
      <p:grpSp>
        <p:nvGrpSpPr>
          <p:cNvPr name="Group 30" id="30"/>
          <p:cNvGrpSpPr/>
          <p:nvPr/>
        </p:nvGrpSpPr>
        <p:grpSpPr>
          <a:xfrm rot="0">
            <a:off x="6516119" y="2858519"/>
            <a:ext cx="5694683" cy="6389627"/>
            <a:chOff x="0" y="0"/>
            <a:chExt cx="7592911" cy="8519503"/>
          </a:xfrm>
        </p:grpSpPr>
        <p:sp>
          <p:nvSpPr>
            <p:cNvPr name="Freeform 31" id="3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32" id="3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33" id="33"/>
          <p:cNvSpPr txBox="true"/>
          <p:nvPr/>
        </p:nvSpPr>
        <p:spPr>
          <a:xfrm rot="0">
            <a:off x="6839712" y="3034665"/>
            <a:ext cx="5047488" cy="6008751"/>
          </a:xfrm>
          <a:prstGeom prst="rect">
            <a:avLst/>
          </a:prstGeom>
        </p:spPr>
        <p:txBody>
          <a:bodyPr anchor="t" rtlCol="false" tIns="0" lIns="0" bIns="0" rIns="0">
            <a:spAutoFit/>
          </a:bodyPr>
          <a:lstStyle/>
          <a:p>
            <a:pPr algn="l">
              <a:lnSpc>
                <a:spcPts val="4320"/>
              </a:lnSpc>
            </a:pPr>
            <a:r>
              <a:rPr lang="en-US" sz="3600">
                <a:solidFill>
                  <a:srgbClr val="000000"/>
                </a:solidFill>
                <a:latin typeface="Arial"/>
                <a:ea typeface="Arial"/>
                <a:cs typeface="Arial"/>
                <a:sym typeface="Arial"/>
              </a:rPr>
              <a:t>Strengthen clinical audit and incident reporting processes. Mannion and Davies (2018) argue that a psychologically safe, open reporting culture is essential for organisations to learn from error and prevent recurrence.</a:t>
            </a:r>
          </a:p>
        </p:txBody>
      </p:sp>
      <p:grpSp>
        <p:nvGrpSpPr>
          <p:cNvPr name="Group 34" id="34"/>
          <p:cNvGrpSpPr/>
          <p:nvPr/>
        </p:nvGrpSpPr>
        <p:grpSpPr>
          <a:xfrm rot="0">
            <a:off x="12404855" y="2090423"/>
            <a:ext cx="5694683" cy="793499"/>
            <a:chOff x="0" y="0"/>
            <a:chExt cx="7592911" cy="1057999"/>
          </a:xfrm>
        </p:grpSpPr>
        <p:sp>
          <p:nvSpPr>
            <p:cNvPr name="Freeform 35" id="35"/>
            <p:cNvSpPr/>
            <p:nvPr/>
          </p:nvSpPr>
          <p:spPr>
            <a:xfrm flipH="false" flipV="false" rot="0">
              <a:off x="16891" y="16891"/>
              <a:ext cx="7559040" cy="1024128"/>
            </a:xfrm>
            <a:custGeom>
              <a:avLst/>
              <a:gdLst/>
              <a:ahLst/>
              <a:cxnLst/>
              <a:rect r="r" b="b" t="t" l="l"/>
              <a:pathLst>
                <a:path h="1024128" w="7559040">
                  <a:moveTo>
                    <a:pt x="0" y="0"/>
                  </a:moveTo>
                  <a:lnTo>
                    <a:pt x="7559040" y="0"/>
                  </a:lnTo>
                  <a:lnTo>
                    <a:pt x="7559040" y="1024128"/>
                  </a:lnTo>
                  <a:lnTo>
                    <a:pt x="0" y="1024128"/>
                  </a:lnTo>
                  <a:close/>
                </a:path>
              </a:pathLst>
            </a:custGeom>
            <a:solidFill>
              <a:srgbClr val="C9A84C"/>
            </a:solidFill>
          </p:spPr>
        </p:sp>
        <p:sp>
          <p:nvSpPr>
            <p:cNvPr name="Freeform 36" id="36"/>
            <p:cNvSpPr/>
            <p:nvPr/>
          </p:nvSpPr>
          <p:spPr>
            <a:xfrm flipH="false" flipV="false" rot="0">
              <a:off x="0" y="0"/>
              <a:ext cx="7592822" cy="1057912"/>
            </a:xfrm>
            <a:custGeom>
              <a:avLst/>
              <a:gdLst/>
              <a:ahLst/>
              <a:cxnLst/>
              <a:rect r="r" b="b" t="t" l="l"/>
              <a:pathLst>
                <a:path h="1057912" w="7592822">
                  <a:moveTo>
                    <a:pt x="16891" y="0"/>
                  </a:moveTo>
                  <a:lnTo>
                    <a:pt x="7575931" y="0"/>
                  </a:lnTo>
                  <a:cubicBezTo>
                    <a:pt x="7585329" y="0"/>
                    <a:pt x="7592822" y="7620"/>
                    <a:pt x="7592822" y="16891"/>
                  </a:cubicBezTo>
                  <a:lnTo>
                    <a:pt x="7592822" y="1041019"/>
                  </a:lnTo>
                  <a:cubicBezTo>
                    <a:pt x="7592822" y="1050417"/>
                    <a:pt x="7585202" y="1057910"/>
                    <a:pt x="7575931" y="1057910"/>
                  </a:cubicBezTo>
                  <a:lnTo>
                    <a:pt x="16891" y="1057910"/>
                  </a:lnTo>
                  <a:cubicBezTo>
                    <a:pt x="7620" y="1058037"/>
                    <a:pt x="0" y="1050417"/>
                    <a:pt x="0" y="1041019"/>
                  </a:cubicBezTo>
                  <a:lnTo>
                    <a:pt x="0" y="16891"/>
                  </a:lnTo>
                  <a:cubicBezTo>
                    <a:pt x="0" y="7620"/>
                    <a:pt x="7620" y="0"/>
                    <a:pt x="16891" y="0"/>
                  </a:cubicBezTo>
                  <a:moveTo>
                    <a:pt x="16891" y="33909"/>
                  </a:moveTo>
                  <a:lnTo>
                    <a:pt x="16891" y="16891"/>
                  </a:lnTo>
                  <a:lnTo>
                    <a:pt x="33909" y="16891"/>
                  </a:lnTo>
                  <a:lnTo>
                    <a:pt x="33909" y="1041019"/>
                  </a:lnTo>
                  <a:lnTo>
                    <a:pt x="16891" y="1041019"/>
                  </a:lnTo>
                  <a:lnTo>
                    <a:pt x="16891" y="1024128"/>
                  </a:lnTo>
                  <a:lnTo>
                    <a:pt x="7575931" y="1024128"/>
                  </a:lnTo>
                  <a:lnTo>
                    <a:pt x="7575931" y="1041019"/>
                  </a:lnTo>
                  <a:lnTo>
                    <a:pt x="7559040" y="1041019"/>
                  </a:lnTo>
                  <a:lnTo>
                    <a:pt x="7559040" y="16891"/>
                  </a:lnTo>
                  <a:lnTo>
                    <a:pt x="7575931" y="16891"/>
                  </a:lnTo>
                  <a:lnTo>
                    <a:pt x="7575931" y="33909"/>
                  </a:lnTo>
                  <a:lnTo>
                    <a:pt x="16891" y="33909"/>
                  </a:lnTo>
                  <a:close/>
                </a:path>
              </a:pathLst>
            </a:custGeom>
            <a:solidFill>
              <a:srgbClr val="C9A84C"/>
            </a:solidFill>
          </p:spPr>
        </p:sp>
      </p:grpSp>
      <p:grpSp>
        <p:nvGrpSpPr>
          <p:cNvPr name="Group 37" id="37"/>
          <p:cNvGrpSpPr/>
          <p:nvPr/>
        </p:nvGrpSpPr>
        <p:grpSpPr>
          <a:xfrm rot="0">
            <a:off x="12563856" y="2139696"/>
            <a:ext cx="5376672" cy="694944"/>
            <a:chOff x="0" y="0"/>
            <a:chExt cx="7168896" cy="926592"/>
          </a:xfrm>
        </p:grpSpPr>
        <p:sp>
          <p:nvSpPr>
            <p:cNvPr name="Freeform 38" id="38"/>
            <p:cNvSpPr/>
            <p:nvPr/>
          </p:nvSpPr>
          <p:spPr>
            <a:xfrm flipH="false" flipV="false" rot="0">
              <a:off x="0" y="0"/>
              <a:ext cx="7168896" cy="926592"/>
            </a:xfrm>
            <a:custGeom>
              <a:avLst/>
              <a:gdLst/>
              <a:ahLst/>
              <a:cxnLst/>
              <a:rect r="r" b="b" t="t" l="l"/>
              <a:pathLst>
                <a:path h="926592" w="7168896">
                  <a:moveTo>
                    <a:pt x="0" y="0"/>
                  </a:moveTo>
                  <a:lnTo>
                    <a:pt x="7168896" y="0"/>
                  </a:lnTo>
                  <a:lnTo>
                    <a:pt x="7168896" y="926592"/>
                  </a:lnTo>
                  <a:lnTo>
                    <a:pt x="0" y="926592"/>
                  </a:lnTo>
                  <a:close/>
                </a:path>
              </a:pathLst>
            </a:custGeom>
            <a:blipFill>
              <a:blip r:embed="rId3">
                <a:alphaModFix amt="0"/>
              </a:blip>
              <a:stretch>
                <a:fillRect l="0" t="-100752" r="0" b="-100752"/>
              </a:stretch>
            </a:blipFill>
          </p:spPr>
        </p:sp>
        <p:sp>
          <p:nvSpPr>
            <p:cNvPr name="TextBox 39" id="39"/>
            <p:cNvSpPr txBox="true"/>
            <p:nvPr/>
          </p:nvSpPr>
          <p:spPr>
            <a:xfrm>
              <a:off x="0" y="-19050"/>
              <a:ext cx="7168896" cy="945642"/>
            </a:xfrm>
            <a:prstGeom prst="rect">
              <a:avLst/>
            </a:prstGeom>
          </p:spPr>
          <p:txBody>
            <a:bodyPr anchor="ctr" rtlCol="false" tIns="0" lIns="0" bIns="0" rIns="0"/>
            <a:lstStyle/>
            <a:p>
              <a:pPr algn="l">
                <a:lnSpc>
                  <a:spcPts val="4800"/>
                </a:lnSpc>
              </a:pPr>
              <a:r>
                <a:rPr lang="en-US" sz="4000" b="true">
                  <a:solidFill>
                    <a:srgbClr val="FFFFFF"/>
                  </a:solidFill>
                  <a:latin typeface="Arial Bold"/>
                  <a:ea typeface="Arial Bold"/>
                  <a:cs typeface="Arial Bold"/>
                  <a:sym typeface="Arial Bold"/>
                </a:rPr>
                <a:t>Outcome</a:t>
              </a:r>
            </a:p>
          </p:txBody>
        </p:sp>
      </p:grpSp>
      <p:grpSp>
        <p:nvGrpSpPr>
          <p:cNvPr name="Group 40" id="40"/>
          <p:cNvGrpSpPr/>
          <p:nvPr/>
        </p:nvGrpSpPr>
        <p:grpSpPr>
          <a:xfrm rot="0">
            <a:off x="12404855" y="2858519"/>
            <a:ext cx="5694683" cy="6389627"/>
            <a:chOff x="0" y="0"/>
            <a:chExt cx="7592911" cy="8519503"/>
          </a:xfrm>
        </p:grpSpPr>
        <p:sp>
          <p:nvSpPr>
            <p:cNvPr name="Freeform 41" id="41"/>
            <p:cNvSpPr/>
            <p:nvPr/>
          </p:nvSpPr>
          <p:spPr>
            <a:xfrm flipH="false" flipV="false" rot="0">
              <a:off x="16891" y="16891"/>
              <a:ext cx="7559040" cy="8485632"/>
            </a:xfrm>
            <a:custGeom>
              <a:avLst/>
              <a:gdLst/>
              <a:ahLst/>
              <a:cxnLst/>
              <a:rect r="r" b="b" t="t" l="l"/>
              <a:pathLst>
                <a:path h="8485632" w="7559040">
                  <a:moveTo>
                    <a:pt x="0" y="0"/>
                  </a:moveTo>
                  <a:lnTo>
                    <a:pt x="7559040" y="0"/>
                  </a:lnTo>
                  <a:lnTo>
                    <a:pt x="7559040" y="8485632"/>
                  </a:lnTo>
                  <a:lnTo>
                    <a:pt x="0" y="8485632"/>
                  </a:lnTo>
                  <a:close/>
                </a:path>
              </a:pathLst>
            </a:custGeom>
            <a:solidFill>
              <a:srgbClr val="FFFFFF"/>
            </a:solidFill>
          </p:spPr>
        </p:sp>
        <p:sp>
          <p:nvSpPr>
            <p:cNvPr name="Freeform 42" id="42"/>
            <p:cNvSpPr/>
            <p:nvPr/>
          </p:nvSpPr>
          <p:spPr>
            <a:xfrm flipH="false" flipV="false" rot="0">
              <a:off x="0" y="0"/>
              <a:ext cx="7592822" cy="8519414"/>
            </a:xfrm>
            <a:custGeom>
              <a:avLst/>
              <a:gdLst/>
              <a:ahLst/>
              <a:cxnLst/>
              <a:rect r="r" b="b" t="t" l="l"/>
              <a:pathLst>
                <a:path h="8519414" w="7592822">
                  <a:moveTo>
                    <a:pt x="16891" y="0"/>
                  </a:moveTo>
                  <a:lnTo>
                    <a:pt x="7575931" y="0"/>
                  </a:lnTo>
                  <a:cubicBezTo>
                    <a:pt x="7585329" y="0"/>
                    <a:pt x="7592822" y="7620"/>
                    <a:pt x="7592822" y="16891"/>
                  </a:cubicBezTo>
                  <a:lnTo>
                    <a:pt x="7592822" y="8502523"/>
                  </a:lnTo>
                  <a:cubicBezTo>
                    <a:pt x="7592822" y="8511921"/>
                    <a:pt x="7585202" y="8519414"/>
                    <a:pt x="7575931" y="8519414"/>
                  </a:cubicBezTo>
                  <a:lnTo>
                    <a:pt x="16891" y="8519414"/>
                  </a:lnTo>
                  <a:cubicBezTo>
                    <a:pt x="7493" y="8519414"/>
                    <a:pt x="0" y="8511794"/>
                    <a:pt x="0" y="8502523"/>
                  </a:cubicBezTo>
                  <a:lnTo>
                    <a:pt x="0" y="16891"/>
                  </a:lnTo>
                  <a:cubicBezTo>
                    <a:pt x="0" y="7620"/>
                    <a:pt x="7620" y="0"/>
                    <a:pt x="16891" y="0"/>
                  </a:cubicBezTo>
                  <a:moveTo>
                    <a:pt x="16891" y="33909"/>
                  </a:moveTo>
                  <a:lnTo>
                    <a:pt x="16891" y="16891"/>
                  </a:lnTo>
                  <a:lnTo>
                    <a:pt x="33909" y="16891"/>
                  </a:lnTo>
                  <a:lnTo>
                    <a:pt x="33909" y="8502523"/>
                  </a:lnTo>
                  <a:lnTo>
                    <a:pt x="16891" y="8502523"/>
                  </a:lnTo>
                  <a:lnTo>
                    <a:pt x="16891" y="8485632"/>
                  </a:lnTo>
                  <a:lnTo>
                    <a:pt x="7575931" y="8485632"/>
                  </a:lnTo>
                  <a:lnTo>
                    <a:pt x="7575931" y="8502523"/>
                  </a:lnTo>
                  <a:lnTo>
                    <a:pt x="7559040" y="8502523"/>
                  </a:lnTo>
                  <a:lnTo>
                    <a:pt x="7559040" y="16891"/>
                  </a:lnTo>
                  <a:lnTo>
                    <a:pt x="7575931" y="16891"/>
                  </a:lnTo>
                  <a:lnTo>
                    <a:pt x="7575931" y="33909"/>
                  </a:lnTo>
                  <a:lnTo>
                    <a:pt x="16891" y="33909"/>
                  </a:lnTo>
                  <a:close/>
                </a:path>
              </a:pathLst>
            </a:custGeom>
            <a:solidFill>
              <a:srgbClr val="DDE3EC"/>
            </a:solidFill>
          </p:spPr>
        </p:sp>
      </p:grpSp>
      <p:sp>
        <p:nvSpPr>
          <p:cNvPr name="TextBox 43" id="43"/>
          <p:cNvSpPr txBox="true"/>
          <p:nvPr/>
        </p:nvSpPr>
        <p:spPr>
          <a:xfrm rot="0">
            <a:off x="12728448" y="3044190"/>
            <a:ext cx="5047488" cy="5999226"/>
          </a:xfrm>
          <a:prstGeom prst="rect">
            <a:avLst/>
          </a:prstGeom>
        </p:spPr>
        <p:txBody>
          <a:bodyPr anchor="t" rtlCol="false" tIns="0" lIns="0" bIns="0" rIns="0">
            <a:spAutoFit/>
          </a:bodyPr>
          <a:lstStyle/>
          <a:p>
            <a:pPr algn="l">
              <a:lnSpc>
                <a:spcPts val="4079"/>
              </a:lnSpc>
            </a:pPr>
            <a:r>
              <a:rPr lang="en-US" sz="3400">
                <a:solidFill>
                  <a:srgbClr val="000000"/>
                </a:solidFill>
                <a:latin typeface="Arial"/>
                <a:ea typeface="Arial"/>
                <a:cs typeface="Arial"/>
                <a:sym typeface="Arial"/>
              </a:rPr>
              <a:t>Implement transparent outcome monitoring using standardised mortality metrics. Keogh (2013) demonstrates that sustained mortality surveillance enables early detection of deteriorating care and timely regulatory intervention.</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945643"/>
            <a:chOff x="0" y="0"/>
            <a:chExt cx="24125263" cy="2594191"/>
          </a:xfrm>
        </p:grpSpPr>
        <p:sp>
          <p:nvSpPr>
            <p:cNvPr name="Freeform 6" id="6"/>
            <p:cNvSpPr/>
            <p:nvPr/>
          </p:nvSpPr>
          <p:spPr>
            <a:xfrm flipH="false" flipV="false" rot="0">
              <a:off x="16891" y="16891"/>
              <a:ext cx="24091392" cy="2560320"/>
            </a:xfrm>
            <a:custGeom>
              <a:avLst/>
              <a:gdLst/>
              <a:ahLst/>
              <a:cxnLst/>
              <a:rect r="r" b="b" t="t" l="l"/>
              <a:pathLst>
                <a:path h="2560320" w="24091392">
                  <a:moveTo>
                    <a:pt x="0" y="0"/>
                  </a:moveTo>
                  <a:lnTo>
                    <a:pt x="24091392" y="0"/>
                  </a:lnTo>
                  <a:lnTo>
                    <a:pt x="24091392" y="2560320"/>
                  </a:lnTo>
                  <a:lnTo>
                    <a:pt x="0" y="2560320"/>
                  </a:lnTo>
                  <a:close/>
                </a:path>
              </a:pathLst>
            </a:custGeom>
            <a:solidFill>
              <a:srgbClr val="1B2A4A"/>
            </a:solidFill>
          </p:spPr>
        </p:sp>
        <p:sp>
          <p:nvSpPr>
            <p:cNvPr name="Freeform 7" id="7"/>
            <p:cNvSpPr/>
            <p:nvPr/>
          </p:nvSpPr>
          <p:spPr>
            <a:xfrm flipH="false" flipV="false" rot="0">
              <a:off x="0" y="0"/>
              <a:ext cx="24125174" cy="2594102"/>
            </a:xfrm>
            <a:custGeom>
              <a:avLst/>
              <a:gdLst/>
              <a:ahLst/>
              <a:cxnLst/>
              <a:rect r="r" b="b" t="t" l="l"/>
              <a:pathLst>
                <a:path h="2594102" w="24125174">
                  <a:moveTo>
                    <a:pt x="16891" y="0"/>
                  </a:moveTo>
                  <a:lnTo>
                    <a:pt x="24108283" y="0"/>
                  </a:lnTo>
                  <a:cubicBezTo>
                    <a:pt x="24117681" y="0"/>
                    <a:pt x="24125174" y="7620"/>
                    <a:pt x="24125174" y="16891"/>
                  </a:cubicBezTo>
                  <a:lnTo>
                    <a:pt x="24125174" y="2577211"/>
                  </a:lnTo>
                  <a:cubicBezTo>
                    <a:pt x="24125174" y="2586609"/>
                    <a:pt x="24117554" y="2594102"/>
                    <a:pt x="24108283" y="2594102"/>
                  </a:cubicBezTo>
                  <a:lnTo>
                    <a:pt x="16891" y="2594102"/>
                  </a:lnTo>
                  <a:cubicBezTo>
                    <a:pt x="7493" y="2594102"/>
                    <a:pt x="0" y="2586482"/>
                    <a:pt x="0" y="2577211"/>
                  </a:cubicBezTo>
                  <a:lnTo>
                    <a:pt x="0" y="16891"/>
                  </a:lnTo>
                  <a:cubicBezTo>
                    <a:pt x="0" y="7620"/>
                    <a:pt x="7620" y="0"/>
                    <a:pt x="16891" y="0"/>
                  </a:cubicBezTo>
                  <a:moveTo>
                    <a:pt x="16891" y="33909"/>
                  </a:moveTo>
                  <a:lnTo>
                    <a:pt x="16891" y="16891"/>
                  </a:lnTo>
                  <a:lnTo>
                    <a:pt x="33909" y="16891"/>
                  </a:lnTo>
                  <a:lnTo>
                    <a:pt x="33909" y="2577211"/>
                  </a:lnTo>
                  <a:lnTo>
                    <a:pt x="16891" y="2577211"/>
                  </a:lnTo>
                  <a:lnTo>
                    <a:pt x="16891" y="2560320"/>
                  </a:lnTo>
                  <a:lnTo>
                    <a:pt x="24108283" y="2560320"/>
                  </a:lnTo>
                  <a:lnTo>
                    <a:pt x="24108283" y="2577211"/>
                  </a:lnTo>
                  <a:lnTo>
                    <a:pt x="24091393" y="2577211"/>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206759" y="9679943"/>
            <a:ext cx="18093947" cy="619763"/>
            <a:chOff x="0" y="0"/>
            <a:chExt cx="24125263" cy="826351"/>
          </a:xfrm>
        </p:grpSpPr>
        <p:sp>
          <p:nvSpPr>
            <p:cNvPr name="Freeform 9" id="9"/>
            <p:cNvSpPr/>
            <p:nvPr/>
          </p:nvSpPr>
          <p:spPr>
            <a:xfrm flipH="false" flipV="false" rot="0">
              <a:off x="16891" y="16891"/>
              <a:ext cx="24091392" cy="792480"/>
            </a:xfrm>
            <a:custGeom>
              <a:avLst/>
              <a:gdLst/>
              <a:ahLst/>
              <a:cxnLst/>
              <a:rect r="r" b="b" t="t" l="l"/>
              <a:pathLst>
                <a:path h="792480" w="24091392">
                  <a:moveTo>
                    <a:pt x="0" y="0"/>
                  </a:moveTo>
                  <a:lnTo>
                    <a:pt x="24091392" y="0"/>
                  </a:lnTo>
                  <a:lnTo>
                    <a:pt x="24091392" y="792480"/>
                  </a:lnTo>
                  <a:lnTo>
                    <a:pt x="0" y="792480"/>
                  </a:lnTo>
                  <a:close/>
                </a:path>
              </a:pathLst>
            </a:custGeom>
            <a:solidFill>
              <a:srgbClr val="1A7A8A"/>
            </a:solidFill>
          </p:spPr>
        </p:sp>
        <p:sp>
          <p:nvSpPr>
            <p:cNvPr name="Freeform 10" id="10"/>
            <p:cNvSpPr/>
            <p:nvPr/>
          </p:nvSpPr>
          <p:spPr>
            <a:xfrm flipH="false" flipV="false" rot="0">
              <a:off x="0" y="0"/>
              <a:ext cx="24125174" cy="826264"/>
            </a:xfrm>
            <a:custGeom>
              <a:avLst/>
              <a:gdLst/>
              <a:ahLst/>
              <a:cxnLst/>
              <a:rect r="r" b="b" t="t" l="l"/>
              <a:pathLst>
                <a:path h="826264" w="24125174">
                  <a:moveTo>
                    <a:pt x="16891" y="0"/>
                  </a:moveTo>
                  <a:lnTo>
                    <a:pt x="24108283" y="0"/>
                  </a:lnTo>
                  <a:cubicBezTo>
                    <a:pt x="24117681" y="0"/>
                    <a:pt x="24125174" y="7620"/>
                    <a:pt x="24125174" y="16891"/>
                  </a:cubicBezTo>
                  <a:lnTo>
                    <a:pt x="24125174" y="809371"/>
                  </a:lnTo>
                  <a:cubicBezTo>
                    <a:pt x="24125174" y="818769"/>
                    <a:pt x="24117554" y="826262"/>
                    <a:pt x="24108283" y="826262"/>
                  </a:cubicBezTo>
                  <a:lnTo>
                    <a:pt x="16891" y="826262"/>
                  </a:lnTo>
                  <a:cubicBezTo>
                    <a:pt x="7620" y="826389"/>
                    <a:pt x="0" y="818769"/>
                    <a:pt x="0" y="809371"/>
                  </a:cubicBezTo>
                  <a:lnTo>
                    <a:pt x="0" y="16891"/>
                  </a:lnTo>
                  <a:cubicBezTo>
                    <a:pt x="0" y="7620"/>
                    <a:pt x="7620" y="0"/>
                    <a:pt x="16891" y="0"/>
                  </a:cubicBezTo>
                  <a:moveTo>
                    <a:pt x="16891" y="33909"/>
                  </a:moveTo>
                  <a:lnTo>
                    <a:pt x="16891" y="16891"/>
                  </a:lnTo>
                  <a:lnTo>
                    <a:pt x="33909" y="16891"/>
                  </a:lnTo>
                  <a:lnTo>
                    <a:pt x="33909" y="809371"/>
                  </a:lnTo>
                  <a:lnTo>
                    <a:pt x="16891" y="809371"/>
                  </a:lnTo>
                  <a:lnTo>
                    <a:pt x="16891" y="792480"/>
                  </a:lnTo>
                  <a:lnTo>
                    <a:pt x="24108283" y="792480"/>
                  </a:lnTo>
                  <a:lnTo>
                    <a:pt x="24108283" y="809371"/>
                  </a:lnTo>
                  <a:lnTo>
                    <a:pt x="24091393" y="809371"/>
                  </a:lnTo>
                  <a:lnTo>
                    <a:pt x="24091393" y="16891"/>
                  </a:lnTo>
                  <a:lnTo>
                    <a:pt x="24108283" y="16891"/>
                  </a:lnTo>
                  <a:lnTo>
                    <a:pt x="24108283" y="33909"/>
                  </a:lnTo>
                  <a:lnTo>
                    <a:pt x="16891" y="33909"/>
                  </a:lnTo>
                  <a:close/>
                </a:path>
              </a:pathLst>
            </a:custGeom>
            <a:solidFill>
              <a:srgbClr val="1A7A8A"/>
            </a:solidFill>
          </p:spPr>
        </p:sp>
      </p:grpSp>
      <p:grpSp>
        <p:nvGrpSpPr>
          <p:cNvPr name="Group 11" id="11"/>
          <p:cNvGrpSpPr/>
          <p:nvPr/>
        </p:nvGrpSpPr>
        <p:grpSpPr>
          <a:xfrm rot="0">
            <a:off x="640080" y="219456"/>
            <a:ext cx="17190720" cy="1426464"/>
            <a:chOff x="0" y="0"/>
            <a:chExt cx="22920960" cy="1901952"/>
          </a:xfrm>
        </p:grpSpPr>
        <p:sp>
          <p:nvSpPr>
            <p:cNvPr name="Freeform 12" id="12"/>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3" id="13"/>
            <p:cNvSpPr txBox="true"/>
            <p:nvPr/>
          </p:nvSpPr>
          <p:spPr>
            <a:xfrm>
              <a:off x="0" y="-19050"/>
              <a:ext cx="22920960" cy="1921002"/>
            </a:xfrm>
            <a:prstGeom prst="rect">
              <a:avLst/>
            </a:prstGeom>
          </p:spPr>
          <p:txBody>
            <a:bodyPr anchor="ctr" rtlCol="false" tIns="0" lIns="0" bIns="0" rIns="0"/>
            <a:lstStyle/>
            <a:p>
              <a:pPr algn="l">
                <a:lnSpc>
                  <a:spcPts val="6240"/>
                </a:lnSpc>
              </a:pPr>
              <a:r>
                <a:rPr lang="en-US" sz="5200" b="true">
                  <a:solidFill>
                    <a:srgbClr val="FFFFFF"/>
                  </a:solidFill>
                  <a:latin typeface="Arial Bold"/>
                  <a:ea typeface="Arial Bold"/>
                  <a:cs typeface="Arial Bold"/>
                  <a:sym typeface="Arial Bold"/>
                </a:rPr>
                <a:t>Conclusion</a:t>
              </a:r>
            </a:p>
          </p:txBody>
        </p:sp>
      </p:grpSp>
      <p:grpSp>
        <p:nvGrpSpPr>
          <p:cNvPr name="Group 14" id="14"/>
          <p:cNvGrpSpPr/>
          <p:nvPr/>
        </p:nvGrpSpPr>
        <p:grpSpPr>
          <a:xfrm rot="0">
            <a:off x="731520" y="2011680"/>
            <a:ext cx="16824960" cy="731520"/>
            <a:chOff x="0" y="0"/>
            <a:chExt cx="22433280" cy="975360"/>
          </a:xfrm>
        </p:grpSpPr>
        <p:sp>
          <p:nvSpPr>
            <p:cNvPr name="Freeform 15" id="15"/>
            <p:cNvSpPr/>
            <p:nvPr/>
          </p:nvSpPr>
          <p:spPr>
            <a:xfrm flipH="false" flipV="false" rot="0">
              <a:off x="0" y="0"/>
              <a:ext cx="22433280" cy="975360"/>
            </a:xfrm>
            <a:custGeom>
              <a:avLst/>
              <a:gdLst/>
              <a:ahLst/>
              <a:cxnLst/>
              <a:rect r="r" b="b" t="t" l="l"/>
              <a:pathLst>
                <a:path h="975360" w="22433280">
                  <a:moveTo>
                    <a:pt x="0" y="0"/>
                  </a:moveTo>
                  <a:lnTo>
                    <a:pt x="22433280" y="0"/>
                  </a:lnTo>
                  <a:lnTo>
                    <a:pt x="22433280" y="975360"/>
                  </a:lnTo>
                  <a:lnTo>
                    <a:pt x="0" y="975360"/>
                  </a:lnTo>
                  <a:close/>
                </a:path>
              </a:pathLst>
            </a:custGeom>
            <a:blipFill>
              <a:blip r:embed="rId3">
                <a:alphaModFix amt="0"/>
              </a:blip>
              <a:stretch>
                <a:fillRect l="0" t="-398155" r="0" b="-398155"/>
              </a:stretch>
            </a:blipFill>
          </p:spPr>
        </p:sp>
        <p:sp>
          <p:nvSpPr>
            <p:cNvPr name="TextBox 16" id="16"/>
            <p:cNvSpPr txBox="true"/>
            <p:nvPr/>
          </p:nvSpPr>
          <p:spPr>
            <a:xfrm>
              <a:off x="0" y="-28575"/>
              <a:ext cx="22433280" cy="1003935"/>
            </a:xfrm>
            <a:prstGeom prst="rect">
              <a:avLst/>
            </a:prstGeom>
          </p:spPr>
          <p:txBody>
            <a:bodyPr anchor="ctr" rtlCol="false" tIns="0" lIns="0" bIns="0" rIns="0"/>
            <a:lstStyle/>
            <a:p>
              <a:pPr algn="l">
                <a:lnSpc>
                  <a:spcPts val="3840"/>
                </a:lnSpc>
              </a:pPr>
              <a:r>
                <a:rPr lang="en-US" sz="3200" i="true">
                  <a:solidFill>
                    <a:srgbClr val="002060"/>
                  </a:solidFill>
                  <a:latin typeface="Arial Italics"/>
                  <a:ea typeface="Arial Italics"/>
                  <a:cs typeface="Arial Italics"/>
                  <a:sym typeface="Arial Italics"/>
                </a:rPr>
                <a:t>Key Lessons from Mid Staffordshire</a:t>
              </a:r>
            </a:p>
          </p:txBody>
        </p:sp>
      </p:grpSp>
      <p:sp>
        <p:nvSpPr>
          <p:cNvPr name="TextBox 17" id="17"/>
          <p:cNvSpPr txBox="true"/>
          <p:nvPr/>
        </p:nvSpPr>
        <p:spPr>
          <a:xfrm rot="0">
            <a:off x="822960" y="3034665"/>
            <a:ext cx="16642080" cy="5606415"/>
          </a:xfrm>
          <a:prstGeom prst="rect">
            <a:avLst/>
          </a:prstGeom>
        </p:spPr>
        <p:txBody>
          <a:bodyPr anchor="t" rtlCol="false" tIns="0" lIns="0" bIns="0" rIns="0">
            <a:spAutoFit/>
          </a:bodyPr>
          <a:lstStyle/>
          <a:p>
            <a:pPr algn="l" marL="772160" indent="-386080" lvl="1">
              <a:lnSpc>
                <a:spcPts val="3840"/>
              </a:lnSpc>
              <a:buFont typeface="Arial"/>
              <a:buChar char="•"/>
            </a:pPr>
            <a:r>
              <a:rPr lang="en-US" sz="3200">
                <a:solidFill>
                  <a:srgbClr val="000000"/>
                </a:solidFill>
                <a:latin typeface="Arial"/>
                <a:ea typeface="Arial"/>
                <a:cs typeface="Arial"/>
                <a:sym typeface="Arial"/>
              </a:rPr>
              <a:t>Systemic failures cannot be addressed by isolating one component — multi-framework analysis is essential.</a:t>
            </a:r>
          </a:p>
          <a:p>
            <a:pPr algn="l" marL="772160" indent="-386080" lvl="1">
              <a:lnSpc>
                <a:spcPts val="3840"/>
              </a:lnSpc>
              <a:buFont typeface="Arial"/>
              <a:buChar char="•"/>
            </a:pPr>
            <a:r>
              <a:rPr lang="en-US" sz="3200">
                <a:solidFill>
                  <a:srgbClr val="000000"/>
                </a:solidFill>
                <a:latin typeface="Arial"/>
                <a:ea typeface="Arial"/>
                <a:cs typeface="Arial"/>
                <a:sym typeface="Arial"/>
              </a:rPr>
              <a:t>Policy structures creating perverse incentives must be recognised and reformed.</a:t>
            </a:r>
          </a:p>
          <a:p>
            <a:pPr algn="l" marL="772160" indent="-386080" lvl="1">
              <a:lnSpc>
                <a:spcPts val="3840"/>
              </a:lnSpc>
              <a:buFont typeface="Arial"/>
              <a:buChar char="•"/>
            </a:pPr>
            <a:r>
              <a:rPr lang="en-US" sz="3200">
                <a:solidFill>
                  <a:srgbClr val="000000"/>
                </a:solidFill>
                <a:latin typeface="Arial"/>
                <a:ea typeface="Arial"/>
                <a:cs typeface="Arial"/>
                <a:sym typeface="Arial"/>
              </a:rPr>
              <a:t>Quality improvement must be embedded in operational DNA, not treated as a compliance exercise (Berwick, 2013).</a:t>
            </a:r>
          </a:p>
          <a:p>
            <a:pPr algn="l" marL="772160" indent="-386080" lvl="1">
              <a:lnSpc>
                <a:spcPts val="3840"/>
              </a:lnSpc>
              <a:buFont typeface="Arial"/>
              <a:buChar char="•"/>
            </a:pPr>
            <a:r>
              <a:rPr lang="en-US" sz="3200">
                <a:solidFill>
                  <a:srgbClr val="000000"/>
                </a:solidFill>
                <a:latin typeface="Arial"/>
                <a:ea typeface="Arial"/>
                <a:cs typeface="Arial"/>
                <a:sym typeface="Arial"/>
              </a:rPr>
              <a:t>Equity demands explicit protection for the most vulnerable patients (Dall'Ora et al., 2022).</a:t>
            </a:r>
          </a:p>
          <a:p>
            <a:pPr algn="l" marL="772160" indent="-386080" lvl="1">
              <a:lnSpc>
                <a:spcPts val="3840"/>
              </a:lnSpc>
              <a:buFont typeface="Arial"/>
              <a:buChar char="•"/>
            </a:pPr>
            <a:r>
              <a:rPr lang="en-US" sz="3200">
                <a:solidFill>
                  <a:srgbClr val="000000"/>
                </a:solidFill>
                <a:latin typeface="Arial"/>
                <a:ea typeface="Arial"/>
                <a:cs typeface="Arial"/>
                <a:sym typeface="Arial"/>
              </a:rPr>
              <a:t>Understanding systemic healthcare failure is a professional and ethical responsibility for all practitioners, managers, and policymakers (Braithwaite et al., 2017).</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1B2A4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354587" cy="10312403"/>
            <a:chOff x="0" y="0"/>
            <a:chExt cx="472783" cy="13749871"/>
          </a:xfrm>
        </p:grpSpPr>
        <p:sp>
          <p:nvSpPr>
            <p:cNvPr name="Freeform 3" id="3"/>
            <p:cNvSpPr/>
            <p:nvPr/>
          </p:nvSpPr>
          <p:spPr>
            <a:xfrm flipH="false" flipV="false" rot="0">
              <a:off x="16891" y="16891"/>
              <a:ext cx="438912" cy="13715999"/>
            </a:xfrm>
            <a:custGeom>
              <a:avLst/>
              <a:gdLst/>
              <a:ahLst/>
              <a:cxnLst/>
              <a:rect r="r" b="b" t="t" l="l"/>
              <a:pathLst>
                <a:path h="13715999" w="438912">
                  <a:moveTo>
                    <a:pt x="0" y="0"/>
                  </a:moveTo>
                  <a:lnTo>
                    <a:pt x="438912" y="0"/>
                  </a:lnTo>
                  <a:lnTo>
                    <a:pt x="438912" y="13715999"/>
                  </a:lnTo>
                  <a:lnTo>
                    <a:pt x="0" y="13715999"/>
                  </a:lnTo>
                  <a:close/>
                </a:path>
              </a:pathLst>
            </a:custGeom>
            <a:solidFill>
              <a:srgbClr val="1A7A8A"/>
            </a:solidFill>
          </p:spPr>
        </p:sp>
        <p:sp>
          <p:nvSpPr>
            <p:cNvPr name="Freeform 4" id="4"/>
            <p:cNvSpPr/>
            <p:nvPr/>
          </p:nvSpPr>
          <p:spPr>
            <a:xfrm flipH="false" flipV="false" rot="0">
              <a:off x="0" y="0"/>
              <a:ext cx="472694" cy="13749782"/>
            </a:xfrm>
            <a:custGeom>
              <a:avLst/>
              <a:gdLst/>
              <a:ahLst/>
              <a:cxnLst/>
              <a:rect r="r" b="b" t="t" l="l"/>
              <a:pathLst>
                <a:path h="13749782" w="472694">
                  <a:moveTo>
                    <a:pt x="16891" y="0"/>
                  </a:moveTo>
                  <a:lnTo>
                    <a:pt x="455803" y="0"/>
                  </a:lnTo>
                  <a:cubicBezTo>
                    <a:pt x="465201" y="0"/>
                    <a:pt x="472694" y="7620"/>
                    <a:pt x="472694" y="16891"/>
                  </a:cubicBezTo>
                  <a:lnTo>
                    <a:pt x="472694" y="13732890"/>
                  </a:lnTo>
                  <a:cubicBezTo>
                    <a:pt x="472694" y="13742290"/>
                    <a:pt x="465074" y="13749782"/>
                    <a:pt x="455803"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455803" y="13716000"/>
                  </a:lnTo>
                  <a:lnTo>
                    <a:pt x="455803" y="13732890"/>
                  </a:lnTo>
                  <a:lnTo>
                    <a:pt x="438912" y="13732890"/>
                  </a:lnTo>
                  <a:lnTo>
                    <a:pt x="438912" y="16891"/>
                  </a:lnTo>
                  <a:lnTo>
                    <a:pt x="455803" y="16891"/>
                  </a:lnTo>
                  <a:lnTo>
                    <a:pt x="455803" y="33909"/>
                  </a:lnTo>
                  <a:lnTo>
                    <a:pt x="16891" y="33909"/>
                  </a:lnTo>
                  <a:close/>
                </a:path>
              </a:pathLst>
            </a:custGeom>
            <a:solidFill>
              <a:srgbClr val="1A7A8A"/>
            </a:solidFill>
          </p:spPr>
        </p:sp>
      </p:grpSp>
      <p:grpSp>
        <p:nvGrpSpPr>
          <p:cNvPr name="Group 5" id="5"/>
          <p:cNvGrpSpPr/>
          <p:nvPr/>
        </p:nvGrpSpPr>
        <p:grpSpPr>
          <a:xfrm rot="0">
            <a:off x="316487" y="6469818"/>
            <a:ext cx="17655035" cy="116843"/>
            <a:chOff x="0" y="0"/>
            <a:chExt cx="23540047" cy="155791"/>
          </a:xfrm>
        </p:grpSpPr>
        <p:sp>
          <p:nvSpPr>
            <p:cNvPr name="Freeform 6" id="6"/>
            <p:cNvSpPr/>
            <p:nvPr/>
          </p:nvSpPr>
          <p:spPr>
            <a:xfrm flipH="false" flipV="false" rot="0">
              <a:off x="16891" y="16891"/>
              <a:ext cx="23506176" cy="121920"/>
            </a:xfrm>
            <a:custGeom>
              <a:avLst/>
              <a:gdLst/>
              <a:ahLst/>
              <a:cxnLst/>
              <a:rect r="r" b="b" t="t" l="l"/>
              <a:pathLst>
                <a:path h="121920" w="23506176">
                  <a:moveTo>
                    <a:pt x="0" y="0"/>
                  </a:moveTo>
                  <a:lnTo>
                    <a:pt x="23506176" y="0"/>
                  </a:lnTo>
                  <a:lnTo>
                    <a:pt x="23506176" y="121920"/>
                  </a:lnTo>
                  <a:lnTo>
                    <a:pt x="0" y="121920"/>
                  </a:lnTo>
                  <a:close/>
                </a:path>
              </a:pathLst>
            </a:custGeom>
            <a:solidFill>
              <a:srgbClr val="C9A84C"/>
            </a:solidFill>
          </p:spPr>
        </p:sp>
        <p:sp>
          <p:nvSpPr>
            <p:cNvPr name="Freeform 7" id="7"/>
            <p:cNvSpPr/>
            <p:nvPr/>
          </p:nvSpPr>
          <p:spPr>
            <a:xfrm flipH="false" flipV="false" rot="0">
              <a:off x="0" y="0"/>
              <a:ext cx="23539957" cy="155704"/>
            </a:xfrm>
            <a:custGeom>
              <a:avLst/>
              <a:gdLst/>
              <a:ahLst/>
              <a:cxnLst/>
              <a:rect r="r" b="b" t="t" l="l"/>
              <a:pathLst>
                <a:path h="155704" w="23539957">
                  <a:moveTo>
                    <a:pt x="16891" y="0"/>
                  </a:moveTo>
                  <a:lnTo>
                    <a:pt x="23523067" y="0"/>
                  </a:lnTo>
                  <a:cubicBezTo>
                    <a:pt x="23532464" y="0"/>
                    <a:pt x="23539957" y="7620"/>
                    <a:pt x="23539957" y="16891"/>
                  </a:cubicBezTo>
                  <a:lnTo>
                    <a:pt x="23539957" y="138811"/>
                  </a:lnTo>
                  <a:cubicBezTo>
                    <a:pt x="23539957" y="148209"/>
                    <a:pt x="23532337" y="155702"/>
                    <a:pt x="23523067" y="155702"/>
                  </a:cubicBezTo>
                  <a:lnTo>
                    <a:pt x="16891" y="155702"/>
                  </a:lnTo>
                  <a:cubicBezTo>
                    <a:pt x="7620" y="155829"/>
                    <a:pt x="0" y="148209"/>
                    <a:pt x="0" y="138811"/>
                  </a:cubicBezTo>
                  <a:lnTo>
                    <a:pt x="0" y="16891"/>
                  </a:lnTo>
                  <a:cubicBezTo>
                    <a:pt x="0" y="7620"/>
                    <a:pt x="7620" y="0"/>
                    <a:pt x="16891" y="0"/>
                  </a:cubicBezTo>
                  <a:moveTo>
                    <a:pt x="16891" y="33909"/>
                  </a:moveTo>
                  <a:lnTo>
                    <a:pt x="16891" y="16891"/>
                  </a:lnTo>
                  <a:lnTo>
                    <a:pt x="33909" y="16891"/>
                  </a:lnTo>
                  <a:lnTo>
                    <a:pt x="33909" y="138811"/>
                  </a:lnTo>
                  <a:lnTo>
                    <a:pt x="16891" y="138811"/>
                  </a:lnTo>
                  <a:lnTo>
                    <a:pt x="16891" y="121920"/>
                  </a:lnTo>
                  <a:lnTo>
                    <a:pt x="23523067" y="121920"/>
                  </a:lnTo>
                  <a:lnTo>
                    <a:pt x="23523067" y="138811"/>
                  </a:lnTo>
                  <a:lnTo>
                    <a:pt x="23506176" y="138811"/>
                  </a:lnTo>
                  <a:lnTo>
                    <a:pt x="23506176" y="16891"/>
                  </a:lnTo>
                  <a:lnTo>
                    <a:pt x="23523067" y="16891"/>
                  </a:lnTo>
                  <a:lnTo>
                    <a:pt x="23523067" y="33909"/>
                  </a:lnTo>
                  <a:lnTo>
                    <a:pt x="16891" y="33909"/>
                  </a:lnTo>
                  <a:close/>
                </a:path>
              </a:pathLst>
            </a:custGeom>
            <a:solidFill>
              <a:srgbClr val="C9A84C"/>
            </a:solidFill>
          </p:spPr>
        </p:sp>
      </p:grpSp>
      <p:sp>
        <p:nvSpPr>
          <p:cNvPr name="TextBox 8" id="8"/>
          <p:cNvSpPr txBox="true"/>
          <p:nvPr/>
        </p:nvSpPr>
        <p:spPr>
          <a:xfrm rot="0">
            <a:off x="822960" y="3691776"/>
            <a:ext cx="16642080" cy="2947035"/>
          </a:xfrm>
          <a:prstGeom prst="rect">
            <a:avLst/>
          </a:prstGeom>
        </p:spPr>
        <p:txBody>
          <a:bodyPr anchor="t" rtlCol="false" tIns="0" lIns="0" bIns="0" rIns="0">
            <a:spAutoFit/>
          </a:bodyPr>
          <a:lstStyle/>
          <a:p>
            <a:pPr algn="ctr">
              <a:lnSpc>
                <a:spcPts val="19200"/>
              </a:lnSpc>
            </a:pPr>
            <a:r>
              <a:rPr lang="en-US" sz="16000" b="true">
                <a:solidFill>
                  <a:srgbClr val="FFFFFF"/>
                </a:solidFill>
                <a:latin typeface="Arial Bold"/>
                <a:ea typeface="Arial Bold"/>
                <a:cs typeface="Arial Bold"/>
                <a:sym typeface="Arial Bold"/>
              </a:rPr>
              <a:t>Thank You!!!</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5F7FA"/>
        </a:solidFill>
      </p:bgPr>
    </p:bg>
    <p:spTree>
      <p:nvGrpSpPr>
        <p:cNvPr id="1" name=""/>
        <p:cNvGrpSpPr/>
        <p:nvPr/>
      </p:nvGrpSpPr>
      <p:grpSpPr>
        <a:xfrm>
          <a:off x="0" y="0"/>
          <a:ext cx="0" cy="0"/>
          <a:chOff x="0" y="0"/>
          <a:chExt cx="0" cy="0"/>
        </a:xfrm>
      </p:grpSpPr>
      <p:grpSp>
        <p:nvGrpSpPr>
          <p:cNvPr name="Group 2" id="2"/>
          <p:cNvGrpSpPr/>
          <p:nvPr/>
        </p:nvGrpSpPr>
        <p:grpSpPr>
          <a:xfrm rot="0">
            <a:off x="-12697" y="-12697"/>
            <a:ext cx="244859" cy="10312403"/>
            <a:chOff x="0" y="0"/>
            <a:chExt cx="326479" cy="13749871"/>
          </a:xfrm>
        </p:grpSpPr>
        <p:sp>
          <p:nvSpPr>
            <p:cNvPr name="Freeform 3" id="3"/>
            <p:cNvSpPr/>
            <p:nvPr/>
          </p:nvSpPr>
          <p:spPr>
            <a:xfrm flipH="false" flipV="false" rot="0">
              <a:off x="16891" y="16891"/>
              <a:ext cx="292608" cy="13715999"/>
            </a:xfrm>
            <a:custGeom>
              <a:avLst/>
              <a:gdLst/>
              <a:ahLst/>
              <a:cxnLst/>
              <a:rect r="r" b="b" t="t" l="l"/>
              <a:pathLst>
                <a:path h="13715999" w="292608">
                  <a:moveTo>
                    <a:pt x="0" y="0"/>
                  </a:moveTo>
                  <a:lnTo>
                    <a:pt x="292608" y="0"/>
                  </a:lnTo>
                  <a:lnTo>
                    <a:pt x="292608" y="13715999"/>
                  </a:lnTo>
                  <a:lnTo>
                    <a:pt x="0" y="13715999"/>
                  </a:lnTo>
                  <a:close/>
                </a:path>
              </a:pathLst>
            </a:custGeom>
            <a:solidFill>
              <a:srgbClr val="1B2A4A"/>
            </a:solidFill>
          </p:spPr>
        </p:sp>
        <p:sp>
          <p:nvSpPr>
            <p:cNvPr name="Freeform 4" id="4"/>
            <p:cNvSpPr/>
            <p:nvPr/>
          </p:nvSpPr>
          <p:spPr>
            <a:xfrm flipH="false" flipV="false" rot="0">
              <a:off x="0" y="0"/>
              <a:ext cx="326390" cy="13749782"/>
            </a:xfrm>
            <a:custGeom>
              <a:avLst/>
              <a:gdLst/>
              <a:ahLst/>
              <a:cxnLst/>
              <a:rect r="r" b="b" t="t" l="l"/>
              <a:pathLst>
                <a:path h="13749782" w="326390">
                  <a:moveTo>
                    <a:pt x="16891" y="0"/>
                  </a:moveTo>
                  <a:lnTo>
                    <a:pt x="309499" y="0"/>
                  </a:lnTo>
                  <a:cubicBezTo>
                    <a:pt x="318897" y="0"/>
                    <a:pt x="326390" y="7620"/>
                    <a:pt x="326390" y="16891"/>
                  </a:cubicBezTo>
                  <a:lnTo>
                    <a:pt x="326390" y="13732890"/>
                  </a:lnTo>
                  <a:cubicBezTo>
                    <a:pt x="326390" y="13742290"/>
                    <a:pt x="318770" y="13749782"/>
                    <a:pt x="309499" y="13749782"/>
                  </a:cubicBezTo>
                  <a:lnTo>
                    <a:pt x="16891" y="13749782"/>
                  </a:lnTo>
                  <a:cubicBezTo>
                    <a:pt x="7493" y="13749782"/>
                    <a:pt x="0" y="13742163"/>
                    <a:pt x="0" y="13732890"/>
                  </a:cubicBezTo>
                  <a:lnTo>
                    <a:pt x="0" y="16891"/>
                  </a:lnTo>
                  <a:cubicBezTo>
                    <a:pt x="0" y="7620"/>
                    <a:pt x="7620" y="0"/>
                    <a:pt x="16891" y="0"/>
                  </a:cubicBezTo>
                  <a:moveTo>
                    <a:pt x="16891" y="33909"/>
                  </a:moveTo>
                  <a:lnTo>
                    <a:pt x="16891" y="16891"/>
                  </a:lnTo>
                  <a:lnTo>
                    <a:pt x="33909" y="16891"/>
                  </a:lnTo>
                  <a:lnTo>
                    <a:pt x="33909" y="13732890"/>
                  </a:lnTo>
                  <a:lnTo>
                    <a:pt x="16891" y="13732890"/>
                  </a:lnTo>
                  <a:lnTo>
                    <a:pt x="16891" y="13716000"/>
                  </a:lnTo>
                  <a:lnTo>
                    <a:pt x="309499" y="13716000"/>
                  </a:lnTo>
                  <a:lnTo>
                    <a:pt x="309499" y="13732890"/>
                  </a:lnTo>
                  <a:lnTo>
                    <a:pt x="292608" y="13732890"/>
                  </a:lnTo>
                  <a:lnTo>
                    <a:pt x="292608" y="16891"/>
                  </a:lnTo>
                  <a:lnTo>
                    <a:pt x="309499" y="16891"/>
                  </a:lnTo>
                  <a:lnTo>
                    <a:pt x="309499" y="33909"/>
                  </a:lnTo>
                  <a:lnTo>
                    <a:pt x="16891" y="33909"/>
                  </a:lnTo>
                  <a:close/>
                </a:path>
              </a:pathLst>
            </a:custGeom>
            <a:solidFill>
              <a:srgbClr val="1B2A4A"/>
            </a:solidFill>
          </p:spPr>
        </p:sp>
      </p:grpSp>
      <p:grpSp>
        <p:nvGrpSpPr>
          <p:cNvPr name="Group 5" id="5"/>
          <p:cNvGrpSpPr/>
          <p:nvPr/>
        </p:nvGrpSpPr>
        <p:grpSpPr>
          <a:xfrm rot="0">
            <a:off x="206759" y="-12697"/>
            <a:ext cx="18093947" cy="1269254"/>
            <a:chOff x="0" y="0"/>
            <a:chExt cx="24125263" cy="1692338"/>
          </a:xfrm>
        </p:grpSpPr>
        <p:sp>
          <p:nvSpPr>
            <p:cNvPr name="Freeform 6" id="6"/>
            <p:cNvSpPr/>
            <p:nvPr/>
          </p:nvSpPr>
          <p:spPr>
            <a:xfrm flipH="false" flipV="false" rot="0">
              <a:off x="16891" y="16891"/>
              <a:ext cx="24091392" cy="1658493"/>
            </a:xfrm>
            <a:custGeom>
              <a:avLst/>
              <a:gdLst/>
              <a:ahLst/>
              <a:cxnLst/>
              <a:rect r="r" b="b" t="t" l="l"/>
              <a:pathLst>
                <a:path h="1658493" w="24091392">
                  <a:moveTo>
                    <a:pt x="0" y="0"/>
                  </a:moveTo>
                  <a:lnTo>
                    <a:pt x="24091392" y="0"/>
                  </a:lnTo>
                  <a:lnTo>
                    <a:pt x="24091392" y="1658493"/>
                  </a:lnTo>
                  <a:lnTo>
                    <a:pt x="0" y="1658493"/>
                  </a:lnTo>
                  <a:close/>
                </a:path>
              </a:pathLst>
            </a:custGeom>
            <a:solidFill>
              <a:srgbClr val="1B2A4A"/>
            </a:solidFill>
          </p:spPr>
        </p:sp>
        <p:sp>
          <p:nvSpPr>
            <p:cNvPr name="Freeform 7" id="7"/>
            <p:cNvSpPr/>
            <p:nvPr/>
          </p:nvSpPr>
          <p:spPr>
            <a:xfrm flipH="false" flipV="false" rot="0">
              <a:off x="0" y="0"/>
              <a:ext cx="24125174" cy="1692275"/>
            </a:xfrm>
            <a:custGeom>
              <a:avLst/>
              <a:gdLst/>
              <a:ahLst/>
              <a:cxnLst/>
              <a:rect r="r" b="b" t="t" l="l"/>
              <a:pathLst>
                <a:path h="1692275" w="24125174">
                  <a:moveTo>
                    <a:pt x="16891" y="0"/>
                  </a:moveTo>
                  <a:lnTo>
                    <a:pt x="24108283" y="0"/>
                  </a:lnTo>
                  <a:cubicBezTo>
                    <a:pt x="24117681" y="0"/>
                    <a:pt x="24125174" y="7620"/>
                    <a:pt x="24125174" y="16891"/>
                  </a:cubicBezTo>
                  <a:lnTo>
                    <a:pt x="24125174" y="1675384"/>
                  </a:lnTo>
                  <a:cubicBezTo>
                    <a:pt x="24125174" y="1684782"/>
                    <a:pt x="24117554" y="1692275"/>
                    <a:pt x="24108283" y="1692275"/>
                  </a:cubicBezTo>
                  <a:lnTo>
                    <a:pt x="16891" y="1692275"/>
                  </a:lnTo>
                  <a:cubicBezTo>
                    <a:pt x="7493" y="1692275"/>
                    <a:pt x="0" y="1684655"/>
                    <a:pt x="0" y="1675384"/>
                  </a:cubicBezTo>
                  <a:lnTo>
                    <a:pt x="0" y="16891"/>
                  </a:lnTo>
                  <a:cubicBezTo>
                    <a:pt x="0" y="7620"/>
                    <a:pt x="7620" y="0"/>
                    <a:pt x="16891" y="0"/>
                  </a:cubicBezTo>
                  <a:moveTo>
                    <a:pt x="16891" y="33909"/>
                  </a:moveTo>
                  <a:lnTo>
                    <a:pt x="16891" y="16891"/>
                  </a:lnTo>
                  <a:lnTo>
                    <a:pt x="33909" y="16891"/>
                  </a:lnTo>
                  <a:lnTo>
                    <a:pt x="33909" y="1675384"/>
                  </a:lnTo>
                  <a:lnTo>
                    <a:pt x="16891" y="1675384"/>
                  </a:lnTo>
                  <a:lnTo>
                    <a:pt x="16891" y="1658493"/>
                  </a:lnTo>
                  <a:lnTo>
                    <a:pt x="24108283" y="1658493"/>
                  </a:lnTo>
                  <a:lnTo>
                    <a:pt x="24108283" y="1675384"/>
                  </a:lnTo>
                  <a:lnTo>
                    <a:pt x="24091393" y="1675384"/>
                  </a:lnTo>
                  <a:lnTo>
                    <a:pt x="24091393" y="16891"/>
                  </a:lnTo>
                  <a:lnTo>
                    <a:pt x="24108283" y="16891"/>
                  </a:lnTo>
                  <a:lnTo>
                    <a:pt x="24108283" y="33909"/>
                  </a:lnTo>
                  <a:lnTo>
                    <a:pt x="16891" y="33909"/>
                  </a:lnTo>
                  <a:close/>
                </a:path>
              </a:pathLst>
            </a:custGeom>
            <a:solidFill>
              <a:srgbClr val="1B2A4A"/>
            </a:solidFill>
          </p:spPr>
        </p:sp>
      </p:grpSp>
      <p:grpSp>
        <p:nvGrpSpPr>
          <p:cNvPr name="Group 8" id="8"/>
          <p:cNvGrpSpPr/>
          <p:nvPr/>
        </p:nvGrpSpPr>
        <p:grpSpPr>
          <a:xfrm rot="0">
            <a:off x="640080" y="-52911"/>
            <a:ext cx="17190720" cy="1426464"/>
            <a:chOff x="0" y="0"/>
            <a:chExt cx="22920960" cy="1901952"/>
          </a:xfrm>
        </p:grpSpPr>
        <p:sp>
          <p:nvSpPr>
            <p:cNvPr name="Freeform 9" id="9"/>
            <p:cNvSpPr/>
            <p:nvPr/>
          </p:nvSpPr>
          <p:spPr>
            <a:xfrm flipH="false" flipV="false" rot="0">
              <a:off x="0" y="0"/>
              <a:ext cx="22920961" cy="1901952"/>
            </a:xfrm>
            <a:custGeom>
              <a:avLst/>
              <a:gdLst/>
              <a:ahLst/>
              <a:cxnLst/>
              <a:rect r="r" b="b" t="t" l="l"/>
              <a:pathLst>
                <a:path h="1901952" w="22920961">
                  <a:moveTo>
                    <a:pt x="0" y="0"/>
                  </a:moveTo>
                  <a:lnTo>
                    <a:pt x="22920961" y="0"/>
                  </a:lnTo>
                  <a:lnTo>
                    <a:pt x="22920961" y="1901952"/>
                  </a:lnTo>
                  <a:lnTo>
                    <a:pt x="0" y="1901952"/>
                  </a:lnTo>
                  <a:close/>
                </a:path>
              </a:pathLst>
            </a:custGeom>
            <a:blipFill>
              <a:blip r:embed="rId3">
                <a:alphaModFix amt="0"/>
              </a:blip>
              <a:stretch>
                <a:fillRect l="0" t="-184819" r="0" b="-184819"/>
              </a:stretch>
            </a:blipFill>
          </p:spPr>
        </p:sp>
        <p:sp>
          <p:nvSpPr>
            <p:cNvPr name="TextBox 10" id="10"/>
            <p:cNvSpPr txBox="true"/>
            <p:nvPr/>
          </p:nvSpPr>
          <p:spPr>
            <a:xfrm>
              <a:off x="0" y="-28575"/>
              <a:ext cx="22920960" cy="1930527"/>
            </a:xfrm>
            <a:prstGeom prst="rect">
              <a:avLst/>
            </a:prstGeom>
          </p:spPr>
          <p:txBody>
            <a:bodyPr anchor="ctr" rtlCol="false" tIns="0" lIns="0" bIns="0" rIns="0"/>
            <a:lstStyle/>
            <a:p>
              <a:pPr algn="l">
                <a:lnSpc>
                  <a:spcPts val="4320"/>
                </a:lnSpc>
              </a:pPr>
              <a:r>
                <a:rPr lang="en-US" sz="3600" b="true">
                  <a:solidFill>
                    <a:srgbClr val="FFFFFF"/>
                  </a:solidFill>
                  <a:latin typeface="Arial Bold"/>
                  <a:ea typeface="Arial Bold"/>
                  <a:cs typeface="Arial Bold"/>
                  <a:sym typeface="Arial Bold"/>
                </a:rPr>
                <a:t>References</a:t>
              </a:r>
            </a:p>
          </p:txBody>
        </p:sp>
      </p:grpSp>
      <p:grpSp>
        <p:nvGrpSpPr>
          <p:cNvPr name="Group 11" id="11"/>
          <p:cNvGrpSpPr/>
          <p:nvPr/>
        </p:nvGrpSpPr>
        <p:grpSpPr>
          <a:xfrm rot="0">
            <a:off x="430111" y="1203131"/>
            <a:ext cx="17428464" cy="9140962"/>
            <a:chOff x="0" y="0"/>
            <a:chExt cx="23237952" cy="12187949"/>
          </a:xfrm>
        </p:grpSpPr>
        <p:sp>
          <p:nvSpPr>
            <p:cNvPr name="Freeform 12" id="12"/>
            <p:cNvSpPr/>
            <p:nvPr/>
          </p:nvSpPr>
          <p:spPr>
            <a:xfrm flipH="false" flipV="false" rot="0">
              <a:off x="0" y="0"/>
              <a:ext cx="23237952" cy="12187952"/>
            </a:xfrm>
            <a:custGeom>
              <a:avLst/>
              <a:gdLst/>
              <a:ahLst/>
              <a:cxnLst/>
              <a:rect r="r" b="b" t="t" l="l"/>
              <a:pathLst>
                <a:path h="12187952" w="23237952">
                  <a:moveTo>
                    <a:pt x="0" y="0"/>
                  </a:moveTo>
                  <a:lnTo>
                    <a:pt x="23237952" y="0"/>
                  </a:lnTo>
                  <a:lnTo>
                    <a:pt x="23237952" y="12187952"/>
                  </a:lnTo>
                  <a:lnTo>
                    <a:pt x="0" y="12187952"/>
                  </a:lnTo>
                  <a:close/>
                </a:path>
              </a:pathLst>
            </a:custGeom>
            <a:blipFill>
              <a:blip r:embed="rId3">
                <a:alphaModFix amt="0"/>
              </a:blip>
              <a:stretch>
                <a:fillRect l="-17293" t="0" r="-17293" b="0"/>
              </a:stretch>
            </a:blipFill>
          </p:spPr>
        </p:sp>
        <p:sp>
          <p:nvSpPr>
            <p:cNvPr name="TextBox 13" id="13"/>
            <p:cNvSpPr txBox="true"/>
            <p:nvPr/>
          </p:nvSpPr>
          <p:spPr>
            <a:xfrm>
              <a:off x="0" y="-19050"/>
              <a:ext cx="23237952" cy="12206999"/>
            </a:xfrm>
            <a:prstGeom prst="rect">
              <a:avLst/>
            </a:prstGeom>
          </p:spPr>
          <p:txBody>
            <a:bodyPr anchor="ctr" rtlCol="false" tIns="0" lIns="0" bIns="0" rIns="0"/>
            <a:lstStyle/>
            <a:p>
              <a:pPr algn="l" marL="434340" indent="-217170" lvl="1">
                <a:lnSpc>
                  <a:spcPts val="2160"/>
                </a:lnSpc>
                <a:buFont typeface="Arial"/>
                <a:buChar char="•"/>
              </a:pPr>
              <a:r>
                <a:rPr lang="en-US" sz="1800">
                  <a:solidFill>
                    <a:srgbClr val="000000"/>
                  </a:solidFill>
                  <a:latin typeface="Arial"/>
                  <a:ea typeface="Arial"/>
                  <a:cs typeface="Arial"/>
                  <a:sym typeface="Arial"/>
                </a:rPr>
                <a:t>Ayanian, J.Z. and Markel, H. (2016). Donabedian’s Lasting Framework for Health Care Quality. </a:t>
              </a:r>
              <a:r>
                <a:rPr lang="en-US" sz="1800" i="true">
                  <a:solidFill>
                    <a:srgbClr val="000000"/>
                  </a:solidFill>
                  <a:latin typeface="Arial Italics"/>
                  <a:ea typeface="Arial Italics"/>
                  <a:cs typeface="Arial Italics"/>
                  <a:sym typeface="Arial Italics"/>
                </a:rPr>
                <a:t>New England Journal of Medicine</a:t>
              </a:r>
              <a:r>
                <a:rPr lang="en-US" sz="1800">
                  <a:solidFill>
                    <a:srgbClr val="000000"/>
                  </a:solidFill>
                  <a:latin typeface="Arial"/>
                  <a:ea typeface="Arial"/>
                  <a:cs typeface="Arial"/>
                  <a:sym typeface="Arial"/>
                </a:rPr>
                <a:t>, 375(3), pp.205–207.</a:t>
              </a:r>
            </a:p>
            <a:p>
              <a:pPr algn="l" marL="434340" indent="-217170" lvl="1">
                <a:lnSpc>
                  <a:spcPts val="2160"/>
                </a:lnSpc>
                <a:buFont typeface="Arial"/>
                <a:buChar char="•"/>
              </a:pPr>
              <a:r>
                <a:rPr lang="en-US" sz="1800">
                  <a:solidFill>
                    <a:srgbClr val="000000"/>
                  </a:solidFill>
                  <a:latin typeface="Arial"/>
                  <a:ea typeface="Arial"/>
                  <a:cs typeface="Arial"/>
                  <a:sym typeface="Arial"/>
                </a:rPr>
                <a:t>Berwick, D. (2013). </a:t>
              </a:r>
              <a:r>
                <a:rPr lang="en-US" sz="1800" i="true">
                  <a:solidFill>
                    <a:srgbClr val="000000"/>
                  </a:solidFill>
                  <a:latin typeface="Arial Italics"/>
                  <a:ea typeface="Arial Italics"/>
                  <a:cs typeface="Arial Italics"/>
                  <a:sym typeface="Arial Italics"/>
                </a:rPr>
                <a:t>Berwick review into patient safety</a:t>
              </a:r>
              <a:r>
                <a:rPr lang="en-US" sz="1800">
                  <a:solidFill>
                    <a:srgbClr val="000000"/>
                  </a:solidFill>
                  <a:latin typeface="Arial"/>
                  <a:ea typeface="Arial"/>
                  <a:cs typeface="Arial"/>
                  <a:sym typeface="Arial"/>
                </a:rPr>
                <a:t>. [online] GOV.UK. Available at: https://www.gov.uk/government/publications/berwick-review-into-patient-safety.</a:t>
              </a:r>
            </a:p>
            <a:p>
              <a:pPr algn="l" marL="434340" indent="-217170" lvl="1">
                <a:lnSpc>
                  <a:spcPts val="2160"/>
                </a:lnSpc>
                <a:buFont typeface="Arial"/>
                <a:buChar char="•"/>
              </a:pPr>
              <a:r>
                <a:rPr lang="en-US" sz="1800">
                  <a:solidFill>
                    <a:srgbClr val="000000"/>
                  </a:solidFill>
                  <a:latin typeface="Arial"/>
                  <a:ea typeface="Arial"/>
                  <a:cs typeface="Arial"/>
                  <a:sym typeface="Arial"/>
                </a:rPr>
                <a:t>Braithwaite, J., Herkes, J., Ludlow, K., Testa, L. and Lamprell, G. (2017). Association between organisational and workplace cultures, and patient outcomes: Systematic review. </a:t>
              </a:r>
              <a:r>
                <a:rPr lang="en-US" sz="1800" i="true">
                  <a:solidFill>
                    <a:srgbClr val="000000"/>
                  </a:solidFill>
                  <a:latin typeface="Arial Italics"/>
                  <a:ea typeface="Arial Italics"/>
                  <a:cs typeface="Arial Italics"/>
                  <a:sym typeface="Arial Italics"/>
                </a:rPr>
                <a:t>BMJ Open</a:t>
              </a:r>
              <a:r>
                <a:rPr lang="en-US" sz="1800">
                  <a:solidFill>
                    <a:srgbClr val="000000"/>
                  </a:solidFill>
                  <a:latin typeface="Arial"/>
                  <a:ea typeface="Arial"/>
                  <a:cs typeface="Arial"/>
                  <a:sym typeface="Arial"/>
                </a:rPr>
                <a:t>, [online] 7(11). doi:https://doi.org/10.1136/bmjopen-2017-017708.</a:t>
              </a:r>
            </a:p>
            <a:p>
              <a:pPr algn="l" marL="434340" indent="-217170" lvl="1">
                <a:lnSpc>
                  <a:spcPts val="2160"/>
                </a:lnSpc>
                <a:buFont typeface="Arial"/>
                <a:buChar char="•"/>
              </a:pPr>
              <a:r>
                <a:rPr lang="en-US" sz="1800">
                  <a:solidFill>
                    <a:srgbClr val="000000"/>
                  </a:solidFill>
                  <a:latin typeface="Arial"/>
                  <a:ea typeface="Arial"/>
                  <a:cs typeface="Arial"/>
                  <a:sym typeface="Arial"/>
                </a:rPr>
                <a:t>Dall’Ora, C., Saville, C., Rubbo, B., Turner, L., Jones, J. and Griffiths, P. (2022). Nurse Staffing Levels and Patient Outcomes: A Systematic Review of Longitudinal Studies. </a:t>
              </a:r>
              <a:r>
                <a:rPr lang="en-US" sz="1800" i="true">
                  <a:solidFill>
                    <a:srgbClr val="000000"/>
                  </a:solidFill>
                  <a:latin typeface="Arial Italics"/>
                  <a:ea typeface="Arial Italics"/>
                  <a:cs typeface="Arial Italics"/>
                  <a:sym typeface="Arial Italics"/>
                </a:rPr>
                <a:t>International Journal of Nursing Studies</a:t>
              </a:r>
              <a:r>
                <a:rPr lang="en-US" sz="1800">
                  <a:solidFill>
                    <a:srgbClr val="000000"/>
                  </a:solidFill>
                  <a:latin typeface="Arial"/>
                  <a:ea typeface="Arial"/>
                  <a:cs typeface="Arial"/>
                  <a:sym typeface="Arial"/>
                </a:rPr>
                <a:t>, [online] 134(104311). doi:https://doi.org/10.1016/j.ijnurstu.2022.104311.</a:t>
              </a:r>
            </a:p>
            <a:p>
              <a:pPr algn="l" marL="434340" indent="-217170" lvl="1">
                <a:lnSpc>
                  <a:spcPts val="2160"/>
                </a:lnSpc>
                <a:buFont typeface="Arial"/>
                <a:buChar char="•"/>
              </a:pPr>
              <a:r>
                <a:rPr lang="en-US" sz="1800">
                  <a:solidFill>
                    <a:srgbClr val="000000"/>
                  </a:solidFill>
                  <a:latin typeface="Arial"/>
                  <a:ea typeface="Arial"/>
                  <a:cs typeface="Arial"/>
                  <a:sym typeface="Arial"/>
                </a:rPr>
                <a:t>Dixon-Woods, M., Baker, R., Charles, K., Dawson, J., Jerzembek, G., Martin, G., McCarthy, I., McKee, L., Minion, J., Ozieranski, P., Willars, J., Wilkie, P. and West, M. (2014). Culture and Behaviour in the English National Health Service: Overview of Lessons from a Large Multimethod Study. </a:t>
              </a:r>
              <a:r>
                <a:rPr lang="en-US" sz="1800" i="true">
                  <a:solidFill>
                    <a:srgbClr val="000000"/>
                  </a:solidFill>
                  <a:latin typeface="Arial Italics"/>
                  <a:ea typeface="Arial Italics"/>
                  <a:cs typeface="Arial Italics"/>
                  <a:sym typeface="Arial Italics"/>
                </a:rPr>
                <a:t>BMJ Quality &amp; Safety</a:t>
              </a:r>
              <a:r>
                <a:rPr lang="en-US" sz="1800">
                  <a:solidFill>
                    <a:srgbClr val="000000"/>
                  </a:solidFill>
                  <a:latin typeface="Arial"/>
                  <a:ea typeface="Arial"/>
                  <a:cs typeface="Arial"/>
                  <a:sym typeface="Arial"/>
                </a:rPr>
                <a:t>, [online] 23(2), pp.106–115. Available at: https://qualitysafety.bmj.com/content/23/2/106.</a:t>
              </a:r>
            </a:p>
            <a:p>
              <a:pPr algn="l" marL="434340" indent="-217170" lvl="1">
                <a:lnSpc>
                  <a:spcPts val="2160"/>
                </a:lnSpc>
                <a:buFont typeface="Arial"/>
                <a:buChar char="•"/>
              </a:pPr>
              <a:r>
                <a:rPr lang="en-US" sz="1800">
                  <a:solidFill>
                    <a:srgbClr val="000000"/>
                  </a:solidFill>
                  <a:latin typeface="Arial"/>
                  <a:ea typeface="Arial"/>
                  <a:cs typeface="Arial"/>
                  <a:sym typeface="Arial"/>
                </a:rPr>
                <a:t>Francis, R. (2013). </a:t>
              </a:r>
              <a:r>
                <a:rPr lang="en-US" sz="1800" i="true">
                  <a:solidFill>
                    <a:srgbClr val="000000"/>
                  </a:solidFill>
                  <a:latin typeface="Arial Italics"/>
                  <a:ea typeface="Arial Italics"/>
                  <a:cs typeface="Arial Italics"/>
                  <a:sym typeface="Arial Italics"/>
                </a:rPr>
                <a:t>The Mid Staffordshire NHS Foundation Trust Public Inquiry Report of the Mid Staffordshire NHS Foundation Trust Public Inquiry Executive Summary HC 947</a:t>
              </a:r>
              <a:r>
                <a:rPr lang="en-US" sz="1800">
                  <a:solidFill>
                    <a:srgbClr val="000000"/>
                  </a:solidFill>
                  <a:latin typeface="Arial"/>
                  <a:ea typeface="Arial"/>
                  <a:cs typeface="Arial"/>
                  <a:sym typeface="Arial"/>
                </a:rPr>
                <a:t>. [online] </a:t>
              </a:r>
              <a:r>
                <a:rPr lang="en-US" sz="1800" i="true">
                  <a:solidFill>
                    <a:srgbClr val="000000"/>
                  </a:solidFill>
                  <a:latin typeface="Arial Italics"/>
                  <a:ea typeface="Arial Italics"/>
                  <a:cs typeface="Arial Italics"/>
                  <a:sym typeface="Arial Italics"/>
                </a:rPr>
                <a:t>GOV.UK</a:t>
              </a:r>
              <a:r>
                <a:rPr lang="en-US" sz="1800">
                  <a:solidFill>
                    <a:srgbClr val="000000"/>
                  </a:solidFill>
                  <a:latin typeface="Arial"/>
                  <a:ea typeface="Arial"/>
                  <a:cs typeface="Arial"/>
                  <a:sym typeface="Arial"/>
                </a:rPr>
                <a:t>. Available at: https://assets.publishing.service.gov.uk/government/uploads/system/uploads/attachment_data/file/279124/0947.pdf.</a:t>
              </a:r>
            </a:p>
            <a:p>
              <a:pPr algn="l" marL="434340" indent="-217170" lvl="1">
                <a:lnSpc>
                  <a:spcPts val="2160"/>
                </a:lnSpc>
                <a:buFont typeface="Arial"/>
                <a:buChar char="•"/>
              </a:pPr>
              <a:r>
                <a:rPr lang="en-US" sz="1800">
                  <a:solidFill>
                    <a:srgbClr val="000000"/>
                  </a:solidFill>
                  <a:latin typeface="Arial"/>
                  <a:ea typeface="Arial"/>
                  <a:cs typeface="Arial"/>
                  <a:sym typeface="Arial"/>
                </a:rPr>
                <a:t>Griffiths, P., Ball, J., Drennan, J., Dall’Ora, C., Jones, J., Maruotti, A., Pope, C., Recio Saucedo, A. and Simon, M. (2016). Nurse staffing and patient outcomes: Strengths and limitations of the evidence to inform policy and practice. A review and discussion paper based on evidence reviewed for the National Institute for Health and Care Excellence Safe Staffing guideline development. </a:t>
              </a:r>
              <a:r>
                <a:rPr lang="en-US" sz="1800" i="true">
                  <a:solidFill>
                    <a:srgbClr val="000000"/>
                  </a:solidFill>
                  <a:latin typeface="Arial Italics"/>
                  <a:ea typeface="Arial Italics"/>
                  <a:cs typeface="Arial Italics"/>
                  <a:sym typeface="Arial Italics"/>
                </a:rPr>
                <a:t>International Journal of Nursing Studies</a:t>
              </a:r>
              <a:r>
                <a:rPr lang="en-US" sz="1800">
                  <a:solidFill>
                    <a:srgbClr val="000000"/>
                  </a:solidFill>
                  <a:latin typeface="Arial"/>
                  <a:ea typeface="Arial"/>
                  <a:cs typeface="Arial"/>
                  <a:sym typeface="Arial"/>
                </a:rPr>
                <a:t>, [online] 63(1), pp.213–225. doi:https://doi.org/10.1016/j.ijnurstu.2016.03.012.</a:t>
              </a:r>
            </a:p>
            <a:p>
              <a:pPr algn="l" marL="434340" indent="-217170" lvl="1">
                <a:lnSpc>
                  <a:spcPts val="2160"/>
                </a:lnSpc>
                <a:buFont typeface="Arial"/>
                <a:buChar char="•"/>
              </a:pPr>
              <a:r>
                <a:rPr lang="en-US" sz="1800">
                  <a:solidFill>
                    <a:srgbClr val="000000"/>
                  </a:solidFill>
                  <a:latin typeface="Arial"/>
                  <a:ea typeface="Arial"/>
                  <a:cs typeface="Arial"/>
                  <a:sym typeface="Arial"/>
                </a:rPr>
                <a:t>Ham, C., Berwick, D. and Dixon, J. (2016). </a:t>
              </a:r>
              <a:r>
                <a:rPr lang="en-US" sz="1800" i="true">
                  <a:solidFill>
                    <a:srgbClr val="000000"/>
                  </a:solidFill>
                  <a:latin typeface="Arial Italics"/>
                  <a:ea typeface="Arial Italics"/>
                  <a:cs typeface="Arial Italics"/>
                  <a:sym typeface="Arial Italics"/>
                </a:rPr>
                <a:t>Improving quality in the English NHS</a:t>
              </a:r>
              <a:r>
                <a:rPr lang="en-US" sz="1800">
                  <a:solidFill>
                    <a:srgbClr val="000000"/>
                  </a:solidFill>
                  <a:latin typeface="Arial"/>
                  <a:ea typeface="Arial"/>
                  <a:cs typeface="Arial"/>
                  <a:sym typeface="Arial"/>
                </a:rPr>
                <a:t>. [online] The King’s Fund. Available at: https://www.kingsfund.org.uk/insight-and-analysis/reports/quality-improvement.</a:t>
              </a:r>
            </a:p>
            <a:p>
              <a:pPr algn="l" marL="434340" indent="-217170" lvl="1">
                <a:lnSpc>
                  <a:spcPts val="2160"/>
                </a:lnSpc>
                <a:buFont typeface="Arial"/>
                <a:buChar char="•"/>
              </a:pPr>
              <a:r>
                <a:rPr lang="en-US" sz="1800">
                  <a:solidFill>
                    <a:srgbClr val="000000"/>
                  </a:solidFill>
                  <a:latin typeface="Arial"/>
                  <a:ea typeface="Arial"/>
                  <a:cs typeface="Arial"/>
                  <a:sym typeface="Arial"/>
                </a:rPr>
                <a:t>Keogh, B. (2013). </a:t>
              </a:r>
              <a:r>
                <a:rPr lang="en-US" sz="1800" i="true">
                  <a:solidFill>
                    <a:srgbClr val="000000"/>
                  </a:solidFill>
                  <a:latin typeface="Arial Italics"/>
                  <a:ea typeface="Arial Italics"/>
                  <a:cs typeface="Arial Italics"/>
                  <a:sym typeface="Arial Italics"/>
                </a:rPr>
                <a:t>NHS England» NHS England’s Sir Bruce Keogh sets out plan to drive seven-day services across the NHS</a:t>
              </a:r>
              <a:r>
                <a:rPr lang="en-US" sz="1800">
                  <a:solidFill>
                    <a:srgbClr val="000000"/>
                  </a:solidFill>
                  <a:latin typeface="Arial"/>
                  <a:ea typeface="Arial"/>
                  <a:cs typeface="Arial"/>
                  <a:sym typeface="Arial"/>
                </a:rPr>
                <a:t>. [online] www.england.nhs.uk. Available at: https://www.england.nhs.uk/2013/12/sir-bruce-keogh-7ds/.</a:t>
              </a:r>
            </a:p>
            <a:p>
              <a:pPr algn="l" marL="434340" indent="-217170" lvl="1">
                <a:lnSpc>
                  <a:spcPts val="2160"/>
                </a:lnSpc>
                <a:buFont typeface="Arial"/>
                <a:buChar char="•"/>
              </a:pPr>
              <a:r>
                <a:rPr lang="en-US" sz="1800">
                  <a:solidFill>
                    <a:srgbClr val="000000"/>
                  </a:solidFill>
                  <a:latin typeface="Arial"/>
                  <a:ea typeface="Arial"/>
                  <a:cs typeface="Arial"/>
                  <a:sym typeface="Arial"/>
                </a:rPr>
                <a:t>Mosadeghrad, A.M. (2014). Factors influencing healthcare service quality. </a:t>
              </a:r>
              <a:r>
                <a:rPr lang="en-US" sz="1800" i="true">
                  <a:solidFill>
                    <a:srgbClr val="000000"/>
                  </a:solidFill>
                  <a:latin typeface="Arial Italics"/>
                  <a:ea typeface="Arial Italics"/>
                  <a:cs typeface="Arial Italics"/>
                  <a:sym typeface="Arial Italics"/>
                </a:rPr>
                <a:t>International Journal of Health Policy and Management</a:t>
              </a:r>
              <a:r>
                <a:rPr lang="en-US" sz="1800">
                  <a:solidFill>
                    <a:srgbClr val="000000"/>
                  </a:solidFill>
                  <a:latin typeface="Arial"/>
                  <a:ea typeface="Arial"/>
                  <a:cs typeface="Arial"/>
                  <a:sym typeface="Arial"/>
                </a:rPr>
                <a:t>, 3(9), pp.210–220. doi:https://doi.org/10.15171/ijhpm.2014.65.</a:t>
              </a:r>
            </a:p>
            <a:p>
              <a:pPr algn="l" marL="434340" indent="-217170" lvl="1">
                <a:lnSpc>
                  <a:spcPts val="2160"/>
                </a:lnSpc>
                <a:buFont typeface="Arial"/>
                <a:buChar char="•"/>
              </a:pPr>
              <a:r>
                <a:rPr lang="en-US" sz="1800">
                  <a:solidFill>
                    <a:srgbClr val="000000"/>
                  </a:solidFill>
                  <a:latin typeface="Arial"/>
                  <a:ea typeface="Arial"/>
                  <a:cs typeface="Arial"/>
                  <a:sym typeface="Arial"/>
                </a:rPr>
                <a:t>Mannion, R. and Davies, H. (2018). Understanding Organisational Culture for Healthcare Quality Improvement. </a:t>
              </a:r>
              <a:r>
                <a:rPr lang="en-US" sz="1800" i="true">
                  <a:solidFill>
                    <a:srgbClr val="000000"/>
                  </a:solidFill>
                  <a:latin typeface="Arial Italics"/>
                  <a:ea typeface="Arial Italics"/>
                  <a:cs typeface="Arial Italics"/>
                  <a:sym typeface="Arial Italics"/>
                </a:rPr>
                <a:t>British Medical Journal</a:t>
              </a:r>
              <a:r>
                <a:rPr lang="en-US" sz="1800">
                  <a:solidFill>
                    <a:srgbClr val="000000"/>
                  </a:solidFill>
                  <a:latin typeface="Arial"/>
                  <a:ea typeface="Arial"/>
                  <a:cs typeface="Arial"/>
                  <a:sym typeface="Arial"/>
                </a:rPr>
                <a:t>, [online] 363(363), pp.1–4. doi:https://doi.org/10.1136/bmj.k4907.</a:t>
              </a:r>
            </a:p>
            <a:p>
              <a:pPr algn="l" marL="434340" indent="-217170" lvl="1">
                <a:lnSpc>
                  <a:spcPts val="2160"/>
                </a:lnSpc>
                <a:buFont typeface="Arial"/>
                <a:buChar char="•"/>
              </a:pPr>
              <a:r>
                <a:rPr lang="en-US" sz="1800">
                  <a:solidFill>
                    <a:srgbClr val="000000"/>
                  </a:solidFill>
                  <a:latin typeface="Arial"/>
                  <a:ea typeface="Arial"/>
                  <a:cs typeface="Arial"/>
                  <a:sym typeface="Arial"/>
                </a:rPr>
                <a:t>Vindrola-Padros, C., Ledger, J., Hill, M., Tomini, S., Spencer, J. and Fulop, N.J. (2022). The Special Measures for Quality and Challenged Provider Regimes in the English NHS: A Rapid Evaluation of a National Improvement Initiative for Failing Healthcare Organisations. </a:t>
              </a:r>
              <a:r>
                <a:rPr lang="en-US" sz="1800" i="true">
                  <a:solidFill>
                    <a:srgbClr val="000000"/>
                  </a:solidFill>
                  <a:latin typeface="Arial Italics"/>
                  <a:ea typeface="Arial Italics"/>
                  <a:cs typeface="Arial Italics"/>
                  <a:sym typeface="Arial Italics"/>
                </a:rPr>
                <a:t>International Journal of Health Policy and Management</a:t>
              </a:r>
              <a:r>
                <a:rPr lang="en-US" sz="1800">
                  <a:solidFill>
                    <a:srgbClr val="000000"/>
                  </a:solidFill>
                  <a:latin typeface="Arial"/>
                  <a:ea typeface="Arial"/>
                  <a:cs typeface="Arial"/>
                  <a:sym typeface="Arial"/>
                </a:rPr>
                <a:t>, 11(12). doi:https://doi.org/10.34172/ijhpm.2022.6619.</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DAHEaLsblxY</dc:identifier>
  <dcterms:modified xsi:type="dcterms:W3CDTF">2011-08-01T06:04:30Z</dcterms:modified>
  <cp:revision>1</cp:revision>
  <dc:title>Masrur_Quality Assurance and Service Improvements (Com 1)-1.pptx</dc:title>
</cp:coreProperties>
</file>