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8"/>
  </p:notesMasterIdLst>
  <p:sldIdLst>
    <p:sldId id="364" r:id="rId3"/>
    <p:sldId id="366" r:id="rId4"/>
    <p:sldId id="365" r:id="rId5"/>
    <p:sldId id="367" r:id="rId6"/>
    <p:sldId id="370" r:id="rId7"/>
    <p:sldId id="317" r:id="rId8"/>
    <p:sldId id="298" r:id="rId9"/>
    <p:sldId id="371" r:id="rId10"/>
    <p:sldId id="372" r:id="rId11"/>
    <p:sldId id="373" r:id="rId12"/>
    <p:sldId id="374" r:id="rId13"/>
    <p:sldId id="375" r:id="rId14"/>
    <p:sldId id="376" r:id="rId15"/>
    <p:sldId id="377" r:id="rId16"/>
    <p:sldId id="378" r:id="rId17"/>
    <p:sldId id="379" r:id="rId18"/>
    <p:sldId id="380" r:id="rId19"/>
    <p:sldId id="388" r:id="rId20"/>
    <p:sldId id="389" r:id="rId21"/>
    <p:sldId id="393" r:id="rId22"/>
    <p:sldId id="397" r:id="rId23"/>
    <p:sldId id="392" r:id="rId24"/>
    <p:sldId id="395" r:id="rId25"/>
    <p:sldId id="396" r:id="rId26"/>
    <p:sldId id="36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6"/>
            <p14:sldId id="365"/>
            <p14:sldId id="367"/>
            <p14:sldId id="370"/>
            <p14:sldId id="317"/>
            <p14:sldId id="298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379"/>
            <p14:sldId id="380"/>
            <p14:sldId id="388"/>
            <p14:sldId id="389"/>
            <p14:sldId id="393"/>
            <p14:sldId id="397"/>
            <p14:sldId id="392"/>
            <p14:sldId id="395"/>
            <p14:sldId id="396"/>
            <p14:sldId id="3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research/research-integrity-and-ethics" TargetMode="External"/><Relationship Id="rId3" Type="http://schemas.openxmlformats.org/officeDocument/2006/relationships/hyperlink" Target="https://www.scribbr.co.uk/thesis-dissertation/literature-review/" TargetMode="External"/><Relationship Id="rId7" Type="http://schemas.openxmlformats.org/officeDocument/2006/relationships/hyperlink" Target="https://digitalservices.uwtsd.ac.uk/library/academic-and-infoskills/finding-and-using-information/" TargetMode="External"/><Relationship Id="rId2" Type="http://schemas.openxmlformats.org/officeDocument/2006/relationships/hyperlink" Target="file:///C:\Users\S.Ainsworth\Downloads\FDBA%20IE%202627\Modules%202026-7\ECIE5013\Ethical-Guidelines-for-Educational-Research-5th-edition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libraryguides.sunderland.ac.uk/literature-review" TargetMode="External"/><Relationship Id="rId5" Type="http://schemas.openxmlformats.org/officeDocument/2006/relationships/hyperlink" Target="https://www.uwtsd.ac.uk/cy/ymchwil/unplygrwydd-moeseg-ymchwil" TargetMode="External"/><Relationship Id="rId4" Type="http://schemas.openxmlformats.org/officeDocument/2006/relationships/hyperlink" Target="https://digitalservices.uwtsd.ac.uk/cy/llyfrgell/sgiliau-academaidd-a-gwybodaeth/darganfod-a-defnyddio-gwybodae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ECIE5013 </a:t>
            </a:r>
            <a:r>
              <a:rPr lang="en-GB" sz="1000" dirty="0">
                <a:solidFill>
                  <a:schemeClr val="bg1"/>
                </a:solidFill>
              </a:rPr>
              <a:t>Mae </a:t>
            </a:r>
            <a:r>
              <a:rPr lang="en-GB" sz="1000" dirty="0" err="1">
                <a:solidFill>
                  <a:schemeClr val="bg1"/>
                </a:solidFill>
              </a:rPr>
              <a:t>rhai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sleidiau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wedi'u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cyfieithu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gan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ddefnyddio</a:t>
            </a:r>
            <a:r>
              <a:rPr lang="en-GB" sz="1000" dirty="0">
                <a:solidFill>
                  <a:schemeClr val="bg1"/>
                </a:solidFill>
              </a:rPr>
              <a:t> Microsoft Translate/ Some slides have been translated using </a:t>
            </a:r>
            <a:r>
              <a:rPr lang="en-GB" sz="1000" dirty="0" err="1">
                <a:solidFill>
                  <a:schemeClr val="bg1"/>
                </a:solidFill>
              </a:rPr>
              <a:t>Microsfoft</a:t>
            </a:r>
            <a:r>
              <a:rPr lang="en-GB" sz="1000" dirty="0">
                <a:solidFill>
                  <a:schemeClr val="bg1"/>
                </a:solidFill>
              </a:rPr>
              <a:t> Translate</a:t>
            </a:r>
            <a:endParaRPr lang="en-US" sz="10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Becoming a Researcher </a:t>
            </a:r>
          </a:p>
          <a:p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1/ Lecture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83772" y="1095062"/>
            <a:ext cx="461950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600" dirty="0">
                <a:effectLst/>
              </a:rPr>
              <a:t>Amcan y modwl:  </a:t>
            </a:r>
          </a:p>
          <a:p>
            <a:pPr algn="just"/>
            <a:endParaRPr lang="cy-GB" sz="3600" dirty="0">
              <a:effectLst/>
            </a:endParaRPr>
          </a:p>
          <a:p>
            <a:r>
              <a:rPr lang="cy-GB" sz="3600" dirty="0"/>
              <a:t>•	</a:t>
            </a:r>
            <a:r>
              <a:rPr lang="en-GB" sz="2800" dirty="0" err="1"/>
              <a:t>Datblygu'r</a:t>
            </a:r>
            <a:r>
              <a:rPr lang="en-GB" sz="2800" dirty="0"/>
              <a:t> </a:t>
            </a:r>
            <a:r>
              <a:rPr lang="en-GB" sz="2800" dirty="0" err="1"/>
              <a:t>wybodaeth</a:t>
            </a:r>
            <a:r>
              <a:rPr lang="en-GB" sz="2800" dirty="0"/>
              <a:t> </a:t>
            </a:r>
            <a:r>
              <a:rPr lang="en-GB" sz="2800" dirty="0" err="1"/>
              <a:t>a'r</a:t>
            </a:r>
            <a:r>
              <a:rPr lang="en-GB" sz="2800" dirty="0"/>
              <a:t> </a:t>
            </a:r>
            <a:r>
              <a:rPr lang="en-GB" sz="2800" dirty="0" err="1"/>
              <a:t>sgiliau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ddylunio</a:t>
            </a:r>
            <a:r>
              <a:rPr lang="en-GB" sz="2800" dirty="0"/>
              <a:t> a </a:t>
            </a:r>
            <a:r>
              <a:rPr lang="en-GB" sz="2800" dirty="0" err="1"/>
              <a:t>chynnal</a:t>
            </a:r>
            <a:r>
              <a:rPr lang="en-GB" sz="2800" dirty="0"/>
              <a:t> </a:t>
            </a:r>
            <a:r>
              <a:rPr lang="en-GB" sz="2800" dirty="0" err="1"/>
              <a:t>prosiectau</a:t>
            </a:r>
            <a:r>
              <a:rPr lang="en-GB" sz="2800" dirty="0"/>
              <a:t> </a:t>
            </a:r>
            <a:r>
              <a:rPr lang="en-GB" sz="2800" dirty="0" err="1"/>
              <a:t>ymchwil</a:t>
            </a:r>
            <a:r>
              <a:rPr lang="en-GB" sz="2800" dirty="0"/>
              <a:t> </a:t>
            </a:r>
            <a:r>
              <a:rPr lang="en-GB" sz="2800" dirty="0" err="1"/>
              <a:t>moesegol</a:t>
            </a:r>
            <a:r>
              <a:rPr lang="en-GB" sz="2800" dirty="0"/>
              <a:t> </a:t>
            </a:r>
            <a:r>
              <a:rPr lang="en-GB" sz="2800" dirty="0" err="1"/>
              <a:t>gadarn</a:t>
            </a:r>
            <a:r>
              <a:rPr lang="en-GB" sz="2800" dirty="0"/>
              <a:t> </a:t>
            </a:r>
            <a:r>
              <a:rPr lang="en-GB" sz="2800" dirty="0" err="1"/>
              <a:t>sy'n</a:t>
            </a:r>
            <a:r>
              <a:rPr lang="en-GB" sz="2800" dirty="0"/>
              <a:t> </a:t>
            </a:r>
            <a:r>
              <a:rPr lang="en-GB" sz="2800" dirty="0" err="1"/>
              <a:t>archwilio</a:t>
            </a:r>
            <a:r>
              <a:rPr lang="en-GB" sz="2800" dirty="0"/>
              <a:t> </a:t>
            </a:r>
            <a:r>
              <a:rPr lang="en-GB" sz="2800" dirty="0" err="1"/>
              <a:t>materion</a:t>
            </a:r>
            <a:r>
              <a:rPr lang="en-GB" sz="2800" dirty="0"/>
              <a:t> </a:t>
            </a:r>
            <a:r>
              <a:rPr lang="en-GB" sz="2800" dirty="0" err="1"/>
              <a:t>sy'n</a:t>
            </a:r>
            <a:r>
              <a:rPr lang="en-GB" sz="2800" dirty="0"/>
              <a:t> </a:t>
            </a:r>
            <a:r>
              <a:rPr lang="en-GB" sz="2800" dirty="0" err="1"/>
              <a:t>ymwneud</a:t>
            </a:r>
            <a:r>
              <a:rPr lang="en-GB" sz="2800" dirty="0"/>
              <a:t> â </a:t>
            </a:r>
            <a:r>
              <a:rPr lang="en-GB" sz="2800" dirty="0" err="1"/>
              <a:t>phlant</a:t>
            </a:r>
            <a:r>
              <a:rPr lang="en-GB" sz="2800" dirty="0"/>
              <a:t>, </a:t>
            </a:r>
            <a:r>
              <a:rPr lang="en-GB" sz="2800" dirty="0" err="1"/>
              <a:t>pobl</a:t>
            </a:r>
            <a:r>
              <a:rPr lang="en-GB" sz="2800" dirty="0"/>
              <a:t> </a:t>
            </a:r>
            <a:r>
              <a:rPr lang="en-GB" sz="2800" dirty="0" err="1"/>
              <a:t>ifanc</a:t>
            </a:r>
            <a:r>
              <a:rPr lang="en-GB" sz="2800" dirty="0"/>
              <a:t> ac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gynhwysol</a:t>
            </a:r>
            <a:r>
              <a:rPr lang="en-GB" sz="2800" dirty="0"/>
              <a:t>. </a:t>
            </a:r>
          </a:p>
          <a:p>
            <a:br>
              <a:rPr lang="cy-GB" sz="3600" dirty="0"/>
            </a:br>
            <a:endParaRPr lang="cy-GB" sz="3600" dirty="0"/>
          </a:p>
        </p:txBody>
      </p:sp>
      <p:sp>
        <p:nvSpPr>
          <p:cNvPr id="2" name="Rectangle 5">
            <a:extLst>
              <a:ext uri="{FF2B5EF4-FFF2-40B4-BE49-F238E27FC236}">
                <a16:creationId xmlns:a16="http://schemas.microsoft.com/office/drawing/2014/main" id="{68945E77-DCAA-2A0F-AD2C-5895FE5D9A0D}"/>
              </a:ext>
            </a:extLst>
          </p:cNvPr>
          <p:cNvSpPr/>
          <p:nvPr/>
        </p:nvSpPr>
        <p:spPr>
          <a:xfrm>
            <a:off x="6225309" y="1090997"/>
            <a:ext cx="5589320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1" dirty="0">
                <a:solidFill>
                  <a:schemeClr val="accent1">
                    <a:lumMod val="75000"/>
                  </a:schemeClr>
                </a:solidFill>
                <a:effectLst/>
              </a:rPr>
              <a:t>The module aim:  </a:t>
            </a:r>
          </a:p>
          <a:p>
            <a:pPr algn="just"/>
            <a:endParaRPr lang="en-GB" sz="360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lvl="0"/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•</a:t>
            </a: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To develop the knowledge and skills to design and conduct ethically sound research projects that explore issues related to children, young people and inclusive education</a:t>
            </a:r>
            <a:r>
              <a:rPr lang="en-GB" dirty="0"/>
              <a:t>. </a:t>
            </a:r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endParaRPr lang="en-GB" sz="3600" i="1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5561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sz="4800" b="1" dirty="0"/>
            </a:br>
            <a:r>
              <a:rPr lang="cy-GB" sz="4800" b="1" dirty="0"/>
              <a:t>Deilliannau Dysgu</a:t>
            </a:r>
            <a:br>
              <a:rPr lang="cy-GB" sz="4800" b="1" dirty="0"/>
            </a:b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Learning</a:t>
            </a:r>
            <a:r>
              <a:rPr lang="cy-GB" sz="48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Outcomes</a:t>
            </a:r>
            <a:br>
              <a:rPr lang="cy-GB" sz="4800" b="1" u="sng" dirty="0"/>
            </a:br>
            <a:endParaRPr lang="en-GB" sz="4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sz="3600" dirty="0" err="1"/>
              <a:t>Llunio</a:t>
            </a:r>
            <a:r>
              <a:rPr lang="en-GB" sz="3600" dirty="0"/>
              <a:t> </a:t>
            </a:r>
            <a:r>
              <a:rPr lang="en-GB" sz="3600" dirty="0" err="1"/>
              <a:t>cwestiynau</a:t>
            </a:r>
            <a:r>
              <a:rPr lang="en-GB" sz="3600" dirty="0"/>
              <a:t> ac </a:t>
            </a:r>
            <a:r>
              <a:rPr lang="en-GB" sz="3600" dirty="0" err="1"/>
              <a:t>amcanion</a:t>
            </a:r>
            <a:r>
              <a:rPr lang="en-GB" sz="3600" dirty="0"/>
              <a:t> </a:t>
            </a:r>
            <a:r>
              <a:rPr lang="en-GB" sz="3600" dirty="0" err="1"/>
              <a:t>ymchwil</a:t>
            </a:r>
            <a:r>
              <a:rPr lang="en-GB" sz="3600" dirty="0"/>
              <a:t> </a:t>
            </a:r>
            <a:r>
              <a:rPr lang="en-GB" sz="3600" dirty="0" err="1"/>
              <a:t>clir</a:t>
            </a:r>
            <a:r>
              <a:rPr lang="en-GB" sz="3600" dirty="0"/>
              <a:t> a </a:t>
            </a:r>
            <a:r>
              <a:rPr lang="en-GB" sz="3600" dirty="0" err="1"/>
              <a:t>ffocws</a:t>
            </a:r>
            <a:r>
              <a:rPr lang="en-GB" sz="3600" dirty="0"/>
              <a:t> </a:t>
            </a:r>
            <a:r>
              <a:rPr lang="en-GB" sz="3600" dirty="0" err="1"/>
              <a:t>sy'n</a:t>
            </a:r>
            <a:r>
              <a:rPr lang="en-GB" sz="3600" dirty="0"/>
              <a:t> </a:t>
            </a:r>
            <a:r>
              <a:rPr lang="en-GB" sz="3600" dirty="0" err="1"/>
              <a:t>adlewyrchu</a:t>
            </a:r>
            <a:r>
              <a:rPr lang="en-GB" sz="3600" dirty="0"/>
              <a:t> </a:t>
            </a:r>
            <a:r>
              <a:rPr lang="en-GB" sz="3600" dirty="0" err="1"/>
              <a:t>egwyddorion</a:t>
            </a:r>
            <a:r>
              <a:rPr lang="en-GB" sz="3600" dirty="0"/>
              <a:t> </a:t>
            </a:r>
            <a:r>
              <a:rPr lang="en-GB" sz="3600" dirty="0" err="1"/>
              <a:t>cynhwysol</a:t>
            </a:r>
            <a:r>
              <a:rPr lang="en-GB" sz="3600" dirty="0"/>
              <a:t> ac </a:t>
            </a:r>
            <a:r>
              <a:rPr lang="en-GB" sz="3600" dirty="0" err="1"/>
              <a:t>ystyriaethau</a:t>
            </a:r>
            <a:r>
              <a:rPr lang="en-GB" sz="3600" dirty="0"/>
              <a:t> </a:t>
            </a:r>
            <a:r>
              <a:rPr lang="en-GB" sz="3600" dirty="0" err="1"/>
              <a:t>moesegol</a:t>
            </a:r>
            <a:r>
              <a:rPr lang="en-GB" sz="3600" dirty="0"/>
              <a:t>;</a:t>
            </a:r>
          </a:p>
          <a:p>
            <a:pPr lvl="0"/>
            <a:r>
              <a:rPr lang="en-GB" sz="3600" dirty="0" err="1"/>
              <a:t>Dylunio</a:t>
            </a:r>
            <a:r>
              <a:rPr lang="en-GB" sz="3600" dirty="0"/>
              <a:t> </a:t>
            </a:r>
            <a:r>
              <a:rPr lang="en-GB" sz="3600" dirty="0" err="1"/>
              <a:t>cynnig</a:t>
            </a:r>
            <a:r>
              <a:rPr lang="en-GB" sz="3600" dirty="0"/>
              <a:t> </a:t>
            </a:r>
            <a:r>
              <a:rPr lang="en-GB" sz="3600" dirty="0" err="1"/>
              <a:t>ymchwil</a:t>
            </a:r>
            <a:r>
              <a:rPr lang="en-GB" sz="3600" dirty="0"/>
              <a:t> </a:t>
            </a:r>
            <a:r>
              <a:rPr lang="en-GB" sz="3600" dirty="0" err="1"/>
              <a:t>sy'n</a:t>
            </a:r>
            <a:r>
              <a:rPr lang="en-GB" sz="3600" dirty="0"/>
              <a:t> </a:t>
            </a:r>
            <a:r>
              <a:rPr lang="en-GB" sz="3600" dirty="0" err="1"/>
              <a:t>dangos</a:t>
            </a:r>
            <a:r>
              <a:rPr lang="en-GB" sz="3600" dirty="0"/>
              <a:t> </a:t>
            </a:r>
            <a:r>
              <a:rPr lang="en-GB" sz="3600" dirty="0" err="1"/>
              <a:t>dulliau</a:t>
            </a:r>
            <a:r>
              <a:rPr lang="en-GB" sz="3600" dirty="0"/>
              <a:t> </a:t>
            </a:r>
            <a:r>
              <a:rPr lang="en-GB" sz="3600" dirty="0" err="1"/>
              <a:t>casglu</a:t>
            </a:r>
            <a:r>
              <a:rPr lang="en-GB" sz="3600" dirty="0"/>
              <a:t> a </a:t>
            </a:r>
            <a:r>
              <a:rPr lang="en-GB" sz="3600" dirty="0" err="1"/>
              <a:t>dadansoddi</a:t>
            </a:r>
            <a:r>
              <a:rPr lang="en-GB" sz="3600" dirty="0"/>
              <a:t> data </a:t>
            </a:r>
            <a:r>
              <a:rPr lang="en-GB" sz="3600" dirty="0" err="1"/>
              <a:t>priodol</a:t>
            </a:r>
            <a:r>
              <a:rPr lang="en-GB" sz="3600" dirty="0"/>
              <a:t>;</a:t>
            </a:r>
          </a:p>
          <a:p>
            <a:pPr lvl="0"/>
            <a:r>
              <a:rPr lang="en-GB" sz="3600" dirty="0" err="1"/>
              <a:t>Cymhwyso</a:t>
            </a:r>
            <a:r>
              <a:rPr lang="en-GB" sz="3600" dirty="0"/>
              <a:t> </a:t>
            </a:r>
            <a:r>
              <a:rPr lang="en-GB" sz="3600" dirty="0" err="1"/>
              <a:t>fframweithiau</a:t>
            </a:r>
            <a:r>
              <a:rPr lang="en-GB" sz="3600" dirty="0"/>
              <a:t> </a:t>
            </a:r>
            <a:r>
              <a:rPr lang="en-GB" sz="3600" dirty="0" err="1"/>
              <a:t>moesegol</a:t>
            </a:r>
            <a:r>
              <a:rPr lang="en-GB" sz="3600" dirty="0"/>
              <a:t> a </a:t>
            </a:r>
            <a:r>
              <a:rPr lang="en-GB" sz="3600" dirty="0" err="1"/>
              <a:t>phrotocolau</a:t>
            </a:r>
            <a:r>
              <a:rPr lang="en-GB" sz="3600" dirty="0"/>
              <a:t> </a:t>
            </a:r>
            <a:r>
              <a:rPr lang="en-GB" sz="3600" dirty="0" err="1"/>
              <a:t>diogelu</a:t>
            </a:r>
            <a:r>
              <a:rPr lang="en-GB" sz="3600" dirty="0"/>
              <a:t> </a:t>
            </a:r>
            <a:r>
              <a:rPr lang="en-GB" sz="3600" dirty="0" err="1"/>
              <a:t>wrth</a:t>
            </a:r>
            <a:r>
              <a:rPr lang="en-GB" sz="3600" dirty="0"/>
              <a:t> </a:t>
            </a:r>
            <a:r>
              <a:rPr lang="en-GB" sz="3600" dirty="0" err="1"/>
              <a:t>gynllunio</a:t>
            </a:r>
            <a:r>
              <a:rPr lang="en-GB" sz="3600" dirty="0"/>
              <a:t> a </a:t>
            </a:r>
            <a:r>
              <a:rPr lang="en-GB" sz="3600" dirty="0" err="1"/>
              <a:t>chynnal</a:t>
            </a:r>
            <a:r>
              <a:rPr lang="en-GB" sz="3600" dirty="0"/>
              <a:t> </a:t>
            </a:r>
            <a:r>
              <a:rPr lang="en-GB" sz="3600" dirty="0" err="1"/>
              <a:t>ymchwil</a:t>
            </a:r>
            <a:r>
              <a:rPr lang="en-GB" sz="3600" dirty="0"/>
              <a:t> </a:t>
            </a:r>
            <a:r>
              <a:rPr lang="en-GB" sz="3600" dirty="0" err="1"/>
              <a:t>addysgol</a:t>
            </a:r>
            <a:r>
              <a:rPr lang="en-GB" sz="3600" dirty="0"/>
              <a:t>,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enwedig</a:t>
            </a:r>
            <a:r>
              <a:rPr lang="en-GB" sz="3600" dirty="0"/>
              <a:t> </a:t>
            </a:r>
            <a:r>
              <a:rPr lang="en-GB" sz="3600" dirty="0" err="1"/>
              <a:t>wrth</a:t>
            </a:r>
            <a:r>
              <a:rPr lang="en-GB" sz="3600" dirty="0"/>
              <a:t> </a:t>
            </a:r>
            <a:r>
              <a:rPr lang="en-GB" sz="3600" dirty="0" err="1"/>
              <a:t>weithio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phlant</a:t>
            </a:r>
            <a:r>
              <a:rPr lang="en-GB" sz="3600" dirty="0"/>
              <a:t> a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/>
              <a:t>agored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niwed</a:t>
            </a:r>
            <a:r>
              <a:rPr lang="en-GB" sz="3600" dirty="0"/>
              <a:t>;</a:t>
            </a:r>
          </a:p>
          <a:p>
            <a:pPr lvl="0"/>
            <a:r>
              <a:rPr lang="en-GB" sz="3600" dirty="0" err="1"/>
              <a:t>Myfyrio'n</a:t>
            </a:r>
            <a:r>
              <a:rPr lang="en-GB" sz="3600" dirty="0"/>
              <a:t> </a:t>
            </a:r>
            <a:r>
              <a:rPr lang="en-GB" sz="3600" dirty="0" err="1"/>
              <a:t>feirniadol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rôl</a:t>
            </a:r>
            <a:r>
              <a:rPr lang="en-GB" sz="3600" dirty="0"/>
              <a:t> yr </a:t>
            </a:r>
            <a:r>
              <a:rPr lang="en-GB" sz="3600" dirty="0" err="1"/>
              <a:t>ymchwilydd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</a:t>
            </a:r>
            <a:r>
              <a:rPr lang="en-GB" sz="3600" dirty="0" err="1"/>
              <a:t>cyd-destunau</a:t>
            </a:r>
            <a:r>
              <a:rPr lang="en-GB" sz="3600" dirty="0"/>
              <a:t> </a:t>
            </a:r>
            <a:r>
              <a:rPr lang="en-GB" sz="3600" dirty="0" err="1"/>
              <a:t>addysg</a:t>
            </a:r>
            <a:r>
              <a:rPr lang="en-GB" sz="3600" dirty="0"/>
              <a:t> </a:t>
            </a:r>
            <a:r>
              <a:rPr lang="en-GB" sz="3600" dirty="0" err="1"/>
              <a:t>gynhwysol</a:t>
            </a:r>
            <a:r>
              <a:rPr lang="en-GB" sz="3600" dirty="0"/>
              <a:t>, </a:t>
            </a:r>
            <a:r>
              <a:rPr lang="en-GB" sz="3600" dirty="0" err="1"/>
              <a:t>gan</a:t>
            </a:r>
            <a:r>
              <a:rPr lang="en-GB" sz="3600" dirty="0"/>
              <a:t> </a:t>
            </a:r>
            <a:r>
              <a:rPr lang="en-GB" sz="3600" dirty="0" err="1"/>
              <a:t>ystyried</a:t>
            </a:r>
            <a:r>
              <a:rPr lang="en-GB" sz="3600" dirty="0"/>
              <a:t> </a:t>
            </a:r>
            <a:r>
              <a:rPr lang="en-GB" sz="3600" dirty="0" err="1"/>
              <a:t>safbwynt</a:t>
            </a:r>
            <a:r>
              <a:rPr lang="en-GB" sz="3600" dirty="0"/>
              <a:t> yr </a:t>
            </a:r>
            <a:r>
              <a:rPr lang="en-GB" sz="3600" dirty="0" err="1"/>
              <a:t>ymchwilydd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hun</a:t>
            </a:r>
            <a:r>
              <a:rPr lang="en-GB" sz="3600" dirty="0"/>
              <a:t>, </a:t>
            </a:r>
            <a:r>
              <a:rPr lang="en-GB" sz="3600" dirty="0" err="1"/>
              <a:t>rhagfarn</a:t>
            </a:r>
            <a:r>
              <a:rPr lang="en-GB" sz="3600" dirty="0"/>
              <a:t>, ac </a:t>
            </a:r>
            <a:r>
              <a:rPr lang="en-GB" sz="3600" dirty="0" err="1"/>
              <a:t>effaith</a:t>
            </a:r>
            <a:r>
              <a:rPr lang="en-GB" sz="3600" dirty="0"/>
              <a:t> </a:t>
            </a:r>
            <a:r>
              <a:rPr lang="en-GB" sz="3600" dirty="0" err="1"/>
              <a:t>ymchwil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y </a:t>
            </a:r>
            <a:r>
              <a:rPr lang="en-GB" sz="3600" dirty="0" err="1"/>
              <a:t>rhai</a:t>
            </a:r>
            <a:r>
              <a:rPr lang="en-GB" sz="3600" dirty="0"/>
              <a:t> </a:t>
            </a:r>
            <a:r>
              <a:rPr lang="en-GB" sz="3600" dirty="0" err="1"/>
              <a:t>sy'n</a:t>
            </a:r>
            <a:r>
              <a:rPr lang="en-GB" sz="3600" dirty="0"/>
              <a:t> </a:t>
            </a:r>
            <a:r>
              <a:rPr lang="en-GB" sz="3600" dirty="0" err="1"/>
              <a:t>cymryd</a:t>
            </a:r>
            <a:r>
              <a:rPr lang="en-GB" sz="3600" dirty="0"/>
              <a:t> </a:t>
            </a:r>
            <a:r>
              <a:rPr lang="en-GB" sz="3600" dirty="0" err="1"/>
              <a:t>rhan</a:t>
            </a:r>
            <a:r>
              <a:rPr lang="en-GB" sz="3600" dirty="0"/>
              <a:t>. </a:t>
            </a:r>
          </a:p>
          <a:p>
            <a:r>
              <a:rPr lang="en-GB" sz="3600" dirty="0"/>
              <a:t> 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Formulate clear and focused research questions and objectives that reflect inclusive principles and ethical considerations;</a:t>
            </a:r>
          </a:p>
          <a:p>
            <a:pPr lvl="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Design a research proposal that demonstrates appropriate data collection and analysis methods;</a:t>
            </a:r>
          </a:p>
          <a:p>
            <a:pPr lvl="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Apply ethical frameworks and safeguarding protocols in the planning and conduct of educational research, particularly when working with children and vulnerable groups;</a:t>
            </a:r>
          </a:p>
          <a:p>
            <a:pPr lvl="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Critically reflect on the role of the researcher in inclusive education contexts, considering the researcher’s own position, bias, and the impact of research on those involved</a:t>
            </a:r>
            <a:r>
              <a:rPr lang="en-GB" sz="3600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14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Aseiniad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indent="-342900"/>
            <a:r>
              <a:rPr lang="cy-GB" dirty="0"/>
              <a:t>Portffolio</a:t>
            </a:r>
          </a:p>
          <a:p>
            <a:pPr marL="342900" indent="-342900"/>
            <a:r>
              <a:rPr lang="cy-GB" dirty="0"/>
              <a:t>3 Elfen</a:t>
            </a:r>
          </a:p>
          <a:p>
            <a:pPr marL="342900" indent="-342900"/>
            <a:r>
              <a:rPr lang="cy-GB" dirty="0"/>
              <a:t>4000 o eiriau (-/+10%)</a:t>
            </a:r>
          </a:p>
          <a:p>
            <a:pPr marL="342900" indent="-342900"/>
            <a:r>
              <a:rPr lang="cy-GB" dirty="0"/>
              <a:t>Dyddiad cyflwyno 25/04/2027,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 Elements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4000 words (-/+ 10%)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Hand in date  25/04/2027, 23.59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56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B682-D033-93A9-BA30-F1E6E3C8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   </a:t>
            </a:r>
            <a:r>
              <a:rPr lang="en-GB" b="1" dirty="0" err="1"/>
              <a:t>Portffolio</a:t>
            </a:r>
            <a:r>
              <a:rPr lang="en-GB" b="1" dirty="0"/>
              <a:t>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6BBD4-AC8D-9CBA-F578-6E5FBA699D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sz="3300" b="1" u="sng" dirty="0"/>
              <a:t>Elfen 1</a:t>
            </a:r>
            <a:r>
              <a:rPr lang="en-GB" sz="3300" b="1" dirty="0"/>
              <a:t>: </a:t>
            </a:r>
            <a:r>
              <a:rPr lang="en-GB" sz="3300" b="1" dirty="0" err="1"/>
              <a:t>Cynnig</a:t>
            </a:r>
            <a:r>
              <a:rPr lang="en-GB" sz="3300" b="1" dirty="0"/>
              <a:t> </a:t>
            </a:r>
            <a:r>
              <a:rPr lang="en-GB" sz="3300" b="1" dirty="0" err="1"/>
              <a:t>Ymchwil</a:t>
            </a:r>
            <a:r>
              <a:rPr lang="en-GB" sz="3300" b="1" dirty="0"/>
              <a:t> (2000 gair) 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</a:t>
            </a:r>
            <a:r>
              <a:rPr lang="da-DK" sz="3300" b="1" dirty="0"/>
              <a:t>2: </a:t>
            </a:r>
            <a:r>
              <a:rPr lang="da-DK" sz="3300" b="1" dirty="0" err="1"/>
              <a:t>Cyflwyniad</a:t>
            </a:r>
            <a:r>
              <a:rPr lang="da-DK" sz="3300" b="1" dirty="0"/>
              <a:t> </a:t>
            </a:r>
            <a:r>
              <a:rPr lang="da-DK" sz="3300" b="1" dirty="0" err="1"/>
              <a:t>Llafar</a:t>
            </a:r>
            <a:r>
              <a:rPr lang="da-DK" sz="3300" b="1" dirty="0"/>
              <a:t> (8 </a:t>
            </a:r>
            <a:r>
              <a:rPr lang="da-DK" sz="3300" b="1" dirty="0" err="1"/>
              <a:t>munud</a:t>
            </a:r>
            <a:r>
              <a:rPr lang="da-DK" sz="3300" b="1" dirty="0"/>
              <a:t>) </a:t>
            </a:r>
            <a:r>
              <a:rPr lang="da-DK" sz="3300" b="1" dirty="0" err="1"/>
              <a:t>Teitl</a:t>
            </a:r>
            <a:r>
              <a:rPr lang="da-DK" sz="3300" b="1" dirty="0"/>
              <a:t>:-</a:t>
            </a:r>
            <a:endParaRPr lang="en-GB" sz="3300" dirty="0"/>
          </a:p>
          <a:p>
            <a:r>
              <a:rPr lang="da-DK" sz="3300" dirty="0"/>
              <a:t>Beth </a:t>
            </a:r>
            <a:r>
              <a:rPr lang="da-DK" sz="3300" dirty="0" err="1"/>
              <a:t>yw</a:t>
            </a:r>
            <a:r>
              <a:rPr lang="da-DK" sz="3300" dirty="0"/>
              <a:t> </a:t>
            </a:r>
            <a:r>
              <a:rPr lang="da-DK" sz="3300" dirty="0" err="1"/>
              <a:t>prif</a:t>
            </a:r>
            <a:r>
              <a:rPr lang="da-DK" sz="3300" dirty="0"/>
              <a:t> </a:t>
            </a:r>
            <a:r>
              <a:rPr lang="da-DK" sz="3300" dirty="0" err="1"/>
              <a:t>gyfrifoldebau</a:t>
            </a:r>
            <a:r>
              <a:rPr lang="da-DK" sz="3300" dirty="0"/>
              <a:t> </a:t>
            </a:r>
            <a:r>
              <a:rPr lang="da-DK" sz="3300" dirty="0" err="1"/>
              <a:t>moesegol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a sut </a:t>
            </a:r>
            <a:r>
              <a:rPr lang="da-DK" sz="3300" dirty="0" err="1"/>
              <a:t>gall</a:t>
            </a:r>
            <a:r>
              <a:rPr lang="da-DK" sz="3300" dirty="0"/>
              <a:t> </a:t>
            </a:r>
            <a:r>
              <a:rPr lang="da-DK" sz="3300" dirty="0" err="1"/>
              <a:t>rhagfarn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</a:t>
            </a:r>
            <a:r>
              <a:rPr lang="da-DK" sz="3300" dirty="0" err="1"/>
              <a:t>effeithio</a:t>
            </a:r>
            <a:r>
              <a:rPr lang="da-DK" sz="3300" dirty="0"/>
              <a:t> </a:t>
            </a:r>
            <a:r>
              <a:rPr lang="da-DK" sz="3300" dirty="0" err="1"/>
              <a:t>arnynt</a:t>
            </a:r>
            <a:r>
              <a:rPr lang="da-DK" sz="3300" dirty="0"/>
              <a:t>?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3</a:t>
            </a:r>
            <a:r>
              <a:rPr lang="da-DK" sz="3300" b="1" dirty="0"/>
              <a:t>: </a:t>
            </a:r>
            <a:r>
              <a:rPr lang="da-DK" sz="3300" b="1" dirty="0" err="1"/>
              <a:t>Llinell</a:t>
            </a:r>
            <a:r>
              <a:rPr lang="da-DK" sz="3300" b="1" dirty="0"/>
              <a:t> </a:t>
            </a:r>
            <a:r>
              <a:rPr lang="da-DK" sz="3300" b="1" dirty="0" err="1"/>
              <a:t>Amser</a:t>
            </a:r>
            <a:r>
              <a:rPr lang="da-DK" sz="3300" b="1" dirty="0"/>
              <a:t> </a:t>
            </a:r>
            <a:r>
              <a:rPr lang="da-DK" sz="3300" b="1" dirty="0" err="1"/>
              <a:t>Gweledol</a:t>
            </a:r>
            <a:r>
              <a:rPr lang="da-DK" sz="3300" b="1" dirty="0"/>
              <a:t> (</a:t>
            </a:r>
            <a:r>
              <a:rPr lang="da-DK" sz="3300" b="1" dirty="0" err="1"/>
              <a:t>sy'n</a:t>
            </a:r>
            <a:r>
              <a:rPr lang="da-DK" sz="3300" b="1" dirty="0"/>
              <a:t> </a:t>
            </a:r>
            <a:r>
              <a:rPr lang="da-DK" sz="3300" b="1" dirty="0" err="1"/>
              <a:t>cyfateb</a:t>
            </a:r>
            <a:r>
              <a:rPr lang="da-DK" sz="3300" b="1" dirty="0"/>
              <a:t> i 1000 o </a:t>
            </a:r>
            <a:r>
              <a:rPr lang="da-DK" sz="3300" b="1" dirty="0" err="1"/>
              <a:t>eiriau</a:t>
            </a:r>
            <a:r>
              <a:rPr lang="da-DK" sz="3300" b="1" dirty="0"/>
              <a:t>) </a:t>
            </a:r>
            <a:endParaRPr lang="en-GB" sz="33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5A28C-4B16-8C6E-D123-75E25D945E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1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Proposal (2000 words)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2: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Oral Presentation (8 mins) Title:-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the main ethical responsibilities of a researcher and how can researcher bias affect them?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3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Visual Timeline (equivalent to 1000 words) </a:t>
            </a:r>
          </a:p>
        </p:txBody>
      </p:sp>
    </p:spTree>
    <p:extLst>
      <p:ext uri="{BB962C8B-B14F-4D97-AF65-F5344CB8AC3E}">
        <p14:creationId xmlns:p14="http://schemas.microsoft.com/office/powerpoint/2010/main" val="2099442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FF1E0-D60A-5DC2-127C-D3F07D64B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cy-GB" sz="5400" dirty="0"/>
              <a:t>Templed Portffolio </a:t>
            </a:r>
            <a:br>
              <a:rPr lang="cy-GB" sz="5400" dirty="0"/>
            </a:br>
            <a:r>
              <a:rPr lang="cy-GB" sz="5400" dirty="0"/>
              <a:t> </a:t>
            </a:r>
            <a:r>
              <a:rPr lang="en-GB" sz="5400" i="1" dirty="0">
                <a:solidFill>
                  <a:schemeClr val="accent1">
                    <a:lumMod val="75000"/>
                  </a:schemeClr>
                </a:solidFill>
              </a:rPr>
              <a:t>Portfolio Template</a:t>
            </a:r>
            <a:endParaRPr lang="cy-GB" sz="54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C28F0-C97B-7E6B-25F2-9FE81DD46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036" y="2015898"/>
            <a:ext cx="5903741" cy="4119172"/>
          </a:xfrm>
        </p:spPr>
        <p:txBody>
          <a:bodyPr anchor="t">
            <a:normAutofit/>
          </a:bodyPr>
          <a:lstStyle/>
          <a:p>
            <a:endParaRPr lang="en-GB" sz="2200" dirty="0">
              <a:solidFill>
                <a:srgbClr val="002060"/>
              </a:solidFill>
            </a:endParaRPr>
          </a:p>
          <a:p>
            <a:endParaRPr lang="en-GB" sz="2200" dirty="0">
              <a:solidFill>
                <a:srgbClr val="002060"/>
              </a:solidFill>
            </a:endParaRPr>
          </a:p>
          <a:p>
            <a:r>
              <a:rPr lang="cy-GB" sz="3600" dirty="0"/>
              <a:t>Mae copïau ar gael ar ein tudalennau modwl ar </a:t>
            </a:r>
            <a:r>
              <a:rPr lang="cy-GB" sz="3600" dirty="0" err="1"/>
              <a:t>Moodle</a:t>
            </a:r>
            <a:r>
              <a:rPr lang="cy-GB" sz="3600" dirty="0"/>
              <a:t> a </a:t>
            </a:r>
            <a:r>
              <a:rPr lang="cy-GB" sz="3600" dirty="0" err="1"/>
              <a:t>Teams</a:t>
            </a:r>
            <a:r>
              <a:rPr lang="cy-GB" sz="3600" dirty="0"/>
              <a:t> </a:t>
            </a:r>
          </a:p>
          <a:p>
            <a:endParaRPr lang="en-GB" sz="22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FEE21F2-D60A-BCF7-7CAB-15AEFF52C6E5}"/>
              </a:ext>
            </a:extLst>
          </p:cNvPr>
          <p:cNvSpPr txBox="1">
            <a:spLocks/>
          </p:cNvSpPr>
          <p:nvPr/>
        </p:nvSpPr>
        <p:spPr>
          <a:xfrm>
            <a:off x="6096000" y="2071316"/>
            <a:ext cx="5903741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200" dirty="0">
              <a:solidFill>
                <a:srgbClr val="002060"/>
              </a:solidFill>
            </a:endParaRPr>
          </a:p>
          <a:p>
            <a:endParaRPr lang="en-GB" sz="2200" dirty="0">
              <a:solidFill>
                <a:srgbClr val="002060"/>
              </a:solidFill>
            </a:endParaRPr>
          </a:p>
          <a:p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Copies are on our module pages on Moodle and Teams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28636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109" y="219997"/>
            <a:ext cx="10411691" cy="1090539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/>
              <a:t>Felly, beth mae’r modwl hwn yn ymwneud ag ef?</a:t>
            </a:r>
            <a:br>
              <a:rPr lang="cy-GB" b="1" dirty="0"/>
            </a:br>
            <a:r>
              <a:rPr lang="en-GB" sz="4400" b="1" i="1" dirty="0">
                <a:solidFill>
                  <a:srgbClr val="002060"/>
                </a:solidFill>
              </a:rPr>
              <a:t>So, what is this module about?</a:t>
            </a:r>
            <a:endParaRPr lang="cy-GB" b="1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566" y="1873603"/>
            <a:ext cx="5555970" cy="4122879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, </a:t>
            </a:r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a </a:t>
            </a:r>
            <a:r>
              <a:rPr lang="en-GB" dirty="0" err="1"/>
              <a:t>methodolegau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gwyddorau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b="1" dirty="0" err="1"/>
              <a:t>cynnig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b="1" dirty="0"/>
              <a:t> </a:t>
            </a:r>
            <a:r>
              <a:rPr lang="en-GB" dirty="0"/>
              <a:t>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angenrheidiol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syniadau'n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argyhoeddiadol</a:t>
            </a:r>
            <a:r>
              <a:rPr lang="en-GB" dirty="0"/>
              <a:t>. </a:t>
            </a:r>
          </a:p>
          <a:p>
            <a:r>
              <a:rPr lang="en-GB" dirty="0" err="1"/>
              <a:t>Archwilio'r</a:t>
            </a:r>
            <a:r>
              <a:rPr lang="en-GB" dirty="0"/>
              <a:t> </a:t>
            </a:r>
            <a:r>
              <a:rPr lang="en-GB" b="1" dirty="0" err="1"/>
              <a:t>egwyddorion</a:t>
            </a:r>
            <a:r>
              <a:rPr lang="en-GB" b="1" dirty="0"/>
              <a:t> </a:t>
            </a:r>
            <a:r>
              <a:rPr lang="en-GB" b="1" dirty="0" err="1"/>
              <a:t>moesegol</a:t>
            </a:r>
            <a:r>
              <a:rPr lang="en-GB" b="1" dirty="0"/>
              <a:t> </a:t>
            </a:r>
            <a:r>
              <a:rPr lang="en-GB" dirty="0"/>
              <a:t>a </a:t>
            </a:r>
            <a:r>
              <a:rPr lang="en-GB" dirty="0" err="1"/>
              <a:t>chyfrifoldebau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. </a:t>
            </a:r>
          </a:p>
          <a:p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nodweddiadol</a:t>
            </a:r>
            <a:r>
              <a:rPr lang="en-GB" dirty="0"/>
              <a:t> </a:t>
            </a:r>
            <a:r>
              <a:rPr lang="en-GB" b="1" dirty="0"/>
              <a:t>a </a:t>
            </a:r>
            <a:r>
              <a:rPr lang="en-GB" b="1" dirty="0" err="1"/>
              <a:t>chydrannau</a:t>
            </a:r>
            <a:r>
              <a:rPr lang="en-GB" b="1" dirty="0"/>
              <a:t> </a:t>
            </a:r>
            <a:r>
              <a:rPr lang="en-GB" b="1" dirty="0" err="1"/>
              <a:t>traethawd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b="1" dirty="0"/>
              <a:t> </a:t>
            </a:r>
            <a:r>
              <a:rPr lang="en-GB" b="1" dirty="0" err="1"/>
              <a:t>academaidd</a:t>
            </a: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highlight>
                <a:srgbClr val="FFFF00"/>
              </a:highlight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FC79D-D104-A447-B1FB-AD0F00020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C5F83F4-1EB0-4447-9B65-2142B45E22C4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DF028C-BF16-673A-C915-0B520FB90C3C}"/>
              </a:ext>
            </a:extLst>
          </p:cNvPr>
          <p:cNvSpPr txBox="1">
            <a:spLocks/>
          </p:cNvSpPr>
          <p:nvPr/>
        </p:nvSpPr>
        <p:spPr>
          <a:xfrm>
            <a:off x="6340465" y="1772003"/>
            <a:ext cx="5143627" cy="4122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Introduction to educational research, key concepts and research methodologies commonly used in educational and social science research   </a:t>
            </a:r>
          </a:p>
          <a:p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How to </a:t>
            </a:r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structure a research proposal 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and develop some of the academic writing skills necessary to present ideas clearly and persuasively. </a:t>
            </a:r>
          </a:p>
          <a:p>
            <a:pPr lvl="0"/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Exploration of the </a:t>
            </a:r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ethical principles 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and safeguarding responsibilities essential to conducting educational research. </a:t>
            </a:r>
          </a:p>
          <a:p>
            <a:pPr lvl="0"/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Consideration of the typical </a:t>
            </a:r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structure and components of an academic dissertation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77231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1BE7F-FA25-DCAA-F2D6-48AF89944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Beth </a:t>
            </a:r>
            <a:r>
              <a:rPr lang="en-GB" b="1" dirty="0" err="1">
                <a:latin typeface="+mn-lt"/>
              </a:rPr>
              <a:t>yw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ymchwil</a:t>
            </a:r>
            <a:r>
              <a:rPr lang="en-GB" b="1" dirty="0">
                <a:latin typeface="+mn-lt"/>
              </a:rPr>
              <a:t>?</a:t>
            </a:r>
            <a:br>
              <a:rPr lang="en-GB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69549-8C5D-D50C-40EE-09829D9CEF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i="1" dirty="0"/>
              <a:t>Mae </a:t>
            </a:r>
            <a:r>
              <a:rPr lang="en-GB" b="1" i="1" dirty="0" err="1"/>
              <a:t>ymchwil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broses </a:t>
            </a:r>
            <a:r>
              <a:rPr lang="en-GB" b="1" i="1" dirty="0" err="1"/>
              <a:t>systematig</a:t>
            </a:r>
            <a:r>
              <a:rPr lang="en-GB" b="1" i="1" dirty="0"/>
              <a:t> o </a:t>
            </a:r>
            <a:r>
              <a:rPr lang="en-GB" b="1" i="1" dirty="0" err="1"/>
              <a:t>ymchwilio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gwestiwn</a:t>
            </a:r>
            <a:r>
              <a:rPr lang="en-GB" b="1" i="1" dirty="0"/>
              <a:t>, problem neu </a:t>
            </a:r>
            <a:r>
              <a:rPr lang="en-GB" b="1" i="1" dirty="0" err="1"/>
              <a:t>fater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ddatblygu</a:t>
            </a:r>
            <a:r>
              <a:rPr lang="en-GB" b="1" i="1" dirty="0"/>
              <a:t> </a:t>
            </a:r>
            <a:r>
              <a:rPr lang="en-GB" b="1" i="1" dirty="0" err="1"/>
              <a:t>gwybodaeth</a:t>
            </a:r>
            <a:r>
              <a:rPr lang="en-GB" b="1" i="1" dirty="0"/>
              <a:t> </a:t>
            </a:r>
            <a:r>
              <a:rPr lang="en-GB" b="1" i="1" dirty="0" err="1"/>
              <a:t>newydd</a:t>
            </a:r>
            <a:r>
              <a:rPr lang="en-GB" b="1" i="1" dirty="0"/>
              <a:t> neu </a:t>
            </a:r>
            <a:r>
              <a:rPr lang="en-GB" b="1" i="1" dirty="0" err="1"/>
              <a:t>wella</a:t>
            </a:r>
            <a:r>
              <a:rPr lang="en-GB" b="1" i="1" dirty="0"/>
              <a:t> </a:t>
            </a:r>
            <a:r>
              <a:rPr lang="en-GB" b="1" i="1" dirty="0" err="1"/>
              <a:t>dealltwriaeth</a:t>
            </a:r>
            <a:r>
              <a:rPr lang="en-GB" b="1" i="1" dirty="0"/>
              <a:t> </a:t>
            </a:r>
            <a:r>
              <a:rPr lang="en-GB" i="1" dirty="0"/>
              <a:t>(Denscombe, 2010)</a:t>
            </a:r>
            <a:endParaRPr lang="en-GB" dirty="0"/>
          </a:p>
          <a:p>
            <a:pPr lvl="0"/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yw'r</a:t>
            </a:r>
            <a:r>
              <a:rPr lang="en-GB" i="1" dirty="0"/>
              <a:t> broses o </a:t>
            </a:r>
            <a:r>
              <a:rPr lang="en-GB" i="1" dirty="0" err="1"/>
              <a:t>ofyn</a:t>
            </a:r>
            <a:r>
              <a:rPr lang="en-GB" i="1" dirty="0"/>
              <a:t> </a:t>
            </a:r>
            <a:r>
              <a:rPr lang="en-GB" i="1" dirty="0" err="1"/>
              <a:t>cwestiynau</a:t>
            </a:r>
            <a:r>
              <a:rPr lang="en-GB" i="1" dirty="0"/>
              <a:t>, </a:t>
            </a:r>
            <a:r>
              <a:rPr lang="en-GB" i="1" dirty="0" err="1"/>
              <a:t>casglu</a:t>
            </a:r>
            <a:r>
              <a:rPr lang="en-GB" i="1" dirty="0"/>
              <a:t> </a:t>
            </a:r>
            <a:r>
              <a:rPr lang="en-GB" i="1" dirty="0" err="1"/>
              <a:t>tystiolaeth</a:t>
            </a:r>
            <a:r>
              <a:rPr lang="en-GB" i="1" dirty="0"/>
              <a:t> a </a:t>
            </a:r>
            <a:r>
              <a:rPr lang="en-GB" i="1" dirty="0" err="1"/>
              <a:t>defnyddio'r</a:t>
            </a:r>
            <a:r>
              <a:rPr lang="en-GB" i="1" dirty="0"/>
              <a:t> </a:t>
            </a:r>
            <a:r>
              <a:rPr lang="en-GB" i="1" dirty="0" err="1"/>
              <a:t>dystiolaeth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wella</a:t>
            </a:r>
            <a:r>
              <a:rPr lang="en-GB" i="1" dirty="0"/>
              <a:t> </a:t>
            </a:r>
            <a:r>
              <a:rPr lang="en-GB" i="1" dirty="0" err="1"/>
              <a:t>dealltwriaeth</a:t>
            </a:r>
            <a:r>
              <a:rPr lang="en-GB" i="1" dirty="0"/>
              <a:t> neu </a:t>
            </a:r>
            <a:r>
              <a:rPr lang="en-GB" i="1" dirty="0" err="1"/>
              <a:t>ymarfer</a:t>
            </a:r>
            <a:r>
              <a:rPr lang="en-GB" i="1" dirty="0"/>
              <a:t>.</a:t>
            </a:r>
            <a:endParaRPr lang="en-GB" dirty="0"/>
          </a:p>
          <a:p>
            <a:pPr lvl="0"/>
            <a:r>
              <a:rPr lang="en-GB" i="1" dirty="0" err="1"/>
              <a:t>Mewn</a:t>
            </a:r>
            <a:r>
              <a:rPr lang="en-GB" i="1" dirty="0"/>
              <a:t> </a:t>
            </a:r>
            <a:r>
              <a:rPr lang="en-GB" i="1" dirty="0" err="1"/>
              <a:t>Addysg</a:t>
            </a:r>
            <a:r>
              <a:rPr lang="en-GB" i="1" dirty="0"/>
              <a:t> </a:t>
            </a:r>
            <a:r>
              <a:rPr lang="en-GB" i="1" dirty="0" err="1"/>
              <a:t>Gynhwysol</a:t>
            </a:r>
            <a:r>
              <a:rPr lang="en-GB" i="1" dirty="0"/>
              <a:t>, </a:t>
            </a:r>
            <a:r>
              <a:rPr lang="en-GB" i="1" dirty="0" err="1"/>
              <a:t>mae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cynnwys</a:t>
            </a:r>
            <a:r>
              <a:rPr lang="en-GB" i="1" dirty="0"/>
              <a:t> </a:t>
            </a:r>
            <a:r>
              <a:rPr lang="en-GB" i="1" dirty="0" err="1"/>
              <a:t>casglu</a:t>
            </a:r>
            <a:r>
              <a:rPr lang="en-GB" i="1" dirty="0"/>
              <a:t> a </a:t>
            </a:r>
            <a:r>
              <a:rPr lang="en-GB" i="1" dirty="0" err="1"/>
              <a:t>dadansoddi</a:t>
            </a:r>
            <a:r>
              <a:rPr lang="en-GB" i="1" dirty="0"/>
              <a:t> </a:t>
            </a:r>
            <a:r>
              <a:rPr lang="en-GB" i="1" dirty="0" err="1"/>
              <a:t>tystiolaeth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ddeall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well </a:t>
            </a:r>
            <a:r>
              <a:rPr lang="en-GB" i="1" dirty="0" err="1"/>
              <a:t>sut</a:t>
            </a:r>
            <a:r>
              <a:rPr lang="en-GB" i="1" dirty="0"/>
              <a:t> </a:t>
            </a:r>
            <a:r>
              <a:rPr lang="en-GB" i="1" dirty="0" err="1"/>
              <a:t>mae</a:t>
            </a:r>
            <a:r>
              <a:rPr lang="en-GB" i="1" dirty="0"/>
              <a:t> </a:t>
            </a:r>
            <a:r>
              <a:rPr lang="en-GB" i="1" dirty="0" err="1"/>
              <a:t>dysgwyr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profi</a:t>
            </a:r>
            <a:r>
              <a:rPr lang="en-GB" i="1" dirty="0"/>
              <a:t> </a:t>
            </a:r>
            <a:r>
              <a:rPr lang="en-GB" i="1" dirty="0" err="1"/>
              <a:t>addysg</a:t>
            </a:r>
            <a:r>
              <a:rPr lang="en-GB" i="1" dirty="0"/>
              <a:t> a </a:t>
            </a:r>
            <a:r>
              <a:rPr lang="en-GB" i="1" dirty="0" err="1"/>
              <a:t>sut</a:t>
            </a:r>
            <a:r>
              <a:rPr lang="en-GB" i="1" dirty="0"/>
              <a:t> y gall </a:t>
            </a:r>
            <a:r>
              <a:rPr lang="en-GB" i="1" dirty="0" err="1"/>
              <a:t>ysgolion</a:t>
            </a:r>
            <a:r>
              <a:rPr lang="en-GB" i="1" dirty="0"/>
              <a:t>, </a:t>
            </a:r>
            <a:r>
              <a:rPr lang="en-GB" i="1" dirty="0" err="1"/>
              <a:t>colegau</a:t>
            </a:r>
            <a:r>
              <a:rPr lang="en-GB" i="1" dirty="0"/>
              <a:t> a </a:t>
            </a:r>
            <a:r>
              <a:rPr lang="en-GB" i="1" dirty="0" err="1"/>
              <a:t>chymunedau</a:t>
            </a:r>
            <a:r>
              <a:rPr lang="en-GB" i="1" dirty="0"/>
              <a:t> </a:t>
            </a:r>
            <a:r>
              <a:rPr lang="en-GB" i="1" dirty="0" err="1"/>
              <a:t>greu</a:t>
            </a:r>
            <a:r>
              <a:rPr lang="en-GB" i="1" dirty="0"/>
              <a:t> </a:t>
            </a:r>
            <a:r>
              <a:rPr lang="en-GB" i="1" dirty="0" err="1"/>
              <a:t>amgylcheddau</a:t>
            </a:r>
            <a:r>
              <a:rPr lang="en-GB" i="1" dirty="0"/>
              <a:t> </a:t>
            </a:r>
            <a:r>
              <a:rPr lang="en-GB" i="1" dirty="0" err="1"/>
              <a:t>mwy</a:t>
            </a:r>
            <a:r>
              <a:rPr lang="en-GB" i="1" dirty="0"/>
              <a:t> </a:t>
            </a:r>
            <a:r>
              <a:rPr lang="en-GB" i="1" dirty="0" err="1"/>
              <a:t>cynhwysol</a:t>
            </a:r>
            <a:r>
              <a:rPr lang="en-GB" i="1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CEA7D-097D-9651-4A36-5C45575075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is a systematic process of investigating a question, problem or issue to develop new knowledge or improve understanding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(Denscombe, 2010)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Research is the process of asking questions, collecting evidence and using the evidence to improve understanding or practice.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Inclusive Education, research involves gathering and analysing evidence to better understand how learners experience education and how schools, colleges and communities can create more inclusive environments.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75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D8A83-6A6A-83C1-33A4-83CF1F2E0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000" b="1" dirty="0">
                <a:latin typeface="+mn-lt"/>
              </a:rPr>
              <a:t>Beth </a:t>
            </a:r>
            <a:r>
              <a:rPr lang="en-GB" sz="4000" b="1" dirty="0" err="1">
                <a:latin typeface="+mn-lt"/>
              </a:rPr>
              <a:t>yw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ymchwilydd</a:t>
            </a:r>
            <a:r>
              <a:rPr lang="en-GB" sz="4000" b="1" dirty="0">
                <a:latin typeface="+mn-lt"/>
              </a:rPr>
              <a:t>?</a:t>
            </a:r>
            <a:br>
              <a:rPr lang="en-GB" sz="4000" dirty="0">
                <a:latin typeface="+mn-lt"/>
              </a:rPr>
            </a:b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What is a researcher?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84A1A-1C13-C475-8323-1BE32008079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sz="3300" b="1" dirty="0"/>
              <a:t>Mae </a:t>
            </a:r>
            <a:r>
              <a:rPr lang="en-GB" sz="3300" b="1" dirty="0" err="1"/>
              <a:t>ymchwilydd</a:t>
            </a:r>
            <a:r>
              <a:rPr lang="en-GB" sz="3300" b="1" dirty="0"/>
              <a:t> </a:t>
            </a:r>
            <a:r>
              <a:rPr lang="en-GB" sz="3300" b="1" dirty="0" err="1"/>
              <a:t>yn</a:t>
            </a:r>
            <a:r>
              <a:rPr lang="en-GB" sz="3300" b="1" dirty="0"/>
              <a:t> </a:t>
            </a:r>
            <a:r>
              <a:rPr lang="en-GB" sz="3300" b="1" dirty="0" err="1"/>
              <a:t>rhywun</a:t>
            </a:r>
            <a:r>
              <a:rPr lang="en-GB" sz="3300" b="1" dirty="0"/>
              <a:t> </a:t>
            </a:r>
            <a:r>
              <a:rPr lang="en-GB" sz="3300" b="1" dirty="0" err="1"/>
              <a:t>sy'n</a:t>
            </a:r>
            <a:r>
              <a:rPr lang="en-GB" sz="3300" b="1" dirty="0"/>
              <a:t> </a:t>
            </a:r>
            <a:r>
              <a:rPr lang="en-GB" sz="3300" b="1" dirty="0" err="1"/>
              <a:t>ymchwilio</a:t>
            </a:r>
            <a:r>
              <a:rPr lang="en-GB" sz="3300" b="1" dirty="0"/>
              <a:t> </a:t>
            </a:r>
            <a:r>
              <a:rPr lang="en-GB" sz="3300" b="1" dirty="0" err="1"/>
              <a:t>i</a:t>
            </a:r>
            <a:r>
              <a:rPr lang="en-GB" sz="3300" b="1" dirty="0"/>
              <a:t> </a:t>
            </a:r>
            <a:r>
              <a:rPr lang="en-GB" sz="3300" b="1" dirty="0" err="1"/>
              <a:t>gwestiwn</a:t>
            </a:r>
            <a:r>
              <a:rPr lang="en-GB" sz="3300" b="1" dirty="0"/>
              <a:t> </a:t>
            </a:r>
            <a:r>
              <a:rPr lang="en-GB" sz="3300" b="1" dirty="0" err="1"/>
              <a:t>trwy</a:t>
            </a:r>
            <a:r>
              <a:rPr lang="en-GB" sz="3300" b="1" dirty="0"/>
              <a:t> </a:t>
            </a:r>
            <a:r>
              <a:rPr lang="en-GB" sz="3300" b="1" dirty="0" err="1"/>
              <a:t>gasglu</a:t>
            </a:r>
            <a:r>
              <a:rPr lang="en-GB" sz="3300" b="1" dirty="0"/>
              <a:t>, </a:t>
            </a:r>
            <a:r>
              <a:rPr lang="en-GB" sz="3300" b="1" dirty="0" err="1"/>
              <a:t>dadansoddi</a:t>
            </a:r>
            <a:r>
              <a:rPr lang="en-GB" sz="3300" b="1" dirty="0"/>
              <a:t> a </a:t>
            </a:r>
            <a:r>
              <a:rPr lang="en-GB" sz="3300" b="1" dirty="0" err="1"/>
              <a:t>dehongli</a:t>
            </a:r>
            <a:r>
              <a:rPr lang="en-GB" sz="3300" b="1" dirty="0"/>
              <a:t> </a:t>
            </a:r>
            <a:r>
              <a:rPr lang="en-GB" sz="3300" b="1" dirty="0" err="1"/>
              <a:t>tystiolaeth</a:t>
            </a:r>
            <a:r>
              <a:rPr lang="en-GB" sz="3300" b="1" dirty="0"/>
              <a:t> </a:t>
            </a:r>
            <a:r>
              <a:rPr lang="en-GB" sz="3300" b="1" dirty="0" err="1"/>
              <a:t>mewn</a:t>
            </a:r>
            <a:r>
              <a:rPr lang="en-GB" sz="3300" b="1" dirty="0"/>
              <a:t> </a:t>
            </a:r>
            <a:r>
              <a:rPr lang="en-GB" sz="3300" b="1" dirty="0" err="1"/>
              <a:t>ffordd</a:t>
            </a:r>
            <a:r>
              <a:rPr lang="en-GB" sz="3300" b="1" dirty="0"/>
              <a:t> </a:t>
            </a:r>
            <a:r>
              <a:rPr lang="en-GB" sz="3300" b="1" dirty="0" err="1"/>
              <a:t>strwythuredig</a:t>
            </a:r>
            <a:r>
              <a:rPr lang="en-GB" sz="3300" b="1" dirty="0"/>
              <a:t> a </a:t>
            </a:r>
            <a:r>
              <a:rPr lang="en-GB" sz="3300" b="1" dirty="0" err="1"/>
              <a:t>moesegol</a:t>
            </a:r>
            <a:r>
              <a:rPr lang="en-GB" sz="3300" b="1" dirty="0"/>
              <a:t> (Denscombe, 2010)</a:t>
            </a:r>
            <a:endParaRPr lang="en-GB" sz="3300" dirty="0"/>
          </a:p>
          <a:p>
            <a:pPr lvl="0"/>
            <a:r>
              <a:rPr lang="en-GB" sz="3300" dirty="0"/>
              <a:t>Mae </a:t>
            </a:r>
            <a:r>
              <a:rPr lang="en-GB" sz="3300" dirty="0" err="1"/>
              <a:t>ymchwilydd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rhywun</a:t>
            </a:r>
            <a:r>
              <a:rPr lang="en-GB" sz="3300" dirty="0"/>
              <a:t>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ceisio</a:t>
            </a:r>
            <a:r>
              <a:rPr lang="en-GB" sz="3300" dirty="0"/>
              <a:t> </a:t>
            </a:r>
            <a:r>
              <a:rPr lang="en-GB" sz="3300" dirty="0" err="1"/>
              <a:t>atebion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gwestiynau</a:t>
            </a:r>
            <a:r>
              <a:rPr lang="en-GB" sz="3300" dirty="0"/>
              <a:t> </a:t>
            </a:r>
            <a:r>
              <a:rPr lang="en-GB" sz="3300" dirty="0" err="1"/>
              <a:t>gan</a:t>
            </a:r>
            <a:r>
              <a:rPr lang="en-GB" sz="3300" dirty="0"/>
              <a:t> </a:t>
            </a:r>
            <a:r>
              <a:rPr lang="en-GB" sz="3300" dirty="0" err="1"/>
              <a:t>ddefnyddio</a:t>
            </a:r>
            <a:r>
              <a:rPr lang="en-GB" sz="3300" dirty="0"/>
              <a:t> </a:t>
            </a:r>
            <a:r>
              <a:rPr lang="en-GB" sz="3300" dirty="0" err="1"/>
              <a:t>tystiolaeth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hytrach</a:t>
            </a:r>
            <a:r>
              <a:rPr lang="en-GB" sz="3300" dirty="0"/>
              <a:t> </a:t>
            </a:r>
            <a:r>
              <a:rPr lang="en-GB" sz="3300" dirty="0" err="1"/>
              <a:t>na</a:t>
            </a:r>
            <a:r>
              <a:rPr lang="en-GB" sz="3300" dirty="0"/>
              <a:t> </a:t>
            </a:r>
            <a:r>
              <a:rPr lang="en-GB" sz="3300" dirty="0" err="1"/>
              <a:t>rhagdybiaethau</a:t>
            </a:r>
            <a:r>
              <a:rPr lang="en-GB" sz="3300" dirty="0"/>
              <a:t>.</a:t>
            </a:r>
          </a:p>
          <a:p>
            <a:pPr marL="0" indent="0">
              <a:buNone/>
            </a:pPr>
            <a:r>
              <a:rPr lang="en-GB" sz="3300" dirty="0"/>
              <a:t>Gallai </a:t>
            </a:r>
            <a:r>
              <a:rPr lang="en-GB" sz="3300" dirty="0" err="1"/>
              <a:t>ymchwilydd</a:t>
            </a:r>
            <a:r>
              <a:rPr lang="en-GB" sz="3300" dirty="0"/>
              <a:t> </a:t>
            </a:r>
            <a:r>
              <a:rPr lang="en-GB" sz="3300" dirty="0" err="1"/>
              <a:t>fod</a:t>
            </a:r>
            <a:r>
              <a:rPr lang="en-GB" sz="3300" dirty="0"/>
              <a:t>:</a:t>
            </a:r>
          </a:p>
          <a:p>
            <a:pPr lvl="0"/>
            <a:r>
              <a:rPr lang="en-GB" sz="3300" dirty="0" err="1"/>
              <a:t>Myfyriwr</a:t>
            </a:r>
            <a:r>
              <a:rPr lang="en-GB" sz="3300" dirty="0"/>
              <a:t>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cynnal</a:t>
            </a:r>
            <a:r>
              <a:rPr lang="en-GB" sz="3300" dirty="0"/>
              <a:t> </a:t>
            </a:r>
            <a:r>
              <a:rPr lang="en-GB" sz="3300" dirty="0" err="1"/>
              <a:t>traethawd</a:t>
            </a:r>
            <a:r>
              <a:rPr lang="en-GB" sz="3300" dirty="0"/>
              <a:t> hir</a:t>
            </a:r>
          </a:p>
          <a:p>
            <a:pPr lvl="0"/>
            <a:r>
              <a:rPr lang="en-GB" sz="3300" dirty="0" err="1"/>
              <a:t>Athro</a:t>
            </a:r>
            <a:r>
              <a:rPr lang="en-GB" sz="3300" dirty="0"/>
              <a:t>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ymchwilio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arferion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yr </a:t>
            </a:r>
            <a:r>
              <a:rPr lang="en-GB" sz="3300" dirty="0" err="1"/>
              <a:t>ystafell</a:t>
            </a:r>
            <a:r>
              <a:rPr lang="en-GB" sz="3300" dirty="0"/>
              <a:t> </a:t>
            </a:r>
            <a:r>
              <a:rPr lang="en-GB" sz="3300" dirty="0" err="1"/>
              <a:t>ddosbarth</a:t>
            </a:r>
            <a:endParaRPr lang="en-GB" sz="3300" dirty="0"/>
          </a:p>
          <a:p>
            <a:pPr lvl="0"/>
            <a:r>
              <a:rPr lang="en-GB" sz="3300" dirty="0"/>
              <a:t>ALNCo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gwerthuso</a:t>
            </a:r>
            <a:r>
              <a:rPr lang="en-GB" sz="3300" dirty="0"/>
              <a:t> </a:t>
            </a:r>
            <a:r>
              <a:rPr lang="en-GB" sz="3300" dirty="0" err="1"/>
              <a:t>ymyrraeth</a:t>
            </a:r>
            <a:endParaRPr lang="en-GB" sz="3300" dirty="0"/>
          </a:p>
          <a:p>
            <a:pPr lvl="0"/>
            <a:r>
              <a:rPr lang="en-GB" sz="3300" dirty="0" err="1"/>
              <a:t>Gweithiwr</a:t>
            </a:r>
            <a:r>
              <a:rPr lang="en-GB" sz="3300" dirty="0"/>
              <a:t> </a:t>
            </a:r>
            <a:r>
              <a:rPr lang="en-GB" sz="3300" dirty="0" err="1"/>
              <a:t>addysg</a:t>
            </a:r>
            <a:r>
              <a:rPr lang="en-GB" sz="3300" dirty="0"/>
              <a:t> </a:t>
            </a:r>
            <a:r>
              <a:rPr lang="en-GB" sz="3300" dirty="0" err="1"/>
              <a:t>proffesiynol</a:t>
            </a:r>
            <a:r>
              <a:rPr lang="en-GB" sz="3300" dirty="0"/>
              <a:t>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ceisio</a:t>
            </a:r>
            <a:r>
              <a:rPr lang="en-GB" sz="3300" dirty="0"/>
              <a:t> </a:t>
            </a:r>
            <a:r>
              <a:rPr lang="en-GB" sz="3300" dirty="0" err="1"/>
              <a:t>gwella</a:t>
            </a:r>
            <a:r>
              <a:rPr lang="en-GB" sz="3300" dirty="0"/>
              <a:t> </a:t>
            </a:r>
            <a:r>
              <a:rPr lang="en-GB" sz="3300" dirty="0" err="1"/>
              <a:t>ymarfer</a:t>
            </a:r>
            <a:r>
              <a:rPr lang="en-GB" sz="3300" dirty="0"/>
              <a:t> </a:t>
            </a:r>
            <a:r>
              <a:rPr lang="en-GB" sz="3300" dirty="0" err="1"/>
              <a:t>cynhwysol</a:t>
            </a:r>
            <a:endParaRPr lang="en-GB" sz="3300" dirty="0"/>
          </a:p>
          <a:p>
            <a:pPr lvl="0"/>
            <a:r>
              <a:rPr lang="en-GB" sz="3300" dirty="0"/>
              <a:t>Gwneuthurwr </a:t>
            </a:r>
            <a:r>
              <a:rPr lang="en-GB" sz="3300" dirty="0" err="1"/>
              <a:t>polisi</a:t>
            </a:r>
            <a:r>
              <a:rPr lang="en-GB" sz="3300" dirty="0"/>
              <a:t> </a:t>
            </a:r>
            <a:r>
              <a:rPr lang="en-GB" sz="3300" dirty="0" err="1"/>
              <a:t>sy'n</a:t>
            </a:r>
            <a:r>
              <a:rPr lang="en-GB" sz="3300" dirty="0"/>
              <a:t> </a:t>
            </a:r>
            <a:r>
              <a:rPr lang="en-GB" sz="3300" dirty="0" err="1"/>
              <a:t>astudio</a:t>
            </a:r>
            <a:r>
              <a:rPr lang="en-GB" sz="3300" dirty="0"/>
              <a:t> </a:t>
            </a:r>
            <a:r>
              <a:rPr lang="en-GB" sz="3300" dirty="0" err="1"/>
              <a:t>canlyniadau</a:t>
            </a:r>
            <a:r>
              <a:rPr lang="en-GB" sz="3300" dirty="0"/>
              <a:t> </a:t>
            </a:r>
            <a:r>
              <a:rPr lang="en-GB" sz="3300" dirty="0" err="1"/>
              <a:t>addysgol</a:t>
            </a:r>
            <a:endParaRPr lang="en-GB" sz="33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CC728-ACA5-E605-9A35-DDD06E3416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800" b="1" dirty="0">
                <a:solidFill>
                  <a:schemeClr val="accent1">
                    <a:lumMod val="75000"/>
                  </a:schemeClr>
                </a:solidFill>
              </a:rPr>
              <a:t>A researcher is someone who investigates a question by collecting, analysing and interpreting </a:t>
            </a:r>
            <a:r>
              <a:rPr lang="en-GB" sz="3800" b="1" i="1" dirty="0">
                <a:solidFill>
                  <a:schemeClr val="accent1">
                    <a:lumMod val="75000"/>
                  </a:schemeClr>
                </a:solidFill>
              </a:rPr>
              <a:t>evidence in a structured and ethical way (Denscombe, 2010)</a:t>
            </a:r>
            <a:endParaRPr lang="en-GB" sz="38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 researcher is someone who seeks answers to questions using evidence rather than assumptions.</a:t>
            </a:r>
          </a:p>
          <a:p>
            <a:pPr marL="0" indent="0">
              <a:buNone/>
            </a:pPr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 researcher might be:</a:t>
            </a:r>
          </a:p>
          <a:p>
            <a:pPr lvl="0"/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 student carrying out a dissertation</a:t>
            </a:r>
          </a:p>
          <a:p>
            <a:pPr lvl="0"/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 teacher investigating classroom practice</a:t>
            </a:r>
          </a:p>
          <a:p>
            <a:pPr lvl="0"/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An ALNCo evaluating an intervention</a:t>
            </a:r>
          </a:p>
          <a:p>
            <a:pPr lvl="0"/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An education professional seeking to improve inclusive practice</a:t>
            </a:r>
          </a:p>
          <a:p>
            <a:pPr lvl="0"/>
            <a:r>
              <a:rPr lang="en-GB" sz="3800" i="1" dirty="0">
                <a:solidFill>
                  <a:schemeClr val="accent1">
                    <a:lumMod val="75000"/>
                  </a:schemeClr>
                </a:solidFill>
              </a:rPr>
              <a:t>A policymaker studying educational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816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6CA41-D99D-6842-3B48-814AC0BBA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Mae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r>
              <a:rPr lang="en-GB" sz="3200" b="1" dirty="0" err="1"/>
              <a:t>mewn</a:t>
            </a:r>
            <a:r>
              <a:rPr lang="en-GB" sz="3200" b="1" dirty="0"/>
              <a:t> </a:t>
            </a:r>
            <a:r>
              <a:rPr lang="en-GB" sz="3200" b="1" dirty="0" err="1"/>
              <a:t>Addysg</a:t>
            </a:r>
            <a:r>
              <a:rPr lang="en-GB" sz="3200" b="1" dirty="0"/>
              <a:t> </a:t>
            </a:r>
            <a:r>
              <a:rPr lang="en-GB" sz="3200" b="1" dirty="0" err="1"/>
              <a:t>Gynhwysol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aml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canolbwyntio</a:t>
            </a:r>
            <a:r>
              <a:rPr lang="en-GB" sz="3200" b="1" dirty="0"/>
              <a:t> </a:t>
            </a:r>
            <a:r>
              <a:rPr lang="en-GB" sz="3200" b="1" dirty="0" err="1"/>
              <a:t>ar</a:t>
            </a:r>
            <a:r>
              <a:rPr lang="en-GB" sz="3200" b="1" dirty="0"/>
              <a:t>…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Research in inclusive education often focuses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9564-E719-3FC7-19C1-99E0E5C7E1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dirty="0" err="1"/>
              <a:t>Cyfranogiad</a:t>
            </a:r>
            <a:r>
              <a:rPr lang="en-GB" dirty="0"/>
              <a:t> a </a:t>
            </a:r>
            <a:r>
              <a:rPr lang="en-GB" dirty="0" err="1"/>
              <a:t>pherthyn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endParaRPr lang="en-GB" dirty="0"/>
          </a:p>
          <a:p>
            <a:pPr lvl="0"/>
            <a:r>
              <a:rPr lang="en-GB" dirty="0"/>
              <a:t>ADY</a:t>
            </a:r>
          </a:p>
          <a:p>
            <a:pPr lvl="0"/>
            <a:r>
              <a:rPr lang="en-GB" dirty="0" err="1"/>
              <a:t>Niwroamrywiaeth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Polisi </a:t>
            </a:r>
            <a:r>
              <a:rPr lang="en-GB" dirty="0" err="1"/>
              <a:t>addysgol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Llais</a:t>
            </a:r>
            <a:r>
              <a:rPr lang="en-GB" dirty="0"/>
              <a:t> y </a:t>
            </a:r>
            <a:r>
              <a:rPr lang="en-GB" dirty="0" err="1"/>
              <a:t>disgybl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gymuned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3EE58-290A-8A21-0003-734F79D949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Participation and belonging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Equality and diversity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ALN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Neurodiversity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Barriers to learning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Educational policy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teaching practices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Pupil voice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Family and community engagement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066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CDC4-BC7D-2A2B-2BE4-5BB2684AB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>
                <a:latin typeface="+mn-lt"/>
              </a:rPr>
              <a:t>Enghreifftiau</a:t>
            </a:r>
            <a:r>
              <a:rPr lang="en-GB" sz="3200" b="1" dirty="0">
                <a:latin typeface="+mn-lt"/>
              </a:rPr>
              <a:t> o </a:t>
            </a:r>
            <a:r>
              <a:rPr lang="en-GB" sz="3200" b="1" dirty="0" err="1">
                <a:latin typeface="+mn-lt"/>
              </a:rPr>
              <a:t>gwestiynau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ymchwil</a:t>
            </a:r>
            <a:br>
              <a:rPr lang="en-GB" sz="3200" b="1" dirty="0"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10356-B3D1-A57B-BEC8-F1AD8BBB26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ADY</a:t>
            </a:r>
          </a:p>
          <a:p>
            <a:pPr lvl="0"/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cynorthwywyr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BFEE8-3BBA-EF8B-958A-C058C9DECD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Supporting learners with ALN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lv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do teaching assistants contribute to inclusive classroom practice?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315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CE2A6-7E4D-088E-BE33-E239916B7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40AE-2475-E5F3-34A6-306F5AD5B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79E49-3FDF-2DFF-B1ED-B369334F83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Awtistiaeth</a:t>
            </a:r>
            <a:r>
              <a:rPr lang="en-GB" dirty="0"/>
              <a:t>, ADHD a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niwroamrywiol</a:t>
            </a:r>
            <a:endParaRPr lang="en-GB" dirty="0"/>
          </a:p>
          <a:p>
            <a:pPr lvl="0"/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Sut gall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niwroamrywiol-gyfeillgar</a:t>
            </a:r>
            <a:r>
              <a:rPr lang="en-GB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2AB246-A146-2315-3BD5-85C84B983A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Autism, ADHD and neurodiverse learners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can educators create neurodiverse-friendly classrooms?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53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D56D5-36C2-C6D2-8DF9-846649869A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B9983-8AEF-6126-7632-18B9A631C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1CB95-8E6A-2029-DFE9-F0BDDD9CA4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Llais</a:t>
            </a:r>
            <a:r>
              <a:rPr lang="en-GB" dirty="0"/>
              <a:t> y </a:t>
            </a:r>
            <a:r>
              <a:rPr lang="en-GB" dirty="0" err="1"/>
              <a:t>Disgybl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Sut gall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> '</a:t>
            </a:r>
            <a:r>
              <a:rPr lang="en-GB" dirty="0" err="1"/>
              <a:t>perthyn</a:t>
            </a:r>
            <a:r>
              <a:rPr lang="en-GB" dirty="0"/>
              <a:t>'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i="1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C912E-7D44-2798-D6DA-6C3EE934FE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Pupil Voice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can learners experience ‘belonging’ in mainstream education?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913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171330-0002-953F-A523-959345614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D727C-4E19-235E-9BA3-95D1DABD6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24522-2E15-C2E4-80CC-2C19139D22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Pa mor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gwahaniaethol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B1D74-A2E3-55DA-8D11-705F29FBD4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Teaching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effective is differentiated teaching in supporting diverse learners?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8494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099D8-1439-C656-55F7-E178D5CDE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22370-D1CF-A87E-590B-C733D542E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9081F-EB6D-2A6D-E94D-509F3AFF64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Cydraddoldeb</a:t>
            </a:r>
            <a:r>
              <a:rPr lang="en-GB" dirty="0"/>
              <a:t>, </a:t>
            </a:r>
            <a:r>
              <a:rPr lang="en-GB" dirty="0" err="1"/>
              <a:t>Amrywiaeth</a:t>
            </a:r>
            <a:r>
              <a:rPr lang="en-GB" dirty="0"/>
              <a:t> a </a:t>
            </a:r>
            <a:r>
              <a:rPr lang="en-GB" dirty="0" err="1"/>
              <a:t>Pherthyn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4A4B5-CC63-79C8-4418-9B6E989F21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Equality, Diversity and Belonging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do students from diverse backgrounds experience inclusion in education?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804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D41B5-6C81-148E-77C4-EC893BF44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EFBA4-3B02-AEE0-FE56-D430CAD66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5BC05-B76F-DC49-726B-DA8DCD0D7E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</a:t>
            </a:r>
            <a:endParaRPr lang="en-GB" dirty="0"/>
          </a:p>
          <a:p>
            <a:r>
              <a:rPr lang="en-GB" dirty="0"/>
              <a:t>Iechyd </a:t>
            </a:r>
            <a:r>
              <a:rPr lang="en-GB" dirty="0" err="1"/>
              <a:t>Meddwl</a:t>
            </a:r>
            <a:r>
              <a:rPr lang="en-GB" dirty="0"/>
              <a:t> a </a:t>
            </a:r>
            <a:r>
              <a:rPr lang="en-GB" dirty="0" err="1"/>
              <a:t>Lles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8CD44D-F656-04D5-DDB6-BFF2D6A89E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Mental Health and Wellbeing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does mental health affect participation in education?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718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33C16-CDF2-CDFF-54BA-92647A862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EC29E-6ACA-876E-CF94-358AB5B00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Enghreifftiau</a:t>
            </a:r>
            <a:r>
              <a:rPr lang="en-GB" sz="3200" b="1" dirty="0"/>
              <a:t> o </a:t>
            </a:r>
            <a:r>
              <a:rPr lang="en-GB" sz="3200" b="1" dirty="0" err="1"/>
              <a:t>gwestiynau</a:t>
            </a:r>
            <a:r>
              <a:rPr lang="en-GB" sz="3200" b="1" dirty="0"/>
              <a:t> </a:t>
            </a:r>
            <a:r>
              <a:rPr lang="en-GB" sz="3200" b="1" dirty="0" err="1"/>
              <a:t>ymchwil</a:t>
            </a:r>
            <a:r>
              <a:rPr lang="en-GB" sz="3200" b="1" dirty="0"/>
              <a:t> </a:t>
            </a:r>
            <a:br>
              <a:rPr lang="en-GB" sz="3200" b="1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Examples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DBAE9-1E94-F38D-CA97-6E1BEE9450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Maes </a:t>
            </a:r>
            <a:r>
              <a:rPr lang="en-GB" b="1" dirty="0" err="1"/>
              <a:t>Ymchwil</a:t>
            </a:r>
            <a:r>
              <a:rPr lang="en-GB" b="1" dirty="0"/>
              <a:t>: </a:t>
            </a:r>
            <a:endParaRPr lang="en-GB" dirty="0"/>
          </a:p>
          <a:p>
            <a:r>
              <a:rPr lang="en-GB" dirty="0" err="1"/>
              <a:t>Partneriaethau</a:t>
            </a:r>
            <a:r>
              <a:rPr lang="en-GB" dirty="0"/>
              <a:t> </a:t>
            </a:r>
            <a:r>
              <a:rPr lang="en-GB" dirty="0" err="1"/>
              <a:t>Teuluol</a:t>
            </a:r>
            <a:r>
              <a:rPr lang="en-GB" dirty="0"/>
              <a:t> a </a:t>
            </a:r>
            <a:r>
              <a:rPr lang="en-GB" dirty="0" err="1"/>
              <a:t>Chymunedol</a:t>
            </a: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 err="1"/>
              <a:t>Cwestiwn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dirty="0"/>
              <a:t>: </a:t>
            </a:r>
          </a:p>
          <a:p>
            <a:r>
              <a:rPr lang="en-GB" dirty="0"/>
              <a:t>Pa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partneriaethau</a:t>
            </a:r>
            <a:r>
              <a:rPr lang="en-GB" dirty="0"/>
              <a:t> </a:t>
            </a:r>
            <a:r>
              <a:rPr lang="en-GB" dirty="0" err="1"/>
              <a:t>teulu-ysgol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prif</a:t>
            </a:r>
            <a:r>
              <a:rPr lang="en-GB" b="1" dirty="0"/>
              <a:t> nod yr </a:t>
            </a:r>
            <a:r>
              <a:rPr lang="en-GB" b="1" dirty="0" err="1"/>
              <a:t>ymchwil</a:t>
            </a:r>
            <a:r>
              <a:rPr lang="en-GB" b="1" dirty="0"/>
              <a:t> hon?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73C0F5-1D74-22F3-2C83-D8B7DF5B13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Area: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Family and Community Partnerships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question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factors encourage effective family-school partnerships?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What might be the main aim of this research?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5365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01028-6F24-2FC9-37AA-0ED893D79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Nodi </a:t>
            </a:r>
            <a:r>
              <a:rPr lang="en-GB" dirty="0" err="1"/>
              <a:t>pwnc</a:t>
            </a:r>
            <a:r>
              <a:rPr lang="en-GB" dirty="0"/>
              <a:t> neu </a:t>
            </a:r>
            <a:r>
              <a:rPr lang="en-GB" dirty="0" err="1"/>
              <a:t>ddau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a topic, or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75CE9-4A06-C58B-2E3D-4D0A44ADF7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err="1"/>
              <a:t>Meddyliwch</a:t>
            </a:r>
            <a:r>
              <a:rPr lang="en-GB" dirty="0"/>
              <a:t> am yr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ddiddordeb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......</a:t>
            </a:r>
          </a:p>
          <a:p>
            <a:pPr lvl="0"/>
            <a:r>
              <a:rPr lang="en-GB" dirty="0" err="1"/>
              <a:t>Rhywbeth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diddori</a:t>
            </a:r>
            <a:r>
              <a:rPr lang="en-GB" dirty="0"/>
              <a:t> chi......</a:t>
            </a:r>
          </a:p>
          <a:p>
            <a:pPr lvl="0"/>
            <a:r>
              <a:rPr lang="en-GB" dirty="0" err="1"/>
              <a:t>Rhywbeth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cyffroi</a:t>
            </a:r>
            <a:r>
              <a:rPr lang="en-GB" dirty="0"/>
              <a:t>.....</a:t>
            </a:r>
          </a:p>
          <a:p>
            <a:pPr lvl="0"/>
            <a:r>
              <a:rPr lang="en-GB" dirty="0" err="1"/>
              <a:t>Siaradwch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. </a:t>
            </a:r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. </a:t>
            </a: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bodlediadau</a:t>
            </a:r>
            <a:r>
              <a:rPr lang="en-GB" dirty="0"/>
              <a:t>. </a:t>
            </a:r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raglenni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Dilynwch</a:t>
            </a:r>
            <a:r>
              <a:rPr lang="en-GB" dirty="0"/>
              <a:t> y </a:t>
            </a:r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(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credadwy</a:t>
            </a:r>
            <a:r>
              <a:rPr lang="en-GB" dirty="0"/>
              <a:t>) </a:t>
            </a:r>
          </a:p>
          <a:p>
            <a:pPr lvl="0"/>
            <a:r>
              <a:rPr lang="en-GB" dirty="0"/>
              <a:t>Dyma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taith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FD7F5-4778-7B43-569C-B80E59A022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about what you are interested in……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Something that intrigues you……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Something that excites you…..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Talk about it. Read about it. Listen to podcasts. Watch programmes about it.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Follow social media linked to your topic (credible sources)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This is the start of your research journey</a:t>
            </a:r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8480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CF24D-018A-A80B-1E90-B391563DB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800" b="1" dirty="0" err="1">
                <a:latin typeface="+mn-lt"/>
              </a:rPr>
              <a:t>Ar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ôl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i</a:t>
            </a:r>
            <a:r>
              <a:rPr lang="en-GB" sz="2800" b="1" dirty="0">
                <a:latin typeface="+mn-lt"/>
              </a:rPr>
              <a:t> chi </a:t>
            </a:r>
            <a:r>
              <a:rPr lang="en-GB" sz="2800" b="1" dirty="0" err="1">
                <a:latin typeface="+mn-lt"/>
              </a:rPr>
              <a:t>benderfynu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ar</a:t>
            </a:r>
            <a:r>
              <a:rPr lang="en-GB" sz="2800" b="1" dirty="0">
                <a:latin typeface="+mn-lt"/>
              </a:rPr>
              <a:t> y </a:t>
            </a:r>
            <a:r>
              <a:rPr lang="en-GB" sz="2800" b="1" dirty="0" err="1">
                <a:latin typeface="+mn-lt"/>
              </a:rPr>
              <a:t>pwnc</a:t>
            </a:r>
            <a:r>
              <a:rPr lang="en-GB" sz="2800" b="1" dirty="0">
                <a:latin typeface="+mn-lt"/>
              </a:rPr>
              <a:t>, </a:t>
            </a:r>
            <a:r>
              <a:rPr lang="en-GB" sz="2800" b="1" dirty="0" err="1">
                <a:latin typeface="+mn-lt"/>
              </a:rPr>
              <a:t>chwiliwch</a:t>
            </a:r>
            <a:r>
              <a:rPr lang="en-GB" sz="2800" b="1" dirty="0">
                <a:latin typeface="+mn-lt"/>
              </a:rPr>
              <a:t> am </a:t>
            </a:r>
            <a:r>
              <a:rPr lang="en-GB" sz="2800" b="1" dirty="0" err="1">
                <a:latin typeface="+mn-lt"/>
              </a:rPr>
              <a:t>lenyddiaeth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berthnasol</a:t>
            </a:r>
            <a:br>
              <a:rPr lang="en-GB" sz="2800" b="1" dirty="0">
                <a:latin typeface="+mn-lt"/>
              </a:rPr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Once the topic is decided, search for relevant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E33F3-6DBB-E8DC-A476-FBAF815237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Creu </a:t>
            </a:r>
            <a:r>
              <a:rPr lang="en-GB" b="1" dirty="0" err="1"/>
              <a:t>rhestr</a:t>
            </a:r>
            <a:r>
              <a:rPr lang="en-GB" b="1" dirty="0"/>
              <a:t> o </a:t>
            </a:r>
            <a:r>
              <a:rPr lang="en-GB" b="1" dirty="0" err="1"/>
              <a:t>allweddeiriau</a:t>
            </a:r>
            <a:endParaRPr lang="en-GB" dirty="0"/>
          </a:p>
          <a:p>
            <a:pPr lvl="0"/>
            <a:r>
              <a:rPr lang="en-GB" dirty="0" err="1"/>
              <a:t>Dechreuwch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rhestr</a:t>
            </a:r>
            <a:r>
              <a:rPr lang="en-GB" dirty="0"/>
              <a:t> o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cysyniadau</a:t>
            </a:r>
            <a:r>
              <a:rPr lang="en-GB" dirty="0"/>
              <a:t>) </a:t>
            </a:r>
            <a:r>
              <a:rPr lang="en-GB" dirty="0" err="1"/>
              <a:t>sydd</a:t>
            </a:r>
            <a:r>
              <a:rPr lang="en-GB" dirty="0"/>
              <a:t> o </a:t>
            </a:r>
            <a:r>
              <a:rPr lang="en-GB" dirty="0" err="1"/>
              <a:t>ddiddordeb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ynddynt</a:t>
            </a:r>
            <a:endParaRPr lang="en-GB" dirty="0"/>
          </a:p>
          <a:p>
            <a:pPr marL="0" indent="0" algn="r">
              <a:buNone/>
            </a:pPr>
            <a:r>
              <a:rPr lang="en-GB" sz="1100" dirty="0"/>
              <a:t>(</a:t>
            </a:r>
            <a:r>
              <a:rPr lang="en-GB" sz="1100" dirty="0" err="1"/>
              <a:t>McCombes</a:t>
            </a:r>
            <a:r>
              <a:rPr lang="en-GB" sz="1100" dirty="0"/>
              <a:t>, 2021)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2C0F83-C6B6-FFEB-48B3-33EB397239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Make a list of keywords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Start by creating a list of keywords related to your research topic.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Include each of the key ideas (concepts) you’re interested in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1000" i="1" dirty="0" err="1">
                <a:solidFill>
                  <a:schemeClr val="accent1">
                    <a:lumMod val="75000"/>
                  </a:schemeClr>
                </a:solidFill>
              </a:rPr>
              <a:t>McCombes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, 2021)</a:t>
            </a:r>
            <a:endParaRPr lang="en-GB" sz="11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552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44C0-0016-E1F8-302F-59C5EE101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Adolygu'r</a:t>
            </a:r>
            <a:r>
              <a:rPr lang="en-GB" b="1" dirty="0"/>
              <a:t> </a:t>
            </a:r>
            <a:r>
              <a:rPr lang="en-GB" b="1" dirty="0" err="1"/>
              <a:t>llenyddiaeth</a:t>
            </a:r>
            <a:r>
              <a:rPr lang="en-GB" b="1" dirty="0"/>
              <a:t> am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pwnc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Review the literature about your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07D51-3E62-926F-D9DF-282BF0B993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Mae '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'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draethawd</a:t>
            </a:r>
            <a:r>
              <a:rPr lang="en-GB" dirty="0"/>
              <a:t> hir</a:t>
            </a:r>
          </a:p>
          <a:p>
            <a:pPr lvl="0"/>
            <a:r>
              <a:rPr lang="en-GB" dirty="0"/>
              <a:t>'</a:t>
            </a:r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, </a:t>
            </a:r>
            <a:r>
              <a:rPr lang="en-GB" dirty="0" err="1"/>
              <a:t>llyfrau</a:t>
            </a:r>
            <a:r>
              <a:rPr lang="en-GB" dirty="0"/>
              <a:t> ac </a:t>
            </a:r>
            <a:r>
              <a:rPr lang="en-GB" dirty="0" err="1"/>
              <a:t>erthyglau</a:t>
            </a:r>
            <a:r>
              <a:rPr lang="en-GB" dirty="0"/>
              <a:t> </a:t>
            </a:r>
            <a:r>
              <a:rPr lang="en-GB" dirty="0" err="1"/>
              <a:t>cyhoeddedig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bwnc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nodi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, </a:t>
            </a:r>
            <a:r>
              <a:rPr lang="en-GB" dirty="0" err="1"/>
              <a:t>dadleuon</a:t>
            </a:r>
            <a:r>
              <a:rPr lang="en-GB" dirty="0"/>
              <a:t> a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’ </a:t>
            </a:r>
          </a:p>
          <a:p>
            <a:pPr marL="0" lvl="0" indent="0" algn="r">
              <a:buNone/>
            </a:pPr>
            <a:r>
              <a:rPr lang="en-GB" sz="1000" dirty="0"/>
              <a:t>(</a:t>
            </a:r>
            <a:r>
              <a:rPr lang="en-GB" sz="1000" dirty="0" err="1"/>
              <a:t>Prifysgol</a:t>
            </a:r>
            <a:r>
              <a:rPr lang="en-GB" sz="1000" dirty="0"/>
              <a:t> Sunderland,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F51C1-EF93-8841-1A0E-715C54AC75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‘literature review’ forms a key part of a dissertation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‘A critical evaluation of existing published work, books, and articles on a specific topic that identifies key themes, debates, and research gaps’ </a:t>
            </a:r>
            <a:r>
              <a:rPr lang="en-GB" sz="1100" i="1" dirty="0">
                <a:solidFill>
                  <a:schemeClr val="accent1">
                    <a:lumMod val="75000"/>
                  </a:schemeClr>
                </a:solidFill>
              </a:rPr>
              <a:t>(University of Sunderland, 2026)</a:t>
            </a:r>
          </a:p>
        </p:txBody>
      </p:sp>
    </p:spTree>
    <p:extLst>
      <p:ext uri="{BB962C8B-B14F-4D97-AF65-F5344CB8AC3E}">
        <p14:creationId xmlns:p14="http://schemas.microsoft.com/office/powerpoint/2010/main" val="4145789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90CED-EAE5-C5D9-ADC1-2D01C3A65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 err="1">
                <a:latin typeface="+mn-lt"/>
              </a:rPr>
              <a:t>Paratoi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gyfer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eich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adolygiad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err="1">
                <a:latin typeface="+mn-lt"/>
              </a:rPr>
              <a:t>llenyddiaeth</a:t>
            </a:r>
            <a:br>
              <a:rPr lang="en-GB" sz="4000" dirty="0">
                <a:latin typeface="+mn-lt"/>
              </a:rPr>
            </a:b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To prepare for your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2468D-A6C5-6970-27A0-47FE606355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?</a:t>
            </a:r>
          </a:p>
          <a:p>
            <a:pPr lvl="0"/>
            <a:r>
              <a:rPr lang="en-GB" b="1" dirty="0" err="1"/>
              <a:t>Tueddiadau</a:t>
            </a:r>
            <a:r>
              <a:rPr lang="en-GB" b="1" dirty="0"/>
              <a:t> a </a:t>
            </a:r>
            <a:r>
              <a:rPr lang="en-GB" b="1" dirty="0" err="1"/>
              <a:t>phatrymau</a:t>
            </a:r>
            <a:r>
              <a:rPr lang="en-GB" b="1" dirty="0"/>
              <a:t>: </a:t>
            </a:r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(neu lai) </a:t>
            </a:r>
            <a:r>
              <a:rPr lang="en-GB" dirty="0" err="1"/>
              <a:t>poblogaidd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  <a:p>
            <a:pPr lvl="0"/>
            <a:r>
              <a:rPr lang="en-GB" b="1" dirty="0" err="1"/>
              <a:t>Themâu</a:t>
            </a:r>
            <a:r>
              <a:rPr lang="en-GB" b="1" dirty="0"/>
              <a:t>:</a:t>
            </a:r>
            <a:r>
              <a:rPr lang="en-GB" dirty="0"/>
              <a:t> pa </a:t>
            </a:r>
            <a:r>
              <a:rPr lang="en-GB" dirty="0" err="1"/>
              <a:t>gwestiynau</a:t>
            </a:r>
            <a:r>
              <a:rPr lang="en-GB" dirty="0"/>
              <a:t> neu </a:t>
            </a:r>
            <a:r>
              <a:rPr lang="en-GB" dirty="0" err="1"/>
              <a:t>gysyniadau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llenyddiaeth</a:t>
            </a:r>
            <a:r>
              <a:rPr lang="en-GB" dirty="0"/>
              <a:t>?</a:t>
            </a:r>
          </a:p>
          <a:p>
            <a:pPr lvl="0"/>
            <a:r>
              <a:rPr lang="en-GB" b="1" dirty="0" err="1"/>
              <a:t>Dadleuon</a:t>
            </a:r>
            <a:r>
              <a:rPr lang="en-GB" b="1" dirty="0"/>
              <a:t>, </a:t>
            </a:r>
            <a:r>
              <a:rPr lang="en-GB" b="1" dirty="0" err="1"/>
              <a:t>gwrthdaro</a:t>
            </a:r>
            <a:r>
              <a:rPr lang="en-GB" b="1" dirty="0"/>
              <a:t> a </a:t>
            </a:r>
            <a:r>
              <a:rPr lang="en-GB" b="1" dirty="0" err="1"/>
              <a:t>gwrthgyferbyniadau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anghytuno</a:t>
            </a:r>
            <a:r>
              <a:rPr lang="en-GB" dirty="0"/>
              <a:t>?</a:t>
            </a:r>
          </a:p>
          <a:p>
            <a:pPr lvl="0"/>
            <a:r>
              <a:rPr lang="en-GB" b="1" dirty="0" err="1"/>
              <a:t>Cyhoeddiadau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r>
              <a:rPr lang="en-GB" b="1" dirty="0"/>
              <a:t>:</a:t>
            </a:r>
            <a:r>
              <a:rPr lang="en-GB" dirty="0"/>
              <a:t> 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ddamcaniaethau</a:t>
            </a:r>
            <a:r>
              <a:rPr lang="en-GB" dirty="0"/>
              <a:t> neu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dylanwadol</a:t>
            </a:r>
            <a:r>
              <a:rPr lang="en-GB" dirty="0"/>
              <a:t> a </a:t>
            </a:r>
            <a:r>
              <a:rPr lang="en-GB" dirty="0" err="1"/>
              <a:t>newidiodd</a:t>
            </a:r>
            <a:r>
              <a:rPr lang="en-GB" dirty="0"/>
              <a:t> </a:t>
            </a:r>
            <a:r>
              <a:rPr lang="en-GB" dirty="0" err="1"/>
              <a:t>gyfeiriad</a:t>
            </a:r>
            <a:r>
              <a:rPr lang="en-GB" dirty="0"/>
              <a:t> y </a:t>
            </a:r>
            <a:r>
              <a:rPr lang="en-GB" dirty="0" err="1"/>
              <a:t>pwnc</a:t>
            </a:r>
            <a:r>
              <a:rPr lang="en-GB" dirty="0"/>
              <a:t>?</a:t>
            </a:r>
          </a:p>
          <a:p>
            <a:pPr lvl="0"/>
            <a:r>
              <a:rPr lang="en-GB" b="1" dirty="0" err="1"/>
              <a:t>Bylchau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goll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? 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gwendidau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â </a:t>
            </a:r>
            <a:r>
              <a:rPr lang="en-GB" dirty="0" err="1"/>
              <a:t>nhw</a:t>
            </a:r>
            <a:r>
              <a:rPr lang="en-GB" dirty="0"/>
              <a:t>?</a:t>
            </a:r>
          </a:p>
          <a:p>
            <a:pPr lvl="0"/>
            <a:r>
              <a:rPr lang="en-GB" dirty="0"/>
              <a:t>Sut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cyfrannu</a:t>
            </a:r>
            <a:r>
              <a:rPr lang="en-GB" b="1" dirty="0"/>
              <a:t> at y </a:t>
            </a:r>
            <a:r>
              <a:rPr lang="en-GB" b="1" dirty="0" err="1"/>
              <a:t>wybodaeth</a:t>
            </a:r>
            <a:r>
              <a:rPr lang="en-GB" b="1" dirty="0"/>
              <a:t> </a:t>
            </a:r>
            <a:r>
              <a:rPr lang="en-GB" b="1" dirty="0" err="1"/>
              <a:t>bresennol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04BD79-3D40-E462-0442-453022CCEA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Look at your research focus.</a:t>
            </a:r>
          </a:p>
          <a:p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What do you need to find out?</a:t>
            </a:r>
          </a:p>
          <a:p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Trends and patterns: 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have certain ideas become more (or less) popular over time?</a:t>
            </a:r>
          </a:p>
          <a:p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Themes: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 what questions or concepts recur across the literature?</a:t>
            </a:r>
          </a:p>
          <a:p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Debates, conflicts and contradictions: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 where do sources disagree?</a:t>
            </a:r>
          </a:p>
          <a:p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Pivotal publications: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 are there any influential theories or studies that changed the direction of the topic?</a:t>
            </a:r>
          </a:p>
          <a:p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Gaps: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 what is missing from the literature? Are there weaknesses that need to be addressed?</a:t>
            </a:r>
          </a:p>
          <a:p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How will your research </a:t>
            </a:r>
            <a:r>
              <a:rPr lang="en-GB" sz="3300" b="1" i="1" dirty="0">
                <a:solidFill>
                  <a:schemeClr val="accent1">
                    <a:lumMod val="75000"/>
                  </a:schemeClr>
                </a:solidFill>
              </a:rPr>
              <a:t>contribute to existing knowledge</a:t>
            </a:r>
            <a:r>
              <a:rPr lang="en-GB" sz="3300" i="1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endParaRPr lang="en-GB" sz="33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7121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01310AA-209A-6B2E-9EF6-4DB1525CF259}"/>
              </a:ext>
            </a:extLst>
          </p:cNvPr>
          <p:cNvSpPr txBox="1"/>
          <p:nvPr/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400" b="1" dirty="0" err="1"/>
              <a:t>Defnyddiwch</a:t>
            </a:r>
            <a:r>
              <a:rPr lang="en-GB" sz="3400" b="1" dirty="0"/>
              <a:t> </a:t>
            </a:r>
            <a:r>
              <a:rPr lang="en-GB" sz="3400" b="1" dirty="0" err="1"/>
              <a:t>Fatrics</a:t>
            </a:r>
            <a:r>
              <a:rPr lang="en-GB" sz="3400" b="1" dirty="0"/>
              <a:t> </a:t>
            </a:r>
            <a:r>
              <a:rPr lang="en-GB" sz="3400" b="1" dirty="0" err="1"/>
              <a:t>Adolygu</a:t>
            </a:r>
            <a:r>
              <a:rPr lang="en-GB" sz="3400" b="1" dirty="0"/>
              <a:t> </a:t>
            </a:r>
            <a:r>
              <a:rPr lang="en-GB" sz="3400" b="1" dirty="0" err="1"/>
              <a:t>Llenyddiaeth</a:t>
            </a:r>
            <a:r>
              <a:rPr lang="en-GB" sz="3400" b="1" dirty="0"/>
              <a:t> </a:t>
            </a:r>
            <a:r>
              <a:rPr lang="en-GB" sz="3400" b="1" dirty="0" err="1"/>
              <a:t>i</a:t>
            </a:r>
            <a:r>
              <a:rPr lang="en-GB" sz="3400" b="1" dirty="0"/>
              <a:t> </a:t>
            </a:r>
            <a:r>
              <a:rPr lang="en-GB" sz="3400" b="1" dirty="0" err="1"/>
              <a:t>gadw</a:t>
            </a:r>
            <a:r>
              <a:rPr lang="en-GB" sz="3400" b="1" dirty="0"/>
              <a:t> </a:t>
            </a:r>
            <a:r>
              <a:rPr lang="en-GB" sz="3400" b="1" dirty="0" err="1"/>
              <a:t>cofnod</a:t>
            </a:r>
            <a:r>
              <a:rPr lang="en-GB" sz="3400" b="1" dirty="0"/>
              <a:t> </a:t>
            </a:r>
            <a:r>
              <a:rPr lang="en-GB" sz="3400" b="1" dirty="0" err="1"/>
              <a:t>o'ch</a:t>
            </a:r>
            <a:r>
              <a:rPr lang="en-GB" sz="3400" b="1" dirty="0"/>
              <a:t> </a:t>
            </a:r>
            <a:r>
              <a:rPr lang="en-GB" sz="3400" b="1" dirty="0" err="1"/>
              <a:t>ffynonellau</a:t>
            </a:r>
            <a:r>
              <a:rPr lang="en-GB" sz="3400" b="1" dirty="0"/>
              <a:t> </a:t>
            </a:r>
            <a:r>
              <a:rPr lang="en-GB" sz="3400" b="1" dirty="0" err="1"/>
              <a:t>a'r</a:t>
            </a:r>
            <a:r>
              <a:rPr lang="en-GB" sz="3400" b="1" dirty="0"/>
              <a:t> </a:t>
            </a:r>
            <a:r>
              <a:rPr lang="en-GB" sz="3400" b="1" dirty="0" err="1"/>
              <a:t>hyn</a:t>
            </a:r>
            <a:r>
              <a:rPr lang="en-GB" sz="3400" b="1" dirty="0"/>
              <a:t> y </a:t>
            </a:r>
            <a:r>
              <a:rPr lang="en-GB" sz="3400" b="1" dirty="0" err="1"/>
              <a:t>mae</a:t>
            </a:r>
            <a:r>
              <a:rPr lang="en-GB" sz="3400" b="1" dirty="0"/>
              <a:t> </a:t>
            </a:r>
            <a:r>
              <a:rPr lang="en-GB" sz="3400" b="1" dirty="0" err="1"/>
              <a:t>pob</a:t>
            </a:r>
            <a:r>
              <a:rPr lang="en-GB" sz="3400" b="1" dirty="0"/>
              <a:t> un </a:t>
            </a:r>
            <a:r>
              <a:rPr lang="en-GB" sz="3400" b="1" dirty="0" err="1"/>
              <a:t>yn</a:t>
            </a:r>
            <a:r>
              <a:rPr lang="en-GB" sz="3400" b="1" dirty="0"/>
              <a:t> </a:t>
            </a:r>
            <a:r>
              <a:rPr lang="en-GB" sz="3400" b="1" dirty="0" err="1"/>
              <a:t>ei</a:t>
            </a:r>
            <a:r>
              <a:rPr lang="en-GB" sz="3400" b="1" dirty="0"/>
              <a:t> </a:t>
            </a:r>
            <a:r>
              <a:rPr lang="en-GB" sz="3400" b="1" dirty="0" err="1"/>
              <a:t>ddweud</a:t>
            </a:r>
            <a:endParaRPr lang="en-GB" sz="3400" b="1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effectLst/>
                <a:ea typeface="+mj-ea"/>
                <a:cs typeface="+mj-cs"/>
              </a:rPr>
              <a:t>1.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Addaswch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benawdau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colofn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yn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ôl</a:t>
            </a:r>
            <a:r>
              <a:rPr lang="en-US" sz="3500" b="1" kern="1200" dirty="0">
                <a:effectLst/>
                <a:ea typeface="+mj-ea"/>
                <a:cs typeface="+mj-cs"/>
              </a:rPr>
              <a:t> yr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angen</a:t>
            </a:r>
            <a:endParaRPr lang="en-US" sz="3500" b="1" kern="1200" dirty="0">
              <a:effectLst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effectLst/>
                <a:ea typeface="+mj-ea"/>
                <a:cs typeface="+mj-cs"/>
              </a:rPr>
              <a:t>2.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Llenwch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resi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ar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gyfer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pob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darlleniad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wedi'i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gwblhau</a:t>
            </a:r>
            <a:endParaRPr lang="en-US" sz="3500" b="1" kern="1200" dirty="0">
              <a:effectLst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effectLst/>
                <a:ea typeface="+mj-ea"/>
                <a:cs typeface="+mj-cs"/>
              </a:rPr>
              <a:t>3.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Trefnu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yn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ôl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colofnau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i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ddod</a:t>
            </a:r>
            <a:r>
              <a:rPr lang="en-US" sz="3500" b="1" kern="1200" dirty="0">
                <a:effectLst/>
                <a:ea typeface="+mj-ea"/>
                <a:cs typeface="+mj-cs"/>
              </a:rPr>
              <a:t> o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hyd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i</a:t>
            </a:r>
            <a:r>
              <a:rPr lang="en-US" sz="3500" b="1" kern="1200" dirty="0">
                <a:effectLst/>
                <a:ea typeface="+mj-ea"/>
                <a:cs typeface="+mj-cs"/>
              </a:rPr>
              <a:t> </a:t>
            </a:r>
            <a:r>
              <a:rPr lang="en-US" sz="3500" b="1" kern="1200" dirty="0" err="1">
                <a:effectLst/>
                <a:ea typeface="+mj-ea"/>
                <a:cs typeface="+mj-cs"/>
              </a:rPr>
              <a:t>berthnasoedd</a:t>
            </a:r>
            <a:endParaRPr lang="en-US" sz="3500" b="1" kern="1200" dirty="0">
              <a:effectLst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kern="1200" dirty="0">
                <a:effectLst/>
                <a:ea typeface="+mj-ea"/>
                <a:cs typeface="+mj-cs"/>
              </a:rPr>
              <a:t> </a:t>
            </a:r>
            <a:endParaRPr lang="en-GB" sz="3500" b="1" dirty="0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 dirty="0" err="1"/>
              <a:t>Matrics</a:t>
            </a:r>
            <a:r>
              <a:rPr lang="en-US" sz="4900" b="1" dirty="0"/>
              <a:t> </a:t>
            </a:r>
            <a:r>
              <a:rPr lang="en-US" sz="4900" b="1" dirty="0" err="1"/>
              <a:t>Adolygu</a:t>
            </a:r>
            <a:r>
              <a:rPr lang="en-US" sz="4900" b="1" dirty="0"/>
              <a:t> </a:t>
            </a:r>
            <a:r>
              <a:rPr lang="en-US" sz="4900" b="1" dirty="0" err="1"/>
              <a:t>Llenyddiaeth</a:t>
            </a:r>
            <a:endParaRPr lang="en-US" sz="4900" b="1" dirty="0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100" kern="1200" dirty="0"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1C501A-9CFA-65F5-386F-2C51FA5DE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668303"/>
              </p:ext>
            </p:extLst>
          </p:nvPr>
        </p:nvGraphicFramePr>
        <p:xfrm>
          <a:off x="1295933" y="1825626"/>
          <a:ext cx="9600139" cy="36409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89498">
                  <a:extLst>
                    <a:ext uri="{9D8B030D-6E8A-4147-A177-3AD203B41FA5}">
                      <a16:colId xmlns:a16="http://schemas.microsoft.com/office/drawing/2014/main" val="3092428997"/>
                    </a:ext>
                  </a:extLst>
                </a:gridCol>
                <a:gridCol w="927788">
                  <a:extLst>
                    <a:ext uri="{9D8B030D-6E8A-4147-A177-3AD203B41FA5}">
                      <a16:colId xmlns:a16="http://schemas.microsoft.com/office/drawing/2014/main" val="4114080684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3848962388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3447847296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1631824737"/>
                    </a:ext>
                  </a:extLst>
                </a:gridCol>
                <a:gridCol w="1220385">
                  <a:extLst>
                    <a:ext uri="{9D8B030D-6E8A-4147-A177-3AD203B41FA5}">
                      <a16:colId xmlns:a16="http://schemas.microsoft.com/office/drawing/2014/main" val="858870782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2953157872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3618043325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582278190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3846020589"/>
                    </a:ext>
                  </a:extLst>
                </a:gridCol>
              </a:tblGrid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Awdur(on), Blwyddyn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Teitl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Nodau Penodol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Ansoddol / Meintiol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Lleoliad Ymchwil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Casgliadau (+ / -)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Cyfyngiadau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4000194507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2272204012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2204252925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1200346637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175709521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1963734450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1476495705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35740699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2325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ECE86A-4317-4F79-94B8-925182E675A8}"/>
              </a:ext>
            </a:extLst>
          </p:cNvPr>
          <p:cNvSpPr txBox="1"/>
          <p:nvPr/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Use</a:t>
            </a: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 a Literature Review Matrix </a:t>
            </a:r>
            <a:r>
              <a:rPr lang="en-US" b="1" i="1" kern="1200" dirty="0" err="1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ro</a:t>
            </a: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 keep a record of your sources and what each says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1. Modify column headings as necessary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2. Fill in rows for each reading completed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3. Sort by columns to find relationships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                                                                                                     </a:t>
            </a:r>
            <a:r>
              <a:rPr lang="en-US" sz="2600" b="1" i="1" kern="1200" dirty="0">
                <a:solidFill>
                  <a:schemeClr val="accent1">
                    <a:lumMod val="75000"/>
                  </a:schemeClr>
                </a:solidFill>
                <a:effectLst/>
                <a:ea typeface="+mj-ea"/>
                <a:cs typeface="+mj-cs"/>
              </a:rPr>
              <a:t>Literature Review Matrix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kern="1200" dirty="0">
                <a:effectLst/>
                <a:latin typeface="+mj-lt"/>
                <a:ea typeface="+mj-ea"/>
                <a:cs typeface="+mj-cs"/>
              </a:rPr>
              <a:t>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6EF7BB6-2188-7B14-03D6-30D3C5099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345379"/>
              </p:ext>
            </p:extLst>
          </p:nvPr>
        </p:nvGraphicFramePr>
        <p:xfrm>
          <a:off x="1231649" y="1825626"/>
          <a:ext cx="9728707" cy="36409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89498">
                  <a:extLst>
                    <a:ext uri="{9D8B030D-6E8A-4147-A177-3AD203B41FA5}">
                      <a16:colId xmlns:a16="http://schemas.microsoft.com/office/drawing/2014/main" val="328854383"/>
                    </a:ext>
                  </a:extLst>
                </a:gridCol>
                <a:gridCol w="951844">
                  <a:extLst>
                    <a:ext uri="{9D8B030D-6E8A-4147-A177-3AD203B41FA5}">
                      <a16:colId xmlns:a16="http://schemas.microsoft.com/office/drawing/2014/main" val="3910474526"/>
                    </a:ext>
                  </a:extLst>
                </a:gridCol>
                <a:gridCol w="1209610">
                  <a:extLst>
                    <a:ext uri="{9D8B030D-6E8A-4147-A177-3AD203B41FA5}">
                      <a16:colId xmlns:a16="http://schemas.microsoft.com/office/drawing/2014/main" val="621813898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2266032298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207546907"/>
                    </a:ext>
                  </a:extLst>
                </a:gridCol>
                <a:gridCol w="1304785">
                  <a:extLst>
                    <a:ext uri="{9D8B030D-6E8A-4147-A177-3AD203B41FA5}">
                      <a16:colId xmlns:a16="http://schemas.microsoft.com/office/drawing/2014/main" val="1413456323"/>
                    </a:ext>
                  </a:extLst>
                </a:gridCol>
                <a:gridCol w="1189498">
                  <a:extLst>
                    <a:ext uri="{9D8B030D-6E8A-4147-A177-3AD203B41FA5}">
                      <a16:colId xmlns:a16="http://schemas.microsoft.com/office/drawing/2014/main" val="741867537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1243710622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3326259253"/>
                    </a:ext>
                  </a:extLst>
                </a:gridCol>
                <a:gridCol w="501492">
                  <a:extLst>
                    <a:ext uri="{9D8B030D-6E8A-4147-A177-3AD203B41FA5}">
                      <a16:colId xmlns:a16="http://schemas.microsoft.com/office/drawing/2014/main" val="103763121"/>
                    </a:ext>
                  </a:extLst>
                </a:gridCol>
              </a:tblGrid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Author(s), Year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Title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Specific Aims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Qualitative / Quantitative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Research Setting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Conclusions (+ / -)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Limitations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627043581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1120039751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465419972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4278633161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2485120047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3570356482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579218138"/>
                  </a:ext>
                </a:extLst>
              </a:tr>
              <a:tr h="455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77576" marR="77576" marT="0" marB="0"/>
                </a:tc>
                <a:extLst>
                  <a:ext uri="{0D108BD9-81ED-4DB2-BD59-A6C34878D82A}">
                    <a16:rowId xmlns:a16="http://schemas.microsoft.com/office/drawing/2014/main" val="23472661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82544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842F3-2F91-040B-FC3C-607121D17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Wythnos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nesa</a:t>
            </a:r>
            <a:r>
              <a:rPr lang="en-GB" dirty="0">
                <a:latin typeface="+mn-lt"/>
              </a:rPr>
              <a:t>                     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E98AD-479A-D49A-95AD-3CE16E79A9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 err="1"/>
              <a:t>Llenwi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(Elfen 1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)</a:t>
            </a:r>
          </a:p>
          <a:p>
            <a:pPr lvl="0"/>
            <a:r>
              <a:rPr lang="en-GB" dirty="0"/>
              <a:t>Cyn y </a:t>
            </a:r>
            <a:r>
              <a:rPr lang="en-GB" dirty="0" err="1"/>
              <a:t>ddarlith</a:t>
            </a:r>
            <a:r>
              <a:rPr lang="en-GB" dirty="0"/>
              <a:t>, </a:t>
            </a:r>
            <a:r>
              <a:rPr lang="en-GB" dirty="0" err="1"/>
              <a:t>dechreuwch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gwblhau</a:t>
            </a:r>
            <a:r>
              <a:rPr lang="en-GB" dirty="0"/>
              <a:t> 2 </a:t>
            </a:r>
            <a:r>
              <a:rPr lang="en-GB" dirty="0" err="1"/>
              <a:t>flwch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y </a:t>
            </a:r>
            <a:r>
              <a:rPr lang="en-GB" dirty="0" err="1"/>
              <a:t>ffurflen</a:t>
            </a:r>
            <a:r>
              <a:rPr lang="en-GB" dirty="0"/>
              <a:t> CY:</a:t>
            </a:r>
          </a:p>
          <a:p>
            <a:r>
              <a:rPr lang="de-DE" dirty="0"/>
              <a:t>1. </a:t>
            </a:r>
            <a:r>
              <a:rPr lang="de-DE" dirty="0" err="1"/>
              <a:t>Teitl</a:t>
            </a:r>
            <a:r>
              <a:rPr lang="de-DE" dirty="0"/>
              <a:t> </a:t>
            </a:r>
            <a:endParaRPr lang="en-GB" dirty="0"/>
          </a:p>
          <a:p>
            <a:r>
              <a:rPr lang="de-DE" dirty="0"/>
              <a:t>2.Prif </a:t>
            </a:r>
            <a:r>
              <a:rPr lang="de-DE" dirty="0" err="1"/>
              <a:t>nodau</a:t>
            </a:r>
            <a:r>
              <a:rPr lang="de-DE" dirty="0"/>
              <a:t>(au) </a:t>
            </a:r>
            <a:r>
              <a:rPr lang="de-DE" dirty="0" err="1"/>
              <a:t>eich</a:t>
            </a:r>
            <a:r>
              <a:rPr lang="de-DE" dirty="0"/>
              <a:t> </a:t>
            </a:r>
            <a:r>
              <a:rPr lang="de-DE" dirty="0" err="1"/>
              <a:t>ymchwil</a:t>
            </a:r>
            <a:endParaRPr lang="de-DE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de-DE" sz="1300" dirty="0" err="1"/>
              <a:t>Mae'r</a:t>
            </a:r>
            <a:r>
              <a:rPr lang="de-DE" sz="1300" dirty="0"/>
              <a:t> </a:t>
            </a:r>
            <a:r>
              <a:rPr lang="de-DE" sz="1300" dirty="0" err="1"/>
              <a:t>ffurflen</a:t>
            </a:r>
            <a:r>
              <a:rPr lang="de-DE" sz="1300" dirty="0"/>
              <a:t> </a:t>
            </a:r>
            <a:r>
              <a:rPr lang="de-DE" sz="1300" dirty="0" err="1"/>
              <a:t>ar</a:t>
            </a:r>
            <a:r>
              <a:rPr lang="de-DE" sz="1300" dirty="0"/>
              <a:t> </a:t>
            </a:r>
            <a:r>
              <a:rPr lang="de-DE" sz="1300" dirty="0" err="1"/>
              <a:t>gael</a:t>
            </a:r>
            <a:r>
              <a:rPr lang="de-DE" sz="1300" dirty="0"/>
              <a:t> </a:t>
            </a:r>
            <a:r>
              <a:rPr lang="de-DE" sz="1300" dirty="0" err="1"/>
              <a:t>ar</a:t>
            </a:r>
            <a:r>
              <a:rPr lang="de-DE" sz="1300" dirty="0"/>
              <a:t> </a:t>
            </a:r>
            <a:r>
              <a:rPr lang="de-DE" sz="1300" dirty="0" err="1"/>
              <a:t>Moodle</a:t>
            </a:r>
            <a:r>
              <a:rPr lang="de-DE" sz="1300" dirty="0"/>
              <a:t> (o </a:t>
            </a:r>
            <a:r>
              <a:rPr lang="de-DE" sz="1300" dirty="0" err="1"/>
              <a:t>dan</a:t>
            </a:r>
            <a:r>
              <a:rPr lang="de-DE" sz="1300" dirty="0"/>
              <a:t> y </a:t>
            </a:r>
            <a:r>
              <a:rPr lang="de-DE" sz="1300" dirty="0" err="1"/>
              <a:t>deilsen</a:t>
            </a:r>
            <a:r>
              <a:rPr lang="de-DE" sz="1300" dirty="0"/>
              <a:t> '</a:t>
            </a:r>
            <a:r>
              <a:rPr lang="de-DE" sz="1300" dirty="0" err="1"/>
              <a:t>Adnoddau</a:t>
            </a:r>
            <a:r>
              <a:rPr lang="de-DE" sz="1300" dirty="0"/>
              <a:t>) </a:t>
            </a:r>
            <a:endParaRPr lang="en-GB" sz="1300" dirty="0"/>
          </a:p>
          <a:p>
            <a:pPr marL="0" indent="0" algn="ctr">
              <a:buNone/>
            </a:pPr>
            <a:r>
              <a:rPr lang="en-GB" sz="1300" dirty="0"/>
              <a:t>ac </a:t>
            </a:r>
            <a:r>
              <a:rPr lang="en-GB" sz="1300" dirty="0" err="1"/>
              <a:t>ar</a:t>
            </a:r>
            <a:r>
              <a:rPr lang="en-GB" sz="1300" dirty="0"/>
              <a:t> Teams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A57C4-BB2F-E382-F34E-807D1412D0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Completing a Research Proposal form</a:t>
            </a:r>
          </a:p>
          <a:p>
            <a:pPr marL="0" indent="0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(Element 1 of the assignment)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Before the lecture, start to think about completing the first 2 boxes of the RP form:</a:t>
            </a:r>
          </a:p>
          <a:p>
            <a:pPr marL="0" indent="0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1.Title </a:t>
            </a:r>
          </a:p>
          <a:p>
            <a:pPr marL="0" indent="0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2.Main aim(s) of your research</a:t>
            </a:r>
          </a:p>
          <a:p>
            <a:pPr marL="0" indent="0" algn="ctr">
              <a:buNone/>
            </a:pPr>
            <a:r>
              <a:rPr lang="en-GB" sz="1300" i="1" dirty="0">
                <a:solidFill>
                  <a:schemeClr val="accent1">
                    <a:lumMod val="75000"/>
                  </a:schemeClr>
                </a:solidFill>
              </a:rPr>
              <a:t>The form is available on Moodle (under the tile labelled ‘Resources) </a:t>
            </a:r>
          </a:p>
          <a:p>
            <a:pPr marL="0" indent="0" algn="ctr">
              <a:buNone/>
            </a:pPr>
            <a:r>
              <a:rPr lang="en-GB" sz="1300" i="1" dirty="0">
                <a:solidFill>
                  <a:schemeClr val="accent1">
                    <a:lumMod val="75000"/>
                  </a:schemeClr>
                </a:solidFill>
              </a:rPr>
              <a:t>and on  Teams </a:t>
            </a:r>
          </a:p>
        </p:txBody>
      </p:sp>
    </p:spTree>
    <p:extLst>
      <p:ext uri="{BB962C8B-B14F-4D97-AF65-F5344CB8AC3E}">
        <p14:creationId xmlns:p14="http://schemas.microsoft.com/office/powerpoint/2010/main" val="15007602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C3EEF-4F59-8A9B-5947-CDF7409F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F8A3-F8BE-A7D3-4FD1-5DAD68EF8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/>
              <a:t>BERA (2024) </a:t>
            </a:r>
            <a:r>
              <a:rPr lang="en-GB" sz="1400" i="1" dirty="0"/>
              <a:t>Ethical Guidelines for Educational Research 5</a:t>
            </a:r>
            <a:r>
              <a:rPr lang="en-GB" sz="1400" i="1" baseline="30000" dirty="0"/>
              <a:t>th</a:t>
            </a:r>
            <a:r>
              <a:rPr lang="en-GB" sz="1400" i="1" dirty="0"/>
              <a:t> </a:t>
            </a:r>
            <a:r>
              <a:rPr lang="en-GB" sz="1400" i="1" dirty="0" err="1"/>
              <a:t>Edn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2"/>
              </a:rPr>
              <a:t>Ethical-Guidelines-for-Educational-Research-5th-edition.pdf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22.07.2026)</a:t>
            </a:r>
          </a:p>
          <a:p>
            <a:pPr marL="0" indent="0">
              <a:buNone/>
            </a:pPr>
            <a:r>
              <a:rPr lang="en-GB" sz="1400" dirty="0"/>
              <a:t>Denscombe, M. (2010) </a:t>
            </a:r>
            <a:r>
              <a:rPr lang="en-GB" sz="1400" i="1" dirty="0"/>
              <a:t>The Good Research Guide for Small Scale Research Projects 4</a:t>
            </a:r>
            <a:r>
              <a:rPr lang="en-GB" sz="1400" i="1" baseline="30000" dirty="0"/>
              <a:t>th</a:t>
            </a:r>
            <a:r>
              <a:rPr lang="en-GB" sz="1400" i="1" dirty="0"/>
              <a:t> </a:t>
            </a:r>
            <a:r>
              <a:rPr lang="en-GB" sz="1400" i="1" dirty="0" err="1"/>
              <a:t>Edn</a:t>
            </a:r>
            <a:r>
              <a:rPr lang="en-GB" sz="1400" i="1" dirty="0"/>
              <a:t>. M</a:t>
            </a:r>
            <a:r>
              <a:rPr lang="en-GB" sz="1400" dirty="0"/>
              <a:t>aidenhead, England: McGraw-Hill/Open University Press</a:t>
            </a:r>
          </a:p>
          <a:p>
            <a:pPr marL="0" indent="0">
              <a:buNone/>
            </a:pPr>
            <a:r>
              <a:rPr lang="en-GB" sz="1400" dirty="0" err="1"/>
              <a:t>McCombes</a:t>
            </a:r>
            <a:r>
              <a:rPr lang="en-GB" sz="1400" dirty="0"/>
              <a:t>, S. (2021). </a:t>
            </a:r>
            <a:r>
              <a:rPr lang="en-GB" sz="1400" i="1" dirty="0"/>
              <a:t>How to write a literature review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 </a:t>
            </a:r>
            <a:r>
              <a:rPr lang="en-GB" sz="1400" dirty="0">
                <a:hlinkClick r:id="rId3"/>
              </a:rPr>
              <a:t>https://www.scribbr.co.uk/thesis-dissertation/literature-review/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21/07/2026)</a:t>
            </a:r>
          </a:p>
          <a:p>
            <a:pPr marL="0" indent="0">
              <a:buNone/>
            </a:pPr>
            <a:r>
              <a:rPr lang="en-GB" sz="1400" dirty="0"/>
              <a:t>PCDDS (2026) </a:t>
            </a:r>
            <a:r>
              <a:rPr lang="en-GB" sz="1400" i="1" dirty="0" err="1"/>
              <a:t>Darganfod</a:t>
            </a:r>
            <a:r>
              <a:rPr lang="en-GB" sz="1400" i="1" dirty="0"/>
              <a:t> a </a:t>
            </a:r>
            <a:r>
              <a:rPr lang="en-GB" sz="1400" i="1" dirty="0" err="1"/>
              <a:t>Defnyddio</a:t>
            </a:r>
            <a:r>
              <a:rPr lang="en-GB" sz="1400" i="1" dirty="0"/>
              <a:t> </a:t>
            </a:r>
            <a:r>
              <a:rPr lang="en-GB" sz="1400" i="1" dirty="0" err="1"/>
              <a:t>Gwybodaeth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4"/>
              </a:rPr>
              <a:t>Darganfod</a:t>
            </a:r>
            <a:r>
              <a:rPr lang="en-GB" sz="1400" dirty="0">
                <a:hlinkClick r:id="rId4"/>
              </a:rPr>
              <a:t> a </a:t>
            </a:r>
            <a:r>
              <a:rPr lang="en-GB" sz="1400" dirty="0" err="1">
                <a:hlinkClick r:id="rId4"/>
              </a:rPr>
              <a:t>Defnyddio</a:t>
            </a:r>
            <a:r>
              <a:rPr lang="en-GB" sz="1400" dirty="0">
                <a:hlinkClick r:id="rId4"/>
              </a:rPr>
              <a:t> </a:t>
            </a:r>
            <a:r>
              <a:rPr lang="en-GB" sz="1400" dirty="0" err="1">
                <a:hlinkClick r:id="rId4"/>
              </a:rPr>
              <a:t>Gwybodaeth</a:t>
            </a:r>
            <a:r>
              <a:rPr lang="en-GB" sz="1400" dirty="0">
                <a:hlinkClick r:id="rId4"/>
              </a:rPr>
              <a:t> | </a:t>
            </a:r>
            <a:r>
              <a:rPr lang="en-GB" sz="1400" dirty="0" err="1">
                <a:hlinkClick r:id="rId4"/>
              </a:rPr>
              <a:t>Gwasanaethau</a:t>
            </a:r>
            <a:r>
              <a:rPr lang="en-GB" sz="1400" dirty="0">
                <a:hlinkClick r:id="rId4"/>
              </a:rPr>
              <a:t> </a:t>
            </a:r>
            <a:r>
              <a:rPr lang="en-GB" sz="1400" dirty="0" err="1">
                <a:hlinkClick r:id="rId4"/>
              </a:rPr>
              <a:t>Digidol</a:t>
            </a:r>
            <a:r>
              <a:rPr lang="en-GB" sz="1400" dirty="0">
                <a:hlinkClick r:id="rId4"/>
              </a:rPr>
              <a:t> | </a:t>
            </a:r>
            <a:r>
              <a:rPr lang="en-GB" sz="1400" dirty="0" err="1">
                <a:hlinkClick r:id="rId4"/>
              </a:rPr>
              <a:t>Prifysgol</a:t>
            </a:r>
            <a:r>
              <a:rPr lang="en-GB" sz="1400" dirty="0">
                <a:hlinkClick r:id="rId4"/>
              </a:rPr>
              <a:t> Cymru Y </a:t>
            </a:r>
            <a:r>
              <a:rPr lang="en-GB" sz="1400" dirty="0" err="1">
                <a:hlinkClick r:id="rId4"/>
              </a:rPr>
              <a:t>Drindod</a:t>
            </a:r>
            <a:r>
              <a:rPr lang="en-GB" sz="1400" dirty="0">
                <a:hlinkClick r:id="rId4"/>
              </a:rPr>
              <a:t> Dewi Sant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23.07.2026)</a:t>
            </a:r>
          </a:p>
          <a:p>
            <a:pPr marL="0" indent="0">
              <a:buNone/>
            </a:pPr>
            <a:r>
              <a:rPr lang="en-GB" sz="1400" dirty="0"/>
              <a:t>PCDDS (2026) </a:t>
            </a:r>
            <a:r>
              <a:rPr lang="en-GB" sz="1400" i="1" dirty="0"/>
              <a:t>Polisi </a:t>
            </a:r>
            <a:r>
              <a:rPr lang="en-GB" sz="1400" i="1" dirty="0" err="1"/>
              <a:t>Moeseg</a:t>
            </a:r>
            <a:r>
              <a:rPr lang="en-GB" sz="1400" i="1" dirty="0"/>
              <a:t> ac </a:t>
            </a:r>
            <a:r>
              <a:rPr lang="en-GB" sz="1400" i="1" dirty="0" err="1"/>
              <a:t>Uniondeb</a:t>
            </a:r>
            <a:r>
              <a:rPr lang="en-GB" sz="1400" i="1" dirty="0"/>
              <a:t> </a:t>
            </a:r>
            <a:r>
              <a:rPr lang="en-GB" sz="1400" i="1" dirty="0" err="1"/>
              <a:t>Ymchwil</a:t>
            </a:r>
            <a:r>
              <a:rPr lang="en-GB" sz="1400" i="1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i="1" dirty="0"/>
              <a:t> </a:t>
            </a:r>
            <a:r>
              <a:rPr lang="en-GB" sz="1400" dirty="0" err="1">
                <a:hlinkClick r:id="rId5"/>
              </a:rPr>
              <a:t>Unplygrwydd</a:t>
            </a:r>
            <a:r>
              <a:rPr lang="en-GB" sz="1400" dirty="0">
                <a:hlinkClick r:id="rId5"/>
              </a:rPr>
              <a:t> a </a:t>
            </a:r>
            <a:r>
              <a:rPr lang="en-GB" sz="1400" dirty="0" err="1">
                <a:hlinkClick r:id="rId5"/>
              </a:rPr>
              <a:t>Moeseg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Ymchwil</a:t>
            </a:r>
            <a:r>
              <a:rPr lang="en-GB" sz="1400" dirty="0">
                <a:hlinkClick r:id="rId5"/>
              </a:rPr>
              <a:t> | </a:t>
            </a:r>
            <a:r>
              <a:rPr lang="en-GB" sz="1400" dirty="0" err="1">
                <a:hlinkClick r:id="rId5"/>
              </a:rPr>
              <a:t>Prifysgol</a:t>
            </a:r>
            <a:r>
              <a:rPr lang="en-GB" sz="1400" dirty="0">
                <a:hlinkClick r:id="rId5"/>
              </a:rPr>
              <a:t> Cymru Y </a:t>
            </a:r>
            <a:r>
              <a:rPr lang="en-GB" sz="1400" dirty="0" err="1">
                <a:hlinkClick r:id="rId5"/>
              </a:rPr>
              <a:t>Drindod</a:t>
            </a:r>
            <a:r>
              <a:rPr lang="en-GB" sz="1400" dirty="0">
                <a:hlinkClick r:id="rId5"/>
              </a:rPr>
              <a:t> Dewi Sant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23.07.2026)</a:t>
            </a:r>
          </a:p>
          <a:p>
            <a:pPr marL="0" indent="0">
              <a:buNone/>
            </a:pPr>
            <a:r>
              <a:rPr lang="en-GB" sz="1400" dirty="0"/>
              <a:t>University of Sunderland (2026) </a:t>
            </a:r>
            <a:r>
              <a:rPr lang="en-GB" sz="1400" i="1" dirty="0"/>
              <a:t>Library Guide: Literature Review.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6"/>
              </a:rPr>
              <a:t> Literature Review - Study Skills- Literature Review - Library Guides at University of Sunderland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23.07.2026)</a:t>
            </a:r>
          </a:p>
          <a:p>
            <a:pPr marL="0" indent="0">
              <a:buNone/>
            </a:pPr>
            <a:r>
              <a:rPr lang="en-GB" sz="1400" dirty="0"/>
              <a:t>UWTSD, (2026) </a:t>
            </a:r>
            <a:r>
              <a:rPr lang="en-GB" sz="1400" i="1" dirty="0"/>
              <a:t>Finding and Using Information. </a:t>
            </a:r>
            <a:r>
              <a:rPr lang="en-GB" sz="1400" dirty="0"/>
              <a:t>Available at </a:t>
            </a:r>
            <a:r>
              <a:rPr lang="en-GB" sz="1400" dirty="0">
                <a:hlinkClick r:id="rId7"/>
              </a:rPr>
              <a:t>Finding and Using Information | Digital Services | University of Wales Trinity Saint David</a:t>
            </a:r>
            <a:r>
              <a:rPr lang="en-GB" sz="1400" dirty="0"/>
              <a:t> (Accessed 23.07.2026)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/>
              <a:t>UWTSD (2026) </a:t>
            </a:r>
            <a:r>
              <a:rPr lang="en-GB" sz="1400" i="1" dirty="0"/>
              <a:t>Research Ethics and Integrity Policy 2025-6. </a:t>
            </a:r>
            <a:r>
              <a:rPr lang="en-GB" sz="1400" dirty="0"/>
              <a:t>Available at </a:t>
            </a:r>
            <a:r>
              <a:rPr lang="en-GB" sz="1400" dirty="0">
                <a:hlinkClick r:id="rId8"/>
              </a:rPr>
              <a:t>Research Integrity and Ethics | University of Wales Trinity Saint David</a:t>
            </a:r>
            <a:r>
              <a:rPr lang="en-GB" sz="1400" dirty="0"/>
              <a:t> (Accessed 22.07.2026)</a:t>
            </a:r>
          </a:p>
        </p:txBody>
      </p:sp>
    </p:spTree>
    <p:extLst>
      <p:ext uri="{BB962C8B-B14F-4D97-AF65-F5344CB8AC3E}">
        <p14:creationId xmlns:p14="http://schemas.microsoft.com/office/powerpoint/2010/main" val="29574198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2664</Words>
  <Application>Microsoft Office PowerPoint</Application>
  <PresentationFormat>Widescreen</PresentationFormat>
  <Paragraphs>443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Cambria</vt:lpstr>
      <vt:lpstr>Times New Roman</vt:lpstr>
      <vt:lpstr>UWTSD Holding Page</vt:lpstr>
      <vt:lpstr>Accessible 2</vt:lpstr>
      <vt:lpstr>ECIE5013 Mae rhai sleidiau wedi'u cyfieithu gan ddefnyddio Microsoft Translate/ Some slides have been translated using Microsfoft Translate</vt:lpstr>
      <vt:lpstr>PowerPoint Presentation</vt:lpstr>
      <vt:lpstr> Deilliannau Dysgu Learning Outcomes </vt:lpstr>
      <vt:lpstr>Aseiniad Assignment</vt:lpstr>
      <vt:lpstr>    Portffolio                  Portfolio </vt:lpstr>
      <vt:lpstr>Templed Portffolio   Portfolio Template</vt:lpstr>
      <vt:lpstr>Felly, beth mae’r modwl hwn yn ymwneud ag ef? So, what is this module about?</vt:lpstr>
      <vt:lpstr>Beth yw ymchwil? What is research?</vt:lpstr>
      <vt:lpstr> Beth yw ymchwilydd? What is a researcher?</vt:lpstr>
      <vt:lpstr>Mae ymchwil mewn Addysg Gynhwysol yn aml yn canolbwyntio ar… Research in inclusive education often focuses on…</vt:lpstr>
      <vt:lpstr>Enghreifftiau o gwestiynau ymchwil Examples of research questions</vt:lpstr>
      <vt:lpstr>Enghreifftiau o gwestiynau ymchwil  Examples of research questions</vt:lpstr>
      <vt:lpstr>Enghreifftiau o gwestiynau ymchwil  Examples of research questions</vt:lpstr>
      <vt:lpstr>Enghreifftiau o gwestiynau ymchwil  Examples of research questions</vt:lpstr>
      <vt:lpstr>Enghreifftiau o gwestiynau ymchwil  Examples of research questions</vt:lpstr>
      <vt:lpstr>Enghreifftiau o gwestiynau ymchwil  Examples of research questions</vt:lpstr>
      <vt:lpstr>Enghreifftiau o gwestiynau ymchwil  Examples of research questions</vt:lpstr>
      <vt:lpstr>Nodi pwnc neu ddau Identify a topic, or two</vt:lpstr>
      <vt:lpstr> Ar ôl i chi benderfynu ar y pwnc, chwiliwch am lenyddiaeth berthnasol Once the topic is decided, search for relevant literature</vt:lpstr>
      <vt:lpstr>Adolygu'r llenyddiaeth am eich pwnc Review the literature about your topic</vt:lpstr>
      <vt:lpstr>Paratoi ar gyfer eich adolygiad llenyddiaeth To prepare for your literature review</vt:lpstr>
      <vt:lpstr>PowerPoint Presentation</vt:lpstr>
      <vt:lpstr>PowerPoint Presentation</vt:lpstr>
      <vt:lpstr>Wythnos nesa                      Next week</vt:lpstr>
      <vt:lpstr>Cyfeiriadau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14</cp:revision>
  <dcterms:created xsi:type="dcterms:W3CDTF">2022-06-22T10:03:12Z</dcterms:created>
  <dcterms:modified xsi:type="dcterms:W3CDTF">2026-10-06T06:36:38Z</dcterms:modified>
</cp:coreProperties>
</file>