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9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3036"/>
  </p:normalViewPr>
  <p:slideViewPr>
    <p:cSldViewPr snapToGrid="0" snapToObjects="1">
      <p:cViewPr varScale="1">
        <p:scale>
          <a:sx n="89" d="100"/>
          <a:sy n="89" d="100"/>
        </p:scale>
        <p:origin x="1744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41" Type="http://schemas.openxmlformats.org/officeDocument/2006/relationships/viewProps" Target="viewProps.xml"/><Relationship Id="rId42" Type="http://schemas.openxmlformats.org/officeDocument/2006/relationships/theme" Target="theme/theme1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AC4BA-D4F0-6644-9D3D-07658858C63E}" type="datetimeFigureOut">
              <a:rPr lang="en-US" smtClean="0"/>
              <a:t>1/31/17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FA0CE2-CAC1-984D-AC6B-E0C0787C2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856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FA0CE2-CAC1-984D-AC6B-E0C0787C283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1720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9pPr>
          </a:lstStyle>
          <a:p>
            <a:pPr eaLnBrk="1" hangingPunct="1"/>
            <a:fld id="{32B0AA8D-24C9-E646-854D-23106068FDCD}" type="slidenum">
              <a:rPr lang="en-GB" altLang="en-US">
                <a:latin typeface="Arial" charset="0"/>
              </a:rPr>
              <a:pPr eaLnBrk="1" hangingPunct="1"/>
              <a:t>4</a:t>
            </a:fld>
            <a:endParaRPr lang="en-GB" altLang="en-US">
              <a:latin typeface="Arial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2225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9pPr>
          </a:lstStyle>
          <a:p>
            <a:pPr eaLnBrk="1" hangingPunct="1"/>
            <a:fld id="{391AF185-E1D8-E348-9D42-907CC4CE448B}" type="slidenum">
              <a:rPr lang="en-GB" altLang="en-US">
                <a:latin typeface="Arial" charset="0"/>
              </a:rPr>
              <a:pPr eaLnBrk="1" hangingPunct="1"/>
              <a:t>6</a:t>
            </a:fld>
            <a:endParaRPr lang="en-GB" altLang="en-US">
              <a:latin typeface="Arial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2977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04551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07290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935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0872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96200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78599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54010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31004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9354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7968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59856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6684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988370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0344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23516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30168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2000"/>
            </a:lvl6pPr>
            <a:lvl7pPr marL="2055813" indent="-344488">
              <a:defRPr sz="2000"/>
            </a:lvl7pPr>
            <a:lvl8pPr marL="2055813" indent="-344488">
              <a:defRPr sz="2000"/>
            </a:lvl8pPr>
            <a:lvl9pPr marL="2055813" indent="-344488"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468CCB-8DE1-5E45-B17E-0D428828D8D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9970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DE6BDF-D807-0D4B-9C83-7C446038C18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2867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FAA508-F0CD-46EA-95FB-26B559A0B5D9}" type="datetimeFigureOut">
              <a:rPr lang="en-US" smtClean="0"/>
              <a:t>1/31/17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6" Type="http://schemas.openxmlformats.org/officeDocument/2006/relationships/image" Target="../media/image10.png"/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guides/zwwpycw" TargetMode="External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12.jpeg"/><Relationship Id="rId5" Type="http://schemas.openxmlformats.org/officeDocument/2006/relationships/image" Target="../media/image13.jpeg"/><Relationship Id="rId6" Type="http://schemas.openxmlformats.org/officeDocument/2006/relationships/image" Target="../media/image1.png"/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4" Type="http://schemas.openxmlformats.org/officeDocument/2006/relationships/image" Target="../media/image15.jpeg"/><Relationship Id="rId5" Type="http://schemas.openxmlformats.org/officeDocument/2006/relationships/image" Target="../media/image16.png"/><Relationship Id="rId6" Type="http://schemas.openxmlformats.org/officeDocument/2006/relationships/image" Target="../media/image1.png"/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jpeg"/><Relationship Id="rId5" Type="http://schemas.openxmlformats.org/officeDocument/2006/relationships/image" Target="../media/image21.jpeg"/><Relationship Id="rId6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692811"/>
            <a:ext cx="8915400" cy="2342332"/>
          </a:xfrm>
        </p:spPr>
        <p:txBody>
          <a:bodyPr>
            <a:normAutofit/>
          </a:bodyPr>
          <a:lstStyle/>
          <a:p>
            <a:r>
              <a:rPr lang="en-US" dirty="0" smtClean="0"/>
              <a:t>Assessing Health &amp; Functional Fitness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2836" y="3034553"/>
            <a:ext cx="8042564" cy="3823447"/>
          </a:xfrm>
        </p:spPr>
        <p:txBody>
          <a:bodyPr>
            <a:normAutofit/>
          </a:bodyPr>
          <a:lstStyle/>
          <a:p>
            <a:r>
              <a:rPr lang="en-US" sz="3600" dirty="0" smtClean="0"/>
              <a:t>INTRODUCTION TO THE MODULE</a:t>
            </a:r>
            <a:endParaRPr lang="en-US" sz="3600" dirty="0"/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406883" y="5959901"/>
            <a:ext cx="2508517" cy="662656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045049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Assessing Health and Functional Fitness</a:t>
            </a:r>
          </a:p>
        </p:txBody>
      </p:sp>
      <p:pic>
        <p:nvPicPr>
          <p:cNvPr id="4099" name="Picture 2" descr="http://sport.exeter.ac.uk/media/universityofexeter/campusservices/sport/imagewithcaption218wide/fitb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13" y="2254156"/>
            <a:ext cx="2076450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Image result for fitness test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069" y="3114675"/>
            <a:ext cx="3257550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6" descr="Image result for strength test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225" y="2254156"/>
            <a:ext cx="2232025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2" name="TextBox 3"/>
          <p:cNvSpPr txBox="1">
            <a:spLocks noChangeArrowheads="1"/>
          </p:cNvSpPr>
          <p:nvPr/>
        </p:nvSpPr>
        <p:spPr bwMode="auto">
          <a:xfrm>
            <a:off x="755650" y="5445125"/>
            <a:ext cx="82089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charset="0"/>
              </a:defRPr>
            </a:lvl9pPr>
          </a:lstStyle>
          <a:p>
            <a:pPr algn="ctr" eaLnBrk="1" hangingPunct="1"/>
            <a:r>
              <a:rPr lang="en-GB" altLang="x-none">
                <a:solidFill>
                  <a:srgbClr val="FF0000"/>
                </a:solidFill>
              </a:rPr>
              <a:t>To develop the skills, techniques and knowledge to conduct basic health and fitness assessments.</a:t>
            </a:r>
          </a:p>
        </p:txBody>
      </p:sp>
      <p:pic>
        <p:nvPicPr>
          <p:cNvPr id="7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031799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and Training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idx="1"/>
          </p:nvPr>
        </p:nvSpPr>
        <p:spPr>
          <a:xfrm>
            <a:off x="395288" y="1484313"/>
            <a:ext cx="8229600" cy="4137025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80000"/>
              </a:lnSpc>
              <a:buFont typeface="Wingdings" charset="2"/>
              <a:buNone/>
            </a:pPr>
            <a:r>
              <a:rPr lang="en-GB" altLang="en-US" sz="2800"/>
              <a:t>	</a:t>
            </a:r>
          </a:p>
          <a:p>
            <a:pPr algn="ctr">
              <a:lnSpc>
                <a:spcPct val="80000"/>
              </a:lnSpc>
              <a:buFont typeface="Wingdings" charset="2"/>
              <a:buNone/>
            </a:pPr>
            <a:endParaRPr lang="en-GB" altLang="en-US" sz="2800"/>
          </a:p>
          <a:p>
            <a:pPr algn="ctr">
              <a:lnSpc>
                <a:spcPct val="80000"/>
              </a:lnSpc>
              <a:buFont typeface="Wingdings" charset="2"/>
              <a:buNone/>
            </a:pPr>
            <a:r>
              <a:rPr lang="en-GB" altLang="en-US" sz="4000"/>
              <a:t>“Those who think they have no time for bodily exercise will sooner or later have to find time for illness.”</a:t>
            </a:r>
          </a:p>
          <a:p>
            <a:pPr algn="r">
              <a:lnSpc>
                <a:spcPct val="80000"/>
              </a:lnSpc>
              <a:buFont typeface="Wingdings" charset="2"/>
              <a:buNone/>
            </a:pPr>
            <a:r>
              <a:rPr lang="en-GB" altLang="en-US" sz="2800"/>
              <a:t>						</a:t>
            </a:r>
          </a:p>
          <a:p>
            <a:pPr algn="r">
              <a:lnSpc>
                <a:spcPct val="80000"/>
              </a:lnSpc>
              <a:buFont typeface="Wingdings" charset="2"/>
              <a:buNone/>
            </a:pPr>
            <a:r>
              <a:rPr lang="en-GB" altLang="en-US" sz="2800"/>
              <a:t>Edward Stanley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315733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Health promotion</a:t>
            </a:r>
          </a:p>
        </p:txBody>
      </p:sp>
      <p:sp>
        <p:nvSpPr>
          <p:cNvPr id="6147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i="1"/>
              <a:t>	</a:t>
            </a:r>
          </a:p>
          <a:p>
            <a:pPr>
              <a:buFontTx/>
              <a:buNone/>
            </a:pPr>
            <a:r>
              <a:rPr lang="en-GB" altLang="en-US" i="1"/>
              <a:t>	‘the process of enabling people to exert control over the determinants of health and thereby improve their health.’</a:t>
            </a:r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901216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altLang="x-none"/>
              <a:t>Roles of the Graduate</a:t>
            </a:r>
          </a:p>
        </p:txBody>
      </p:sp>
      <p:pic>
        <p:nvPicPr>
          <p:cNvPr id="717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1341438"/>
            <a:ext cx="6697662" cy="535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410124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69912" y="220663"/>
            <a:ext cx="7772400" cy="1470025"/>
          </a:xfrm>
        </p:spPr>
        <p:txBody>
          <a:bodyPr/>
          <a:lstStyle/>
          <a:p>
            <a:r>
              <a:rPr lang="en-GB" altLang="en-US"/>
              <a:t>Models of Health &amp; Health Promotion</a:t>
            </a:r>
          </a:p>
        </p:txBody>
      </p:sp>
      <p:pic>
        <p:nvPicPr>
          <p:cNvPr id="819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1857374"/>
            <a:ext cx="6911975" cy="430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37497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74700"/>
          </a:xfrm>
        </p:spPr>
        <p:txBody>
          <a:bodyPr/>
          <a:lstStyle/>
          <a:p>
            <a:r>
              <a:rPr lang="en-GB" altLang="en-US"/>
              <a:t>Healthy Life Styles</a:t>
            </a:r>
          </a:p>
        </p:txBody>
      </p:sp>
      <p:pic>
        <p:nvPicPr>
          <p:cNvPr id="9219" name="Picture 16" descr="food_pg03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1341438"/>
            <a:ext cx="2317750" cy="23749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0" name="Picture 19" descr="c03f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13313" y="4151313"/>
            <a:ext cx="4029075" cy="244792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1" name="Picture 9" descr="stressred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4076700"/>
            <a:ext cx="2501900" cy="259238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600200"/>
            <a:ext cx="1547813" cy="4530725"/>
          </a:xfrm>
        </p:spPr>
        <p:txBody>
          <a:bodyPr/>
          <a:lstStyle/>
          <a:p>
            <a:pPr>
              <a:buFont typeface="Wingdings" charset="2"/>
              <a:buNone/>
            </a:pPr>
            <a:r>
              <a:rPr lang="en-GB" altLang="en-US" sz="2800"/>
              <a:t>Diet</a:t>
            </a:r>
          </a:p>
          <a:p>
            <a:endParaRPr lang="en-GB" altLang="en-US" sz="2800"/>
          </a:p>
          <a:p>
            <a:endParaRPr lang="en-GB" altLang="en-US" sz="2800"/>
          </a:p>
          <a:p>
            <a:endParaRPr lang="en-GB" altLang="en-US" sz="2800"/>
          </a:p>
          <a:p>
            <a:pPr>
              <a:buFont typeface="Wingdings" charset="2"/>
              <a:buNone/>
            </a:pPr>
            <a:r>
              <a:rPr lang="en-GB" altLang="en-US" sz="2800"/>
              <a:t>Stress</a:t>
            </a:r>
          </a:p>
          <a:p>
            <a:endParaRPr lang="en-GB" altLang="en-US" sz="2800"/>
          </a:p>
        </p:txBody>
      </p:sp>
      <p:pic>
        <p:nvPicPr>
          <p:cNvPr id="9223" name="Picture 11" descr="water los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268413"/>
            <a:ext cx="2736850" cy="252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14"/>
          <p:cNvSpPr>
            <a:spLocks noChangeArrowheads="1"/>
          </p:cNvSpPr>
          <p:nvPr/>
        </p:nvSpPr>
        <p:spPr bwMode="auto">
          <a:xfrm>
            <a:off x="3851275" y="1557338"/>
            <a:ext cx="17287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>
                <a:latin typeface="Verdana" charset="0"/>
              </a:rPr>
              <a:t>Activity</a:t>
            </a:r>
          </a:p>
        </p:txBody>
      </p:sp>
      <p:sp>
        <p:nvSpPr>
          <p:cNvPr id="9225" name="Text Box 17"/>
          <p:cNvSpPr txBox="1">
            <a:spLocks noChangeArrowheads="1"/>
          </p:cNvSpPr>
          <p:nvPr/>
        </p:nvSpPr>
        <p:spPr bwMode="auto">
          <a:xfrm>
            <a:off x="3779838" y="3632200"/>
            <a:ext cx="1584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>
                <a:latin typeface="Verdana" charset="0"/>
              </a:rPr>
              <a:t>Choices</a:t>
            </a:r>
          </a:p>
        </p:txBody>
      </p:sp>
    </p:spTree>
    <p:extLst>
      <p:ext uri="{BB962C8B-B14F-4D97-AF65-F5344CB8AC3E}">
        <p14:creationId xmlns:p14="http://schemas.microsoft.com/office/powerpoint/2010/main" val="5318752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/>
              <a:t>Individual Factors Affecting Health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sz="2800"/>
              <a:t>Diet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FF0000"/>
                </a:solidFill>
              </a:rPr>
              <a:t>Exercise – Overtraining – Injury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Stress &amp; mental health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Sleep 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Illness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Work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Personality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Personal organisation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Alcohol &amp; substance misuse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Regular health / fitness checks</a:t>
            </a:r>
          </a:p>
          <a:p>
            <a:pPr>
              <a:lnSpc>
                <a:spcPct val="80000"/>
              </a:lnSpc>
            </a:pPr>
            <a:endParaRPr lang="en-GB" altLang="en-US" sz="2800"/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0291702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altLang="en-US"/>
              <a:t>Life Choices – e.g. Smoking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5329237"/>
          </a:xfrm>
        </p:spPr>
        <p:txBody>
          <a:bodyPr>
            <a:normAutofit fontScale="62500" lnSpcReduction="20000"/>
          </a:bodyPr>
          <a:lstStyle/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Heart attacks (coronary thrombosis or myocardial infarct);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Angina;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Hardening of the arteries;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Blockage of the blood vessels leading to the feet, causing poor circulation and sometimes  gangrene;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Impotence;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Stroke;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Kidney trouble;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High blood pressure;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Lung cancer; Cancer of the mouth, throat, cervix;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Smoker's lung - long term inflammation of the air passages;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Chronic obstructive pulmonary disease ('Obstructive Airways Disease');</a:t>
            </a:r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Ulcers and indigestion.</a:t>
            </a:r>
            <a:endParaRPr lang="en-GB" altLang="en-US" sz="2200"/>
          </a:p>
          <a:p>
            <a:pPr marL="457200" indent="-457200">
              <a:lnSpc>
                <a:spcPct val="90000"/>
              </a:lnSpc>
              <a:buFont typeface="Calibri" charset="0"/>
              <a:buAutoNum type="arabicPeriod"/>
            </a:pPr>
            <a:r>
              <a:rPr lang="en-GB" altLang="en-US" sz="2200" b="1"/>
              <a:t>Loss of eye sight</a:t>
            </a:r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88888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093" y="243382"/>
            <a:ext cx="8913813" cy="914400"/>
          </a:xfrm>
        </p:spPr>
        <p:txBody>
          <a:bodyPr/>
          <a:lstStyle/>
          <a:p>
            <a:r>
              <a:rPr lang="en-GB" altLang="en-US" dirty="0"/>
              <a:t>Sleep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85913"/>
            <a:ext cx="8229600" cy="4386262"/>
          </a:xfrm>
        </p:spPr>
        <p:txBody>
          <a:bodyPr rtlCol="0">
            <a:normAutofit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Need 7-8 hours per </a:t>
            </a:r>
            <a:r>
              <a:rPr lang="en-GB" altLang="en-US" sz="2400" dirty="0" smtClean="0"/>
              <a:t>night</a:t>
            </a:r>
            <a:endParaRPr lang="en-GB" altLang="en-US" sz="24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During sleep the brain forms pathways necessary for learning and creating memories and new insights</a:t>
            </a:r>
            <a:r>
              <a:rPr lang="en-GB" altLang="en-US" sz="2400" dirty="0" smtClean="0"/>
              <a:t>.</a:t>
            </a:r>
            <a:endParaRPr lang="en-GB" altLang="en-US" sz="24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Without enough sleep, you can’t focus and pay attention or respond quickly.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A lack of sleep may cause mood problems.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Growing </a:t>
            </a:r>
            <a:r>
              <a:rPr lang="en-GB" altLang="en-US" sz="2400" dirty="0" smtClean="0"/>
              <a:t>evidence shows that a chronic lack of sleep increases the risk for developing obesity, diabetes, cardiovascular disease, and infections</a:t>
            </a:r>
            <a:r>
              <a:rPr lang="en-GB" altLang="en-US" sz="2400" dirty="0" smtClean="0"/>
              <a:t>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hlinkClick r:id="rId3"/>
              </a:rPr>
              <a:t>http://</a:t>
            </a:r>
            <a:r>
              <a:rPr lang="en-GB" altLang="en-US" sz="2400" dirty="0" smtClean="0">
                <a:hlinkClick r:id="rId3"/>
              </a:rPr>
              <a:t>www.bbc.co.uk/guides/zwwpycw</a:t>
            </a:r>
            <a:endParaRPr lang="en-GB" altLang="en-US" sz="24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altLang="en-US" sz="2400" dirty="0" smtClean="0"/>
          </a:p>
        </p:txBody>
      </p:sp>
      <p:pic>
        <p:nvPicPr>
          <p:cNvPr id="4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812232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Dietary Concerns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solidFill>
                  <a:srgbClr val="FF0000"/>
                </a:solidFill>
              </a:rPr>
              <a:t>Obesity  -  Anorexia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altLang="en-US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solidFill>
                  <a:srgbClr val="0070C0"/>
                </a:solidFill>
              </a:rPr>
              <a:t>Coronary Heart Disease – Hypertension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altLang="en-US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solidFill>
                  <a:srgbClr val="00B050"/>
                </a:solidFill>
              </a:rPr>
              <a:t>Stress – Depression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altLang="en-US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solidFill>
                  <a:srgbClr val="CC3300"/>
                </a:solidFill>
              </a:rPr>
              <a:t>Joint / soft tissue disorders / concerns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dirty="0" smtClean="0">
              <a:solidFill>
                <a:srgbClr val="CC3300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dirty="0" smtClean="0"/>
              <a:t>Diabetes, asthma, cancer </a:t>
            </a:r>
            <a:r>
              <a:rPr lang="en-GB" altLang="en-US" dirty="0" err="1" smtClean="0"/>
              <a:t>etc</a:t>
            </a:r>
            <a:endParaRPr lang="en-GB" altLang="en-US" dirty="0" smtClean="0"/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5375450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Recommendations</a:t>
            </a:r>
          </a:p>
        </p:txBody>
      </p:sp>
      <p:pic>
        <p:nvPicPr>
          <p:cNvPr id="14339" name="Picture 7" descr="Fruit&amp;Ve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628775"/>
            <a:ext cx="2447925" cy="136842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0" name="Picture 20" descr="fiber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3068638"/>
            <a:ext cx="2447925" cy="1582737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1" name="Picture 16" descr="cow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5127131"/>
            <a:ext cx="2376488" cy="149542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42" name="Text Box 8"/>
          <p:cNvSpPr txBox="1">
            <a:spLocks noChangeArrowheads="1"/>
          </p:cNvSpPr>
          <p:nvPr/>
        </p:nvSpPr>
        <p:spPr bwMode="auto">
          <a:xfrm>
            <a:off x="3759199" y="2084387"/>
            <a:ext cx="3527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Arial" charset="0"/>
              </a:rPr>
              <a:t>5+ portions per day</a:t>
            </a:r>
          </a:p>
        </p:txBody>
      </p:sp>
      <p:sp>
        <p:nvSpPr>
          <p:cNvPr id="14343" name="Text Box 12"/>
          <p:cNvSpPr txBox="1">
            <a:spLocks noChangeArrowheads="1"/>
          </p:cNvSpPr>
          <p:nvPr/>
        </p:nvSpPr>
        <p:spPr bwMode="auto">
          <a:xfrm>
            <a:off x="3759200" y="3740151"/>
            <a:ext cx="28082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Arial" charset="0"/>
              </a:rPr>
              <a:t>5+ portions per day</a:t>
            </a:r>
          </a:p>
        </p:txBody>
      </p:sp>
      <p:sp>
        <p:nvSpPr>
          <p:cNvPr id="14344" name="Text Box 18"/>
          <p:cNvSpPr txBox="1">
            <a:spLocks noChangeArrowheads="1"/>
          </p:cNvSpPr>
          <p:nvPr/>
        </p:nvSpPr>
        <p:spPr bwMode="auto">
          <a:xfrm>
            <a:off x="3759200" y="5617668"/>
            <a:ext cx="30257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Arial" charset="0"/>
              </a:rPr>
              <a:t>2-4 servings per day</a:t>
            </a:r>
          </a:p>
        </p:txBody>
      </p:sp>
      <p:pic>
        <p:nvPicPr>
          <p:cNvPr id="9" name="UWTSD_Logo.pn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9460164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Recommendations</a:t>
            </a:r>
          </a:p>
        </p:txBody>
      </p:sp>
      <p:pic>
        <p:nvPicPr>
          <p:cNvPr id="15363" name="Picture 4" descr="proteins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523206"/>
            <a:ext cx="2555874" cy="136525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7" descr="water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3101976"/>
            <a:ext cx="2555874" cy="15414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5" name="Picture 10" descr="wpe12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3237" y="4655345"/>
            <a:ext cx="2592387" cy="169862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3708400" y="1773238"/>
            <a:ext cx="50419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>
                <a:latin typeface="Arial" charset="0"/>
              </a:rPr>
              <a:t>1.0 g / 2.0 per kg body weight</a:t>
            </a:r>
          </a:p>
        </p:txBody>
      </p:sp>
      <p:sp>
        <p:nvSpPr>
          <p:cNvPr id="15367" name="Text Box 9"/>
          <p:cNvSpPr txBox="1">
            <a:spLocks noChangeArrowheads="1"/>
          </p:cNvSpPr>
          <p:nvPr/>
        </p:nvSpPr>
        <p:spPr bwMode="auto">
          <a:xfrm>
            <a:off x="3779838" y="3500438"/>
            <a:ext cx="38893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>
                <a:latin typeface="Arial" charset="0"/>
              </a:rPr>
              <a:t>3-4 lts per day</a:t>
            </a:r>
          </a:p>
        </p:txBody>
      </p:sp>
      <p:sp>
        <p:nvSpPr>
          <p:cNvPr id="15368" name="Text Box 12"/>
          <p:cNvSpPr txBox="1">
            <a:spLocks noChangeArrowheads="1"/>
          </p:cNvSpPr>
          <p:nvPr/>
        </p:nvSpPr>
        <p:spPr bwMode="auto">
          <a:xfrm>
            <a:off x="3814763" y="5157788"/>
            <a:ext cx="53292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>
                <a:latin typeface="Arial" charset="0"/>
              </a:rPr>
              <a:t>25 – 40 kcals per kg per day</a:t>
            </a:r>
          </a:p>
        </p:txBody>
      </p:sp>
      <p:pic>
        <p:nvPicPr>
          <p:cNvPr id="9" name="UWTSD_Logo.pn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7725369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Other requirements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rgbClr val="CC3300"/>
                </a:solidFill>
              </a:rPr>
              <a:t>Vitamins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chemeClr val="accent5">
                    <a:lumMod val="75000"/>
                  </a:schemeClr>
                </a:solidFill>
              </a:rPr>
              <a:t>Mineral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rgbClr val="00B050"/>
                </a:solidFill>
              </a:rPr>
              <a:t>Low sodium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Low caffeine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chemeClr val="accent2">
                    <a:lumMod val="75000"/>
                  </a:schemeClr>
                </a:solidFill>
              </a:rPr>
              <a:t>Low alcohol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chemeClr val="accent1">
                    <a:lumMod val="50000"/>
                  </a:schemeClr>
                </a:solidFill>
              </a:rPr>
              <a:t>Reduced saturated fat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High anti-oxidants low free radicals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chemeClr val="accent6">
                    <a:lumMod val="75000"/>
                  </a:schemeClr>
                </a:solidFill>
              </a:rPr>
              <a:t>Cooking methods</a:t>
            </a:r>
            <a:endParaRPr lang="en-GB" altLang="en-US" sz="2800" dirty="0" smtClean="0"/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462643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Activity</a:t>
            </a:r>
          </a:p>
        </p:txBody>
      </p:sp>
      <p:pic>
        <p:nvPicPr>
          <p:cNvPr id="17411" name="Picture 4" descr="energy balance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3575" y="2490787"/>
            <a:ext cx="5329238" cy="360045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8768764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Resting metabolic rate</a:t>
            </a:r>
          </a:p>
        </p:txBody>
      </p:sp>
      <p:sp>
        <p:nvSpPr>
          <p:cNvPr id="18435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4149725"/>
            <a:ext cx="7715250" cy="198120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800" dirty="0"/>
              <a:t>The amount of energy require to fulfil all body functions whilst at rest </a:t>
            </a:r>
          </a:p>
          <a:p>
            <a:pPr>
              <a:buFont typeface="Wingdings" charset="2"/>
              <a:buNone/>
            </a:pPr>
            <a:endParaRPr lang="en-GB" altLang="en-US" sz="2800" dirty="0"/>
          </a:p>
          <a:p>
            <a:r>
              <a:rPr lang="en-GB" altLang="en-US" sz="2800" dirty="0"/>
              <a:t>Approximately 0.02 kcal/kg/min</a:t>
            </a:r>
          </a:p>
        </p:txBody>
      </p:sp>
      <p:pic>
        <p:nvPicPr>
          <p:cNvPr id="18436" name="Picture 8" descr="cal0035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55875" y="1484313"/>
            <a:ext cx="3960813" cy="252095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3590028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26206" y="576074"/>
            <a:ext cx="8913813" cy="914400"/>
          </a:xfrm>
        </p:spPr>
        <p:txBody>
          <a:bodyPr/>
          <a:lstStyle/>
          <a:p>
            <a:r>
              <a:rPr lang="en-GB" altLang="en-US"/>
              <a:t>Work energy requirements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2071594"/>
            <a:ext cx="8229600" cy="4116482"/>
          </a:xfrm>
        </p:spPr>
        <p:txBody>
          <a:bodyPr/>
          <a:lstStyle/>
          <a:p>
            <a:r>
              <a:rPr lang="en-GB" altLang="en-US" dirty="0"/>
              <a:t>Sleeping	   			0.01 kcal/kg/min	</a:t>
            </a:r>
          </a:p>
          <a:p>
            <a:r>
              <a:rPr lang="en-GB" altLang="en-US" dirty="0"/>
              <a:t>Cooking 	   			0.045 kcal/kg/min</a:t>
            </a:r>
          </a:p>
          <a:p>
            <a:endParaRPr lang="en-GB" altLang="en-US" dirty="0"/>
          </a:p>
          <a:p>
            <a:r>
              <a:rPr lang="en-GB" altLang="en-US" dirty="0"/>
              <a:t>Office work	  		</a:t>
            </a:r>
            <a:r>
              <a:rPr lang="en-GB" altLang="en-US" dirty="0" smtClean="0"/>
              <a:t>	0.028 </a:t>
            </a:r>
            <a:r>
              <a:rPr lang="en-GB" altLang="en-US" dirty="0"/>
              <a:t>kcal/kg/min</a:t>
            </a:r>
          </a:p>
          <a:p>
            <a:endParaRPr lang="en-US" altLang="en-US" dirty="0"/>
          </a:p>
          <a:p>
            <a:r>
              <a:rPr lang="en-GB" altLang="en-US" dirty="0"/>
              <a:t>Moderate activity </a:t>
            </a:r>
            <a:r>
              <a:rPr lang="en-GB" altLang="en-US" dirty="0" smtClean="0"/>
              <a:t>	</a:t>
            </a:r>
            <a:r>
              <a:rPr lang="en-GB" altLang="en-US" dirty="0"/>
              <a:t>		0.1 kcal/kg/min</a:t>
            </a:r>
          </a:p>
          <a:p>
            <a:endParaRPr lang="en-GB" altLang="en-US" dirty="0"/>
          </a:p>
        </p:txBody>
      </p:sp>
      <p:pic>
        <p:nvPicPr>
          <p:cNvPr id="19460" name="Picture 6" descr="https://encrypted-tbn2.gstatic.com/images?q=tbn:ANd9GcRuooO3IyVpe7O7fF6oUBoaqYWLZI-IjfWp2TLfij6O46Ssp94N66JmD2T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2071594"/>
            <a:ext cx="1223963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8" descr="Image result for cook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2977310"/>
            <a:ext cx="1236663" cy="1066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10" descr="http://static.squarespace.com/static/51b49539e4b08305624f536d/51b59be7e4b0b3e09089096b/51b59c25e4b0b3e090890f9f/1370857065911/doing-your-office-work-outside-can-brighten-your-outlook-on-lif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4346576"/>
            <a:ext cx="1636712" cy="93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UWTSD_Logo.pn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5165176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Recreation energy requirements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Aerobics 	</a:t>
            </a:r>
            <a:r>
              <a:rPr lang="en-GB" altLang="en-US" dirty="0" smtClean="0"/>
              <a:t>	0.105 </a:t>
            </a:r>
            <a:r>
              <a:rPr lang="en-GB" altLang="en-US" dirty="0"/>
              <a:t>kcal/kg/min</a:t>
            </a:r>
          </a:p>
          <a:p>
            <a:endParaRPr lang="en-GB" altLang="en-US" dirty="0"/>
          </a:p>
          <a:p>
            <a:r>
              <a:rPr lang="en-GB" altLang="en-US" dirty="0"/>
              <a:t>Running		0.23 kcal/kg/min</a:t>
            </a:r>
          </a:p>
          <a:p>
            <a:endParaRPr lang="en-GB" altLang="en-US" dirty="0"/>
          </a:p>
          <a:p>
            <a:r>
              <a:rPr lang="en-GB" altLang="en-US" dirty="0"/>
              <a:t>Swimming	</a:t>
            </a:r>
            <a:r>
              <a:rPr lang="en-GB" altLang="en-US" dirty="0" smtClean="0"/>
              <a:t>	0.15 </a:t>
            </a:r>
            <a:r>
              <a:rPr lang="en-GB" altLang="en-US" dirty="0"/>
              <a:t>kcals/kg/min</a:t>
            </a:r>
          </a:p>
          <a:p>
            <a:endParaRPr lang="en-GB" altLang="en-US" dirty="0"/>
          </a:p>
          <a:p>
            <a:r>
              <a:rPr lang="en-GB" altLang="en-US" dirty="0"/>
              <a:t>Football		0.132 kcal/kg/min</a:t>
            </a:r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1157107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Activity recommendations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424738" cy="5068888"/>
          </a:xfrm>
        </p:spPr>
        <p:txBody>
          <a:bodyPr>
            <a:normAutofit fontScale="70000" lnSpcReduction="20000"/>
          </a:bodyPr>
          <a:lstStyle/>
          <a:p>
            <a:pPr>
              <a:buFont typeface="Wingdings" charset="2"/>
              <a:buNone/>
            </a:pPr>
            <a:r>
              <a:rPr lang="en-GB" altLang="en-US" sz="2400" dirty="0" smtClean="0"/>
              <a:t>Health </a:t>
            </a:r>
            <a:r>
              <a:rPr lang="en-GB" altLang="en-US" sz="2400" dirty="0"/>
              <a:t>benefits have been </a:t>
            </a:r>
          </a:p>
          <a:p>
            <a:pPr>
              <a:buFont typeface="Wingdings" charset="2"/>
              <a:buNone/>
            </a:pPr>
            <a:r>
              <a:rPr lang="en-GB" altLang="en-US" sz="2400" dirty="0" smtClean="0"/>
              <a:t>shown </a:t>
            </a:r>
            <a:r>
              <a:rPr lang="en-GB" altLang="en-US" sz="2400" dirty="0"/>
              <a:t>to come from</a:t>
            </a:r>
          </a:p>
          <a:p>
            <a:pPr>
              <a:buFont typeface="Wingdings" charset="2"/>
              <a:buNone/>
            </a:pPr>
            <a:endParaRPr lang="en-GB" altLang="en-US" sz="2400" dirty="0"/>
          </a:p>
          <a:p>
            <a:r>
              <a:rPr lang="en-GB" altLang="en-US" sz="2400" dirty="0"/>
              <a:t>30 minutes per day</a:t>
            </a:r>
          </a:p>
          <a:p>
            <a:endParaRPr lang="en-GB" altLang="en-US" sz="2400" dirty="0"/>
          </a:p>
          <a:p>
            <a:r>
              <a:rPr lang="en-GB" altLang="en-US" sz="2400" dirty="0"/>
              <a:t>4-5 times per week</a:t>
            </a:r>
          </a:p>
          <a:p>
            <a:endParaRPr lang="en-GB" altLang="en-US" sz="2400" dirty="0"/>
          </a:p>
          <a:p>
            <a:pPr>
              <a:buFont typeface="Wingdings" charset="2"/>
              <a:buNone/>
            </a:pPr>
            <a:r>
              <a:rPr lang="en-GB" altLang="en-US" sz="2400" dirty="0"/>
              <a:t>	</a:t>
            </a:r>
          </a:p>
          <a:p>
            <a:pPr>
              <a:buFont typeface="Wingdings" charset="2"/>
              <a:buNone/>
            </a:pPr>
            <a:r>
              <a:rPr lang="en-GB" altLang="en-US" sz="2400" dirty="0"/>
              <a:t>   </a:t>
            </a:r>
          </a:p>
          <a:p>
            <a:pPr algn="ctr">
              <a:buFont typeface="Wingdings" charset="2"/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Additional exercise may improve fitness but not induce</a:t>
            </a:r>
          </a:p>
          <a:p>
            <a:pPr algn="ctr">
              <a:buFont typeface="Wingdings" charset="2"/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further health benefits</a:t>
            </a:r>
          </a:p>
        </p:txBody>
      </p:sp>
      <p:pic>
        <p:nvPicPr>
          <p:cNvPr id="21508" name="Picture 4" descr="exercise_equip_clr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16463" y="1412875"/>
            <a:ext cx="4032250" cy="415607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7515680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Stress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“The way in which we perceive and react to the environment in which we live”?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altLang="en-US" sz="2800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Psychological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rgbClr val="00B0F0"/>
                </a:solidFill>
              </a:rPr>
              <a:t>Physical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solidFill>
                  <a:schemeClr val="accent3">
                    <a:lumMod val="50000"/>
                  </a:schemeClr>
                </a:solidFill>
              </a:rPr>
              <a:t>Psychosomatic</a:t>
            </a:r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3545448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Manifestations of Stress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/>
              <a:t>Anxiety / depression</a:t>
            </a:r>
          </a:p>
          <a:p>
            <a:pPr>
              <a:lnSpc>
                <a:spcPct val="90000"/>
              </a:lnSpc>
            </a:pPr>
            <a:r>
              <a:rPr lang="en-GB" altLang="en-US"/>
              <a:t>Illness</a:t>
            </a:r>
          </a:p>
          <a:p>
            <a:pPr>
              <a:lnSpc>
                <a:spcPct val="90000"/>
              </a:lnSpc>
            </a:pPr>
            <a:r>
              <a:rPr lang="en-GB" altLang="en-US"/>
              <a:t>Lack of concentration</a:t>
            </a:r>
          </a:p>
          <a:p>
            <a:pPr>
              <a:lnSpc>
                <a:spcPct val="90000"/>
              </a:lnSpc>
            </a:pPr>
            <a:r>
              <a:rPr lang="en-GB" altLang="en-US"/>
              <a:t>Fatigue</a:t>
            </a:r>
          </a:p>
          <a:p>
            <a:pPr>
              <a:lnSpc>
                <a:spcPct val="90000"/>
              </a:lnSpc>
            </a:pPr>
            <a:r>
              <a:rPr lang="en-GB" altLang="en-US"/>
              <a:t>Headaches</a:t>
            </a:r>
          </a:p>
          <a:p>
            <a:pPr>
              <a:lnSpc>
                <a:spcPct val="90000"/>
              </a:lnSpc>
            </a:pPr>
            <a:r>
              <a:rPr lang="en-GB" altLang="en-US"/>
              <a:t>Heart stress</a:t>
            </a:r>
          </a:p>
          <a:p>
            <a:pPr>
              <a:lnSpc>
                <a:spcPct val="90000"/>
              </a:lnSpc>
            </a:pPr>
            <a:r>
              <a:rPr lang="en-GB" altLang="en-US"/>
              <a:t>Ulcers</a:t>
            </a:r>
          </a:p>
          <a:p>
            <a:pPr>
              <a:lnSpc>
                <a:spcPct val="90000"/>
              </a:lnSpc>
            </a:pPr>
            <a:r>
              <a:rPr lang="en-GB" altLang="en-US"/>
              <a:t>Eczema </a:t>
            </a:r>
          </a:p>
          <a:p>
            <a:pPr>
              <a:lnSpc>
                <a:spcPct val="90000"/>
              </a:lnSpc>
            </a:pPr>
            <a:endParaRPr lang="en-GB" altLang="en-US"/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2647656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Reduction of Stress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Relaxation techniques</a:t>
            </a:r>
          </a:p>
          <a:p>
            <a:endParaRPr lang="en-GB" altLang="en-US"/>
          </a:p>
          <a:p>
            <a:r>
              <a:rPr lang="en-GB" altLang="en-US">
                <a:solidFill>
                  <a:srgbClr val="00B0F0"/>
                </a:solidFill>
              </a:rPr>
              <a:t>Exercise</a:t>
            </a:r>
          </a:p>
          <a:p>
            <a:endParaRPr lang="en-GB" altLang="en-US"/>
          </a:p>
          <a:p>
            <a:r>
              <a:rPr lang="en-GB" altLang="en-US"/>
              <a:t>Organisation and planning</a:t>
            </a:r>
          </a:p>
          <a:p>
            <a:endParaRPr lang="en-GB" altLang="en-US"/>
          </a:p>
          <a:p>
            <a:r>
              <a:rPr lang="en-GB" altLang="en-US"/>
              <a:t>Stress awareness</a:t>
            </a:r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01472170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b="1">
                <a:ea typeface="Arial" charset="0"/>
                <a:cs typeface="Arial" charset="0"/>
              </a:rPr>
              <a:t>Health Risks of Physical Inactivity</a:t>
            </a:r>
          </a:p>
        </p:txBody>
      </p:sp>
      <p:sp>
        <p:nvSpPr>
          <p:cNvPr id="2053" name="Rectangle 5"/>
          <p:cNvSpPr>
            <a:spLocks noGrp="1" noRot="1" noChangeArrowheads="1"/>
          </p:cNvSpPr>
          <p:nvPr>
            <p:ph type="body" idx="1"/>
          </p:nvPr>
        </p:nvSpPr>
        <p:spPr>
          <a:xfrm>
            <a:off x="785811" y="2420470"/>
            <a:ext cx="7610476" cy="3670767"/>
          </a:xfrm>
        </p:spPr>
        <p:txBody>
          <a:bodyPr rtlCol="0">
            <a:normAutofit fontScale="62500" lnSpcReduction="20000"/>
          </a:bodyPr>
          <a:lstStyle/>
          <a:p>
            <a:pPr algn="just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3400" dirty="0" smtClean="0"/>
              <a:t>Physical inactivity is a major risk factor for CHD 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3400" dirty="0" smtClean="0">
                <a:solidFill>
                  <a:srgbClr val="00B0F0"/>
                </a:solidFill>
              </a:rPr>
              <a:t>(7</a:t>
            </a:r>
            <a:r>
              <a:rPr lang="en-GB" altLang="en-US" sz="3400" baseline="30000" dirty="0" smtClean="0">
                <a:solidFill>
                  <a:srgbClr val="00B0F0"/>
                </a:solidFill>
              </a:rPr>
              <a:t>th</a:t>
            </a:r>
            <a:r>
              <a:rPr lang="en-GB" altLang="en-US" sz="3400" dirty="0" smtClean="0">
                <a:solidFill>
                  <a:srgbClr val="00B0F0"/>
                </a:solidFill>
              </a:rPr>
              <a:t> leading cause of premature death - WHO</a:t>
            </a:r>
            <a:r>
              <a:rPr lang="en-GB" altLang="en-US" sz="3400" dirty="0" smtClean="0">
                <a:solidFill>
                  <a:srgbClr val="00B0F0"/>
                </a:solidFill>
              </a:rPr>
              <a:t>)</a:t>
            </a:r>
            <a:endParaRPr lang="en-GB" altLang="en-US" sz="3400" baseline="30000" dirty="0" smtClean="0"/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3400" dirty="0" smtClean="0"/>
              <a:t>Individuals who are inactive are 1.9 times more likely to have a heart </a:t>
            </a:r>
            <a:r>
              <a:rPr lang="en-GB" altLang="en-US" sz="3400" dirty="0" smtClean="0"/>
              <a:t>attack</a:t>
            </a:r>
            <a:endParaRPr lang="en-GB" altLang="en-US" sz="3400" dirty="0" smtClean="0"/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3400" dirty="0" smtClean="0">
                <a:solidFill>
                  <a:srgbClr val="FF0000"/>
                </a:solidFill>
              </a:rPr>
              <a:t>37% of CHD deaths can be attributed to physical inactivity </a:t>
            </a:r>
            <a:endParaRPr lang="en-GB" altLang="en-US" sz="3400" baseline="30000" dirty="0" smtClean="0"/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3400" dirty="0" smtClean="0">
                <a:solidFill>
                  <a:srgbClr val="FFC000"/>
                </a:solidFill>
              </a:rPr>
              <a:t>19% are attributed to smoking </a:t>
            </a:r>
            <a:endParaRPr lang="en-GB" altLang="en-US" sz="3400" dirty="0" smtClean="0"/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3400" dirty="0" smtClean="0">
                <a:solidFill>
                  <a:srgbClr val="00B050"/>
                </a:solidFill>
              </a:rPr>
              <a:t>13% are attributed to high blood pressure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altLang="en-US" sz="2400" dirty="0" smtClean="0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4349290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Potential Savings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en-GB" altLang="en-US" sz="2800" u="sng"/>
              <a:t>Northern Ireland Physical Activity Strategy</a:t>
            </a:r>
            <a:r>
              <a:rPr lang="en-GB" altLang="en-US" sz="2800"/>
              <a:t> </a:t>
            </a:r>
          </a:p>
          <a:p>
            <a:r>
              <a:rPr lang="en-GB" altLang="en-US"/>
              <a:t>Reduce sedentary population from 20% to 15%</a:t>
            </a:r>
          </a:p>
          <a:p>
            <a:endParaRPr lang="en-GB" altLang="en-US" sz="2800"/>
          </a:p>
          <a:p>
            <a:r>
              <a:rPr lang="en-GB" altLang="en-US" sz="2800"/>
              <a:t>This will result in:</a:t>
            </a:r>
          </a:p>
          <a:p>
            <a:pPr lvl="1">
              <a:buFont typeface="Wingdings" charset="2"/>
              <a:buNone/>
            </a:pPr>
            <a:r>
              <a:rPr lang="en-GB" altLang="en-US"/>
              <a:t>At least 121 saved lives per year among under 75 years</a:t>
            </a:r>
          </a:p>
          <a:p>
            <a:pPr lvl="1">
              <a:buFont typeface="Wingdings" charset="2"/>
              <a:buNone/>
            </a:pPr>
            <a:r>
              <a:rPr lang="en-GB" altLang="en-US"/>
              <a:t>An associated economic benefit of £131 million</a:t>
            </a:r>
          </a:p>
          <a:p>
            <a:endParaRPr lang="en-GB" altLang="en-US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6104144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Comic Sans MS" charset="0"/>
              </a:rPr>
              <a:t>Potential Savings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90000"/>
              </a:lnSpc>
              <a:buFont typeface="Arial" charset="0"/>
              <a:buNone/>
            </a:pPr>
            <a:r>
              <a:rPr lang="en-GB" altLang="en-US" u="sng"/>
              <a:t>Physical Activity Strategy for Scotland</a:t>
            </a:r>
          </a:p>
          <a:p>
            <a:pPr>
              <a:lnSpc>
                <a:spcPct val="90000"/>
              </a:lnSpc>
            </a:pPr>
            <a:r>
              <a:rPr lang="en-GB" altLang="en-US"/>
              <a:t>Estimated that £85.2 million could be saved if levels of inactivity were reduced by 1% each year for the next 5 years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These economic benefits are associated with the number of life years saved through preventing premature death from CHD, strokes and colon cancer</a:t>
            </a:r>
          </a:p>
          <a:p>
            <a:pPr>
              <a:lnSpc>
                <a:spcPct val="90000"/>
              </a:lnSpc>
            </a:pPr>
            <a:endParaRPr lang="en-GB" altLang="en-US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7057416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Benefits of Increasing Activity</a:t>
            </a:r>
          </a:p>
        </p:txBody>
      </p:sp>
      <p:sp>
        <p:nvSpPr>
          <p:cNvPr id="1126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800099" y="2229363"/>
            <a:ext cx="7610476" cy="3670767"/>
          </a:xfrm>
        </p:spPr>
        <p:txBody>
          <a:bodyPr rtlCol="0"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3600" dirty="0" smtClean="0"/>
              <a:t>9</a:t>
            </a:r>
            <a:r>
              <a:rPr lang="en-GB" altLang="en-US" dirty="0" smtClean="0"/>
              <a:t>% of CHD could be avoided if sedentary and lightly active became more moderately active.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altLang="en-US" baseline="300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dirty="0" smtClean="0"/>
              <a:t>Regular moderate physical activity has the potential to reduce half the incidence of hip fractures in over 45 year olds.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altLang="en-US" baseline="300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dirty="0" smtClean="0"/>
              <a:t>Risk of death in men who walk more than 1 mile a day is 0.55 times that of men who walk less than 1 mile a  day</a:t>
            </a:r>
            <a:endParaRPr lang="en-GB" altLang="en-US" baseline="300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altLang="en-US" dirty="0" smtClean="0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8470064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mtClean="0"/>
              <a:t>National recommendations for physical activity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en-GB" altLang="en-US" b="1">
                <a:solidFill>
                  <a:schemeClr val="accent1"/>
                </a:solidFill>
              </a:rPr>
              <a:t>Health Education Authority</a:t>
            </a:r>
            <a:r>
              <a:rPr lang="en-GB" altLang="en-US" b="1"/>
              <a:t> </a:t>
            </a:r>
          </a:p>
          <a:p>
            <a:r>
              <a:rPr lang="en-GB" altLang="en-US" b="1">
                <a:solidFill>
                  <a:srgbClr val="FF0000"/>
                </a:solidFill>
              </a:rPr>
              <a:t>30 minutes of moderate intensity physical activity, such as a sustained brisk walk, on at least five days of the week</a:t>
            </a:r>
          </a:p>
          <a:p>
            <a:r>
              <a:rPr lang="en-GB" altLang="en-US" b="1">
                <a:solidFill>
                  <a:srgbClr val="FF0000"/>
                </a:solidFill>
              </a:rPr>
              <a:t>Ideally these 30 minutes should be one period of sustained activity, but shorter bouts of 15 minutes, are also beneficial</a:t>
            </a:r>
            <a:endParaRPr lang="en-GB" altLang="en-US">
              <a:solidFill>
                <a:srgbClr val="FF0000"/>
              </a:solidFill>
            </a:endParaRPr>
          </a:p>
          <a:p>
            <a:pPr algn="r">
              <a:buFont typeface="Arial" charset="0"/>
              <a:buNone/>
            </a:pPr>
            <a:r>
              <a:rPr lang="en-GB" altLang="en-US" sz="2800" b="1" i="1"/>
              <a:t>(Killoran et al., 1995,  Moving on,  HEA)</a:t>
            </a:r>
            <a:endParaRPr lang="en-GB" altLang="en-US"/>
          </a:p>
          <a:p>
            <a:endParaRPr lang="en-GB" altLang="en-US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11609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15093" y="282575"/>
            <a:ext cx="8913813" cy="914400"/>
          </a:xfrm>
        </p:spPr>
        <p:txBody>
          <a:bodyPr/>
          <a:lstStyle/>
          <a:p>
            <a:r>
              <a:rPr lang="en-GB" altLang="en-US"/>
              <a:t>Measuring Activity Levels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196975"/>
            <a:ext cx="8540750" cy="5545138"/>
          </a:xfrm>
        </p:spPr>
        <p:txBody>
          <a:bodyPr/>
          <a:lstStyle/>
          <a:p>
            <a:r>
              <a:rPr lang="en-GB" altLang="en-US" dirty="0"/>
              <a:t> Exercise self report questionnaire</a:t>
            </a:r>
          </a:p>
          <a:p>
            <a:pPr lvl="1">
              <a:buFont typeface="Wingdings" charset="2"/>
              <a:buNone/>
            </a:pPr>
            <a:r>
              <a:rPr lang="en-GB" altLang="en-US" sz="2400" dirty="0"/>
              <a:t>e.g. How often do you exercise each week</a:t>
            </a:r>
          </a:p>
          <a:p>
            <a:pPr lvl="1">
              <a:buFont typeface="Wingdings" charset="2"/>
              <a:buNone/>
            </a:pPr>
            <a:r>
              <a:rPr lang="en-GB" altLang="en-US" sz="2400" dirty="0"/>
              <a:t>			0    1-2    3-4    5</a:t>
            </a:r>
          </a:p>
          <a:p>
            <a:r>
              <a:rPr lang="en-GB" altLang="en-US" dirty="0"/>
              <a:t> Exercise analysis</a:t>
            </a:r>
          </a:p>
          <a:p>
            <a:pPr lvl="1">
              <a:buFont typeface="Wingdings" charset="2"/>
              <a:buNone/>
            </a:pPr>
            <a:r>
              <a:rPr lang="en-GB" altLang="en-US" sz="2400" dirty="0"/>
              <a:t>e.g. fill in what your main activity was during the day.</a:t>
            </a:r>
          </a:p>
          <a:p>
            <a:pPr lvl="1">
              <a:buFont typeface="Wingdings" charset="2"/>
              <a:buNone/>
            </a:pPr>
            <a:r>
              <a:rPr lang="en-GB" altLang="en-US" dirty="0"/>
              <a:t>		</a:t>
            </a:r>
            <a:r>
              <a:rPr lang="en-GB" altLang="en-US" u="sng" dirty="0"/>
              <a:t>time  	</a:t>
            </a:r>
            <a:r>
              <a:rPr lang="en-GB" altLang="en-US" dirty="0"/>
              <a:t>	</a:t>
            </a:r>
            <a:r>
              <a:rPr lang="en-GB" altLang="en-US" u="sng" dirty="0"/>
              <a:t>activity</a:t>
            </a:r>
            <a:r>
              <a:rPr lang="en-GB" altLang="en-US" dirty="0"/>
              <a:t>	</a:t>
            </a:r>
            <a:endParaRPr lang="en-GB" altLang="en-US" u="sng" dirty="0"/>
          </a:p>
          <a:p>
            <a:pPr lvl="1">
              <a:buFont typeface="Wingdings" charset="2"/>
              <a:buNone/>
            </a:pPr>
            <a:r>
              <a:rPr lang="en-GB" altLang="en-US" sz="2000" dirty="0"/>
              <a:t>		9.00-9.30	driving		   </a:t>
            </a:r>
          </a:p>
          <a:p>
            <a:pPr lvl="1">
              <a:buFont typeface="Wingdings" charset="2"/>
              <a:buNone/>
            </a:pPr>
            <a:r>
              <a:rPr lang="en-GB" altLang="en-US" sz="2000" dirty="0"/>
              <a:t>		9.30 -10.00	walking slowly</a:t>
            </a:r>
          </a:p>
          <a:p>
            <a:pPr lvl="1">
              <a:buFont typeface="Wingdings" charset="2"/>
              <a:buNone/>
            </a:pPr>
            <a:r>
              <a:rPr lang="en-GB" altLang="en-US" sz="2000" dirty="0"/>
              <a:t>		10.00-10.30	</a:t>
            </a:r>
            <a:r>
              <a:rPr lang="en-GB" altLang="en-US" sz="2000" dirty="0" smtClean="0"/>
              <a:t>sitting </a:t>
            </a:r>
            <a:r>
              <a:rPr lang="mr-IN" altLang="en-US" sz="2000" dirty="0" smtClean="0"/>
              <a:t>……</a:t>
            </a:r>
            <a:r>
              <a:rPr lang="en-GB" altLang="en-US" sz="2000" dirty="0" smtClean="0"/>
              <a:t>.. And so on.</a:t>
            </a:r>
            <a:endParaRPr lang="en-GB" altLang="en-US" sz="2000" dirty="0"/>
          </a:p>
          <a:p>
            <a:r>
              <a:rPr lang="en-GB" altLang="en-US" dirty="0">
                <a:solidFill>
                  <a:srgbClr val="FF0000"/>
                </a:solidFill>
              </a:rPr>
              <a:t>Fitness &amp; Health </a:t>
            </a:r>
            <a:r>
              <a:rPr lang="en-GB" altLang="en-US" dirty="0" smtClean="0">
                <a:solidFill>
                  <a:srgbClr val="FF0000"/>
                </a:solidFill>
              </a:rPr>
              <a:t>Assessing </a:t>
            </a:r>
            <a:r>
              <a:rPr lang="en-GB" altLang="en-US" dirty="0">
                <a:solidFill>
                  <a:srgbClr val="FF0000"/>
                </a:solidFill>
              </a:rPr>
              <a:t>–</a:t>
            </a:r>
            <a:r>
              <a:rPr lang="en-GB" altLang="en-US" sz="2000" dirty="0">
                <a:solidFill>
                  <a:srgbClr val="FF0000"/>
                </a:solidFill>
              </a:rPr>
              <a:t> fitness &amp; Functional Fitness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7380375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88913"/>
            <a:ext cx="8229600" cy="796925"/>
          </a:xfrm>
        </p:spPr>
        <p:txBody>
          <a:bodyPr/>
          <a:lstStyle/>
          <a:p>
            <a:r>
              <a:rPr lang="en-GB" altLang="en-US"/>
              <a:t>Benefits of Exercise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125538"/>
            <a:ext cx="8229600" cy="4895850"/>
          </a:xfrm>
        </p:spPr>
        <p:txBody>
          <a:bodyPr>
            <a:normAutofit fontScale="62500" lnSpcReduction="20000"/>
          </a:bodyPr>
          <a:lstStyle/>
          <a:p>
            <a:r>
              <a:rPr lang="en-GB" altLang="en-US" sz="2400"/>
              <a:t>Reduce the risk of premature death </a:t>
            </a:r>
          </a:p>
          <a:p>
            <a:r>
              <a:rPr lang="en-GB" altLang="en-US" sz="2400"/>
              <a:t>Reduce the risk of developing and/or dying from heart disease </a:t>
            </a:r>
          </a:p>
          <a:p>
            <a:r>
              <a:rPr lang="en-GB" altLang="en-US" sz="2400"/>
              <a:t>Reduce high blood pressure or the risk of developing high blood pressure </a:t>
            </a:r>
          </a:p>
          <a:p>
            <a:r>
              <a:rPr lang="en-GB" altLang="en-US" sz="2400"/>
              <a:t>Reduce high cholesterol or the risk of developing high cholesterol </a:t>
            </a:r>
          </a:p>
          <a:p>
            <a:r>
              <a:rPr lang="en-GB" altLang="en-US" sz="2400"/>
              <a:t>Reduce the risk of developing colon cancer and breast cancer </a:t>
            </a:r>
          </a:p>
          <a:p>
            <a:r>
              <a:rPr lang="en-GB" altLang="en-US" sz="2400"/>
              <a:t>Reduce the risk of developing diabetes </a:t>
            </a:r>
          </a:p>
          <a:p>
            <a:r>
              <a:rPr lang="en-GB" altLang="en-US" sz="2400"/>
              <a:t>Reduce or maintain body weight or body fat </a:t>
            </a:r>
          </a:p>
          <a:p>
            <a:r>
              <a:rPr lang="en-GB" altLang="en-US" sz="2400"/>
              <a:t>Build and maintain healthy muscles, bones, and joints </a:t>
            </a:r>
          </a:p>
          <a:p>
            <a:r>
              <a:rPr lang="en-GB" altLang="en-US" sz="2400"/>
              <a:t>Reduce depression and anxiety </a:t>
            </a:r>
          </a:p>
          <a:p>
            <a:r>
              <a:rPr lang="en-GB" altLang="en-US" sz="2400"/>
              <a:t>Improve psychological well-being </a:t>
            </a:r>
          </a:p>
          <a:p>
            <a:r>
              <a:rPr lang="en-GB" altLang="en-US" sz="2400"/>
              <a:t>Enhanced work, recreation, and sport performance 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316081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1016000"/>
          </a:xfrm>
        </p:spPr>
        <p:txBody>
          <a:bodyPr/>
          <a:lstStyle/>
          <a:p>
            <a:r>
              <a:rPr lang="en-GB" altLang="en-US"/>
              <a:t>Contra-indications to exercise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5183187"/>
          </a:xfrm>
        </p:spPr>
        <p:txBody>
          <a:bodyPr/>
          <a:lstStyle/>
          <a:p>
            <a:pPr>
              <a:buFont typeface="Wingdings" charset="2"/>
              <a:buNone/>
            </a:pPr>
            <a:r>
              <a:rPr lang="en-GB" altLang="en-US"/>
              <a:t>	</a:t>
            </a:r>
            <a:r>
              <a:rPr lang="en-GB" altLang="en-US" sz="2800"/>
              <a:t>Most people will benefit from some level of exercise but some people will need special attention or referral from a medical professional;</a:t>
            </a:r>
          </a:p>
          <a:p>
            <a:pPr>
              <a:buFont typeface="Wingdings" charset="2"/>
              <a:buNone/>
            </a:pPr>
            <a:endParaRPr lang="en-GB" altLang="en-US" sz="2800"/>
          </a:p>
          <a:p>
            <a:pPr lvl="2">
              <a:buFont typeface="Wingdings" charset="2"/>
              <a:buNone/>
            </a:pPr>
            <a:r>
              <a:rPr lang="en-GB" altLang="en-US" sz="2000"/>
              <a:t>Cardiovascular disease		Hypertension</a:t>
            </a:r>
          </a:p>
          <a:p>
            <a:pPr lvl="2">
              <a:buFont typeface="Wingdings" charset="2"/>
              <a:buNone/>
            </a:pPr>
            <a:r>
              <a:rPr lang="en-GB" altLang="en-US" sz="2000"/>
              <a:t>Injuries				Rheumatoid arthritis</a:t>
            </a:r>
          </a:p>
          <a:p>
            <a:pPr lvl="2">
              <a:buFont typeface="Wingdings" charset="2"/>
              <a:buNone/>
            </a:pPr>
            <a:r>
              <a:rPr lang="en-GB" altLang="en-US" sz="2000"/>
              <a:t>Stroke				Osteoporosis</a:t>
            </a:r>
          </a:p>
          <a:p>
            <a:pPr lvl="2">
              <a:buFont typeface="Wingdings" charset="2"/>
              <a:buNone/>
            </a:pPr>
            <a:r>
              <a:rPr lang="en-GB" altLang="en-US" sz="2000"/>
              <a:t>Epilepsy / fainting		Obesity</a:t>
            </a:r>
          </a:p>
          <a:p>
            <a:pPr lvl="2">
              <a:buFont typeface="Wingdings" charset="2"/>
              <a:buNone/>
            </a:pPr>
            <a:r>
              <a:rPr lang="en-GB" altLang="en-US" sz="2000"/>
              <a:t>Diabetes				Mental health</a:t>
            </a:r>
          </a:p>
          <a:p>
            <a:pPr lvl="2">
              <a:buFont typeface="Wingdings" charset="2"/>
              <a:buNone/>
            </a:pPr>
            <a:r>
              <a:rPr lang="en-GB" altLang="en-US" sz="2000"/>
              <a:t>Pregnancy			Cancer </a:t>
            </a:r>
          </a:p>
          <a:p>
            <a:pPr lvl="2">
              <a:buFont typeface="Wingdings" charset="2"/>
              <a:buNone/>
            </a:pPr>
            <a:r>
              <a:rPr lang="en-GB" altLang="en-US" sz="2000"/>
              <a:t>Asthma / pulmonary 		disease</a:t>
            </a:r>
          </a:p>
          <a:p>
            <a:pPr>
              <a:buFont typeface="Wingdings" charset="2"/>
              <a:buNone/>
            </a:pPr>
            <a:endParaRPr lang="en-GB" altLang="en-US" sz="2800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6189366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Fitness Assessment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638425"/>
            <a:ext cx="8229600" cy="3492500"/>
          </a:xfrm>
        </p:spPr>
        <p:txBody>
          <a:bodyPr/>
          <a:lstStyle/>
          <a:p>
            <a:pPr algn="ctr">
              <a:buFont typeface="Wingdings" charset="2"/>
              <a:buNone/>
            </a:pPr>
            <a:r>
              <a:rPr lang="en-GB" altLang="en-US"/>
              <a:t>	Gives an objective set of information from which to base a physical activity programme.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571207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Fitness Assessment</a:t>
            </a:r>
          </a:p>
        </p:txBody>
      </p:sp>
      <p:sp>
        <p:nvSpPr>
          <p:cNvPr id="34819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Calibri" charset="0"/>
              <a:buAutoNum type="arabicPeriod"/>
            </a:pPr>
            <a:r>
              <a:rPr lang="en-GB" altLang="en-US">
                <a:solidFill>
                  <a:srgbClr val="FF0000"/>
                </a:solidFill>
              </a:rPr>
              <a:t>Why do we want to assess?</a:t>
            </a:r>
          </a:p>
          <a:p>
            <a:pPr marL="514350" indent="-514350">
              <a:buFont typeface="Calibri" charset="0"/>
              <a:buAutoNum type="arabicPeriod"/>
            </a:pPr>
            <a:endParaRPr lang="en-GB" altLang="en-US"/>
          </a:p>
          <a:p>
            <a:pPr marL="514350" indent="-514350">
              <a:buFont typeface="Calibri" charset="0"/>
              <a:buAutoNum type="arabicPeriod"/>
            </a:pPr>
            <a:r>
              <a:rPr lang="en-GB" altLang="en-US">
                <a:solidFill>
                  <a:srgbClr val="00B0F0"/>
                </a:solidFill>
              </a:rPr>
              <a:t>How do we assess?</a:t>
            </a:r>
          </a:p>
          <a:p>
            <a:pPr marL="514350" indent="-514350">
              <a:buFont typeface="Calibri" charset="0"/>
              <a:buAutoNum type="arabicPeriod"/>
            </a:pPr>
            <a:endParaRPr lang="en-GB" altLang="en-US"/>
          </a:p>
          <a:p>
            <a:pPr marL="514350" indent="-514350">
              <a:buFont typeface="Calibri" charset="0"/>
              <a:buAutoNum type="arabicPeriod"/>
            </a:pPr>
            <a:r>
              <a:rPr lang="en-GB" altLang="en-US">
                <a:solidFill>
                  <a:srgbClr val="7030A0"/>
                </a:solidFill>
              </a:rPr>
              <a:t>What does the information mean?</a:t>
            </a:r>
          </a:p>
          <a:p>
            <a:pPr marL="514350" indent="-514350">
              <a:buFont typeface="Calibri" charset="0"/>
              <a:buAutoNum type="arabicPeriod"/>
            </a:pPr>
            <a:endParaRPr lang="en-GB" altLang="en-US">
              <a:solidFill>
                <a:srgbClr val="7030A0"/>
              </a:solidFill>
            </a:endParaRPr>
          </a:p>
          <a:p>
            <a:pPr marL="514350" indent="-514350">
              <a:buFont typeface="Calibri" charset="0"/>
              <a:buAutoNum type="arabicPeriod"/>
            </a:pPr>
            <a:r>
              <a:rPr lang="en-GB" altLang="en-US"/>
              <a:t>How can the information used?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028852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Why Conduct An Assessment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514350" indent="-514350" fontAlgn="auto">
              <a:lnSpc>
                <a:spcPct val="13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altLang="en-US" sz="2800" dirty="0" smtClean="0"/>
              <a:t>Establish current physical capacities</a:t>
            </a:r>
          </a:p>
          <a:p>
            <a:pPr marL="514350" indent="-514350" fontAlgn="auto">
              <a:lnSpc>
                <a:spcPct val="13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altLang="en-US" sz="2800" dirty="0" smtClean="0">
                <a:solidFill>
                  <a:srgbClr val="7030A0"/>
                </a:solidFill>
              </a:rPr>
              <a:t>Monitor changes in capacity</a:t>
            </a:r>
          </a:p>
          <a:p>
            <a:pPr marL="514350" indent="-514350" fontAlgn="auto">
              <a:lnSpc>
                <a:spcPct val="13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Determine areas for training</a:t>
            </a:r>
          </a:p>
          <a:p>
            <a:pPr marL="514350" indent="-514350" fontAlgn="auto">
              <a:lnSpc>
                <a:spcPct val="13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altLang="en-US" sz="2800" dirty="0" smtClean="0">
                <a:solidFill>
                  <a:srgbClr val="00B0F0"/>
                </a:solidFill>
              </a:rPr>
              <a:t>Determine issues that may affect training</a:t>
            </a:r>
          </a:p>
          <a:p>
            <a:pPr marL="514350" indent="-514350" fontAlgn="auto">
              <a:lnSpc>
                <a:spcPct val="13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altLang="en-US" sz="2800" dirty="0" smtClean="0">
                <a:solidFill>
                  <a:schemeClr val="tx2"/>
                </a:solidFill>
              </a:rPr>
              <a:t>Motivation in training</a:t>
            </a:r>
          </a:p>
          <a:p>
            <a:pPr marL="514350" indent="-514350" fontAlgn="auto">
              <a:lnSpc>
                <a:spcPct val="13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altLang="en-US" sz="2800" dirty="0" smtClean="0">
                <a:solidFill>
                  <a:schemeClr val="accent3">
                    <a:lumMod val="75000"/>
                  </a:schemeClr>
                </a:solidFill>
              </a:rPr>
              <a:t>Establish ‘norm’ or reference values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686827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38100" cmpd="dbl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Role of Fitness Assessment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466726" y="1123856"/>
            <a:ext cx="8229600" cy="4679950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charset="2"/>
              <a:buNone/>
            </a:pPr>
            <a:r>
              <a:rPr lang="en-GB" altLang="en-US" sz="2800" dirty="0"/>
              <a:t>A Diagnostic Tool</a:t>
            </a:r>
          </a:p>
          <a:p>
            <a:pPr>
              <a:lnSpc>
                <a:spcPct val="90000"/>
              </a:lnSpc>
            </a:pPr>
            <a:endParaRPr lang="en-GB" altLang="en-US" sz="2800" dirty="0"/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800" dirty="0"/>
              <a:t>The data is used to prescribe exercise but;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endParaRPr lang="en-GB" altLang="en-US" sz="2800" dirty="0"/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You </a:t>
            </a:r>
            <a:r>
              <a:rPr lang="en-GB" altLang="en-US" sz="2400" u="sng" dirty="0"/>
              <a:t>are not</a:t>
            </a:r>
            <a:r>
              <a:rPr lang="en-GB" altLang="en-US" sz="2400" dirty="0"/>
              <a:t> qualified to diagnose any medical condition.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You </a:t>
            </a:r>
            <a:r>
              <a:rPr lang="en-GB" altLang="en-US" sz="2400" u="sng" dirty="0"/>
              <a:t>can</a:t>
            </a:r>
            <a:r>
              <a:rPr lang="en-GB" altLang="en-US" sz="2400" dirty="0"/>
              <a:t> indicate a predisposition to a condition.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You </a:t>
            </a:r>
            <a:r>
              <a:rPr lang="en-GB" altLang="en-US" sz="2400" u="sng" dirty="0"/>
              <a:t>should</a:t>
            </a:r>
            <a:r>
              <a:rPr lang="en-GB" altLang="en-US" sz="2400" dirty="0"/>
              <a:t> refer a client to a medical professional for diagnosis if you suspect any condition that may be aggravated by exercise.</a:t>
            </a:r>
          </a:p>
          <a:p>
            <a:pPr>
              <a:lnSpc>
                <a:spcPct val="90000"/>
              </a:lnSpc>
            </a:pPr>
            <a:endParaRPr lang="en-GB" altLang="en-US" sz="2800" dirty="0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813654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8229600" cy="4619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000" smtClean="0"/>
              <a:t>How do we Assess?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96963"/>
            <a:ext cx="8229600" cy="5761037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/>
              <a:t>Pre-assessment information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Lifestyle?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Medical?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Selection of assessments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Needs or activity analysis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Protocols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Validity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Reliability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Reproducibility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Accuracy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Sensitivity 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Techniques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Other factors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Equipment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Environment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Health and Safety Issues</a:t>
            </a:r>
          </a:p>
          <a:p>
            <a:pPr lvl="2">
              <a:lnSpc>
                <a:spcPct val="80000"/>
              </a:lnSpc>
            </a:pPr>
            <a:endParaRPr lang="en-GB" altLang="en-US" sz="2000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9293524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/>
              <a:t>What does the information mean?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Comparison to norms</a:t>
            </a:r>
          </a:p>
          <a:p>
            <a:pPr lvl="1"/>
            <a:r>
              <a:rPr lang="en-GB" altLang="en-US"/>
              <a:t>Actual data</a:t>
            </a:r>
          </a:p>
          <a:p>
            <a:pPr lvl="1"/>
            <a:r>
              <a:rPr lang="en-GB" altLang="en-US"/>
              <a:t>Mathematical manipulations</a:t>
            </a:r>
          </a:p>
          <a:p>
            <a:pPr lvl="1">
              <a:buFontTx/>
              <a:buNone/>
            </a:pPr>
            <a:endParaRPr lang="en-GB" altLang="en-US"/>
          </a:p>
          <a:p>
            <a:r>
              <a:rPr lang="en-GB" altLang="en-US"/>
              <a:t>Comparison to previous data</a:t>
            </a:r>
          </a:p>
          <a:p>
            <a:pPr lvl="1"/>
            <a:r>
              <a:rPr lang="en-GB" altLang="en-US"/>
              <a:t>Actual data</a:t>
            </a:r>
          </a:p>
          <a:p>
            <a:pPr lvl="1"/>
            <a:r>
              <a:rPr lang="en-GB" altLang="en-US"/>
              <a:t>Mathematical manipulations</a:t>
            </a:r>
          </a:p>
          <a:p>
            <a:endParaRPr lang="en-GB" altLang="en-US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9782473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How is the information used?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Design training programmes</a:t>
            </a:r>
          </a:p>
          <a:p>
            <a:r>
              <a:rPr lang="en-GB" altLang="en-US"/>
              <a:t>Monitor and Adjust training programmes</a:t>
            </a:r>
          </a:p>
          <a:p>
            <a:r>
              <a:rPr lang="en-GB" altLang="en-US"/>
              <a:t>Limit training and exercise</a:t>
            </a:r>
          </a:p>
          <a:p>
            <a:r>
              <a:rPr lang="en-GB" altLang="en-US"/>
              <a:t>Referral to other exercise or medical professionals.</a:t>
            </a:r>
          </a:p>
          <a:p>
            <a:r>
              <a:rPr lang="en-GB" altLang="en-US"/>
              <a:t>Job and team selection</a:t>
            </a:r>
          </a:p>
          <a:p>
            <a:r>
              <a:rPr lang="en-GB" altLang="en-US"/>
              <a:t>Others?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600825" y="6091237"/>
            <a:ext cx="2314575" cy="53131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69183140"/>
      </p:ext>
    </p:extLst>
  </p:cSld>
  <p:clrMapOvr>
    <a:masterClrMapping/>
  </p:clrMapOvr>
</p:sld>
</file>

<file path=ppt/theme/theme1.xml><?xml version="1.0" encoding="utf-8"?>
<a:theme xmlns:a="http://schemas.openxmlformats.org/drawingml/2006/main" name="Perception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Perception">
      <a:maj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ajorFont>
      <a:min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inorFont>
    </a:fontScheme>
    <a:fmtScheme name="Perception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Perception.thmx</Template>
  <TotalTime>2010</TotalTime>
  <Words>974</Words>
  <Application>Microsoft Macintosh PowerPoint</Application>
  <PresentationFormat>On-screen Show (4:3)</PresentationFormat>
  <Paragraphs>262</Paragraphs>
  <Slides>37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Calibri</vt:lpstr>
      <vt:lpstr>Century Gothic</vt:lpstr>
      <vt:lpstr>Comic Sans MS</vt:lpstr>
      <vt:lpstr>Verdana</vt:lpstr>
      <vt:lpstr>Wingdings</vt:lpstr>
      <vt:lpstr>Wingdings 2</vt:lpstr>
      <vt:lpstr>Arial</vt:lpstr>
      <vt:lpstr>Perception</vt:lpstr>
      <vt:lpstr>Assessing Health &amp; Functional Fitness </vt:lpstr>
      <vt:lpstr>Assessing Health and Functional Fitness</vt:lpstr>
      <vt:lpstr>Exercise and Training</vt:lpstr>
      <vt:lpstr>Health promotion</vt:lpstr>
      <vt:lpstr>Roles of the Graduate</vt:lpstr>
      <vt:lpstr>Models of Health &amp; Health Promotion</vt:lpstr>
      <vt:lpstr>Healthy Life Styles</vt:lpstr>
      <vt:lpstr>Individual Factors Affecting Health</vt:lpstr>
      <vt:lpstr>Life Choices – e.g. Smoking </vt:lpstr>
      <vt:lpstr>Sleep</vt:lpstr>
      <vt:lpstr>Dietary Concerns</vt:lpstr>
      <vt:lpstr>Recommendations</vt:lpstr>
      <vt:lpstr>Recommendations</vt:lpstr>
      <vt:lpstr>Other requirements</vt:lpstr>
      <vt:lpstr>Activity</vt:lpstr>
      <vt:lpstr>Resting metabolic rate</vt:lpstr>
      <vt:lpstr>Work energy requirements</vt:lpstr>
      <vt:lpstr>Recreation energy requirements</vt:lpstr>
      <vt:lpstr>Activity recommendations</vt:lpstr>
      <vt:lpstr>Stress</vt:lpstr>
      <vt:lpstr>Manifestations of Stress</vt:lpstr>
      <vt:lpstr>Reduction of Stress</vt:lpstr>
      <vt:lpstr>Health Risks of Physical Inactivity</vt:lpstr>
      <vt:lpstr>Potential Savings</vt:lpstr>
      <vt:lpstr>Potential Savings</vt:lpstr>
      <vt:lpstr>Benefits of Increasing Activity</vt:lpstr>
      <vt:lpstr>National recommendations for physical activity</vt:lpstr>
      <vt:lpstr>Measuring Activity Levels</vt:lpstr>
      <vt:lpstr>Benefits of Exercise</vt:lpstr>
      <vt:lpstr>Contra-indications to exercise</vt:lpstr>
      <vt:lpstr>Fitness Assessment</vt:lpstr>
      <vt:lpstr>Fitness Assessment</vt:lpstr>
      <vt:lpstr>Why Conduct An Assessment</vt:lpstr>
      <vt:lpstr>Role of Fitness Assessment</vt:lpstr>
      <vt:lpstr>How do we Assess?</vt:lpstr>
      <vt:lpstr>What does the information mean?</vt:lpstr>
      <vt:lpstr>How is the information used?</vt:lpstr>
    </vt:vector>
  </TitlesOfParts>
  <Company/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Health &amp; Functional Fitness </dc:title>
  <dc:creator>daniel martin</dc:creator>
  <cp:lastModifiedBy>Daniel Martin</cp:lastModifiedBy>
  <cp:revision>40</cp:revision>
  <dcterms:created xsi:type="dcterms:W3CDTF">2015-12-21T23:23:13Z</dcterms:created>
  <dcterms:modified xsi:type="dcterms:W3CDTF">2017-01-31T09:18:52Z</dcterms:modified>
</cp:coreProperties>
</file>