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32"/>
  </p:notesMasterIdLst>
  <p:handoutMasterIdLst>
    <p:handoutMasterId r:id="rId33"/>
  </p:handoutMasterIdLst>
  <p:sldIdLst>
    <p:sldId id="315" r:id="rId2"/>
    <p:sldId id="300" r:id="rId3"/>
    <p:sldId id="301" r:id="rId4"/>
    <p:sldId id="320" r:id="rId5"/>
    <p:sldId id="302" r:id="rId6"/>
    <p:sldId id="312" r:id="rId7"/>
    <p:sldId id="258" r:id="rId8"/>
    <p:sldId id="259" r:id="rId9"/>
    <p:sldId id="260" r:id="rId10"/>
    <p:sldId id="261" r:id="rId11"/>
    <p:sldId id="314" r:id="rId12"/>
    <p:sldId id="262" r:id="rId13"/>
    <p:sldId id="263" r:id="rId14"/>
    <p:sldId id="264" r:id="rId15"/>
    <p:sldId id="288" r:id="rId16"/>
    <p:sldId id="265" r:id="rId17"/>
    <p:sldId id="266" r:id="rId18"/>
    <p:sldId id="313" r:id="rId19"/>
    <p:sldId id="318" r:id="rId20"/>
    <p:sldId id="319" r:id="rId21"/>
    <p:sldId id="267" r:id="rId22"/>
    <p:sldId id="316" r:id="rId23"/>
    <p:sldId id="289" r:id="rId24"/>
    <p:sldId id="317" r:id="rId25"/>
    <p:sldId id="271" r:id="rId26"/>
    <p:sldId id="273" r:id="rId27"/>
    <p:sldId id="274" r:id="rId28"/>
    <p:sldId id="275" r:id="rId29"/>
    <p:sldId id="276" r:id="rId30"/>
    <p:sldId id="279" r:id="rId31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243">
          <p15:clr>
            <a:srgbClr val="A4A3A4"/>
          </p15:clr>
        </p15:guide>
        <p15:guide id="3" orient="horz" pos="4080">
          <p15:clr>
            <a:srgbClr val="A4A3A4"/>
          </p15:clr>
        </p15:guide>
        <p15:guide id="4" orient="horz" pos="1680">
          <p15:clr>
            <a:srgbClr val="A4A3A4"/>
          </p15:clr>
        </p15:guide>
        <p15:guide id="5" orient="horz" pos="2640">
          <p15:clr>
            <a:srgbClr val="A4A3A4"/>
          </p15:clr>
        </p15:guide>
        <p15:guide id="6" orient="horz" pos="586">
          <p15:clr>
            <a:srgbClr val="A4A3A4"/>
          </p15:clr>
        </p15:guide>
        <p15:guide id="7" orient="horz" pos="1280">
          <p15:clr>
            <a:srgbClr val="A4A3A4"/>
          </p15:clr>
        </p15:guide>
        <p15:guide id="8" orient="horz" pos="3840">
          <p15:clr>
            <a:srgbClr val="A4A3A4"/>
          </p15:clr>
        </p15:guide>
        <p15:guide id="9" pos="2880">
          <p15:clr>
            <a:srgbClr val="A4A3A4"/>
          </p15:clr>
        </p15:guide>
        <p15:guide id="10" pos="243">
          <p15:clr>
            <a:srgbClr val="A4A3A4"/>
          </p15:clr>
        </p15:guide>
        <p15:guide id="11" pos="5520">
          <p15:clr>
            <a:srgbClr val="A4A3A4"/>
          </p15:clr>
        </p15:guide>
        <p15:guide id="12" pos="548">
          <p15:clr>
            <a:srgbClr val="A4A3A4"/>
          </p15:clr>
        </p15:guide>
        <p15:guide id="13" pos="791">
          <p15:clr>
            <a:srgbClr val="A4A3A4"/>
          </p15:clr>
        </p15:guide>
        <p15:guide id="14" pos="333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FF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750" autoAdjust="0"/>
  </p:normalViewPr>
  <p:slideViewPr>
    <p:cSldViewPr>
      <p:cViewPr varScale="1">
        <p:scale>
          <a:sx n="102" d="100"/>
          <a:sy n="102" d="100"/>
        </p:scale>
        <p:origin x="972" y="108"/>
      </p:cViewPr>
      <p:guideLst>
        <p:guide orient="horz" pos="2160"/>
        <p:guide orient="horz" pos="243"/>
        <p:guide orient="horz" pos="4080"/>
        <p:guide orient="horz" pos="1680"/>
        <p:guide orient="horz" pos="2640"/>
        <p:guide orient="horz" pos="586"/>
        <p:guide orient="horz" pos="1280"/>
        <p:guide orient="horz" pos="3840"/>
        <p:guide pos="2880"/>
        <p:guide pos="243"/>
        <p:guide pos="5520"/>
        <p:guide pos="548"/>
        <p:guide pos="791"/>
        <p:guide pos="33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727EA423-7427-4437-9B5C-395F7B7E3B6D}"/>
    <pc:docChg chg="modSld">
      <pc:chgData name="Marie Pitson" userId="db8d2b3e-593d-47e6-a0b5-dc90f7ab49ec" providerId="ADAL" clId="{727EA423-7427-4437-9B5C-395F7B7E3B6D}" dt="2022-02-04T15:04:33.423" v="25" actId="20577"/>
      <pc:docMkLst>
        <pc:docMk/>
      </pc:docMkLst>
      <pc:sldChg chg="modNotesTx">
        <pc:chgData name="Marie Pitson" userId="db8d2b3e-593d-47e6-a0b5-dc90f7ab49ec" providerId="ADAL" clId="{727EA423-7427-4437-9B5C-395F7B7E3B6D}" dt="2022-02-04T15:02:58.178" v="0" actId="20577"/>
        <pc:sldMkLst>
          <pc:docMk/>
          <pc:sldMk cId="0" sldId="258"/>
        </pc:sldMkLst>
      </pc:sldChg>
      <pc:sldChg chg="modNotesTx">
        <pc:chgData name="Marie Pitson" userId="db8d2b3e-593d-47e6-a0b5-dc90f7ab49ec" providerId="ADAL" clId="{727EA423-7427-4437-9B5C-395F7B7E3B6D}" dt="2022-02-04T15:03:02.913" v="1" actId="20577"/>
        <pc:sldMkLst>
          <pc:docMk/>
          <pc:sldMk cId="0" sldId="259"/>
        </pc:sldMkLst>
      </pc:sldChg>
      <pc:sldChg chg="modNotesTx">
        <pc:chgData name="Marie Pitson" userId="db8d2b3e-593d-47e6-a0b5-dc90f7ab49ec" providerId="ADAL" clId="{727EA423-7427-4437-9B5C-395F7B7E3B6D}" dt="2022-02-04T15:03:07.013" v="2" actId="20577"/>
        <pc:sldMkLst>
          <pc:docMk/>
          <pc:sldMk cId="0" sldId="260"/>
        </pc:sldMkLst>
      </pc:sldChg>
      <pc:sldChg chg="modNotesTx">
        <pc:chgData name="Marie Pitson" userId="db8d2b3e-593d-47e6-a0b5-dc90f7ab49ec" providerId="ADAL" clId="{727EA423-7427-4437-9B5C-395F7B7E3B6D}" dt="2022-02-04T15:03:11.005" v="3" actId="20577"/>
        <pc:sldMkLst>
          <pc:docMk/>
          <pc:sldMk cId="0" sldId="261"/>
        </pc:sldMkLst>
      </pc:sldChg>
      <pc:sldChg chg="modNotesTx">
        <pc:chgData name="Marie Pitson" userId="db8d2b3e-593d-47e6-a0b5-dc90f7ab49ec" providerId="ADAL" clId="{727EA423-7427-4437-9B5C-395F7B7E3B6D}" dt="2022-02-04T15:03:18.763" v="5" actId="20577"/>
        <pc:sldMkLst>
          <pc:docMk/>
          <pc:sldMk cId="0" sldId="262"/>
        </pc:sldMkLst>
      </pc:sldChg>
      <pc:sldChg chg="modNotesTx">
        <pc:chgData name="Marie Pitson" userId="db8d2b3e-593d-47e6-a0b5-dc90f7ab49ec" providerId="ADAL" clId="{727EA423-7427-4437-9B5C-395F7B7E3B6D}" dt="2022-02-04T15:03:22.481" v="6" actId="20577"/>
        <pc:sldMkLst>
          <pc:docMk/>
          <pc:sldMk cId="0" sldId="263"/>
        </pc:sldMkLst>
      </pc:sldChg>
      <pc:sldChg chg="modNotesTx">
        <pc:chgData name="Marie Pitson" userId="db8d2b3e-593d-47e6-a0b5-dc90f7ab49ec" providerId="ADAL" clId="{727EA423-7427-4437-9B5C-395F7B7E3B6D}" dt="2022-02-04T15:03:25.709" v="7" actId="20577"/>
        <pc:sldMkLst>
          <pc:docMk/>
          <pc:sldMk cId="0" sldId="264"/>
        </pc:sldMkLst>
      </pc:sldChg>
      <pc:sldChg chg="modNotesTx">
        <pc:chgData name="Marie Pitson" userId="db8d2b3e-593d-47e6-a0b5-dc90f7ab49ec" providerId="ADAL" clId="{727EA423-7427-4437-9B5C-395F7B7E3B6D}" dt="2022-02-04T15:03:34.459" v="9" actId="20577"/>
        <pc:sldMkLst>
          <pc:docMk/>
          <pc:sldMk cId="0" sldId="265"/>
        </pc:sldMkLst>
      </pc:sldChg>
      <pc:sldChg chg="modNotesTx">
        <pc:chgData name="Marie Pitson" userId="db8d2b3e-593d-47e6-a0b5-dc90f7ab49ec" providerId="ADAL" clId="{727EA423-7427-4437-9B5C-395F7B7E3B6D}" dt="2022-02-04T15:03:38.640" v="10" actId="20577"/>
        <pc:sldMkLst>
          <pc:docMk/>
          <pc:sldMk cId="0" sldId="266"/>
        </pc:sldMkLst>
      </pc:sldChg>
      <pc:sldChg chg="modNotesTx">
        <pc:chgData name="Marie Pitson" userId="db8d2b3e-593d-47e6-a0b5-dc90f7ab49ec" providerId="ADAL" clId="{727EA423-7427-4437-9B5C-395F7B7E3B6D}" dt="2022-02-04T15:03:52.375" v="13" actId="20577"/>
        <pc:sldMkLst>
          <pc:docMk/>
          <pc:sldMk cId="0" sldId="267"/>
        </pc:sldMkLst>
      </pc:sldChg>
      <pc:sldChg chg="modNotesTx">
        <pc:chgData name="Marie Pitson" userId="db8d2b3e-593d-47e6-a0b5-dc90f7ab49ec" providerId="ADAL" clId="{727EA423-7427-4437-9B5C-395F7B7E3B6D}" dt="2022-02-04T15:04:09.564" v="18" actId="20577"/>
        <pc:sldMkLst>
          <pc:docMk/>
          <pc:sldMk cId="0" sldId="271"/>
        </pc:sldMkLst>
      </pc:sldChg>
      <pc:sldChg chg="modNotesTx">
        <pc:chgData name="Marie Pitson" userId="db8d2b3e-593d-47e6-a0b5-dc90f7ab49ec" providerId="ADAL" clId="{727EA423-7427-4437-9B5C-395F7B7E3B6D}" dt="2022-02-04T15:04:12.950" v="19" actId="20577"/>
        <pc:sldMkLst>
          <pc:docMk/>
          <pc:sldMk cId="0" sldId="273"/>
        </pc:sldMkLst>
      </pc:sldChg>
      <pc:sldChg chg="modNotesTx">
        <pc:chgData name="Marie Pitson" userId="db8d2b3e-593d-47e6-a0b5-dc90f7ab49ec" providerId="ADAL" clId="{727EA423-7427-4437-9B5C-395F7B7E3B6D}" dt="2022-02-04T15:04:16.585" v="20" actId="20577"/>
        <pc:sldMkLst>
          <pc:docMk/>
          <pc:sldMk cId="0" sldId="274"/>
        </pc:sldMkLst>
      </pc:sldChg>
      <pc:sldChg chg="modNotesTx">
        <pc:chgData name="Marie Pitson" userId="db8d2b3e-593d-47e6-a0b5-dc90f7ab49ec" providerId="ADAL" clId="{727EA423-7427-4437-9B5C-395F7B7E3B6D}" dt="2022-02-04T15:04:23.968" v="22" actId="20577"/>
        <pc:sldMkLst>
          <pc:docMk/>
          <pc:sldMk cId="0" sldId="275"/>
        </pc:sldMkLst>
      </pc:sldChg>
      <pc:sldChg chg="modNotesTx">
        <pc:chgData name="Marie Pitson" userId="db8d2b3e-593d-47e6-a0b5-dc90f7ab49ec" providerId="ADAL" clId="{727EA423-7427-4437-9B5C-395F7B7E3B6D}" dt="2022-02-04T15:04:30.251" v="24" actId="20577"/>
        <pc:sldMkLst>
          <pc:docMk/>
          <pc:sldMk cId="0" sldId="276"/>
        </pc:sldMkLst>
      </pc:sldChg>
      <pc:sldChg chg="modNotesTx">
        <pc:chgData name="Marie Pitson" userId="db8d2b3e-593d-47e6-a0b5-dc90f7ab49ec" providerId="ADAL" clId="{727EA423-7427-4437-9B5C-395F7B7E3B6D}" dt="2022-02-04T15:04:33.423" v="25" actId="20577"/>
        <pc:sldMkLst>
          <pc:docMk/>
          <pc:sldMk cId="0" sldId="279"/>
        </pc:sldMkLst>
      </pc:sldChg>
      <pc:sldChg chg="modNotesTx">
        <pc:chgData name="Marie Pitson" userId="db8d2b3e-593d-47e6-a0b5-dc90f7ab49ec" providerId="ADAL" clId="{727EA423-7427-4437-9B5C-395F7B7E3B6D}" dt="2022-02-04T15:03:29.245" v="8" actId="20577"/>
        <pc:sldMkLst>
          <pc:docMk/>
          <pc:sldMk cId="0" sldId="288"/>
        </pc:sldMkLst>
      </pc:sldChg>
      <pc:sldChg chg="modNotesTx">
        <pc:chgData name="Marie Pitson" userId="db8d2b3e-593d-47e6-a0b5-dc90f7ab49ec" providerId="ADAL" clId="{727EA423-7427-4437-9B5C-395F7B7E3B6D}" dt="2022-02-04T15:04:00.123" v="15" actId="20577"/>
        <pc:sldMkLst>
          <pc:docMk/>
          <pc:sldMk cId="0" sldId="289"/>
        </pc:sldMkLst>
      </pc:sldChg>
      <pc:sldChg chg="modNotesTx">
        <pc:chgData name="Marie Pitson" userId="db8d2b3e-593d-47e6-a0b5-dc90f7ab49ec" providerId="ADAL" clId="{727EA423-7427-4437-9B5C-395F7B7E3B6D}" dt="2022-02-04T15:04:06.102" v="17" actId="20577"/>
        <pc:sldMkLst>
          <pc:docMk/>
          <pc:sldMk cId="0" sldId="291"/>
        </pc:sldMkLst>
      </pc:sldChg>
      <pc:sldChg chg="modNotesTx">
        <pc:chgData name="Marie Pitson" userId="db8d2b3e-593d-47e6-a0b5-dc90f7ab49ec" providerId="ADAL" clId="{727EA423-7427-4437-9B5C-395F7B7E3B6D}" dt="2022-02-04T15:04:19.784" v="21" actId="20577"/>
        <pc:sldMkLst>
          <pc:docMk/>
          <pc:sldMk cId="0" sldId="293"/>
        </pc:sldMkLst>
      </pc:sldChg>
      <pc:sldChg chg="modNotesTx">
        <pc:chgData name="Marie Pitson" userId="db8d2b3e-593d-47e6-a0b5-dc90f7ab49ec" providerId="ADAL" clId="{727EA423-7427-4437-9B5C-395F7B7E3B6D}" dt="2022-02-04T15:04:26.788" v="23" actId="20577"/>
        <pc:sldMkLst>
          <pc:docMk/>
          <pc:sldMk cId="0" sldId="297"/>
        </pc:sldMkLst>
      </pc:sldChg>
      <pc:sldChg chg="modNotesTx">
        <pc:chgData name="Marie Pitson" userId="db8d2b3e-593d-47e6-a0b5-dc90f7ab49ec" providerId="ADAL" clId="{727EA423-7427-4437-9B5C-395F7B7E3B6D}" dt="2022-02-04T15:03:42.937" v="11" actId="20577"/>
        <pc:sldMkLst>
          <pc:docMk/>
          <pc:sldMk cId="2066873596" sldId="313"/>
        </pc:sldMkLst>
      </pc:sldChg>
      <pc:sldChg chg="modNotesTx">
        <pc:chgData name="Marie Pitson" userId="db8d2b3e-593d-47e6-a0b5-dc90f7ab49ec" providerId="ADAL" clId="{727EA423-7427-4437-9B5C-395F7B7E3B6D}" dt="2022-02-04T15:03:15.680" v="4" actId="20577"/>
        <pc:sldMkLst>
          <pc:docMk/>
          <pc:sldMk cId="2441150583" sldId="314"/>
        </pc:sldMkLst>
      </pc:sldChg>
      <pc:sldChg chg="modNotesTx">
        <pc:chgData name="Marie Pitson" userId="db8d2b3e-593d-47e6-a0b5-dc90f7ab49ec" providerId="ADAL" clId="{727EA423-7427-4437-9B5C-395F7B7E3B6D}" dt="2022-02-04T15:03:56.387" v="14" actId="20577"/>
        <pc:sldMkLst>
          <pc:docMk/>
          <pc:sldMk cId="1704357890" sldId="316"/>
        </pc:sldMkLst>
      </pc:sldChg>
      <pc:sldChg chg="modNotesTx">
        <pc:chgData name="Marie Pitson" userId="db8d2b3e-593d-47e6-a0b5-dc90f7ab49ec" providerId="ADAL" clId="{727EA423-7427-4437-9B5C-395F7B7E3B6D}" dt="2022-02-04T15:04:03.052" v="16" actId="20577"/>
        <pc:sldMkLst>
          <pc:docMk/>
          <pc:sldMk cId="4085369892" sldId="317"/>
        </pc:sldMkLst>
      </pc:sldChg>
      <pc:sldChg chg="modNotesTx">
        <pc:chgData name="Marie Pitson" userId="db8d2b3e-593d-47e6-a0b5-dc90f7ab49ec" providerId="ADAL" clId="{727EA423-7427-4437-9B5C-395F7B7E3B6D}" dt="2022-02-04T15:03:49.015" v="12" actId="20577"/>
        <pc:sldMkLst>
          <pc:docMk/>
          <pc:sldMk cId="2379754895" sldId="31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A10892-369F-4DAB-B5CC-3E5104DE7A23}" type="datetimeFigureOut">
              <a:rPr lang="en-US" smtClean="0"/>
              <a:pPr/>
              <a:t>2/4/2025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DEAA03-8340-4E83-83B2-966D3680E7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572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3CB02B2-9089-49B0-A113-4565B531D52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5605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420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9406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One way of examining this is to look at the formal v the informal shown here as an iceberg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628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3291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4006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0F089A-F474-44C1-B012-3510B8D1EFCA}" type="slidenum">
              <a:rPr lang="en-GB"/>
              <a:pPr/>
              <a:t>7</a:t>
            </a:fld>
            <a:endParaRPr lang="en-GB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789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761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9366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9440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30983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6984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B02B2-9089-49B0-A113-4565B531D52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903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9467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180103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9418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864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4145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58122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60787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69734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9946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73594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2982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2/4/2025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370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7C9B81F-C347-4BEF-BFDF-29C42F48304A}" type="datetimeFigureOut">
              <a:rPr lang="en-US" smtClean="0"/>
              <a:pPr/>
              <a:t>2/4/2025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4943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6wKwQodt1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youtu.be/YBCAlZPF0D0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://youtu.be/IxZoxN5IjFE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 descr="People working on ideas">
            <a:extLst>
              <a:ext uri="{FF2B5EF4-FFF2-40B4-BE49-F238E27FC236}">
                <a16:creationId xmlns:a16="http://schemas.microsoft.com/office/drawing/2014/main" id="{0BC2AB89-14E8-86D3-9453-87F02C1F92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78" r="20606" b="581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57D175FC-84CC-4D12-A5E2-FA27D934E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64198" cy="6858000"/>
          </a:xfrm>
          <a:prstGeom prst="rect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4AEB34-9DB7-4371-AA3F-08F9F5049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b="1">
                <a:solidFill>
                  <a:srgbClr val="000000"/>
                </a:solidFill>
              </a:rPr>
              <a:t>Management, Innovation and Sustainability</a:t>
            </a:r>
            <a:endParaRPr lang="en-US" sz="3500">
              <a:solidFill>
                <a:srgbClr val="000000"/>
              </a:solidFill>
            </a:endParaRP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AC38328-2D50-4DDB-BD20-28DE12E49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D61B32D-2B94-4633-8857-8F912E61EF35}"/>
              </a:ext>
            </a:extLst>
          </p:cNvPr>
          <p:cNvSpPr txBox="1"/>
          <p:nvPr/>
        </p:nvSpPr>
        <p:spPr>
          <a:xfrm>
            <a:off x="768096" y="2286000"/>
            <a:ext cx="455011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u="sng">
                <a:solidFill>
                  <a:srgbClr val="000000"/>
                </a:solidFill>
              </a:rPr>
              <a:t>Lecture 2: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>
                <a:solidFill>
                  <a:srgbClr val="000000"/>
                </a:solidFill>
              </a:rPr>
              <a:t>Management and Organisational Behaviour – Approaches to Management</a:t>
            </a:r>
          </a:p>
        </p:txBody>
      </p:sp>
    </p:spTree>
    <p:extLst>
      <p:ext uri="{BB962C8B-B14F-4D97-AF65-F5344CB8AC3E}">
        <p14:creationId xmlns:p14="http://schemas.microsoft.com/office/powerpoint/2010/main" val="4277175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8CD2B798-7994-4548-A2BE-4AEF9C1A5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Oval 5">
            <a:extLst>
              <a:ext uri="{FF2B5EF4-FFF2-40B4-BE49-F238E27FC236}">
                <a16:creationId xmlns:a16="http://schemas.microsoft.com/office/drawing/2014/main" id="{E6162320-3B67-42BB-AF9D-939326E64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6722E143-84C1-4F95-937C-78B92D281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B8D726A5-7900-41B4-8D49-49B4A2010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Red toy person in front of two lines of white figures">
            <a:extLst>
              <a:ext uri="{FF2B5EF4-FFF2-40B4-BE49-F238E27FC236}">
                <a16:creationId xmlns:a16="http://schemas.microsoft.com/office/drawing/2014/main" id="{D0C5F436-C085-7ADF-0930-2DBD462A637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5000"/>
          </a:blip>
          <a:srcRect l="8131" r="4225"/>
          <a:stretch/>
        </p:blipFill>
        <p:spPr>
          <a:xfrm>
            <a:off x="20" y="-1"/>
            <a:ext cx="9141694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6338706" y="643467"/>
            <a:ext cx="2322694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z="2800" b="1" dirty="0">
                <a:solidFill>
                  <a:schemeClr val="tx1"/>
                </a:solidFill>
              </a:rPr>
              <a:t>Last time……</a:t>
            </a:r>
          </a:p>
          <a:p>
            <a:pPr lvl="0"/>
            <a:r>
              <a:rPr lang="en-US" sz="2800" dirty="0">
                <a:solidFill>
                  <a:schemeClr val="tx1"/>
                </a:solidFill>
              </a:rPr>
              <a:t>We looked at the module requirements and introduced the concepts of people management</a:t>
            </a:r>
          </a:p>
          <a:p>
            <a:pPr lvl="0"/>
            <a:endParaRPr lang="en-US" sz="1700" dirty="0">
              <a:solidFill>
                <a:schemeClr val="tx1"/>
              </a:solidFill>
            </a:endParaRP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46E49661-E258-450C-8150-A91A6B30D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4703" y="1828800"/>
            <a:ext cx="0" cy="32004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7" name="Picture 76" descr="Sticky notes on a wall">
            <a:extLst>
              <a:ext uri="{FF2B5EF4-FFF2-40B4-BE49-F238E27FC236}">
                <a16:creationId xmlns:a16="http://schemas.microsoft.com/office/drawing/2014/main" id="{3D3BC46C-BA3A-F68B-DE7E-AC71BFB525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391" r="15456" b="270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88" name="Rectangle 87">
            <a:extLst>
              <a:ext uri="{FF2B5EF4-FFF2-40B4-BE49-F238E27FC236}">
                <a16:creationId xmlns:a16="http://schemas.microsoft.com/office/drawing/2014/main" id="{57D175FC-84CC-4D12-A5E2-FA27D934E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64198" cy="6858000"/>
          </a:xfrm>
          <a:prstGeom prst="rect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4550113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>
                <a:solidFill>
                  <a:srgbClr val="000000"/>
                </a:solidFill>
              </a:rPr>
              <a:t>Today’s objectives</a:t>
            </a:r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8AC38328-2D50-4DDB-BD20-28DE12E49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68096" y="2286000"/>
            <a:ext cx="4550113" cy="402336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To identify major trends in the development management thinking, and to contrast them</a:t>
            </a:r>
          </a:p>
          <a:p>
            <a:r>
              <a:rPr lang="en-US" dirty="0">
                <a:solidFill>
                  <a:srgbClr val="000000"/>
                </a:solidFill>
              </a:rPr>
              <a:t>Why are these relevant to management today?</a:t>
            </a:r>
          </a:p>
          <a:p>
            <a:r>
              <a:rPr lang="en-US" dirty="0">
                <a:solidFill>
                  <a:srgbClr val="000000"/>
                </a:solidFill>
              </a:rPr>
              <a:t>To explain the relationship between theory and practice</a:t>
            </a:r>
          </a:p>
          <a:p>
            <a:r>
              <a:rPr lang="en-US" dirty="0">
                <a:solidFill>
                  <a:srgbClr val="000000"/>
                </a:solidFill>
              </a:rPr>
              <a:t>To assess how management has developed</a:t>
            </a:r>
          </a:p>
          <a:p>
            <a:r>
              <a:rPr lang="en-US" dirty="0">
                <a:solidFill>
                  <a:srgbClr val="000000"/>
                </a:solidFill>
              </a:rPr>
              <a:t>To put the rest of the course in context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8925"/>
            <a:ext cx="8229600" cy="701675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3333CC"/>
                </a:solidFill>
              </a:rPr>
              <a:t>The organisational iceberg</a:t>
            </a:r>
            <a:endParaRPr lang="en-GB" b="1" dirty="0">
              <a:solidFill>
                <a:srgbClr val="3333CC"/>
              </a:solidFill>
            </a:endParaRPr>
          </a:p>
        </p:txBody>
      </p:sp>
      <p:sp>
        <p:nvSpPr>
          <p:cNvPr id="102403" name="Text Box 3"/>
          <p:cNvSpPr txBox="1">
            <a:spLocks noChangeArrowheads="1"/>
          </p:cNvSpPr>
          <p:nvPr/>
        </p:nvSpPr>
        <p:spPr bwMode="auto">
          <a:xfrm>
            <a:off x="323850" y="5857875"/>
            <a:ext cx="8534400" cy="67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Figure 1.8</a:t>
            </a:r>
            <a:r>
              <a:rPr lang="en-GB"/>
              <a:t>  The organisational iceberg</a:t>
            </a:r>
          </a:p>
          <a:p>
            <a:pPr eaLnBrk="0" hangingPunct="0">
              <a:spcBef>
                <a:spcPct val="50000"/>
              </a:spcBef>
            </a:pPr>
            <a:r>
              <a:rPr lang="en-GB" sz="800" i="1"/>
              <a:t>Source</a:t>
            </a:r>
            <a:r>
              <a:rPr lang="en-GB" sz="800"/>
              <a:t>: Hellriegel, D., Jackson, S.E. and Slocum, J. W., Jr., </a:t>
            </a:r>
            <a:r>
              <a:rPr lang="en-GB" sz="800" i="1"/>
              <a:t>Management</a:t>
            </a:r>
            <a:r>
              <a:rPr lang="en-GB" sz="800"/>
              <a:t>, Eighth Edition, South-Western Publishing (1998), p. 6. Reprinted with the permission of South-Western,</a:t>
            </a:r>
            <a:br>
              <a:rPr lang="en-GB" sz="800"/>
            </a:br>
            <a:r>
              <a:rPr lang="en-GB" sz="800"/>
              <a:t>a division of Thomson Learning (www.thomsonrights.com / Fax: 800-730-2215)</a:t>
            </a:r>
          </a:p>
        </p:txBody>
      </p:sp>
      <p:pic>
        <p:nvPicPr>
          <p:cNvPr id="102404" name="Picture 4" descr="F:\Powerpoint\pe_uk\PE105-Mullins\Final_Files\GIF\ch01\C01NF008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4488" y="1084263"/>
            <a:ext cx="5915025" cy="4689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7539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31" name="Straight Connector 1030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23430B4-C2B6-48DA-A79F-757492AF8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1998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459317"/>
            <a:ext cx="3291840" cy="17495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>
                <a:solidFill>
                  <a:schemeClr val="tx1">
                    <a:lumMod val="95000"/>
                    <a:lumOff val="5000"/>
                  </a:schemeClr>
                </a:solidFill>
              </a:rPr>
              <a:t>Where did ‘management’ begin?</a:t>
            </a: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7153BDBF-1B08-496E-BED4-E0DE721A0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68096" y="2286000"/>
            <a:ext cx="3291840" cy="393192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 sz="1600"/>
              <a:t>Industrial revolution</a:t>
            </a:r>
          </a:p>
          <a:p>
            <a:r>
              <a:rPr lang="en-US" sz="1600"/>
              <a:t>Large scale organisations</a:t>
            </a:r>
          </a:p>
          <a:p>
            <a:r>
              <a:rPr lang="en-US" sz="1600"/>
              <a:t>Issues such as how they were run and organised needed consideration</a:t>
            </a:r>
          </a:p>
          <a:p>
            <a:r>
              <a:rPr lang="en-US" sz="1600"/>
              <a:t>Why?  </a:t>
            </a:r>
          </a:p>
          <a:p>
            <a:r>
              <a:rPr lang="en-US" sz="1600"/>
              <a:t>To improve performance</a:t>
            </a:r>
          </a:p>
          <a:p>
            <a:r>
              <a:rPr lang="en-US" sz="1600"/>
              <a:t>What can we do better/differently/more efficiently?</a:t>
            </a:r>
          </a:p>
          <a:p>
            <a:r>
              <a:rPr lang="en-US" sz="1600"/>
              <a:t>Can these be ‘designed in’ to an organisation?</a:t>
            </a:r>
          </a:p>
          <a:p>
            <a:endParaRPr lang="en-US" sz="1600"/>
          </a:p>
        </p:txBody>
      </p:sp>
      <p:pic>
        <p:nvPicPr>
          <p:cNvPr id="1026" name="Picture 2" descr="C:\Documents and Settings\bus-ad1\Local Settings\Temporary Internet Files\Content.IE5\Z3G12HBK\MC90039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2087" y="1831318"/>
            <a:ext cx="3131821" cy="3198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  <p:sndAc>
      <p:stSnd>
        <p:snd r:embed="rId3" name="explod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4200" b="1"/>
              <a:t>WHAT IS MANAGEMENT?</a:t>
            </a:r>
          </a:p>
        </p:txBody>
      </p:sp>
      <p:sp>
        <p:nvSpPr>
          <p:cNvPr id="16386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1900" b="1" dirty="0"/>
              <a:t>Management</a:t>
            </a:r>
            <a:r>
              <a:rPr lang="en-GB" sz="1900" dirty="0"/>
              <a:t> – a process that involves planning, organising, leading (or deploying), and controlling resources in order to achieve goals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sz="1900" dirty="0"/>
          </a:p>
          <a:p>
            <a:pPr eaLnBrk="1" hangingPunct="1">
              <a:lnSpc>
                <a:spcPct val="90000"/>
              </a:lnSpc>
            </a:pPr>
            <a:r>
              <a:rPr lang="en-GB" sz="1900" b="1" dirty="0"/>
              <a:t>People management</a:t>
            </a:r>
            <a:r>
              <a:rPr lang="en-GB" sz="1900" dirty="0"/>
              <a:t> - the process of trying to achieve goals in organisations with and through people.</a:t>
            </a:r>
          </a:p>
          <a:p>
            <a:pPr eaLnBrk="1" hangingPunct="1">
              <a:lnSpc>
                <a:spcPct val="90000"/>
              </a:lnSpc>
            </a:pPr>
            <a:endParaRPr lang="en-GB" sz="1900" dirty="0"/>
          </a:p>
          <a:p>
            <a:pPr eaLnBrk="1" hangingPunct="1">
              <a:lnSpc>
                <a:spcPct val="90000"/>
              </a:lnSpc>
            </a:pPr>
            <a:endParaRPr lang="en-GB" sz="1900" dirty="0"/>
          </a:p>
          <a:p>
            <a:pPr eaLnBrk="1" hangingPunct="1">
              <a:lnSpc>
                <a:spcPct val="90000"/>
              </a:lnSpc>
              <a:buNone/>
            </a:pPr>
            <a:r>
              <a:rPr lang="en-GB" sz="1900" dirty="0"/>
              <a:t>Martin &amp; </a:t>
            </a:r>
            <a:r>
              <a:rPr lang="en-GB" sz="1900" dirty="0" err="1"/>
              <a:t>Fellenz</a:t>
            </a:r>
            <a:r>
              <a:rPr lang="en-GB" sz="1900" dirty="0"/>
              <a:t> (2010)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5151" y="2276856"/>
            <a:ext cx="3803904" cy="3803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3225"/>
            <a:ext cx="8229600" cy="701675"/>
          </a:xfrm>
          <a:noFill/>
          <a:ln/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Management theory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423863" y="1644650"/>
            <a:ext cx="8229600" cy="41910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GB" sz="2800" i="1" dirty="0"/>
              <a:t>	‘Every managerial act rests on assumptions, generalizations and hypotheses – that is to</a:t>
            </a:r>
            <a:br>
              <a:rPr lang="en-GB" sz="2800" i="1" dirty="0"/>
            </a:br>
            <a:r>
              <a:rPr lang="en-GB" sz="2800" i="1" dirty="0"/>
              <a:t>say, on theory.</a:t>
            </a:r>
          </a:p>
          <a:p>
            <a:pPr>
              <a:buFontTx/>
              <a:buNone/>
            </a:pPr>
            <a:r>
              <a:rPr lang="en-GB" sz="2800" i="1" dirty="0"/>
              <a:t>	Our assumptions are frequently implicit, sometimes quite unconscious, often conflicting: nevertheless, they determine our predictions that if we do “a”, “b” will occur.  </a:t>
            </a:r>
          </a:p>
          <a:p>
            <a:pPr>
              <a:buFontTx/>
              <a:buNone/>
            </a:pPr>
            <a:r>
              <a:rPr lang="en-GB" sz="2800" i="1" dirty="0"/>
              <a:t>	Theory and practice are inseparable.</a:t>
            </a:r>
            <a:r>
              <a:rPr lang="en-GB" sz="2800" dirty="0"/>
              <a:t>’</a:t>
            </a:r>
          </a:p>
          <a:p>
            <a:pPr>
              <a:buFontTx/>
              <a:buNone/>
            </a:pPr>
            <a:endParaRPr lang="en-GB" sz="2800" dirty="0"/>
          </a:p>
          <a:p>
            <a:pPr>
              <a:buFontTx/>
              <a:buNone/>
            </a:pPr>
            <a:r>
              <a:rPr lang="en-GB" sz="2000" dirty="0"/>
              <a:t>McGregor (1987) </a:t>
            </a:r>
          </a:p>
        </p:txBody>
      </p:sp>
    </p:spTree>
  </p:cSld>
  <p:clrMapOvr>
    <a:masterClrMapping/>
  </p:clrMapOvr>
  <p:transition>
    <p:sndAc>
      <p:stSnd>
        <p:snd r:embed="rId3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46063"/>
            <a:ext cx="82296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Main approaches to organisation, </a:t>
            </a:r>
            <a:br>
              <a:rPr lang="en-GB" sz="3600" dirty="0">
                <a:solidFill>
                  <a:schemeClr val="tx2"/>
                </a:solidFill>
              </a:rPr>
            </a:br>
            <a:r>
              <a:rPr lang="en-GB" sz="3600" dirty="0">
                <a:solidFill>
                  <a:schemeClr val="tx2"/>
                </a:solidFill>
              </a:rPr>
              <a:t>structure and management</a:t>
            </a:r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 bwMode="auto">
          <a:xfrm>
            <a:off x="323850" y="5857875"/>
            <a:ext cx="853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Figure 2.1</a:t>
            </a:r>
            <a:r>
              <a:rPr lang="en-GB"/>
              <a:t>  Main approaches to organisation, structure and management</a:t>
            </a:r>
          </a:p>
        </p:txBody>
      </p:sp>
      <p:pic>
        <p:nvPicPr>
          <p:cNvPr id="44038" name="Picture 6" descr="F:\Powerpoint\pe_uk\PE105-Mullins\Final_Files\GIF\ch02\C02NF00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9854" y="1436688"/>
            <a:ext cx="8347075" cy="3432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000"/>
              <a:t>1: The Classical approach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85800" y="1772816"/>
            <a:ext cx="3803904" cy="47525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endParaRPr lang="en-GB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organisation is considered in terms of: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Formal structure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Planning of work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Technical requirements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Principles of management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Rational and logical behaviour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order to find: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most effective structure</a:t>
            </a:r>
          </a:p>
        </p:txBody>
      </p:sp>
      <p:pic>
        <p:nvPicPr>
          <p:cNvPr id="5122" name="Picture 2" descr="C:\Documents and Settings\bus-ad1\Local Settings\Temporary Internet Files\Content.IE5\TT2KBKDW\MC9003837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961" y="2240280"/>
            <a:ext cx="3796284" cy="387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0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0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50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50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Principles of the classical approach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45150" y="1700808"/>
            <a:ext cx="4175321" cy="51571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Co-ordination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need for unity of action, authority and discipline</a:t>
            </a:r>
          </a:p>
          <a:p>
            <a:pPr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scalar principle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need for hierarchy, grading of duties and delegation</a:t>
            </a:r>
          </a:p>
          <a:p>
            <a:pPr>
              <a:lnSpc>
                <a:spcPct val="9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Function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Specialisation and the distinction between different types of duty</a:t>
            </a:r>
          </a:p>
          <a:p>
            <a:pPr lvl="1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All about structure and efficiency achieved through rules and procedures</a:t>
            </a:r>
          </a:p>
          <a:p>
            <a:pPr lvl="1">
              <a:lnSpc>
                <a:spcPct val="90000"/>
              </a:lnSpc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90000"/>
              </a:lnSpc>
              <a:buFontTx/>
              <a:buNone/>
            </a:pPr>
            <a:endParaRPr lang="en-GB" sz="1500" dirty="0"/>
          </a:p>
        </p:txBody>
      </p:sp>
      <p:pic>
        <p:nvPicPr>
          <p:cNvPr id="6146" name="Picture 2" descr="C:\Documents and Settings\bus-ad1\Local Settings\Temporary Internet Files\Content.IE5\8G13O92Z\MC9004419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5800" y="3118866"/>
            <a:ext cx="3803904" cy="211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90166AE-3E31-4A0F-94BC-732F3A8778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83569" y="692696"/>
            <a:ext cx="7776864" cy="543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1505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Classical approach: 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2 main sub-groups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434975" y="1719263"/>
            <a:ext cx="8229600" cy="22606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endParaRPr lang="en-GB" sz="24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Common principles can be applied to all organisations, taking into account: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particular situation of each organisation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social and psychological factors relating to members of the organisation</a:t>
            </a:r>
          </a:p>
        </p:txBody>
      </p:sp>
      <p:sp>
        <p:nvSpPr>
          <p:cNvPr id="47108" name="Text Box 4"/>
          <p:cNvSpPr txBox="1">
            <a:spLocks noChangeArrowheads="1"/>
          </p:cNvSpPr>
          <p:nvPr/>
        </p:nvSpPr>
        <p:spPr bwMode="auto">
          <a:xfrm>
            <a:off x="1120775" y="4481513"/>
            <a:ext cx="2290763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Scientific Management</a:t>
            </a:r>
          </a:p>
          <a:p>
            <a:endParaRPr lang="en-GB" sz="2000" dirty="0"/>
          </a:p>
          <a:p>
            <a:r>
              <a:rPr lang="en-GB" sz="2000" dirty="0" err="1"/>
              <a:t>F.W.Taylor</a:t>
            </a:r>
            <a:endParaRPr lang="en-GB" sz="2000" dirty="0"/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 bwMode="auto">
          <a:xfrm>
            <a:off x="5699125" y="4635500"/>
            <a:ext cx="2303463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Bureaucracy</a:t>
            </a:r>
          </a:p>
          <a:p>
            <a:endParaRPr lang="en-GB" sz="2800" dirty="0"/>
          </a:p>
          <a:p>
            <a:r>
              <a:rPr lang="en-GB" sz="2000" dirty="0"/>
              <a:t>Max Weber</a:t>
            </a:r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755650" y="4270375"/>
            <a:ext cx="3024188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5353050" y="4270375"/>
            <a:ext cx="3024188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7112" name="Line 8"/>
          <p:cNvSpPr>
            <a:spLocks noChangeShapeType="1"/>
          </p:cNvSpPr>
          <p:nvPr/>
        </p:nvSpPr>
        <p:spPr bwMode="auto">
          <a:xfrm flipH="1">
            <a:off x="3841750" y="3729038"/>
            <a:ext cx="687388" cy="7731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7113" name="Line 9"/>
          <p:cNvSpPr>
            <a:spLocks noChangeShapeType="1"/>
          </p:cNvSpPr>
          <p:nvPr/>
        </p:nvSpPr>
        <p:spPr bwMode="auto">
          <a:xfrm>
            <a:off x="4606925" y="3736975"/>
            <a:ext cx="625475" cy="771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10" name="Picture 9" descr="taylo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145" y="4965582"/>
            <a:ext cx="981070" cy="1554280"/>
          </a:xfrm>
          <a:prstGeom prst="rect">
            <a:avLst/>
          </a:prstGeom>
        </p:spPr>
      </p:pic>
      <p:pic>
        <p:nvPicPr>
          <p:cNvPr id="5122" name="Picture 2" descr="C:\Documents and Settings\bus-ad1\Local Settings\Temporary Internet Files\Content.IE5\R6GKA3P0\MC90023432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45801" y="5240337"/>
            <a:ext cx="1688224" cy="11963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768096" y="585216"/>
            <a:ext cx="332384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/>
              <a:t>Scientific management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768096" y="2286000"/>
            <a:ext cx="3322211" cy="3931920"/>
          </a:xfrm>
        </p:spPr>
        <p:txBody>
          <a:bodyPr vert="horz" lIns="45720" tIns="45720" rIns="45720" bIns="45720" rtlCol="0"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endParaRPr lang="en-US" dirty="0"/>
          </a:p>
          <a:p>
            <a:pPr>
              <a:lnSpc>
                <a:spcPct val="90000"/>
              </a:lnSpc>
              <a:buFontTx/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F.W. Taylor, 1856–1917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Belief in the possibility of a ‘best way’ to undertake a job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Analysis of work into discrete tasks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Identification of the ‘one best way’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of the ‘rational-economic’ concept of motivation</a:t>
            </a:r>
          </a:p>
          <a:p>
            <a:pPr>
              <a:lnSpc>
                <a:spcPct val="90000"/>
              </a:lnSpc>
              <a:buNone/>
            </a:pPr>
            <a:endParaRPr lang="en-US" dirty="0"/>
          </a:p>
        </p:txBody>
      </p:sp>
      <p:pic>
        <p:nvPicPr>
          <p:cNvPr id="4" name="Picture 3" descr="taylor.jpg"/>
          <p:cNvPicPr>
            <a:picLocks noChangeAspect="1"/>
          </p:cNvPicPr>
          <p:nvPr/>
        </p:nvPicPr>
        <p:blipFill rotWithShape="1">
          <a:blip r:embed="rId3"/>
          <a:srcRect r="-1" b="14644"/>
          <a:stretch/>
        </p:blipFill>
        <p:spPr>
          <a:xfrm>
            <a:off x="4572000" y="662325"/>
            <a:ext cx="4091940" cy="5533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6" name="Straight Connector 135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768096" y="585216"/>
            <a:ext cx="332384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>
                <a:solidFill>
                  <a:schemeClr val="tx1">
                    <a:lumMod val="95000"/>
                    <a:lumOff val="5000"/>
                  </a:schemeClr>
                </a:solidFill>
              </a:rPr>
              <a:t>Taylor’s principles to </a:t>
            </a:r>
            <a:br>
              <a:rPr lang="en-US" sz="350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sz="3500">
                <a:solidFill>
                  <a:schemeClr val="tx1">
                    <a:lumMod val="95000"/>
                    <a:lumOff val="5000"/>
                  </a:schemeClr>
                </a:solidFill>
              </a:rPr>
              <a:t>guide management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768096" y="2286000"/>
            <a:ext cx="3322211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0" indent="0">
              <a:buNone/>
            </a:pPr>
            <a:r>
              <a:rPr lang="en-US" sz="1700" dirty="0"/>
              <a:t>The development of a true science</a:t>
            </a:r>
            <a:br>
              <a:rPr lang="en-US" sz="1700" dirty="0"/>
            </a:br>
            <a:r>
              <a:rPr lang="en-US" sz="1700" dirty="0"/>
              <a:t>for each person’s work</a:t>
            </a:r>
          </a:p>
          <a:p>
            <a:pPr marL="0" indent="0">
              <a:buNone/>
            </a:pPr>
            <a:r>
              <a:rPr lang="en-US" sz="1700" dirty="0"/>
              <a:t>Scientific selection, training and development of workers</a:t>
            </a:r>
          </a:p>
          <a:p>
            <a:pPr marL="0" indent="0">
              <a:buNone/>
            </a:pPr>
            <a:r>
              <a:rPr lang="en-US" sz="1700" dirty="0"/>
              <a:t>Co-operation with workers to ensure</a:t>
            </a:r>
            <a:br>
              <a:rPr lang="en-US" sz="1700" dirty="0"/>
            </a:br>
            <a:r>
              <a:rPr lang="en-US" sz="1700" dirty="0"/>
              <a:t>work is carried out in the prescribed way</a:t>
            </a:r>
          </a:p>
          <a:p>
            <a:pPr marL="0" indent="0">
              <a:buNone/>
            </a:pPr>
            <a:r>
              <a:rPr lang="en-US" sz="1700" dirty="0"/>
              <a:t>Good workers got hired, promoted and got paid more</a:t>
            </a:r>
          </a:p>
          <a:p>
            <a:r>
              <a:rPr lang="en-US" sz="1700" dirty="0"/>
              <a:t>The division of work and responsibility between managers and workers</a:t>
            </a:r>
          </a:p>
        </p:txBody>
      </p:sp>
      <p:pic>
        <p:nvPicPr>
          <p:cNvPr id="7170" name="Picture 2" descr="C:\Documents and Settings\bus-ad1\Local Settings\Temporary Internet Files\Content.IE5\Z3G12HBK\MP90044241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3" r="33318" b="1"/>
          <a:stretch/>
        </p:blipFill>
        <p:spPr bwMode="auto">
          <a:xfrm>
            <a:off x="4572000" y="1343657"/>
            <a:ext cx="4091940" cy="41706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Activity 1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95536" y="1628800"/>
            <a:ext cx="4094168" cy="504056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en-GB" sz="1700" dirty="0"/>
              <a:t>	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http://youtu.be/6wKwQodt1Pg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If you worked in a classical/ scientific organisation, how would you feel as an employee?</a:t>
            </a:r>
          </a:p>
          <a:p>
            <a:pPr>
              <a:lnSpc>
                <a:spcPct val="90000"/>
              </a:lnSpc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What are the possible problems with this way of working ?</a:t>
            </a:r>
          </a:p>
          <a:p>
            <a:pPr>
              <a:lnSpc>
                <a:spcPct val="90000"/>
              </a:lnSpc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	Give an example of a workplace today where this highly structured approach would work well </a:t>
            </a:r>
          </a:p>
          <a:p>
            <a:pPr>
              <a:lnSpc>
                <a:spcPct val="90000"/>
              </a:lnSpc>
              <a:buNone/>
            </a:pPr>
            <a:endParaRPr lang="en-GB" sz="1700" dirty="0"/>
          </a:p>
          <a:p>
            <a:pPr>
              <a:lnSpc>
                <a:spcPct val="90000"/>
              </a:lnSpc>
              <a:buNone/>
            </a:pPr>
            <a:r>
              <a:rPr lang="en-GB" sz="1700" dirty="0"/>
              <a:t>	</a:t>
            </a:r>
            <a:endParaRPr lang="en-US" sz="1700" dirty="0"/>
          </a:p>
        </p:txBody>
      </p:sp>
      <p:pic>
        <p:nvPicPr>
          <p:cNvPr id="2050" name="Picture 2" descr="C:\Documents and Settings\bus-ad1\Local Settings\Temporary Internet Files\Content.IE5\8G13O92Z\MC900433870[1].pn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645151" y="2276856"/>
            <a:ext cx="3803904" cy="38039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768096" y="585216"/>
            <a:ext cx="332384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>
                <a:solidFill>
                  <a:schemeClr val="tx1">
                    <a:lumMod val="95000"/>
                    <a:lumOff val="5000"/>
                  </a:schemeClr>
                </a:solidFill>
              </a:rPr>
              <a:t>Critique of Taylorism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23528" y="2114550"/>
            <a:ext cx="4091939" cy="4103370"/>
          </a:xfrm>
        </p:spPr>
        <p:txBody>
          <a:bodyPr vert="horz" lIns="45720" tIns="45720" rIns="45720" bIns="45720" rtlCol="0">
            <a:noAutofit/>
          </a:bodyPr>
          <a:lstStyle/>
          <a:p>
            <a:pPr marL="0" indent="0">
              <a:spcAft>
                <a:spcPct val="10000"/>
              </a:spcAft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Hostility and suspicion among workers and from unions</a:t>
            </a:r>
          </a:p>
          <a:p>
            <a:pPr marL="0" indent="0">
              <a:spcAft>
                <a:spcPct val="10000"/>
              </a:spcAft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‘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rationalisation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’ of work results in the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de-skilling of workers</a:t>
            </a:r>
          </a:p>
          <a:p>
            <a:pPr marL="0" indent="0">
              <a:spcAft>
                <a:spcPct val="10000"/>
              </a:spcAft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Creates excessive levels of managerial control</a:t>
            </a:r>
          </a:p>
          <a:p>
            <a:pPr marL="0" indent="0">
              <a:spcAft>
                <a:spcPct val="10000"/>
              </a:spcAft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Tends to create rigid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structures</a:t>
            </a:r>
          </a:p>
          <a:p>
            <a:pPr marL="0" indent="0">
              <a:spcAft>
                <a:spcPct val="10000"/>
              </a:spcAft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Views workers as individual ‘units of production’ rather than social beings (machines)</a:t>
            </a:r>
          </a:p>
          <a:p>
            <a:pPr marL="0" indent="0">
              <a:spcAft>
                <a:spcPct val="10000"/>
              </a:spcAft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first, people second</a:t>
            </a:r>
          </a:p>
        </p:txBody>
      </p:sp>
      <p:pic>
        <p:nvPicPr>
          <p:cNvPr id="4098" name="Picture 2" descr="C:\Documents and Settings\bus-ad1\Local Settings\Temporary Internet Files\Content.IE5\00YY7TR3\MC900389204[1].wmf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572000" y="871537"/>
            <a:ext cx="4091940" cy="51149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768096" y="585216"/>
            <a:ext cx="7290054" cy="755552"/>
          </a:xfrm>
        </p:spPr>
        <p:txBody>
          <a:bodyPr/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Taylor’s legacy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8229600" cy="4283224"/>
          </a:xfrm>
          <a:noFill/>
          <a:ln/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‘Taylor… shaped the first coherent school of thought with application to the industrialised world.’ (Stern)</a:t>
            </a:r>
          </a:p>
          <a:p>
            <a:pPr>
              <a:lnSpc>
                <a:spcPct val="80000"/>
              </a:lnSpc>
              <a:spcBef>
                <a:spcPct val="15000"/>
              </a:spcBef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spcBef>
                <a:spcPct val="150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 study systems</a:t>
            </a:r>
          </a:p>
          <a:p>
            <a:pPr>
              <a:lnSpc>
                <a:spcPct val="80000"/>
              </a:lnSpc>
              <a:spcBef>
                <a:spcPct val="150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Payment by results</a:t>
            </a:r>
          </a:p>
          <a:p>
            <a:pPr>
              <a:lnSpc>
                <a:spcPct val="80000"/>
              </a:lnSpc>
              <a:spcBef>
                <a:spcPct val="150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by exception</a:t>
            </a:r>
          </a:p>
          <a:p>
            <a:pPr>
              <a:lnSpc>
                <a:spcPct val="80000"/>
              </a:lnSpc>
              <a:spcBef>
                <a:spcPct val="150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Production control -  assembly line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Fordism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spcBef>
                <a:spcPct val="150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Systematic and procedural training</a:t>
            </a:r>
          </a:p>
          <a:p>
            <a:pPr>
              <a:lnSpc>
                <a:spcPct val="80000"/>
              </a:lnSpc>
              <a:spcBef>
                <a:spcPct val="1500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 ways of removing any inefficiency</a:t>
            </a:r>
          </a:p>
          <a:p>
            <a:pPr>
              <a:lnSpc>
                <a:spcPct val="80000"/>
              </a:lnSpc>
              <a:spcBef>
                <a:spcPct val="15000"/>
              </a:spcBef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spcBef>
                <a:spcPct val="1500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Happy workers?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Drucker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yes </a:t>
            </a:r>
          </a:p>
          <a:p>
            <a:pPr>
              <a:lnSpc>
                <a:spcPct val="80000"/>
              </a:lnSpc>
              <a:spcBef>
                <a:spcPct val="1500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-&gt; industrial harmony, safer, skills, managers coach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Everyone knows their place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51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12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512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827560"/>
          </a:xfrm>
        </p:spPr>
        <p:txBody>
          <a:bodyPr/>
          <a:lstStyle/>
          <a:p>
            <a:r>
              <a:rPr lang="en-US" dirty="0" err="1"/>
              <a:t>Taylorism</a:t>
            </a:r>
            <a:r>
              <a:rPr lang="en-US" dirty="0"/>
              <a:t> - Activity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68096" y="1772816"/>
            <a:ext cx="7290055" cy="453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You will be put into groups (within break out rooms). Using Taylor’s one best way method.  Describe one of the following tasks: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Booking an airline ticket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Renewing your passport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Cooking Spaghetti Bolognaise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blue ray collection (50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blu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rays)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Bathing a small child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Washing up after a small dinner party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873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B206D-D19D-4CF8-86EC-D00ABB827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85216"/>
            <a:ext cx="3323844" cy="1499616"/>
          </a:xfrm>
        </p:spPr>
        <p:txBody>
          <a:bodyPr>
            <a:normAutofit/>
          </a:bodyPr>
          <a:lstStyle/>
          <a:p>
            <a:r>
              <a:rPr lang="en-GB" sz="3700" u="sng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Feedback questions:</a:t>
            </a:r>
            <a:br>
              <a:rPr lang="en-GB" sz="3700"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C128F-C5A2-4DDB-B779-91F6E336C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96" y="2286000"/>
            <a:ext cx="3947920" cy="3931920"/>
          </a:xfrm>
        </p:spPr>
        <p:txBody>
          <a:bodyPr>
            <a:normAutofit/>
          </a:bodyPr>
          <a:lstStyle/>
          <a:p>
            <a:pPr marL="342900" lvl="0" indent="-342900">
              <a:buAutoNum type="arabicPeriod"/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are the potential upsides and downsides of removing operator discretion in this way?</a:t>
            </a:r>
          </a:p>
          <a:p>
            <a:pPr marL="342900" lvl="0" indent="-342900">
              <a:buAutoNum type="arabicPeriod"/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Explain which tasks from the list you believe are best suited to a scientific management approach.</a:t>
            </a:r>
          </a:p>
          <a:p>
            <a:pPr marL="342900" lvl="0" indent="-342900">
              <a:buAutoNum type="arabicPeriod"/>
            </a:pPr>
            <a:r>
              <a:rPr lang="en-GB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do you feel about carrying out routine tasks on an ongoing basis over which you are given very little personal discretion?</a:t>
            </a:r>
          </a:p>
          <a:p>
            <a:endParaRPr lang="en-GB" sz="1900" dirty="0"/>
          </a:p>
        </p:txBody>
      </p:sp>
      <p:pic>
        <p:nvPicPr>
          <p:cNvPr id="7" name="Graphic 6" descr="Branching Diagram">
            <a:extLst>
              <a:ext uri="{FF2B5EF4-FFF2-40B4-BE49-F238E27FC236}">
                <a16:creationId xmlns:a16="http://schemas.microsoft.com/office/drawing/2014/main" id="{C3CDC886-DBE6-4AF1-922F-1E5985D51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2000" y="1383030"/>
            <a:ext cx="4091940" cy="409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6108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7B7C6F6-4579-4D42-9857-ED1B2EE07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4382347"/>
            <a:ext cx="4266015" cy="2153919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A415B-8F7F-4D9C-924A-F5432AF48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608575"/>
            <a:ext cx="3931920" cy="1765715"/>
          </a:xfrm>
        </p:spPr>
        <p:txBody>
          <a:bodyPr>
            <a:normAutofit/>
          </a:bodyPr>
          <a:lstStyle/>
          <a:p>
            <a:pPr algn="r"/>
            <a:r>
              <a:rPr lang="en-GB" sz="1800" dirty="0">
                <a:solidFill>
                  <a:schemeClr val="bg1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fourteen principles of management created by Henri Fayol </a:t>
            </a:r>
            <a:endParaRPr lang="en-GB" sz="3800" dirty="0">
              <a:solidFill>
                <a:schemeClr val="bg1"/>
              </a:solidFill>
            </a:endParaRPr>
          </a:p>
        </p:txBody>
      </p:sp>
      <p:pic>
        <p:nvPicPr>
          <p:cNvPr id="4" name="Content Placeholder 3" descr="A person with a mustache&#10;&#10;Description automatically generated with medium confidence">
            <a:extLst>
              <a:ext uri="{FF2B5EF4-FFF2-40B4-BE49-F238E27FC236}">
                <a16:creationId xmlns:a16="http://schemas.microsoft.com/office/drawing/2014/main" id="{076E9658-A8A7-4895-8CCD-FDAC1E1665C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09" r="1" b="20260"/>
          <a:stretch/>
        </p:blipFill>
        <p:spPr>
          <a:xfrm>
            <a:off x="245660" y="321733"/>
            <a:ext cx="4266015" cy="389974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E6D8249-E901-4E71-B15A-A7F5D7F7B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2325" y="321732"/>
            <a:ext cx="4270376" cy="62145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6198913-F050-4D99-9A44-BCA2D2AF9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798" y="974874"/>
            <a:ext cx="3543430" cy="5561392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Division of Work-</a:t>
            </a: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Authority and Responsibility-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Discipline-</a:t>
            </a: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 Unity of Command-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5. Unity of Direction-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6. Subordination of Individual Interest-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7. Remuneration-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8. Centralization-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9. Scalar Chain-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750"/>
              </a:spcAft>
            </a:pPr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10. Order-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750"/>
              </a:spcAft>
            </a:pPr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11. Equity-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12. Stability-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13. Initiative-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100" b="1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14. Esprit de Corps-</a:t>
            </a:r>
            <a:endParaRPr lang="en-GB" sz="2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7548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463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000">
                <a:solidFill>
                  <a:srgbClr val="FFFFFF"/>
                </a:solidFill>
              </a:rPr>
              <a:t>Bureaucracy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34C08B8-69BA-48A7-8AFD-88CB0DF738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70" r="9663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  <a:noFill/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2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865230" y="321732"/>
            <a:ext cx="2885578" cy="6070549"/>
          </a:xfrm>
        </p:spPr>
        <p:txBody>
          <a:bodyPr vert="horz" lIns="45720" tIns="45720" rIns="45720" bIns="45720" rtlCol="0" anchor="ctr">
            <a:noAutofit/>
          </a:bodyPr>
          <a:lstStyle/>
          <a:p>
            <a:pPr>
              <a:buFontTx/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 Weber, 1864–1920   </a:t>
            </a:r>
            <a:endParaRPr lang="en-US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>
              <a:buFontTx/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http://youtu.be/YBCAlZPF0D0</a:t>
            </a: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Concept arose from his sociological studies of power and authority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 in the superiority of an </a:t>
            </a:r>
            <a:r>
              <a:rPr lang="en-US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structure which can survive changes in individual personnel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 it is a means of introducing order and rationality into social life</a:t>
            </a:r>
          </a:p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Emphasis on both expertise (the rule of experts) and discipline (the rule of officials)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9D83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317277B6-E933-4CA4-9E33-2329A622B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000">
                <a:solidFill>
                  <a:srgbClr val="FFFFFF"/>
                </a:solidFill>
              </a:rPr>
              <a:t>Four main features </a:t>
            </a:r>
            <a:br>
              <a:rPr lang="en-US" sz="5000">
                <a:solidFill>
                  <a:srgbClr val="FFFFFF"/>
                </a:solidFill>
              </a:rPr>
            </a:br>
            <a:r>
              <a:rPr lang="en-US" sz="5000">
                <a:solidFill>
                  <a:srgbClr val="FFFFFF"/>
                </a:solidFill>
              </a:rPr>
              <a:t>of bureaucracy: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550170-CDAF-4617-88BF-FDB21FA4CB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333" r="1" b="5079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  <a:noFill/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2E15246-4E30-4F96-AD28-21BF64B3AE0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21989" y="917725"/>
            <a:ext cx="2568554" cy="4852362"/>
          </a:xfrm>
        </p:spPr>
        <p:txBody>
          <a:bodyPr vert="horz" lIns="45720" tIns="45720" rIns="45720" bIns="45720" rtlCol="0" anchor="ctr">
            <a:normAutofit/>
          </a:bodyPr>
          <a:lstStyle/>
          <a:p>
            <a:pPr marL="0" indent="0">
              <a:buNone/>
            </a:pPr>
            <a:r>
              <a:rPr lang="en-US" dirty="0" err="1">
                <a:solidFill>
                  <a:srgbClr val="FFFFFF"/>
                </a:solidFill>
              </a:rPr>
              <a:t>Specialisation</a:t>
            </a:r>
            <a:r>
              <a:rPr lang="en-US" dirty="0">
                <a:solidFill>
                  <a:srgbClr val="FFFFFF"/>
                </a:solidFill>
              </a:rPr>
              <a:t>  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Hierarchy of authority  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System of rules   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Impersonal </a:t>
            </a:r>
            <a:r>
              <a:rPr lang="en-US" dirty="0" err="1">
                <a:solidFill>
                  <a:srgbClr val="FFFFFF"/>
                </a:solidFill>
              </a:rPr>
              <a:t>behaviour</a:t>
            </a:r>
            <a:r>
              <a:rPr lang="en-US" dirty="0">
                <a:solidFill>
                  <a:srgbClr val="FFFFFF"/>
                </a:solidFill>
              </a:rPr>
              <a:t> 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3578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9200C8B5-FB5A-4F8B-A9BD-693C0514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23501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>
                <a:solidFill>
                  <a:schemeClr val="tx1">
                    <a:lumMod val="95000"/>
                    <a:lumOff val="5000"/>
                  </a:schemeClr>
                </a:solidFill>
              </a:rPr>
              <a:t>Activity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68096" y="2286000"/>
            <a:ext cx="2350185" cy="3931920"/>
          </a:xfrm>
        </p:spPr>
        <p:txBody>
          <a:bodyPr vert="horz" lIns="45720" tIns="45720" rIns="45720" bIns="45720" rtlCol="0">
            <a:normAutofit/>
          </a:bodyPr>
          <a:lstStyle/>
          <a:p>
            <a:endParaRPr lang="en-US" sz="1400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Give an example of a bureaucratic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or process?  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When have you experienced bureaucracy recently?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did it make you feel?</a:t>
            </a:r>
          </a:p>
          <a:p>
            <a:endParaRPr lang="en-US" sz="1400" dirty="0"/>
          </a:p>
          <a:p>
            <a:endParaRPr lang="en-US" sz="1400" dirty="0"/>
          </a:p>
        </p:txBody>
      </p:sp>
      <p:pic>
        <p:nvPicPr>
          <p:cNvPr id="1026" name="Picture 2" descr="C:\Documents and Settings\bus-ad1\Local Settings\Temporary Internet Files\Content.IE5\5G7WGP6X\MC900234326[1].wmf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481756" y="1593644"/>
            <a:ext cx="5182183" cy="36707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4334733-55F2-447C-B47A-9AADAC7E1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Critique of bureaucratic organisations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2224382-7F48-4525-8B75-8B87F4579E0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2084832"/>
            <a:ext cx="4094168" cy="436850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They over-emphasise rules, procedures, record-keeping and paperwork, which become an end in themselves.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They tend to emphasise status and ritual behaviour.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Individual initiative can be stifled by rules.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They cannot adapt quickly to changed circumstances.</a:t>
            </a:r>
          </a:p>
          <a:p>
            <a:pPr>
              <a:lnSpc>
                <a:spcPct val="9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Their rigidity can restrict the psychological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growth of their members.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84F021-19E6-48CD-8CFA-8CC9CA5A8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6457" y="2240280"/>
            <a:ext cx="3161292" cy="38770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853698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6" name="Straight Connector 135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Rectangle 137">
            <a:extLst>
              <a:ext uri="{FF2B5EF4-FFF2-40B4-BE49-F238E27FC236}">
                <a16:creationId xmlns:a16="http://schemas.microsoft.com/office/drawing/2014/main" id="{27B7C6F6-4579-4D42-9857-ED1B2EE07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4382347"/>
            <a:ext cx="4266015" cy="2153919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29768" y="4608575"/>
            <a:ext cx="3931920" cy="17657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800">
                <a:solidFill>
                  <a:srgbClr val="FFFFFF"/>
                </a:solidFill>
              </a:rPr>
              <a:t>2: The Human Relations approach</a:t>
            </a:r>
          </a:p>
        </p:txBody>
      </p:sp>
      <p:pic>
        <p:nvPicPr>
          <p:cNvPr id="4" name="Picture 3" descr="hawthorne.jpg"/>
          <p:cNvPicPr>
            <a:picLocks noChangeAspect="1"/>
          </p:cNvPicPr>
          <p:nvPr/>
        </p:nvPicPr>
        <p:blipFill rotWithShape="1">
          <a:blip r:embed="rId3"/>
          <a:srcRect l="9105" r="12758"/>
          <a:stretch/>
        </p:blipFill>
        <p:spPr>
          <a:xfrm>
            <a:off x="245660" y="321733"/>
            <a:ext cx="4266015" cy="3899748"/>
          </a:xfrm>
          <a:prstGeom prst="rect">
            <a:avLst/>
          </a:prstGeom>
          <a:noFill/>
        </p:spPr>
      </p:pic>
      <p:sp>
        <p:nvSpPr>
          <p:cNvPr id="140" name="Rectangle 139">
            <a:extLst>
              <a:ext uri="{FF2B5EF4-FFF2-40B4-BE49-F238E27FC236}">
                <a16:creationId xmlns:a16="http://schemas.microsoft.com/office/drawing/2014/main" id="{7E6D8249-E901-4E71-B15A-A7F5D7F7B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2325" y="321732"/>
            <a:ext cx="4270376" cy="6214534"/>
          </a:xfrm>
          <a:prstGeom prst="rect">
            <a:avLst/>
          </a:prstGeom>
          <a:solidFill>
            <a:srgbClr val="6C5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32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995798" y="321732"/>
            <a:ext cx="3543430" cy="5505505"/>
          </a:xfrm>
        </p:spPr>
        <p:txBody>
          <a:bodyPr vert="horz" lIns="45720" tIns="45720" rIns="45720" bIns="45720" rtlCol="0" anchor="ctr">
            <a:noAutofit/>
          </a:bodyPr>
          <a:lstStyle/>
          <a:p>
            <a:pPr>
              <a:buFontTx/>
              <a:buNone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</a:p>
          <a:p>
            <a:pPr>
              <a:buFontTx/>
              <a:buNone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Elton Mayo, 1880–1949  </a:t>
            </a:r>
          </a:p>
          <a:p>
            <a:pPr>
              <a:buFontTx/>
              <a:buNone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http://youtu.be/IxZoxN5IjFE</a:t>
            </a:r>
            <a:endParaRPr lang="en-US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Hawthorne experiments at the Western Electric Company  in 1920s Chicago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experiment + control groups</a:t>
            </a:r>
          </a:p>
          <a:p>
            <a:pPr>
              <a:buNone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– changed lighting at work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Productivity went up regardless – WHY?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things influence – social factors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individual psychological and social needs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informal </a:t>
            </a:r>
            <a:r>
              <a:rPr lang="en-US" sz="18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group norms influence  worker </a:t>
            </a:r>
            <a:r>
              <a:rPr lang="en-US" sz="18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8925"/>
            <a:ext cx="8229600" cy="131127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The legacy of the </a:t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>Hawthorne experiments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403225" y="1928813"/>
            <a:ext cx="8374063" cy="4090351"/>
          </a:xfrm>
        </p:spPr>
        <p:txBody>
          <a:bodyPr>
            <a:sp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3000" i="1" dirty="0"/>
              <a:t>	</a:t>
            </a:r>
            <a:r>
              <a:rPr lang="en-GB" i="1" dirty="0"/>
              <a:t>The humanisation of the workplace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i="1" dirty="0"/>
              <a:t>	People matter – they make a difference at work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i="1" dirty="0"/>
              <a:t>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3000" i="1" dirty="0"/>
              <a:t>	Classical School =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3000" i="1" dirty="0"/>
              <a:t>	‘organisations without people’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3000" i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3000" i="1" dirty="0"/>
              <a:t>	Human relations school =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3000" i="1" dirty="0"/>
              <a:t>	 ‘people without organisations’</a:t>
            </a:r>
            <a:r>
              <a:rPr lang="en-GB" sz="3000" dirty="0"/>
              <a:t>.</a:t>
            </a:r>
          </a:p>
        </p:txBody>
      </p:sp>
      <p:pic>
        <p:nvPicPr>
          <p:cNvPr id="9219" name="Picture 3" descr="C:\Program Files\Microsoft Office\MEDIA\CAGCAT10\j0149481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3500438"/>
            <a:ext cx="2144162" cy="2178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583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768096" y="585216"/>
            <a:ext cx="2834314" cy="14996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Neo-Human relations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768096" y="2084832"/>
            <a:ext cx="2843784" cy="4133088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ct val="10000"/>
              </a:spcAft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ct val="10000"/>
              </a:spcAft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Concerned with human personality and motivation / psychology</a:t>
            </a:r>
          </a:p>
          <a:p>
            <a:pPr lvl="1">
              <a:spcAft>
                <a:spcPct val="10000"/>
              </a:spcAft>
            </a:pPr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Aft>
                <a:spcPct val="10000"/>
              </a:spcAft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Maslow: the hierarchy of needs</a:t>
            </a:r>
          </a:p>
          <a:p>
            <a:pPr lvl="1">
              <a:spcAft>
                <a:spcPct val="10000"/>
              </a:spcAft>
            </a:pPr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Aft>
                <a:spcPct val="10000"/>
              </a:spcAft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Herzberg: two–factor motivation theory</a:t>
            </a:r>
          </a:p>
          <a:p>
            <a:pPr lvl="1">
              <a:spcAft>
                <a:spcPct val="10000"/>
              </a:spcAft>
            </a:pPr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Aft>
                <a:spcPct val="10000"/>
              </a:spcAft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McGregor: theory X and theory Y managers</a:t>
            </a:r>
          </a:p>
          <a:p>
            <a:pPr lvl="1">
              <a:spcAft>
                <a:spcPct val="10000"/>
              </a:spcAft>
            </a:pPr>
            <a:endParaRPr lang="en-GB" dirty="0">
              <a:solidFill>
                <a:srgbClr val="FFFFFF"/>
              </a:solidFill>
            </a:endParaRPr>
          </a:p>
          <a:p>
            <a:pPr lvl="1">
              <a:spcAft>
                <a:spcPct val="10000"/>
              </a:spcAft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  <p:grpSp>
        <p:nvGrpSpPr>
          <p:cNvPr id="10242" name="Group 2"/>
          <p:cNvGrpSpPr>
            <a:grpSpLocks/>
          </p:cNvGrpSpPr>
          <p:nvPr/>
        </p:nvGrpSpPr>
        <p:grpSpPr bwMode="auto">
          <a:xfrm>
            <a:off x="4572001" y="1909153"/>
            <a:ext cx="4091942" cy="3039695"/>
            <a:chOff x="1248" y="240"/>
            <a:chExt cx="4176" cy="3600"/>
          </a:xfrm>
        </p:grpSpPr>
        <p:sp>
          <p:nvSpPr>
            <p:cNvPr id="10243" name="Pyr1"/>
            <p:cNvSpPr>
              <a:spLocks noEditPoints="1" noChangeArrowheads="1"/>
            </p:cNvSpPr>
            <p:nvPr/>
          </p:nvSpPr>
          <p:spPr bwMode="auto">
            <a:xfrm>
              <a:off x="2873" y="240"/>
              <a:ext cx="936" cy="798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  <a:gd name="T6" fmla="*/ 5400 w 21600"/>
                <a:gd name="T7" fmla="*/ 11800 h 21600"/>
                <a:gd name="T8" fmla="*/ 16200 w 21600"/>
                <a:gd name="T9" fmla="*/ 20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T6" t="T7" r="T8" b="T9"/>
              <a:pathLst>
                <a:path w="21600" h="21600">
                  <a:moveTo>
                    <a:pt x="10800" y="0"/>
                  </a:moveTo>
                  <a:lnTo>
                    <a:pt x="21600" y="21600"/>
                  </a:lnTo>
                  <a:lnTo>
                    <a:pt x="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D8EBB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244" name="Pyr2"/>
            <p:cNvSpPr>
              <a:spLocks noEditPoints="1" noChangeArrowheads="1"/>
            </p:cNvSpPr>
            <p:nvPr/>
          </p:nvSpPr>
          <p:spPr bwMode="auto">
            <a:xfrm>
              <a:off x="2331" y="1038"/>
              <a:ext cx="2015" cy="936"/>
            </a:xfrm>
            <a:custGeom>
              <a:avLst/>
              <a:gdLst>
                <a:gd name="T0" fmla="*/ 5787 w 21600"/>
                <a:gd name="T1" fmla="*/ 0 h 21600"/>
                <a:gd name="T2" fmla="*/ 15812 w 21600"/>
                <a:gd name="T3" fmla="*/ 0 h 21600"/>
                <a:gd name="T4" fmla="*/ 21600 w 21600"/>
                <a:gd name="T5" fmla="*/ 21600 h 21600"/>
                <a:gd name="T6" fmla="*/ 0 w 21600"/>
                <a:gd name="T7" fmla="*/ 21600 h 21600"/>
                <a:gd name="T8" fmla="*/ 5787 w 21600"/>
                <a:gd name="T9" fmla="*/ 500 h 21600"/>
                <a:gd name="T10" fmla="*/ 15812 w 21600"/>
                <a:gd name="T11" fmla="*/ 21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5787" y="0"/>
                  </a:moveTo>
                  <a:lnTo>
                    <a:pt x="15812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5787" y="0"/>
                  </a:lnTo>
                  <a:close/>
                </a:path>
              </a:pathLst>
            </a:cu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245" name="Pyr3"/>
            <p:cNvSpPr>
              <a:spLocks noEditPoints="1" noChangeArrowheads="1"/>
            </p:cNvSpPr>
            <p:nvPr/>
          </p:nvSpPr>
          <p:spPr bwMode="auto">
            <a:xfrm>
              <a:off x="1795" y="1974"/>
              <a:ext cx="3087" cy="935"/>
            </a:xfrm>
            <a:custGeom>
              <a:avLst/>
              <a:gdLst>
                <a:gd name="T0" fmla="*/ 3768 w 21600"/>
                <a:gd name="T1" fmla="*/ 0 h 21600"/>
                <a:gd name="T2" fmla="*/ 17831 w 21600"/>
                <a:gd name="T3" fmla="*/ 0 h 21600"/>
                <a:gd name="T4" fmla="*/ 21600 w 21600"/>
                <a:gd name="T5" fmla="*/ 21600 h 21600"/>
                <a:gd name="T6" fmla="*/ 0 w 21600"/>
                <a:gd name="T7" fmla="*/ 21600 h 21600"/>
                <a:gd name="T8" fmla="*/ 5287 w 21600"/>
                <a:gd name="T9" fmla="*/ 500 h 21600"/>
                <a:gd name="T10" fmla="*/ 16312 w 21600"/>
                <a:gd name="T11" fmla="*/ 21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3768" y="0"/>
                  </a:moveTo>
                  <a:lnTo>
                    <a:pt x="17831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3768" y="0"/>
                  </a:lnTo>
                  <a:close/>
                </a:path>
              </a:pathLst>
            </a:custGeom>
            <a:solidFill>
              <a:srgbClr val="FFBE7D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246" name="Pyr4"/>
            <p:cNvSpPr>
              <a:spLocks noEditPoints="1" noChangeArrowheads="1"/>
            </p:cNvSpPr>
            <p:nvPr/>
          </p:nvSpPr>
          <p:spPr bwMode="auto">
            <a:xfrm>
              <a:off x="1248" y="2904"/>
              <a:ext cx="4176" cy="936"/>
            </a:xfrm>
            <a:custGeom>
              <a:avLst/>
              <a:gdLst>
                <a:gd name="T0" fmla="*/ 2793 w 21600"/>
                <a:gd name="T1" fmla="*/ 0 h 21600"/>
                <a:gd name="T2" fmla="*/ 18806 w 21600"/>
                <a:gd name="T3" fmla="*/ 0 h 21600"/>
                <a:gd name="T4" fmla="*/ 21600 w 21600"/>
                <a:gd name="T5" fmla="*/ 21600 h 21600"/>
                <a:gd name="T6" fmla="*/ 0 w 21600"/>
                <a:gd name="T7" fmla="*/ 21600 h 21600"/>
                <a:gd name="T8" fmla="*/ 3287 w 21600"/>
                <a:gd name="T9" fmla="*/ 500 h 21600"/>
                <a:gd name="T10" fmla="*/ 17312 w 21600"/>
                <a:gd name="T11" fmla="*/ 21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2793" y="0"/>
                  </a:moveTo>
                  <a:lnTo>
                    <a:pt x="18806" y="0"/>
                  </a:lnTo>
                  <a:lnTo>
                    <a:pt x="21600" y="21600"/>
                  </a:lnTo>
                  <a:lnTo>
                    <a:pt x="0" y="21600"/>
                  </a:lnTo>
                  <a:lnTo>
                    <a:pt x="2793" y="0"/>
                  </a:lnTo>
                  <a:close/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5000"/>
              <a:t>3:  The Systems approach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572000" y="1412776"/>
            <a:ext cx="4392487" cy="5112568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Considers: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total work organisation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relationship between structure and behaviour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range of variables within an organisation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organisation as an ‘open system’</a:t>
            </a:r>
          </a:p>
          <a:p>
            <a:pPr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- new working methods and impact on people</a:t>
            </a:r>
          </a:p>
          <a:p>
            <a:pPr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-  best fit of people, structures, technology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Reactive not static</a:t>
            </a:r>
          </a:p>
        </p:txBody>
      </p:sp>
      <p:pic>
        <p:nvPicPr>
          <p:cNvPr id="11267" name="Picture 3" descr="C:\Documents and Settings\bus-ad1\Local Settings\Temporary Internet Files\Content.IE5\5G7WGP6X\MC900070837[1].wmf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39198" y="2240280"/>
            <a:ext cx="3297108" cy="38770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/>
              <a:t>4:  The Contingency approach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85800" y="2084832"/>
            <a:ext cx="3803904" cy="436850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Rejects the idea of ‘one best form or structure’ or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‘optimum state’ for an organisation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 placed on more general principles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organisational analysis and design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Successful design is dependent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contingent) upon: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nature of tasks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nature of the environment</a:t>
            </a:r>
          </a:p>
        </p:txBody>
      </p:sp>
      <p:pic>
        <p:nvPicPr>
          <p:cNvPr id="12290" name="Picture 2" descr="C:\Documents and Settings\bus-ad1\Local Settings\Temporary Internet Files\Content.IE5\8G13O92Z\MC900290054[1].wmf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645151" y="2297989"/>
            <a:ext cx="3803904" cy="3761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/>
              <a:t>Development of approaches</a:t>
            </a:r>
            <a:br>
              <a:rPr lang="en-GB"/>
            </a:br>
            <a:r>
              <a:rPr lang="en-GB"/>
              <a:t>to organisation and management</a:t>
            </a:r>
          </a:p>
        </p:txBody>
      </p:sp>
      <p:pic>
        <p:nvPicPr>
          <p:cNvPr id="64520" name="Picture 8" descr="F:\Powerpoint\pe_uk\PE105-Mullins\Final_Files\GIF\ch02\C02NF003.gi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92001" y="954437"/>
            <a:ext cx="4116667" cy="4776687"/>
          </a:xfrm>
          <a:prstGeom prst="rect">
            <a:avLst/>
          </a:prstGeom>
          <a:noFill/>
        </p:spPr>
      </p:pic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5034579" y="3603812"/>
            <a:ext cx="3411725" cy="25172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</a:pPr>
            <a:r>
              <a:rPr lang="en-GB"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rPr>
              <a:t>Figure 2.3  An outline of developments of approaches to organisation and management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45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1432</Words>
  <Application>Microsoft Office PowerPoint</Application>
  <PresentationFormat>On-screen Show (4:3)</PresentationFormat>
  <Paragraphs>248</Paragraphs>
  <Slides>30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Roboto</vt:lpstr>
      <vt:lpstr>Tw Cen MT</vt:lpstr>
      <vt:lpstr>Tw Cen MT Condensed</vt:lpstr>
      <vt:lpstr>Wingdings 3</vt:lpstr>
      <vt:lpstr>Integral</vt:lpstr>
      <vt:lpstr>Management, Innovation and Sustainability</vt:lpstr>
      <vt:lpstr>PowerPoint Presentation</vt:lpstr>
      <vt:lpstr>Today’s objectives</vt:lpstr>
      <vt:lpstr>The organisational iceberg</vt:lpstr>
      <vt:lpstr>Where did ‘management’ begin?</vt:lpstr>
      <vt:lpstr>WHAT IS MANAGEMENT?</vt:lpstr>
      <vt:lpstr>Management theory</vt:lpstr>
      <vt:lpstr>Main approaches to organisation,  structure and management</vt:lpstr>
      <vt:lpstr>1: The Classical approach</vt:lpstr>
      <vt:lpstr>Principles of the classical approach</vt:lpstr>
      <vt:lpstr>PowerPoint Presentation</vt:lpstr>
      <vt:lpstr>Classical approach:  2 main sub-groups</vt:lpstr>
      <vt:lpstr>Scientific management</vt:lpstr>
      <vt:lpstr>Taylor’s principles to  guide management</vt:lpstr>
      <vt:lpstr>Activity 1</vt:lpstr>
      <vt:lpstr>Critique of Taylorism</vt:lpstr>
      <vt:lpstr>Taylor’s legacy</vt:lpstr>
      <vt:lpstr>Taylorism - Activity</vt:lpstr>
      <vt:lpstr>Feedback questions: </vt:lpstr>
      <vt:lpstr>The fourteen principles of management created by Henri Fayol </vt:lpstr>
      <vt:lpstr>Bureaucracy</vt:lpstr>
      <vt:lpstr>Four main features  of bureaucracy:</vt:lpstr>
      <vt:lpstr>Activity 2</vt:lpstr>
      <vt:lpstr>Critique of bureaucratic organisations</vt:lpstr>
      <vt:lpstr>2: The Human Relations approach</vt:lpstr>
      <vt:lpstr>The legacy of the  Hawthorne experiments</vt:lpstr>
      <vt:lpstr>Neo-Human relations</vt:lpstr>
      <vt:lpstr>3:  The Systems approach</vt:lpstr>
      <vt:lpstr>4:  The Contingency approach</vt:lpstr>
      <vt:lpstr>Development of approaches to organisation and management</vt:lpstr>
    </vt:vector>
  </TitlesOfParts>
  <Company>Christy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</dc:title>
  <dc:creator>Gill</dc:creator>
  <cp:lastModifiedBy>Marie Pitson</cp:lastModifiedBy>
  <cp:revision>291</cp:revision>
  <cp:lastPrinted>2015-01-29T12:09:56Z</cp:lastPrinted>
  <dcterms:created xsi:type="dcterms:W3CDTF">2007-02-22T15:17:11Z</dcterms:created>
  <dcterms:modified xsi:type="dcterms:W3CDTF">2025-02-04T08:46:22Z</dcterms:modified>
</cp:coreProperties>
</file>