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01FB71-4912-4516-A6B0-9FED47E14CA2}" v="33" dt="2025-10-20T11:53:59.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li-Anne Green" userId="f67d9055ad4258ba" providerId="LiveId" clId="{10AB5430-CC8F-42FB-88BE-0EE6C2022132}"/>
    <pc:docChg chg="undo custSel modSld">
      <pc:chgData name="Soli-Anne Green" userId="f67d9055ad4258ba" providerId="LiveId" clId="{10AB5430-CC8F-42FB-88BE-0EE6C2022132}" dt="2025-10-20T11:54:09.331" v="1907" actId="255"/>
      <pc:docMkLst>
        <pc:docMk/>
      </pc:docMkLst>
      <pc:sldChg chg="addSp delSp modSp mod setBg">
        <pc:chgData name="Soli-Anne Green" userId="f67d9055ad4258ba" providerId="LiveId" clId="{10AB5430-CC8F-42FB-88BE-0EE6C2022132}" dt="2025-10-20T11:54:09.331" v="1907" actId="255"/>
        <pc:sldMkLst>
          <pc:docMk/>
          <pc:sldMk cId="4012678051" sldId="256"/>
        </pc:sldMkLst>
        <pc:spChg chg="mod">
          <ac:chgData name="Soli-Anne Green" userId="f67d9055ad4258ba" providerId="LiveId" clId="{10AB5430-CC8F-42FB-88BE-0EE6C2022132}" dt="2025-10-17T09:57:55.440" v="1869" actId="1076"/>
          <ac:spMkLst>
            <pc:docMk/>
            <pc:sldMk cId="4012678051" sldId="256"/>
            <ac:spMk id="2" creationId="{2BE1EEF1-33CD-C6A0-0A72-0B3AD24480E5}"/>
          </ac:spMkLst>
        </pc:spChg>
        <pc:spChg chg="mod">
          <ac:chgData name="Soli-Anne Green" userId="f67d9055ad4258ba" providerId="LiveId" clId="{10AB5430-CC8F-42FB-88BE-0EE6C2022132}" dt="2025-10-17T10:02:11.733" v="1889" actId="1076"/>
          <ac:spMkLst>
            <pc:docMk/>
            <pc:sldMk cId="4012678051" sldId="256"/>
            <ac:spMk id="3" creationId="{AEA410DD-D5F9-972A-451A-D173795C5817}"/>
          </ac:spMkLst>
        </pc:spChg>
        <pc:spChg chg="add mod">
          <ac:chgData name="Soli-Anne Green" userId="f67d9055ad4258ba" providerId="LiveId" clId="{10AB5430-CC8F-42FB-88BE-0EE6C2022132}" dt="2025-10-17T09:14:30.929" v="1806" actId="1076"/>
          <ac:spMkLst>
            <pc:docMk/>
            <pc:sldMk cId="4012678051" sldId="256"/>
            <ac:spMk id="4" creationId="{A220B907-4BAD-D43D-E2D1-B561E51DF318}"/>
          </ac:spMkLst>
        </pc:spChg>
        <pc:spChg chg="add mod">
          <ac:chgData name="Soli-Anne Green" userId="f67d9055ad4258ba" providerId="LiveId" clId="{10AB5430-CC8F-42FB-88BE-0EE6C2022132}" dt="2025-10-17T10:03:21.764" v="1898" actId="14100"/>
          <ac:spMkLst>
            <pc:docMk/>
            <pc:sldMk cId="4012678051" sldId="256"/>
            <ac:spMk id="5" creationId="{5E921415-AA47-9D59-3530-5CA02E7F2125}"/>
          </ac:spMkLst>
        </pc:spChg>
        <pc:spChg chg="mod">
          <ac:chgData name="Soli-Anne Green" userId="f67d9055ad4258ba" providerId="LiveId" clId="{10AB5430-CC8F-42FB-88BE-0EE6C2022132}" dt="2025-10-17T09:14:43.548" v="1811" actId="20577"/>
          <ac:spMkLst>
            <pc:docMk/>
            <pc:sldMk cId="4012678051" sldId="256"/>
            <ac:spMk id="6" creationId="{56AAD3A9-649C-0813-7E4D-397986202545}"/>
          </ac:spMkLst>
        </pc:spChg>
        <pc:spChg chg="mod">
          <ac:chgData name="Soli-Anne Green" userId="f67d9055ad4258ba" providerId="LiveId" clId="{10AB5430-CC8F-42FB-88BE-0EE6C2022132}" dt="2025-10-20T11:30:22.860" v="1902"/>
          <ac:spMkLst>
            <pc:docMk/>
            <pc:sldMk cId="4012678051" sldId="256"/>
            <ac:spMk id="7" creationId="{4578709F-6425-2ED5-6394-9BF00D6230BE}"/>
          </ac:spMkLst>
        </pc:spChg>
        <pc:spChg chg="mod">
          <ac:chgData name="Soli-Anne Green" userId="f67d9055ad4258ba" providerId="LiveId" clId="{10AB5430-CC8F-42FB-88BE-0EE6C2022132}" dt="2025-10-17T10:00:12.524" v="1886" actId="14100"/>
          <ac:spMkLst>
            <pc:docMk/>
            <pc:sldMk cId="4012678051" sldId="256"/>
            <ac:spMk id="8" creationId="{7245E07D-149B-89F9-167B-8095AA7FD494}"/>
          </ac:spMkLst>
        </pc:spChg>
        <pc:spChg chg="add mod">
          <ac:chgData name="Soli-Anne Green" userId="f67d9055ad4258ba" providerId="LiveId" clId="{10AB5430-CC8F-42FB-88BE-0EE6C2022132}" dt="2025-10-20T11:54:09.331" v="1907" actId="255"/>
          <ac:spMkLst>
            <pc:docMk/>
            <pc:sldMk cId="4012678051" sldId="256"/>
            <ac:spMk id="9" creationId="{FA18F375-8109-D8BF-C407-D0D9F56C155E}"/>
          </ac:spMkLst>
        </pc:spChg>
        <pc:picChg chg="add mod modCrop">
          <ac:chgData name="Soli-Anne Green" userId="f67d9055ad4258ba" providerId="LiveId" clId="{10AB5430-CC8F-42FB-88BE-0EE6C2022132}" dt="2025-10-17T10:02:51.277" v="1893" actId="732"/>
          <ac:picMkLst>
            <pc:docMk/>
            <pc:sldMk cId="4012678051" sldId="256"/>
            <ac:picMk id="10" creationId="{62689677-842B-1781-B39D-E135035C2B47}"/>
          </ac:picMkLst>
        </pc:picChg>
        <pc:picChg chg="add mod">
          <ac:chgData name="Soli-Anne Green" userId="f67d9055ad4258ba" providerId="LiveId" clId="{10AB5430-CC8F-42FB-88BE-0EE6C2022132}" dt="2025-10-17T10:02:55.174" v="1894" actId="1076"/>
          <ac:picMkLst>
            <pc:docMk/>
            <pc:sldMk cId="4012678051" sldId="256"/>
            <ac:picMk id="11" creationId="{8BCA8EB9-286A-FFAB-4A3C-4AB3A3977A25}"/>
          </ac:picMkLst>
        </pc:picChg>
        <pc:picChg chg="add mod modCrop">
          <ac:chgData name="Soli-Anne Green" userId="f67d9055ad4258ba" providerId="LiveId" clId="{10AB5430-CC8F-42FB-88BE-0EE6C2022132}" dt="2025-10-20T11:30:28.746" v="1903" actId="1076"/>
          <ac:picMkLst>
            <pc:docMk/>
            <pc:sldMk cId="4012678051" sldId="256"/>
            <ac:picMk id="14" creationId="{4A614F40-3880-C7DA-0865-94695498A008}"/>
          </ac:picMkLst>
        </pc:picChg>
        <pc:picChg chg="mod">
          <ac:chgData name="Soli-Anne Green" userId="f67d9055ad4258ba" providerId="LiveId" clId="{10AB5430-CC8F-42FB-88BE-0EE6C2022132}" dt="2025-10-17T09:14:21.062" v="1804" actId="14100"/>
          <ac:picMkLst>
            <pc:docMk/>
            <pc:sldMk cId="4012678051" sldId="256"/>
            <ac:picMk id="1026" creationId="{A50C4560-CC53-DE5A-5E4B-8C3664A424E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A3ACA-CE68-D5BF-A571-80E8ED7277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039EA-2D8E-80FF-C7DC-A5DDC395C9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8A5EBB-398E-72FD-09CD-3A8C8AAF276F}"/>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5" name="Footer Placeholder 4">
            <a:extLst>
              <a:ext uri="{FF2B5EF4-FFF2-40B4-BE49-F238E27FC236}">
                <a16:creationId xmlns:a16="http://schemas.microsoft.com/office/drawing/2014/main" id="{CD429495-8F73-E4E7-FBBD-8331C7754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EE234-AFA8-89CF-3C1E-39EDD7C8EC40}"/>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1083584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F38DF-F6DB-6319-0978-502BC80B10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43BE8E-1FC5-1272-11BF-1453E9EC23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4203E6-ED9D-EC01-4CB6-EDFD97910112}"/>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5" name="Footer Placeholder 4">
            <a:extLst>
              <a:ext uri="{FF2B5EF4-FFF2-40B4-BE49-F238E27FC236}">
                <a16:creationId xmlns:a16="http://schemas.microsoft.com/office/drawing/2014/main" id="{1B1D87CC-290F-2043-18C7-255475586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82325-04A5-5F7E-40AB-1738F973DD65}"/>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2320022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4D388-583C-8050-A1BB-946D5B67D0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EDBA0E-E995-221D-14DE-768CBAC124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0EE19C-C08D-FCBD-910B-070795D866C7}"/>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5" name="Footer Placeholder 4">
            <a:extLst>
              <a:ext uri="{FF2B5EF4-FFF2-40B4-BE49-F238E27FC236}">
                <a16:creationId xmlns:a16="http://schemas.microsoft.com/office/drawing/2014/main" id="{0964C5C8-1596-5F25-391F-9345FDA54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46B72D-C24D-9348-F4D7-A52308FF4662}"/>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1669242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13A1-1D4C-DB2D-56F2-0A9DD3E141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E604B8-193D-D434-D7F5-39C7D3C99D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8A6730-CBCB-A2E8-EE8A-AB0503796F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5A22AF-A813-4590-59C6-4C8D12D9029A}"/>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6" name="Footer Placeholder 5">
            <a:extLst>
              <a:ext uri="{FF2B5EF4-FFF2-40B4-BE49-F238E27FC236}">
                <a16:creationId xmlns:a16="http://schemas.microsoft.com/office/drawing/2014/main" id="{1A7F1D8F-22BF-9513-9506-3405799381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ED0940-7DA3-36A3-7540-17885EC7E8A5}"/>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1576252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BA708-A112-B9C2-E818-4BF77B4A4E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2AF54E-4ED2-0ED9-7436-01E7145049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6A2F77-DEC6-7862-99B6-1A9BC5F062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7C055D-12E5-722D-A448-4D473B87B5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E9B816-6E76-AFFA-528A-ECDD6B0BEB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EA8344-92A0-643A-194C-3B46742EA77A}"/>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8" name="Footer Placeholder 7">
            <a:extLst>
              <a:ext uri="{FF2B5EF4-FFF2-40B4-BE49-F238E27FC236}">
                <a16:creationId xmlns:a16="http://schemas.microsoft.com/office/drawing/2014/main" id="{EA08175D-D710-263A-EDDB-7623CA1905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074525-81B2-DF74-1026-C6B2CC6752E0}"/>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3091898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B24C5-FE10-3442-1B40-E282E9DD33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D67791-4A61-1673-C994-764E20B067CF}"/>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4" name="Footer Placeholder 3">
            <a:extLst>
              <a:ext uri="{FF2B5EF4-FFF2-40B4-BE49-F238E27FC236}">
                <a16:creationId xmlns:a16="http://schemas.microsoft.com/office/drawing/2014/main" id="{032EC384-B249-A795-0EB8-CE372E0A1B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62B7FD-EBE2-1BAD-4A52-57A383FDF28B}"/>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2733543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951A40-D9D2-DE57-0D14-C8C95B3F55C4}"/>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3" name="Footer Placeholder 2">
            <a:extLst>
              <a:ext uri="{FF2B5EF4-FFF2-40B4-BE49-F238E27FC236}">
                <a16:creationId xmlns:a16="http://schemas.microsoft.com/office/drawing/2014/main" id="{9F9E227D-51A8-4FDE-ED4D-4CF3DBEB74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C9AD62-11F0-BB69-AC1B-1FB5CCC92152}"/>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4228612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EDB6-8B56-0695-AFFA-CBAC8F2864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95CF05-5B83-084A-A3BA-1D818C0414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9150A6-5E95-ABFE-C1F6-D83C66AD71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4353FF-191A-4C64-3A23-B47C24C439D5}"/>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6" name="Footer Placeholder 5">
            <a:extLst>
              <a:ext uri="{FF2B5EF4-FFF2-40B4-BE49-F238E27FC236}">
                <a16:creationId xmlns:a16="http://schemas.microsoft.com/office/drawing/2014/main" id="{E30DB3A0-E4C4-EABC-F332-60ECA156C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BE165D-8B94-C07D-9CFD-C1007A3B8280}"/>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274406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D5AA-0CEA-7FA1-05CF-4733991560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77287B-7F78-7CDF-8B8C-E3C3B136AB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42F389-A2D2-60B2-7481-D34E6B023E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4A861A-48D5-55FF-C4DF-CE48CF0DF562}"/>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6" name="Footer Placeholder 5">
            <a:extLst>
              <a:ext uri="{FF2B5EF4-FFF2-40B4-BE49-F238E27FC236}">
                <a16:creationId xmlns:a16="http://schemas.microsoft.com/office/drawing/2014/main" id="{B0B211C3-94A2-8918-3572-2D4EE865FF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8D2F4A-6B41-66EF-4E59-4BDCDBAE8D15}"/>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247183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27492-5343-DC8B-795B-C684047117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643C56-F5B7-8D0B-71FC-DD53757365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077E4B-3A2F-63A8-937D-48770238A7B9}"/>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5" name="Footer Placeholder 4">
            <a:extLst>
              <a:ext uri="{FF2B5EF4-FFF2-40B4-BE49-F238E27FC236}">
                <a16:creationId xmlns:a16="http://schemas.microsoft.com/office/drawing/2014/main" id="{AC2DB357-EB17-B00B-FA62-29F222408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733E9-72E8-8650-57EF-7F05A39E30C4}"/>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279668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3BA527-DD5D-2A0A-9D9F-04452F8C34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84C6ED-3331-5CA4-C8C2-9D3F4ED64A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A2E777-D97A-A210-A7A2-A07C8FFAD40B}"/>
              </a:ext>
            </a:extLst>
          </p:cNvPr>
          <p:cNvSpPr>
            <a:spLocks noGrp="1"/>
          </p:cNvSpPr>
          <p:nvPr>
            <p:ph type="dt" sz="half" idx="10"/>
          </p:nvPr>
        </p:nvSpPr>
        <p:spPr/>
        <p:txBody>
          <a:bodyPr/>
          <a:lstStyle/>
          <a:p>
            <a:fld id="{EF160B0C-5B09-42C6-BBF6-5BB3CF7A3F3F}" type="datetimeFigureOut">
              <a:rPr lang="en-GB" smtClean="0"/>
              <a:t>20/10/2025</a:t>
            </a:fld>
            <a:endParaRPr lang="en-GB"/>
          </a:p>
        </p:txBody>
      </p:sp>
      <p:sp>
        <p:nvSpPr>
          <p:cNvPr id="5" name="Footer Placeholder 4">
            <a:extLst>
              <a:ext uri="{FF2B5EF4-FFF2-40B4-BE49-F238E27FC236}">
                <a16:creationId xmlns:a16="http://schemas.microsoft.com/office/drawing/2014/main" id="{F209BF57-A977-AF2F-3288-E06F1A36B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54F0A-AA50-6832-2247-C4C0012EC4C0}"/>
              </a:ext>
            </a:extLst>
          </p:cNvPr>
          <p:cNvSpPr>
            <a:spLocks noGrp="1"/>
          </p:cNvSpPr>
          <p:nvPr>
            <p:ph type="sldNum" sz="quarter" idx="12"/>
          </p:nvPr>
        </p:nvSpPr>
        <p:spPr/>
        <p:txBody>
          <a:bodyPr/>
          <a:lstStyle/>
          <a:p>
            <a:fld id="{14F1B41B-E1C5-41CF-BF78-7ADED46D90D8}" type="slidenum">
              <a:rPr lang="en-GB" smtClean="0"/>
              <a:t>‹#›</a:t>
            </a:fld>
            <a:endParaRPr lang="en-GB"/>
          </a:p>
        </p:txBody>
      </p:sp>
    </p:spTree>
    <p:extLst>
      <p:ext uri="{BB962C8B-B14F-4D97-AF65-F5344CB8AC3E}">
        <p14:creationId xmlns:p14="http://schemas.microsoft.com/office/powerpoint/2010/main" val="376585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1FA18C-3F4A-CFB9-4E9F-525AA99C44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A60C2F-BDE1-1573-0431-43AE2C6118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ED00D-7AD8-D209-A86E-8B91AD4663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160B0C-5B09-42C6-BBF6-5BB3CF7A3F3F}" type="datetimeFigureOut">
              <a:rPr lang="en-GB" smtClean="0"/>
              <a:t>20/10/2025</a:t>
            </a:fld>
            <a:endParaRPr lang="en-GB"/>
          </a:p>
        </p:txBody>
      </p:sp>
      <p:sp>
        <p:nvSpPr>
          <p:cNvPr id="5" name="Footer Placeholder 4">
            <a:extLst>
              <a:ext uri="{FF2B5EF4-FFF2-40B4-BE49-F238E27FC236}">
                <a16:creationId xmlns:a16="http://schemas.microsoft.com/office/drawing/2014/main" id="{31C06145-CF71-AE38-DA0E-512372D12F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77D4FE-6C7A-9E1C-C056-525D8237ED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F1B41B-E1C5-41CF-BF78-7ADED46D90D8}" type="slidenum">
              <a:rPr lang="en-GB" smtClean="0"/>
              <a:t>‹#›</a:t>
            </a:fld>
            <a:endParaRPr lang="en-GB"/>
          </a:p>
        </p:txBody>
      </p:sp>
    </p:spTree>
    <p:extLst>
      <p:ext uri="{BB962C8B-B14F-4D97-AF65-F5344CB8AC3E}">
        <p14:creationId xmlns:p14="http://schemas.microsoft.com/office/powerpoint/2010/main" val="1442910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8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EEF1-33CD-C6A0-0A72-0B3AD24480E5}"/>
              </a:ext>
            </a:extLst>
          </p:cNvPr>
          <p:cNvSpPr>
            <a:spLocks noGrp="1"/>
          </p:cNvSpPr>
          <p:nvPr>
            <p:ph type="ctrTitle"/>
          </p:nvPr>
        </p:nvSpPr>
        <p:spPr>
          <a:xfrm>
            <a:off x="2332267" y="-143213"/>
            <a:ext cx="9209314" cy="891494"/>
          </a:xfrm>
        </p:spPr>
        <p:txBody>
          <a:bodyPr>
            <a:normAutofit fontScale="90000"/>
          </a:bodyPr>
          <a:lstStyle/>
          <a:p>
            <a:r>
              <a:rPr lang="en-GB" dirty="0"/>
              <a:t>Pre Dynastic Ceramic Vessel</a:t>
            </a:r>
          </a:p>
        </p:txBody>
      </p:sp>
      <p:sp>
        <p:nvSpPr>
          <p:cNvPr id="3" name="Subtitle 2">
            <a:extLst>
              <a:ext uri="{FF2B5EF4-FFF2-40B4-BE49-F238E27FC236}">
                <a16:creationId xmlns:a16="http://schemas.microsoft.com/office/drawing/2014/main" id="{AEA410DD-D5F9-972A-451A-D173795C5817}"/>
              </a:ext>
            </a:extLst>
          </p:cNvPr>
          <p:cNvSpPr>
            <a:spLocks noGrp="1"/>
          </p:cNvSpPr>
          <p:nvPr>
            <p:ph type="subTitle" idx="1"/>
          </p:nvPr>
        </p:nvSpPr>
        <p:spPr>
          <a:xfrm>
            <a:off x="4294417" y="508228"/>
            <a:ext cx="4321629" cy="480105"/>
          </a:xfrm>
        </p:spPr>
        <p:txBody>
          <a:bodyPr/>
          <a:lstStyle/>
          <a:p>
            <a:r>
              <a:rPr lang="en-GB" dirty="0"/>
              <a:t>Soli Green - 2402480</a:t>
            </a:r>
          </a:p>
        </p:txBody>
      </p:sp>
      <p:sp>
        <p:nvSpPr>
          <p:cNvPr id="6" name="TextBox 5">
            <a:extLst>
              <a:ext uri="{FF2B5EF4-FFF2-40B4-BE49-F238E27FC236}">
                <a16:creationId xmlns:a16="http://schemas.microsoft.com/office/drawing/2014/main" id="{56AAD3A9-649C-0813-7E4D-397986202545}"/>
              </a:ext>
            </a:extLst>
          </p:cNvPr>
          <p:cNvSpPr txBox="1"/>
          <p:nvPr/>
        </p:nvSpPr>
        <p:spPr>
          <a:xfrm>
            <a:off x="65314" y="839444"/>
            <a:ext cx="2884714" cy="3662541"/>
          </a:xfrm>
          <a:prstGeom prst="rect">
            <a:avLst/>
          </a:prstGeom>
          <a:solidFill>
            <a:schemeClr val="accent2">
              <a:lumMod val="20000"/>
              <a:lumOff val="80000"/>
            </a:schemeClr>
          </a:solidFill>
          <a:ln>
            <a:solidFill>
              <a:schemeClr val="accent1"/>
            </a:solidFill>
          </a:ln>
        </p:spPr>
        <p:txBody>
          <a:bodyPr wrap="square" rtlCol="0">
            <a:spAutoFit/>
          </a:bodyPr>
          <a:lstStyle/>
          <a:p>
            <a:r>
              <a:rPr lang="en-GB" sz="1600" dirty="0"/>
              <a:t>Description</a:t>
            </a:r>
            <a:r>
              <a:rPr lang="en-GB" sz="1200" dirty="0"/>
              <a:t>:</a:t>
            </a:r>
          </a:p>
          <a:p>
            <a:pPr marL="171450" indent="-171450">
              <a:buFont typeface="Arial" panose="020B0604020202020204" pitchFamily="34" charset="0"/>
              <a:buChar char="•"/>
            </a:pPr>
            <a:r>
              <a:rPr lang="en-GB" sz="1200" dirty="0"/>
              <a:t>Height = 34cm</a:t>
            </a:r>
          </a:p>
          <a:p>
            <a:pPr marL="171450" indent="-171450">
              <a:buFont typeface="Arial" panose="020B0604020202020204" pitchFamily="34" charset="0"/>
              <a:buChar char="•"/>
            </a:pPr>
            <a:r>
              <a:rPr lang="en-GB" sz="1200" dirty="0"/>
              <a:t>Width = 28cm</a:t>
            </a:r>
          </a:p>
          <a:p>
            <a:pPr marL="171450" indent="-171450">
              <a:buFont typeface="Arial" panose="020B0604020202020204" pitchFamily="34" charset="0"/>
              <a:buChar char="•"/>
            </a:pPr>
            <a:r>
              <a:rPr lang="en-GB" sz="1200" dirty="0"/>
              <a:t>Thickness = Rim:1.2cm – Vessel:1.6cm</a:t>
            </a:r>
          </a:p>
          <a:p>
            <a:r>
              <a:rPr lang="en-GB" sz="1200" dirty="0"/>
              <a:t>The vessel features three decorative bands.</a:t>
            </a:r>
            <a:br>
              <a:rPr lang="en-GB" sz="1200" dirty="0"/>
            </a:br>
            <a:r>
              <a:rPr lang="en-GB" sz="1200" dirty="0"/>
              <a:t>The upper two rows - around the rim and just below - display diagonal lines resembling the later hieroglyph for water, though hieroglyphs were not yet in use.</a:t>
            </a:r>
            <a:br>
              <a:rPr lang="en-GB" sz="1200" dirty="0"/>
            </a:br>
            <a:r>
              <a:rPr lang="en-GB" sz="1200" dirty="0"/>
              <a:t>The lowest band shows a set of six triangles, likely representing mountain ranges or desert hills, followed by</a:t>
            </a:r>
            <a:r>
              <a:rPr lang="en-GB" sz="1200" b="1" dirty="0"/>
              <a:t> </a:t>
            </a:r>
            <a:r>
              <a:rPr lang="en-GB" sz="1200" dirty="0"/>
              <a:t>a palm frond motif, a common symbol of fertility and life in later Egyptian art.</a:t>
            </a:r>
          </a:p>
          <a:p>
            <a:r>
              <a:rPr lang="en-GB" sz="1200" dirty="0"/>
              <a:t>The set of six triangles/pyramids and the palm frond pattern is repeated three times around the vessel</a:t>
            </a:r>
          </a:p>
        </p:txBody>
      </p:sp>
      <p:sp>
        <p:nvSpPr>
          <p:cNvPr id="7" name="TextBox 6">
            <a:extLst>
              <a:ext uri="{FF2B5EF4-FFF2-40B4-BE49-F238E27FC236}">
                <a16:creationId xmlns:a16="http://schemas.microsoft.com/office/drawing/2014/main" id="{4578709F-6425-2ED5-6394-9BF00D6230BE}"/>
              </a:ext>
            </a:extLst>
          </p:cNvPr>
          <p:cNvSpPr txBox="1"/>
          <p:nvPr/>
        </p:nvSpPr>
        <p:spPr>
          <a:xfrm>
            <a:off x="3026231" y="839444"/>
            <a:ext cx="2884714" cy="2585323"/>
          </a:xfrm>
          <a:prstGeom prst="rect">
            <a:avLst/>
          </a:prstGeom>
          <a:solidFill>
            <a:schemeClr val="accent2">
              <a:lumMod val="20000"/>
              <a:lumOff val="80000"/>
            </a:schemeClr>
          </a:solidFill>
          <a:ln>
            <a:solidFill>
              <a:schemeClr val="accent1"/>
            </a:solidFill>
          </a:ln>
        </p:spPr>
        <p:txBody>
          <a:bodyPr wrap="square" rtlCol="0">
            <a:spAutoFit/>
          </a:bodyPr>
          <a:lstStyle/>
          <a:p>
            <a:r>
              <a:rPr lang="en-GB" sz="1600" dirty="0"/>
              <a:t>Historical Context</a:t>
            </a:r>
            <a:r>
              <a:rPr lang="en-GB" dirty="0"/>
              <a:t>:</a:t>
            </a:r>
          </a:p>
          <a:p>
            <a:r>
              <a:rPr lang="en-GB" sz="1200" dirty="0"/>
              <a:t>The </a:t>
            </a:r>
            <a:r>
              <a:rPr lang="en-GB" sz="1200" dirty="0" err="1"/>
              <a:t>Naqada</a:t>
            </a:r>
            <a:r>
              <a:rPr lang="en-GB" sz="1200" dirty="0"/>
              <a:t> II era takes place between 3500-3200 BC and constitutes a pivotal period in the history of predynastic Egypt. </a:t>
            </a:r>
            <a:r>
              <a:rPr lang="en-GB" sz="1200" dirty="0" err="1"/>
              <a:t>Naqada</a:t>
            </a:r>
            <a:r>
              <a:rPr lang="en-GB" sz="1200" dirty="0"/>
              <a:t>, concentrated in Upper Egypt, was marked by immense technological advances, trade, and social stratification. </a:t>
            </a:r>
            <a:r>
              <a:rPr lang="en-GB" sz="1200" dirty="0" err="1"/>
              <a:t>Naqada</a:t>
            </a:r>
            <a:r>
              <a:rPr lang="en-GB" sz="1200" dirty="0"/>
              <a:t> II saw a rise in complex burials, distinctive pottery, and long-distance trade, which all worked towards setting the foundation for Egyptian political unification and dynastic rule.</a:t>
            </a:r>
          </a:p>
        </p:txBody>
      </p:sp>
      <p:sp>
        <p:nvSpPr>
          <p:cNvPr id="8" name="TextBox 7">
            <a:extLst>
              <a:ext uri="{FF2B5EF4-FFF2-40B4-BE49-F238E27FC236}">
                <a16:creationId xmlns:a16="http://schemas.microsoft.com/office/drawing/2014/main" id="{7245E07D-149B-89F9-167B-8095AA7FD494}"/>
              </a:ext>
            </a:extLst>
          </p:cNvPr>
          <p:cNvSpPr txBox="1"/>
          <p:nvPr/>
        </p:nvSpPr>
        <p:spPr>
          <a:xfrm>
            <a:off x="8616046" y="4163975"/>
            <a:ext cx="3517439" cy="2631490"/>
          </a:xfrm>
          <a:prstGeom prst="rect">
            <a:avLst/>
          </a:prstGeom>
          <a:solidFill>
            <a:schemeClr val="accent2">
              <a:lumMod val="20000"/>
              <a:lumOff val="80000"/>
            </a:schemeClr>
          </a:solidFill>
          <a:ln>
            <a:solidFill>
              <a:schemeClr val="accent1"/>
            </a:solidFill>
          </a:ln>
        </p:spPr>
        <p:txBody>
          <a:bodyPr wrap="square" rtlCol="0">
            <a:spAutoFit/>
          </a:bodyPr>
          <a:lstStyle/>
          <a:p>
            <a:r>
              <a:rPr lang="en-GB" sz="1200" dirty="0"/>
              <a:t>Bibliography:</a:t>
            </a:r>
          </a:p>
          <a:p>
            <a:r>
              <a:rPr lang="en-GB" sz="900" dirty="0"/>
              <a:t>Bebbington, C. (2018) ‘Decorated Ware – A Landscape in Ceramic’, </a:t>
            </a:r>
            <a:r>
              <a:rPr lang="en-GB" sz="900" i="1" dirty="0"/>
              <a:t>Garstang Museum of Archaeology</a:t>
            </a:r>
            <a:r>
              <a:rPr lang="en-GB" sz="900" dirty="0"/>
              <a:t>, 15 August. Available at: https://garstangmuseum.wordpress.com/2018/08/15/decorated-ware-a-landscape-in-ceramic/ (Accessed: 7 October 2025).</a:t>
            </a:r>
          </a:p>
          <a:p>
            <a:r>
              <a:rPr lang="en-GB" sz="900" i="1" dirty="0"/>
              <a:t>Decorated Ware Jar Depicting Ungulates and Boats with Human Figures</a:t>
            </a:r>
            <a:r>
              <a:rPr lang="en-GB" sz="900" dirty="0"/>
              <a:t> [Pottery, paint] (3500). Available at: https://www.metmuseum.org/art/collection/search/545755 (Accessed: 7 October 2025).</a:t>
            </a:r>
          </a:p>
          <a:p>
            <a:r>
              <a:rPr lang="en-GB" sz="900" dirty="0"/>
              <a:t>Egypt, A. (2024) </a:t>
            </a:r>
            <a:r>
              <a:rPr lang="en-GB" sz="900" i="1" dirty="0"/>
              <a:t>Beliefs and narratives: Images from Predynastic Egypt | The Past</a:t>
            </a:r>
            <a:r>
              <a:rPr lang="en-GB" sz="900" dirty="0"/>
              <a:t>. Available at: https://the-past.com/feature/beliefs-and-narratives-images-from-predynastic-egypt/ (Accessed: 30 September 2025).</a:t>
            </a:r>
          </a:p>
          <a:p>
            <a:r>
              <a:rPr lang="en-GB" sz="900" i="1" dirty="0"/>
              <a:t>jar | British Museum</a:t>
            </a:r>
            <a:r>
              <a:rPr lang="en-GB" sz="900" dirty="0"/>
              <a:t> (no date). Available at: https://www.britishmuseum.org/collection/object/Y_EA26636 (Accessed: 17 October 2025).</a:t>
            </a:r>
          </a:p>
          <a:p>
            <a:r>
              <a:rPr lang="en-GB" sz="900" dirty="0"/>
              <a:t>Watrin, L. (2003) ‘Egyptology at the dawn of the twenty-first century. 2: History, religion’, in. Cairo: American Univ. in Cairo Press.</a:t>
            </a:r>
          </a:p>
        </p:txBody>
      </p:sp>
      <p:pic>
        <p:nvPicPr>
          <p:cNvPr id="1026" name="Picture 2" descr="UWTSD logo | Discover Dylan Thomas">
            <a:extLst>
              <a:ext uri="{FF2B5EF4-FFF2-40B4-BE49-F238E27FC236}">
                <a16:creationId xmlns:a16="http://schemas.microsoft.com/office/drawing/2014/main" id="{A50C4560-CC53-DE5A-5E4B-8C3664A424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6201"/>
            <a:ext cx="1915886" cy="7668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220B907-4BAD-D43D-E2D1-B561E51DF318}"/>
              </a:ext>
            </a:extLst>
          </p:cNvPr>
          <p:cNvSpPr txBox="1"/>
          <p:nvPr/>
        </p:nvSpPr>
        <p:spPr>
          <a:xfrm>
            <a:off x="58515" y="4596584"/>
            <a:ext cx="2884714" cy="2185214"/>
          </a:xfrm>
          <a:prstGeom prst="rect">
            <a:avLst/>
          </a:prstGeom>
          <a:solidFill>
            <a:schemeClr val="accent2">
              <a:lumMod val="20000"/>
              <a:lumOff val="80000"/>
            </a:schemeClr>
          </a:solidFill>
          <a:ln>
            <a:solidFill>
              <a:schemeClr val="accent1"/>
            </a:solidFill>
          </a:ln>
        </p:spPr>
        <p:txBody>
          <a:bodyPr wrap="square" rtlCol="0">
            <a:spAutoFit/>
          </a:bodyPr>
          <a:lstStyle/>
          <a:p>
            <a:r>
              <a:rPr lang="en-GB" sz="1600" dirty="0"/>
              <a:t>Manufacturing Techniques:</a:t>
            </a:r>
            <a:endParaRPr lang="en-GB" dirty="0"/>
          </a:p>
          <a:p>
            <a:r>
              <a:rPr lang="en-GB" sz="1200" dirty="0"/>
              <a:t>Material:</a:t>
            </a:r>
            <a:br>
              <a:rPr lang="en-GB" sz="1200" dirty="0"/>
            </a:br>
            <a:r>
              <a:rPr lang="en-GB" sz="1200" dirty="0"/>
              <a:t>Vessels from this period were crafted from fine marl clay, fired to produce a light red surface and often decorated with dark red or brown painted designs.</a:t>
            </a:r>
          </a:p>
          <a:p>
            <a:r>
              <a:rPr lang="en-GB" sz="1200" dirty="0"/>
              <a:t>Technique:</a:t>
            </a:r>
            <a:br>
              <a:rPr lang="en-GB" sz="1200" dirty="0"/>
            </a:br>
            <a:r>
              <a:rPr lang="en-GB" sz="1200" dirty="0"/>
              <a:t>During the </a:t>
            </a:r>
            <a:r>
              <a:rPr lang="en-GB" sz="1200" dirty="0" err="1"/>
              <a:t>Naqada</a:t>
            </a:r>
            <a:r>
              <a:rPr lang="en-GB" sz="1200" dirty="0"/>
              <a:t> II period, pottery was hand-built using the coiling method, as the potter’s wheel had not yet been introduced.</a:t>
            </a:r>
          </a:p>
        </p:txBody>
      </p:sp>
      <p:sp>
        <p:nvSpPr>
          <p:cNvPr id="5" name="TextBox 4">
            <a:extLst>
              <a:ext uri="{FF2B5EF4-FFF2-40B4-BE49-F238E27FC236}">
                <a16:creationId xmlns:a16="http://schemas.microsoft.com/office/drawing/2014/main" id="{5E921415-AA47-9D59-3530-5CA02E7F2125}"/>
              </a:ext>
            </a:extLst>
          </p:cNvPr>
          <p:cNvSpPr txBox="1"/>
          <p:nvPr/>
        </p:nvSpPr>
        <p:spPr>
          <a:xfrm>
            <a:off x="5943604" y="4180755"/>
            <a:ext cx="2590796" cy="2369880"/>
          </a:xfrm>
          <a:prstGeom prst="rect">
            <a:avLst/>
          </a:prstGeom>
          <a:solidFill>
            <a:schemeClr val="accent2">
              <a:lumMod val="20000"/>
              <a:lumOff val="80000"/>
            </a:schemeClr>
          </a:solidFill>
          <a:ln>
            <a:solidFill>
              <a:schemeClr val="accent1"/>
            </a:solidFill>
          </a:ln>
        </p:spPr>
        <p:txBody>
          <a:bodyPr wrap="square" rtlCol="0">
            <a:spAutoFit/>
          </a:bodyPr>
          <a:lstStyle/>
          <a:p>
            <a:r>
              <a:rPr lang="en-GB" sz="1600" dirty="0"/>
              <a:t>Function:</a:t>
            </a:r>
            <a:endParaRPr lang="en-GB" dirty="0"/>
          </a:p>
          <a:p>
            <a:r>
              <a:rPr lang="en-GB" sz="1200" dirty="0"/>
              <a:t>This vessel was likely used to hold liquids, such as water, beer, or oils. In Predynastic Egypt, it was common to place such items in tombs as grave goods, so the deceased could take essential supplies into the afterlife. Beyond practical use, decorated vessels like this also had a symbolic role, representing nourishment, fertility, and the continuation of life after death.</a:t>
            </a:r>
          </a:p>
        </p:txBody>
      </p:sp>
      <p:sp>
        <p:nvSpPr>
          <p:cNvPr id="9" name="TextBox 8">
            <a:extLst>
              <a:ext uri="{FF2B5EF4-FFF2-40B4-BE49-F238E27FC236}">
                <a16:creationId xmlns:a16="http://schemas.microsoft.com/office/drawing/2014/main" id="{FA18F375-8109-D8BF-C407-D0D9F56C155E}"/>
              </a:ext>
            </a:extLst>
          </p:cNvPr>
          <p:cNvSpPr txBox="1"/>
          <p:nvPr/>
        </p:nvSpPr>
        <p:spPr>
          <a:xfrm>
            <a:off x="9013317" y="575056"/>
            <a:ext cx="3069826" cy="3323987"/>
          </a:xfrm>
          <a:prstGeom prst="rect">
            <a:avLst/>
          </a:prstGeom>
          <a:solidFill>
            <a:schemeClr val="accent2">
              <a:lumMod val="20000"/>
              <a:lumOff val="80000"/>
            </a:schemeClr>
          </a:solidFill>
          <a:ln>
            <a:solidFill>
              <a:schemeClr val="accent1"/>
            </a:solidFill>
          </a:ln>
        </p:spPr>
        <p:txBody>
          <a:bodyPr wrap="square" rtlCol="0">
            <a:spAutoFit/>
          </a:bodyPr>
          <a:lstStyle/>
          <a:p>
            <a:r>
              <a:rPr lang="en-GB" sz="1600" dirty="0"/>
              <a:t>Other Vessels</a:t>
            </a:r>
            <a:r>
              <a:rPr lang="en-GB" dirty="0"/>
              <a:t>:</a:t>
            </a:r>
          </a:p>
          <a:p>
            <a:r>
              <a:rPr lang="en-GB" sz="1200" dirty="0"/>
              <a:t>This vessel is similar to other </a:t>
            </a:r>
            <a:r>
              <a:rPr lang="en-GB" sz="1200" dirty="0" err="1"/>
              <a:t>Naqada</a:t>
            </a:r>
            <a:r>
              <a:rPr lang="en-GB" sz="1200" dirty="0"/>
              <a:t> II D-ware vessels, which have the same coiled production, red-slipped, and painted wavy line, triangle, and palm tree motifs. </a:t>
            </a:r>
            <a:r>
              <a:rPr lang="en-GB" sz="1200" dirty="0" err="1"/>
              <a:t>Naqada</a:t>
            </a:r>
            <a:r>
              <a:rPr lang="en-GB" sz="1200" dirty="0"/>
              <a:t> II vessels, compared with the previous </a:t>
            </a:r>
            <a:r>
              <a:rPr lang="en-GB" sz="1200" dirty="0" err="1"/>
              <a:t>Naqada</a:t>
            </a:r>
            <a:r>
              <a:rPr lang="en-GB" sz="1200" dirty="0"/>
              <a:t> I pottery, have more complex decoration, more sophisticated shapes, and systematic firing methods, pointing towards advancement both in artwork skill and ceramic technology. In later periods, i.e., </a:t>
            </a:r>
            <a:r>
              <a:rPr lang="en-GB" sz="1200" dirty="0" err="1"/>
              <a:t>Naqada</a:t>
            </a:r>
            <a:r>
              <a:rPr lang="en-GB" sz="1200" dirty="0"/>
              <a:t> III and Early Dynastic, cups were more standardized and specialized with decoration more explicitly associated with ritual and bureaucratic use, evidence for the transition to symbolic as opposed to utilitarian function.</a:t>
            </a:r>
          </a:p>
        </p:txBody>
      </p:sp>
      <p:pic>
        <p:nvPicPr>
          <p:cNvPr id="14" name="Picture 13">
            <a:extLst>
              <a:ext uri="{FF2B5EF4-FFF2-40B4-BE49-F238E27FC236}">
                <a16:creationId xmlns:a16="http://schemas.microsoft.com/office/drawing/2014/main" id="{4A614F40-3880-C7DA-0865-94695498A008}"/>
              </a:ext>
            </a:extLst>
          </p:cNvPr>
          <p:cNvPicPr>
            <a:picLocks noChangeAspect="1"/>
          </p:cNvPicPr>
          <p:nvPr/>
        </p:nvPicPr>
        <p:blipFill>
          <a:blip r:embed="rId4">
            <a:extLst>
              <a:ext uri="{28A0092B-C50C-407E-A947-70E740481C1C}">
                <a14:useLocalDpi xmlns:a14="http://schemas.microsoft.com/office/drawing/2010/main" val="0"/>
              </a:ext>
            </a:extLst>
          </a:blip>
          <a:srcRect l="8901" t="15954" r="10867" b="33566"/>
          <a:stretch>
            <a:fillRect/>
          </a:stretch>
        </p:blipFill>
        <p:spPr>
          <a:xfrm>
            <a:off x="3036949" y="3533001"/>
            <a:ext cx="2839810" cy="3173555"/>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62689677-842B-1781-B39D-E135035C2B47}"/>
              </a:ext>
            </a:extLst>
          </p:cNvPr>
          <p:cNvPicPr>
            <a:picLocks noChangeAspect="1"/>
          </p:cNvPicPr>
          <p:nvPr/>
        </p:nvPicPr>
        <p:blipFill>
          <a:blip r:embed="rId5"/>
          <a:srcRect t="15835" b="17021"/>
          <a:stretch>
            <a:fillRect/>
          </a:stretch>
        </p:blipFill>
        <p:spPr>
          <a:xfrm>
            <a:off x="6045653" y="887133"/>
            <a:ext cx="1782541" cy="1597610"/>
          </a:xfrm>
          <a:prstGeom prst="rect">
            <a:avLst/>
          </a:prstGeom>
          <a:ln>
            <a:noFill/>
          </a:ln>
          <a:effectLst>
            <a:outerShdw blurRad="292100" dist="139700" dir="2700000" algn="tl" rotWithShape="0">
              <a:srgbClr val="333333">
                <a:alpha val="65000"/>
              </a:srgbClr>
            </a:outerShdw>
          </a:effectLst>
        </p:spPr>
      </p:pic>
      <p:pic>
        <p:nvPicPr>
          <p:cNvPr id="11" name="Picture 2">
            <a:extLst>
              <a:ext uri="{FF2B5EF4-FFF2-40B4-BE49-F238E27FC236}">
                <a16:creationId xmlns:a16="http://schemas.microsoft.com/office/drawing/2014/main" id="{8BCA8EB9-286A-FFAB-4A3C-4AB3A3977A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44635" y="2561074"/>
            <a:ext cx="2879215" cy="15403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678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207</TotalTime>
  <Words>644</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Pre Dynastic Ceramic Vessel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Soli-Anne Green</dc:creator>
  <cp:lastModifiedBy>Soli-Anne Green</cp:lastModifiedBy>
  <cp:revision>1</cp:revision>
  <dcterms:created xsi:type="dcterms:W3CDTF">2025-09-30T11:39:35Z</dcterms:created>
  <dcterms:modified xsi:type="dcterms:W3CDTF">2025-10-20T11:54:16Z</dcterms:modified>
</cp:coreProperties>
</file>