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78" d="100"/>
          <a:sy n="78" d="100"/>
        </p:scale>
        <p:origin x="878" y="-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8DE6C8-AB1D-4204-BC9C-3366B0BF0435}"/>
              </a:ext>
            </a:extLst>
          </p:cNvPr>
          <p:cNvSpPr>
            <a:spLocks noGrp="1"/>
          </p:cNvSpPr>
          <p:nvPr>
            <p:ph type="ctrTitle"/>
          </p:nvPr>
        </p:nvSpPr>
        <p:spPr>
          <a:xfrm>
            <a:off x="704088" y="889820"/>
            <a:ext cx="9989574" cy="3598606"/>
          </a:xfrm>
        </p:spPr>
        <p:txBody>
          <a:bodyPr anchor="t">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A7B9009-EE50-4EE5-B6EB-CD6EC83D3FA3}"/>
              </a:ext>
            </a:extLst>
          </p:cNvPr>
          <p:cNvSpPr>
            <a:spLocks noGrp="1"/>
          </p:cNvSpPr>
          <p:nvPr>
            <p:ph type="subTitle" idx="1"/>
          </p:nvPr>
        </p:nvSpPr>
        <p:spPr>
          <a:xfrm>
            <a:off x="704088" y="4488426"/>
            <a:ext cx="6991776" cy="1302774"/>
          </a:xfrm>
        </p:spPr>
        <p:txBody>
          <a:bodyPr anchor="b">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9C8667E-058A-436F-B8EA-5B3A99D43D09}"/>
              </a:ext>
            </a:extLst>
          </p:cNvPr>
          <p:cNvSpPr>
            <a:spLocks noGrp="1"/>
          </p:cNvSpPr>
          <p:nvPr>
            <p:ph type="dt" sz="half" idx="10"/>
          </p:nvPr>
        </p:nvSpPr>
        <p:spPr/>
        <p:txBody>
          <a:bodyPr/>
          <a:lstStyle/>
          <a:p>
            <a:fld id="{D1D1EADE-8E88-4C7C-8AC5-FB148DE4940E}" type="datetime1">
              <a:rPr lang="en-US" smtClean="0"/>
              <a:t>10/12/2025</a:t>
            </a:fld>
            <a:endParaRPr lang="en-US"/>
          </a:p>
        </p:txBody>
      </p:sp>
      <p:sp>
        <p:nvSpPr>
          <p:cNvPr id="5" name="Footer Placeholder 4">
            <a:extLst>
              <a:ext uri="{FF2B5EF4-FFF2-40B4-BE49-F238E27FC236}">
                <a16:creationId xmlns:a16="http://schemas.microsoft.com/office/drawing/2014/main" id="{52680305-1AD7-482D-BFFD-6CDB83AB39A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E5762A1-52E9-402D-B65E-DF193E44CE83}"/>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87049744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987CA6-BFD9-4CB1-8892-F6B062E8244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0CDA8C3-9C0C-4E52-9A62-E4DB159E6B0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CC3EC35-E02F-41FF-9232-F90692A902FC}"/>
              </a:ext>
            </a:extLst>
          </p:cNvPr>
          <p:cNvSpPr>
            <a:spLocks noGrp="1"/>
          </p:cNvSpPr>
          <p:nvPr>
            <p:ph type="dt" sz="half" idx="10"/>
          </p:nvPr>
        </p:nvSpPr>
        <p:spPr/>
        <p:txBody>
          <a:bodyPr/>
          <a:lstStyle/>
          <a:p>
            <a:fld id="{157B6794-849E-4626-908B-D15793550EFB}" type="datetime1">
              <a:rPr lang="en-US" smtClean="0"/>
              <a:t>10/12/2025</a:t>
            </a:fld>
            <a:endParaRPr lang="en-US"/>
          </a:p>
        </p:txBody>
      </p:sp>
      <p:sp>
        <p:nvSpPr>
          <p:cNvPr id="5" name="Footer Placeholder 4">
            <a:extLst>
              <a:ext uri="{FF2B5EF4-FFF2-40B4-BE49-F238E27FC236}">
                <a16:creationId xmlns:a16="http://schemas.microsoft.com/office/drawing/2014/main" id="{39D13D38-5DF1-443B-8A12-71E834FDC6A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F25E644A-4A37-4757-9809-5B035E2874E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5618377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E6578B-CD85-4BF1-A729-E8E8079B595F}"/>
              </a:ext>
            </a:extLst>
          </p:cNvPr>
          <p:cNvSpPr>
            <a:spLocks noGrp="1"/>
          </p:cNvSpPr>
          <p:nvPr>
            <p:ph type="title"/>
          </p:nvPr>
        </p:nvSpPr>
        <p:spPr>
          <a:xfrm>
            <a:off x="715383" y="1709738"/>
            <a:ext cx="10632067"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A58448C1-C13F-4826-8347-EEB00A6643D6}"/>
              </a:ext>
            </a:extLst>
          </p:cNvPr>
          <p:cNvSpPr>
            <a:spLocks noGrp="1"/>
          </p:cNvSpPr>
          <p:nvPr>
            <p:ph type="body" idx="1"/>
          </p:nvPr>
        </p:nvSpPr>
        <p:spPr>
          <a:xfrm>
            <a:off x="715383" y="4589463"/>
            <a:ext cx="10632067"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06546A-957F-4C4D-9744-1177AD258E10}"/>
              </a:ext>
            </a:extLst>
          </p:cNvPr>
          <p:cNvSpPr>
            <a:spLocks noGrp="1"/>
          </p:cNvSpPr>
          <p:nvPr>
            <p:ph type="dt" sz="half" idx="10"/>
          </p:nvPr>
        </p:nvSpPr>
        <p:spPr/>
        <p:txBody>
          <a:bodyPr/>
          <a:lstStyle/>
          <a:p>
            <a:fld id="{63DB64E7-5594-42A3-ADBF-E95A7ACEAD64}" type="datetime1">
              <a:rPr lang="en-US" smtClean="0"/>
              <a:t>10/12/2025</a:t>
            </a:fld>
            <a:endParaRPr lang="en-US"/>
          </a:p>
        </p:txBody>
      </p:sp>
      <p:sp>
        <p:nvSpPr>
          <p:cNvPr id="5" name="Footer Placeholder 4">
            <a:extLst>
              <a:ext uri="{FF2B5EF4-FFF2-40B4-BE49-F238E27FC236}">
                <a16:creationId xmlns:a16="http://schemas.microsoft.com/office/drawing/2014/main" id="{B1DB149C-CC63-4E3A-A83D-EF637EB5197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B94775-7982-41EC-B584-D51224D38F7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19393557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E4BD8-507D-48E4-A624-F16A741C3609}"/>
              </a:ext>
            </a:extLst>
          </p:cNvPr>
          <p:cNvSpPr>
            <a:spLocks noGrp="1"/>
          </p:cNvSpPr>
          <p:nvPr>
            <p:ph type="title"/>
          </p:nvPr>
        </p:nvSpPr>
        <p:spPr>
          <a:xfrm>
            <a:off x="700635" y="914400"/>
            <a:ext cx="10691265" cy="1307592"/>
          </a:xfrm>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10A07E4-3A39-457C-A059-7DFB6039D947}"/>
              </a:ext>
            </a:extLst>
          </p:cNvPr>
          <p:cNvSpPr>
            <a:spLocks noGrp="1"/>
          </p:cNvSpPr>
          <p:nvPr>
            <p:ph sz="half" idx="1"/>
          </p:nvPr>
        </p:nvSpPr>
        <p:spPr>
          <a:xfrm>
            <a:off x="704088"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B141E17-47CE-4A78-B0FA-0E9786DA67C5}"/>
              </a:ext>
            </a:extLst>
          </p:cNvPr>
          <p:cNvSpPr>
            <a:spLocks noGrp="1"/>
          </p:cNvSpPr>
          <p:nvPr>
            <p:ph sz="half" idx="2"/>
          </p:nvPr>
        </p:nvSpPr>
        <p:spPr>
          <a:xfrm>
            <a:off x="6181344" y="2221992"/>
            <a:ext cx="5212080" cy="373989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F02C13-D3ED-4044-9716-F29D79A184C9}"/>
              </a:ext>
            </a:extLst>
          </p:cNvPr>
          <p:cNvSpPr>
            <a:spLocks noGrp="1"/>
          </p:cNvSpPr>
          <p:nvPr>
            <p:ph type="dt" sz="half" idx="10"/>
          </p:nvPr>
        </p:nvSpPr>
        <p:spPr/>
        <p:txBody>
          <a:bodyPr/>
          <a:lstStyle/>
          <a:p>
            <a:fld id="{18462B0B-D248-4FFB-8695-AD7FA4B1284A}" type="datetime1">
              <a:rPr lang="en-US" smtClean="0"/>
              <a:t>10/12/2025</a:t>
            </a:fld>
            <a:endParaRPr lang="en-US"/>
          </a:p>
        </p:txBody>
      </p:sp>
      <p:sp>
        <p:nvSpPr>
          <p:cNvPr id="6" name="Footer Placeholder 5">
            <a:extLst>
              <a:ext uri="{FF2B5EF4-FFF2-40B4-BE49-F238E27FC236}">
                <a16:creationId xmlns:a16="http://schemas.microsoft.com/office/drawing/2014/main" id="{8AF334AD-FB29-4355-B5CF-85E61B4F340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A5AA154-790C-4774-9C21-8C543E733F26}"/>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301452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7DD35-7673-4F88-86B0-634883B5E345}"/>
              </a:ext>
            </a:extLst>
          </p:cNvPr>
          <p:cNvSpPr>
            <a:spLocks noGrp="1"/>
          </p:cNvSpPr>
          <p:nvPr>
            <p:ph type="title"/>
          </p:nvPr>
        </p:nvSpPr>
        <p:spPr>
          <a:xfrm>
            <a:off x="704087" y="929147"/>
            <a:ext cx="10689336" cy="798451"/>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5EC820D7-3E0B-47C6-A583-C4C839C5AF03}"/>
              </a:ext>
            </a:extLst>
          </p:cNvPr>
          <p:cNvSpPr>
            <a:spLocks noGrp="1"/>
          </p:cNvSpPr>
          <p:nvPr>
            <p:ph type="body" idx="1"/>
          </p:nvPr>
        </p:nvSpPr>
        <p:spPr>
          <a:xfrm>
            <a:off x="704088"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A839A7B-97D5-400F-B802-A0FF28FE9F15}"/>
              </a:ext>
            </a:extLst>
          </p:cNvPr>
          <p:cNvSpPr>
            <a:spLocks noGrp="1"/>
          </p:cNvSpPr>
          <p:nvPr>
            <p:ph sz="half" idx="2"/>
          </p:nvPr>
        </p:nvSpPr>
        <p:spPr>
          <a:xfrm>
            <a:off x="704088"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2E0ECA2-DBF1-4681-9DFA-93AFD1B371DB}"/>
              </a:ext>
            </a:extLst>
          </p:cNvPr>
          <p:cNvSpPr>
            <a:spLocks noGrp="1"/>
          </p:cNvSpPr>
          <p:nvPr>
            <p:ph type="body" sz="quarter" idx="3"/>
          </p:nvPr>
        </p:nvSpPr>
        <p:spPr>
          <a:xfrm>
            <a:off x="6181344" y="1756538"/>
            <a:ext cx="5212080" cy="657225"/>
          </a:xfrm>
        </p:spPr>
        <p:txBody>
          <a:bodyPr anchor="b">
            <a:normAutofit/>
          </a:bodyPr>
          <a:lstStyle>
            <a:lvl1pPr marL="0" indent="0">
              <a:buNone/>
              <a:defRPr sz="1600" b="1">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90EBBBB-517F-4ED7-9E51-CF0F7590B4D4}"/>
              </a:ext>
            </a:extLst>
          </p:cNvPr>
          <p:cNvSpPr>
            <a:spLocks noGrp="1"/>
          </p:cNvSpPr>
          <p:nvPr>
            <p:ph sz="quarter" idx="4"/>
          </p:nvPr>
        </p:nvSpPr>
        <p:spPr>
          <a:xfrm>
            <a:off x="6181344" y="2442702"/>
            <a:ext cx="5212080" cy="351918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511B5C7-1E37-478F-B4B0-C7202FFE41B9}"/>
              </a:ext>
            </a:extLst>
          </p:cNvPr>
          <p:cNvSpPr>
            <a:spLocks noGrp="1"/>
          </p:cNvSpPr>
          <p:nvPr>
            <p:ph type="dt" sz="half" idx="10"/>
          </p:nvPr>
        </p:nvSpPr>
        <p:spPr/>
        <p:txBody>
          <a:bodyPr/>
          <a:lstStyle/>
          <a:p>
            <a:fld id="{D0378EFB-9159-4510-B73F-4F0409ADE937}" type="datetime1">
              <a:rPr lang="en-US" smtClean="0"/>
              <a:t>10/12/2025</a:t>
            </a:fld>
            <a:endParaRPr lang="en-US"/>
          </a:p>
        </p:txBody>
      </p:sp>
      <p:sp>
        <p:nvSpPr>
          <p:cNvPr id="8" name="Footer Placeholder 7">
            <a:extLst>
              <a:ext uri="{FF2B5EF4-FFF2-40B4-BE49-F238E27FC236}">
                <a16:creationId xmlns:a16="http://schemas.microsoft.com/office/drawing/2014/main" id="{9153F7EF-507C-4CB3-86C5-8B34FFFC1D86}"/>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8E3DEA6-E4EB-4C2A-8B4F-55EC965B621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35846187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32964-A933-4B98-A141-A4B316DAFA9F}"/>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5D684C9D-23DA-42B0-9DD3-7592F72E8DC9}"/>
              </a:ext>
            </a:extLst>
          </p:cNvPr>
          <p:cNvSpPr>
            <a:spLocks noGrp="1"/>
          </p:cNvSpPr>
          <p:nvPr>
            <p:ph type="dt" sz="half" idx="10"/>
          </p:nvPr>
        </p:nvSpPr>
        <p:spPr/>
        <p:txBody>
          <a:bodyPr/>
          <a:lstStyle/>
          <a:p>
            <a:fld id="{89BC9412-2452-4BED-A324-9D8C115361AD}" type="datetime1">
              <a:rPr lang="en-US" smtClean="0"/>
              <a:t>10/12/2025</a:t>
            </a:fld>
            <a:endParaRPr lang="en-US"/>
          </a:p>
        </p:txBody>
      </p:sp>
      <p:sp>
        <p:nvSpPr>
          <p:cNvPr id="4" name="Footer Placeholder 3">
            <a:extLst>
              <a:ext uri="{FF2B5EF4-FFF2-40B4-BE49-F238E27FC236}">
                <a16:creationId xmlns:a16="http://schemas.microsoft.com/office/drawing/2014/main" id="{68BF8F05-876F-49D8-AE30-5BB2A91ECD59}"/>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153D20DA-9260-4577-BB51-789570A243A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08211251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D2C1F24-E0A1-45A7-8EF5-92CD9799341C}"/>
              </a:ext>
            </a:extLst>
          </p:cNvPr>
          <p:cNvSpPr>
            <a:spLocks noGrp="1"/>
          </p:cNvSpPr>
          <p:nvPr>
            <p:ph type="dt" sz="half" idx="10"/>
          </p:nvPr>
        </p:nvSpPr>
        <p:spPr/>
        <p:txBody>
          <a:bodyPr/>
          <a:lstStyle/>
          <a:p>
            <a:fld id="{F5318F62-D251-40E8-A23C-F4CFE9FEAB41}" type="datetime1">
              <a:rPr lang="en-US" smtClean="0"/>
              <a:t>10/12/2025</a:t>
            </a:fld>
            <a:endParaRPr lang="en-US"/>
          </a:p>
        </p:txBody>
      </p:sp>
      <p:sp>
        <p:nvSpPr>
          <p:cNvPr id="3" name="Footer Placeholder 2">
            <a:extLst>
              <a:ext uri="{FF2B5EF4-FFF2-40B4-BE49-F238E27FC236}">
                <a16:creationId xmlns:a16="http://schemas.microsoft.com/office/drawing/2014/main" id="{3E021C19-210E-46B0-9036-5D8AECC9260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1A880FEF-487E-44DF-8615-DF221041960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02702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A568EE-74C8-43A6-90BC-2DDD965CF64A}"/>
              </a:ext>
            </a:extLst>
          </p:cNvPr>
          <p:cNvSpPr>
            <a:spLocks noGrp="1"/>
          </p:cNvSpPr>
          <p:nvPr>
            <p:ph type="title"/>
          </p:nvPr>
        </p:nvSpPr>
        <p:spPr>
          <a:xfrm>
            <a:off x="704088" y="1069848"/>
            <a:ext cx="4093599" cy="1316736"/>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71C35AC-CAE3-48CF-A3E4-A075C9FDD71B}"/>
              </a:ext>
            </a:extLst>
          </p:cNvPr>
          <p:cNvSpPr>
            <a:spLocks noGrp="1"/>
          </p:cNvSpPr>
          <p:nvPr>
            <p:ph idx="1"/>
          </p:nvPr>
        </p:nvSpPr>
        <p:spPr>
          <a:xfrm>
            <a:off x="5183188" y="1069848"/>
            <a:ext cx="6172200" cy="479120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2D9D03EA-5FAD-4609-A2B8-624E426847E3}"/>
              </a:ext>
            </a:extLst>
          </p:cNvPr>
          <p:cNvSpPr>
            <a:spLocks noGrp="1"/>
          </p:cNvSpPr>
          <p:nvPr>
            <p:ph type="body" sz="half" idx="2"/>
          </p:nvPr>
        </p:nvSpPr>
        <p:spPr>
          <a:xfrm>
            <a:off x="704088" y="2551176"/>
            <a:ext cx="4093599" cy="3319272"/>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B58D2EA-2191-4216-B64D-067BDFE12375}"/>
              </a:ext>
            </a:extLst>
          </p:cNvPr>
          <p:cNvSpPr>
            <a:spLocks noGrp="1"/>
          </p:cNvSpPr>
          <p:nvPr>
            <p:ph type="dt" sz="half" idx="10"/>
          </p:nvPr>
        </p:nvSpPr>
        <p:spPr/>
        <p:txBody>
          <a:bodyPr/>
          <a:lstStyle/>
          <a:p>
            <a:fld id="{44F76144-149E-4874-93A5-554A0357CF82}" type="datetime1">
              <a:rPr lang="en-US" smtClean="0"/>
              <a:t>10/12/2025</a:t>
            </a:fld>
            <a:endParaRPr lang="en-US"/>
          </a:p>
        </p:txBody>
      </p:sp>
      <p:sp>
        <p:nvSpPr>
          <p:cNvPr id="6" name="Footer Placeholder 5">
            <a:extLst>
              <a:ext uri="{FF2B5EF4-FFF2-40B4-BE49-F238E27FC236}">
                <a16:creationId xmlns:a16="http://schemas.microsoft.com/office/drawing/2014/main" id="{78042128-DAB4-481C-BEE6-3523E8E88BAD}"/>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E50E382-C500-4A4C-A7C6-43860383AB9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077367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FE98B-EACF-4251-A8AF-0D9EDD17C664}"/>
              </a:ext>
            </a:extLst>
          </p:cNvPr>
          <p:cNvSpPr>
            <a:spLocks noGrp="1"/>
          </p:cNvSpPr>
          <p:nvPr>
            <p:ph type="title"/>
          </p:nvPr>
        </p:nvSpPr>
        <p:spPr>
          <a:xfrm>
            <a:off x="704088" y="1066800"/>
            <a:ext cx="4103431" cy="1317523"/>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3905F473-761A-4002-AF70-9FF878D0139E}"/>
              </a:ext>
            </a:extLst>
          </p:cNvPr>
          <p:cNvSpPr>
            <a:spLocks noGrp="1"/>
          </p:cNvSpPr>
          <p:nvPr>
            <p:ph type="pic" idx="1"/>
          </p:nvPr>
        </p:nvSpPr>
        <p:spPr>
          <a:xfrm>
            <a:off x="5183188" y="1066800"/>
            <a:ext cx="6172200" cy="479425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FA0C2E6A-F834-4540-BB00-E13CB45DC362}"/>
              </a:ext>
            </a:extLst>
          </p:cNvPr>
          <p:cNvSpPr>
            <a:spLocks noGrp="1"/>
          </p:cNvSpPr>
          <p:nvPr>
            <p:ph type="body" sz="half" idx="2"/>
          </p:nvPr>
        </p:nvSpPr>
        <p:spPr>
          <a:xfrm>
            <a:off x="704088" y="2552700"/>
            <a:ext cx="4103431" cy="33162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0C38EAB-AD63-415C-B263-BA1D8FBE3CB0}"/>
              </a:ext>
            </a:extLst>
          </p:cNvPr>
          <p:cNvSpPr>
            <a:spLocks noGrp="1"/>
          </p:cNvSpPr>
          <p:nvPr>
            <p:ph type="dt" sz="half" idx="10"/>
          </p:nvPr>
        </p:nvSpPr>
        <p:spPr/>
        <p:txBody>
          <a:bodyPr/>
          <a:lstStyle/>
          <a:p>
            <a:fld id="{50BA65D8-0540-4835-AE5C-25D29DBA01BE}" type="datetime1">
              <a:rPr lang="en-US" smtClean="0"/>
              <a:t>10/12/2025</a:t>
            </a:fld>
            <a:endParaRPr lang="en-US"/>
          </a:p>
        </p:txBody>
      </p:sp>
      <p:sp>
        <p:nvSpPr>
          <p:cNvPr id="6" name="Footer Placeholder 5">
            <a:extLst>
              <a:ext uri="{FF2B5EF4-FFF2-40B4-BE49-F238E27FC236}">
                <a16:creationId xmlns:a16="http://schemas.microsoft.com/office/drawing/2014/main" id="{422E5541-B6DE-45E8-BCFE-0DFC4F574079}"/>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DBB78D45-289B-46AF-8CB9-E6150BEA17ED}"/>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027345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6359C1-C098-4BF4-A55D-782F4E606B8A}"/>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3D343C7E-1E8B-4D38-9B81-1AA2A8978ED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8A70B00-53AE-4D3F-91BE-A8D789ED9864}"/>
              </a:ext>
            </a:extLst>
          </p:cNvPr>
          <p:cNvSpPr>
            <a:spLocks noGrp="1"/>
          </p:cNvSpPr>
          <p:nvPr>
            <p:ph type="dt" sz="half" idx="10"/>
          </p:nvPr>
        </p:nvSpPr>
        <p:spPr/>
        <p:txBody>
          <a:bodyPr/>
          <a:lstStyle/>
          <a:p>
            <a:fld id="{EC3C8B9C-477D-492A-96AD-1FC2CC997A73}" type="datetime1">
              <a:rPr lang="en-US" smtClean="0"/>
              <a:t>10/12/2025</a:t>
            </a:fld>
            <a:endParaRPr lang="en-US"/>
          </a:p>
        </p:txBody>
      </p:sp>
      <p:sp>
        <p:nvSpPr>
          <p:cNvPr id="5" name="Footer Placeholder 4">
            <a:extLst>
              <a:ext uri="{FF2B5EF4-FFF2-40B4-BE49-F238E27FC236}">
                <a16:creationId xmlns:a16="http://schemas.microsoft.com/office/drawing/2014/main" id="{06647FC7-8124-4F70-A849-B6BCC5189CC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47CEBE4-50DC-47DB-B699-CCC024336C9F}"/>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950742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B418279-D3B8-4C6A-AB74-9DE377771270}"/>
              </a:ext>
            </a:extLst>
          </p:cNvPr>
          <p:cNvSpPr>
            <a:spLocks noGrp="1"/>
          </p:cNvSpPr>
          <p:nvPr>
            <p:ph type="title" orient="vert"/>
          </p:nvPr>
        </p:nvSpPr>
        <p:spPr>
          <a:xfrm>
            <a:off x="9242322" y="997974"/>
            <a:ext cx="2349043" cy="4984956"/>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E28F733C-9309-4197-BACA-207CDC8935C9}"/>
              </a:ext>
            </a:extLst>
          </p:cNvPr>
          <p:cNvSpPr>
            <a:spLocks noGrp="1"/>
          </p:cNvSpPr>
          <p:nvPr>
            <p:ph type="body" orient="vert" idx="1"/>
          </p:nvPr>
        </p:nvSpPr>
        <p:spPr>
          <a:xfrm>
            <a:off x="768927" y="997973"/>
            <a:ext cx="8473395" cy="4984956"/>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6ACD4D0-5BE6-412D-B08B-5DFFD593513E}"/>
              </a:ext>
            </a:extLst>
          </p:cNvPr>
          <p:cNvSpPr>
            <a:spLocks noGrp="1"/>
          </p:cNvSpPr>
          <p:nvPr>
            <p:ph type="dt" sz="half" idx="10"/>
          </p:nvPr>
        </p:nvSpPr>
        <p:spPr/>
        <p:txBody>
          <a:bodyPr/>
          <a:lstStyle/>
          <a:p>
            <a:fld id="{42D3AED5-E26D-4E29-B1B3-7847B6779594}" type="datetime1">
              <a:rPr lang="en-US" smtClean="0"/>
              <a:t>10/12/2025</a:t>
            </a:fld>
            <a:endParaRPr lang="en-US"/>
          </a:p>
        </p:txBody>
      </p:sp>
      <p:sp>
        <p:nvSpPr>
          <p:cNvPr id="5" name="Footer Placeholder 4">
            <a:extLst>
              <a:ext uri="{FF2B5EF4-FFF2-40B4-BE49-F238E27FC236}">
                <a16:creationId xmlns:a16="http://schemas.microsoft.com/office/drawing/2014/main" id="{55021651-B786-4A39-A10F-F5231D0A2C5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504D2D-9379-40DE-9F45-3004BE54F16B}"/>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7879337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A362AC-B59F-4AC7-B279-57DDD5336BCA}"/>
              </a:ext>
            </a:extLst>
          </p:cNvPr>
          <p:cNvSpPr>
            <a:spLocks noGrp="1"/>
          </p:cNvSpPr>
          <p:nvPr>
            <p:ph type="title"/>
          </p:nvPr>
        </p:nvSpPr>
        <p:spPr>
          <a:xfrm>
            <a:off x="700635" y="914400"/>
            <a:ext cx="10691265" cy="130759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E6042DB-75BD-4EC1-B6D9-8A72EF940CAA}"/>
              </a:ext>
            </a:extLst>
          </p:cNvPr>
          <p:cNvSpPr>
            <a:spLocks noGrp="1"/>
          </p:cNvSpPr>
          <p:nvPr>
            <p:ph type="body" idx="1"/>
          </p:nvPr>
        </p:nvSpPr>
        <p:spPr>
          <a:xfrm>
            <a:off x="700635" y="2221992"/>
            <a:ext cx="10691265" cy="37398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1DD1378-7C96-4079-B44C-3D86B4657596}"/>
              </a:ext>
            </a:extLst>
          </p:cNvPr>
          <p:cNvSpPr>
            <a:spLocks noGrp="1"/>
          </p:cNvSpPr>
          <p:nvPr>
            <p:ph type="dt" sz="half" idx="2"/>
          </p:nvPr>
        </p:nvSpPr>
        <p:spPr>
          <a:xfrm>
            <a:off x="8369448" y="6356350"/>
            <a:ext cx="2549564" cy="365125"/>
          </a:xfrm>
          <a:prstGeom prst="rect">
            <a:avLst/>
          </a:prstGeom>
        </p:spPr>
        <p:txBody>
          <a:bodyPr vert="horz" lIns="91440" tIns="45720" rIns="91440" bIns="45720" rtlCol="0" anchor="ctr"/>
          <a:lstStyle>
            <a:lvl1pPr algn="r">
              <a:defRPr sz="1050">
                <a:solidFill>
                  <a:schemeClr val="tx1"/>
                </a:solidFill>
                <a:latin typeface="+mj-lt"/>
              </a:defRPr>
            </a:lvl1pPr>
          </a:lstStyle>
          <a:p>
            <a:fld id="{E31BA835-12AC-4E8F-955A-EA3F4DE2791F}" type="datetime1">
              <a:rPr lang="en-US" smtClean="0"/>
              <a:t>10/12/2025</a:t>
            </a:fld>
            <a:endParaRPr lang="en-US"/>
          </a:p>
        </p:txBody>
      </p:sp>
      <p:sp>
        <p:nvSpPr>
          <p:cNvPr id="5" name="Footer Placeholder 4">
            <a:extLst>
              <a:ext uri="{FF2B5EF4-FFF2-40B4-BE49-F238E27FC236}">
                <a16:creationId xmlns:a16="http://schemas.microsoft.com/office/drawing/2014/main" id="{D19B6B78-577F-43F5-BAEE-BF72484C9850}"/>
              </a:ext>
            </a:extLst>
          </p:cNvPr>
          <p:cNvSpPr>
            <a:spLocks noGrp="1"/>
          </p:cNvSpPr>
          <p:nvPr>
            <p:ph type="ftr" sz="quarter" idx="3"/>
          </p:nvPr>
        </p:nvSpPr>
        <p:spPr>
          <a:xfrm>
            <a:off x="704088" y="6356350"/>
            <a:ext cx="4539727" cy="365125"/>
          </a:xfrm>
          <a:prstGeom prst="rect">
            <a:avLst/>
          </a:prstGeom>
        </p:spPr>
        <p:txBody>
          <a:bodyPr vert="horz" lIns="91440" tIns="45720" rIns="91440" bIns="45720" rtlCol="0" anchor="ctr"/>
          <a:lstStyle>
            <a:lvl1pPr algn="l">
              <a:defRPr sz="1050">
                <a:solidFill>
                  <a:schemeClr val="tx1"/>
                </a:solidFill>
                <a:latin typeface="+mj-lt"/>
              </a:defRPr>
            </a:lvl1pPr>
          </a:lstStyle>
          <a:p>
            <a:endParaRPr lang="en-US" dirty="0"/>
          </a:p>
        </p:txBody>
      </p:sp>
      <p:sp>
        <p:nvSpPr>
          <p:cNvPr id="6" name="Slide Number Placeholder 5">
            <a:extLst>
              <a:ext uri="{FF2B5EF4-FFF2-40B4-BE49-F238E27FC236}">
                <a16:creationId xmlns:a16="http://schemas.microsoft.com/office/drawing/2014/main" id="{A8CC75B8-AF8F-4D8A-9B3D-D1951A64BADB}"/>
              </a:ext>
            </a:extLst>
          </p:cNvPr>
          <p:cNvSpPr>
            <a:spLocks noGrp="1"/>
          </p:cNvSpPr>
          <p:nvPr>
            <p:ph type="sldNum" sz="quarter" idx="4"/>
          </p:nvPr>
        </p:nvSpPr>
        <p:spPr>
          <a:xfrm>
            <a:off x="10919012" y="6356350"/>
            <a:ext cx="672354" cy="365125"/>
          </a:xfrm>
          <a:prstGeom prst="rect">
            <a:avLst/>
          </a:prstGeom>
        </p:spPr>
        <p:txBody>
          <a:bodyPr vert="horz" lIns="91440" tIns="45720" rIns="91440" bIns="45720" rtlCol="0" anchor="ctr"/>
          <a:lstStyle>
            <a:lvl1pPr algn="r">
              <a:defRPr sz="1800">
                <a:solidFill>
                  <a:schemeClr val="tx1"/>
                </a:solidFill>
              </a:defRPr>
            </a:lvl1pPr>
          </a:lstStyle>
          <a:p>
            <a:fld id="{87E7843D-FF13-4365-9478-9625B70A2705}" type="slidenum">
              <a:rPr lang="en-US" smtClean="0"/>
              <a:t>‹#›</a:t>
            </a:fld>
            <a:endParaRPr lang="en-US"/>
          </a:p>
        </p:txBody>
      </p:sp>
      <p:cxnSp>
        <p:nvCxnSpPr>
          <p:cNvPr id="7" name="Straight Connector 6">
            <a:extLst>
              <a:ext uri="{FF2B5EF4-FFF2-40B4-BE49-F238E27FC236}">
                <a16:creationId xmlns:a16="http://schemas.microsoft.com/office/drawing/2014/main" id="{F64F9B95-9045-48D2-B9F3-2927E98F54AA}"/>
              </a:ext>
            </a:extLst>
          </p:cNvPr>
          <p:cNvCxnSpPr>
            <a:cxnSpLocks/>
          </p:cNvCxnSpPr>
          <p:nvPr/>
        </p:nvCxnSpPr>
        <p:spPr>
          <a:xfrm>
            <a:off x="800100" y="723900"/>
            <a:ext cx="10591800" cy="0"/>
          </a:xfrm>
          <a:prstGeom prst="line">
            <a:avLst/>
          </a:prstGeom>
          <a:ln w="44450">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085AA86F-6A4D-4BCB-A045-D992CDC2959B}"/>
              </a:ext>
            </a:extLst>
          </p:cNvPr>
          <p:cNvCxnSpPr>
            <a:cxnSpLocks/>
          </p:cNvCxnSpPr>
          <p:nvPr/>
        </p:nvCxnSpPr>
        <p:spPr>
          <a:xfrm>
            <a:off x="800100" y="6142781"/>
            <a:ext cx="105918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1803258"/>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hf sldNum="0" hdr="0" ftr="0" dt="0"/>
  <p:txStyles>
    <p:titleStyle>
      <a:lvl1pPr algn="l" defTabSz="914400" rtl="0" eaLnBrk="1" latinLnBrk="0" hangingPunct="1">
        <a:lnSpc>
          <a:spcPct val="100000"/>
        </a:lnSpc>
        <a:spcBef>
          <a:spcPct val="0"/>
        </a:spcBef>
        <a:buNone/>
        <a:defRPr sz="4000" kern="1200" cap="all" spc="30" baseline="0">
          <a:solidFill>
            <a:schemeClr val="tx1"/>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2000" kern="1200">
          <a:solidFill>
            <a:schemeClr val="tx1"/>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800" kern="1200">
          <a:solidFill>
            <a:schemeClr val="tx1"/>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600" kern="1200">
          <a:solidFill>
            <a:schemeClr val="tx1"/>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0B98925-0550-1AFB-C1DC-02792400FB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15000"/>
                  </a:schemeClr>
                </a:solidFill>
                <a:prstDash val="solid"/>
                <a:miter lim="800000"/>
              </a14:hiddenLine>
            </a:ext>
          </a:extLst>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pic>
        <p:nvPicPr>
          <p:cNvPr id="4" name="Picture 3" descr="Colorized light photo effects">
            <a:extLst>
              <a:ext uri="{FF2B5EF4-FFF2-40B4-BE49-F238E27FC236}">
                <a16:creationId xmlns:a16="http://schemas.microsoft.com/office/drawing/2014/main" id="{1BDB93C6-9A5A-4F48-8E15-19E36A561778}"/>
              </a:ext>
            </a:extLst>
          </p:cNvPr>
          <p:cNvPicPr>
            <a:picLocks noChangeAspect="1"/>
          </p:cNvPicPr>
          <p:nvPr/>
        </p:nvPicPr>
        <p:blipFill>
          <a:blip r:embed="rId2"/>
          <a:srcRect b="15730"/>
          <a:stretch>
            <a:fillRect/>
          </a:stretch>
        </p:blipFill>
        <p:spPr>
          <a:xfrm>
            <a:off x="0" y="120450"/>
            <a:ext cx="12191979" cy="6857990"/>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11" name="Rectangle 10">
            <a:extLst>
              <a:ext uri="{FF2B5EF4-FFF2-40B4-BE49-F238E27FC236}">
                <a16:creationId xmlns:a16="http://schemas.microsoft.com/office/drawing/2014/main" id="{0CCA9273-E74E-A306-1F74-BEF9EDA305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0" y="0"/>
            <a:ext cx="12192000" cy="2462170"/>
          </a:xfrm>
          <a:prstGeom prst="rect">
            <a:avLst/>
          </a:prstGeom>
          <a:gradFill>
            <a:gsLst>
              <a:gs pos="0">
                <a:schemeClr val="bg1">
                  <a:alpha val="0"/>
                </a:schemeClr>
              </a:gs>
              <a:gs pos="48000">
                <a:schemeClr val="bg1">
                  <a:alpha val="17000"/>
                </a:schemeClr>
              </a:gs>
              <a:gs pos="100000">
                <a:schemeClr val="bg1">
                  <a:alpha val="45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sto MT"/>
              <a:ea typeface="+mn-ea"/>
              <a:cs typeface="+mn-cs"/>
            </a:endParaRPr>
          </a:p>
        </p:txBody>
      </p:sp>
      <p:sp>
        <p:nvSpPr>
          <p:cNvPr id="2" name="Title 1">
            <a:extLst>
              <a:ext uri="{FF2B5EF4-FFF2-40B4-BE49-F238E27FC236}">
                <a16:creationId xmlns:a16="http://schemas.microsoft.com/office/drawing/2014/main" id="{772D10F1-2C24-B6C7-BB99-F12F4D25C627}"/>
              </a:ext>
            </a:extLst>
          </p:cNvPr>
          <p:cNvSpPr>
            <a:spLocks noGrp="1"/>
          </p:cNvSpPr>
          <p:nvPr>
            <p:ph type="ctrTitle"/>
          </p:nvPr>
        </p:nvSpPr>
        <p:spPr>
          <a:xfrm>
            <a:off x="259080" y="630667"/>
            <a:ext cx="2755425" cy="434070"/>
          </a:xfrm>
        </p:spPr>
        <p:txBody>
          <a:bodyPr anchor="ctr">
            <a:normAutofit fontScale="90000"/>
          </a:bodyPr>
          <a:lstStyle/>
          <a:p>
            <a:r>
              <a:rPr lang="en-GB" sz="1200" dirty="0"/>
              <a:t>Ariana </a:t>
            </a:r>
            <a:r>
              <a:rPr lang="en-GB" sz="1200" dirty="0" err="1"/>
              <a:t>gabriela</a:t>
            </a:r>
            <a:r>
              <a:rPr lang="en-GB" sz="1200" dirty="0"/>
              <a:t> Bonea(2314969)</a:t>
            </a:r>
            <a:br>
              <a:rPr lang="en-GB" sz="1200" dirty="0"/>
            </a:br>
            <a:r>
              <a:rPr lang="en-GB" sz="1200" dirty="0" err="1"/>
              <a:t>lclm</a:t>
            </a:r>
            <a:r>
              <a:rPr lang="en-GB" sz="1200" dirty="0"/>
              <a:t> 5006</a:t>
            </a:r>
            <a:br>
              <a:rPr lang="en-GB" sz="1200" dirty="0"/>
            </a:br>
            <a:r>
              <a:rPr lang="en-GB" sz="1200" dirty="0"/>
              <a:t>developing emotional intelligence skills</a:t>
            </a:r>
            <a:br>
              <a:rPr lang="en-GB" sz="1200" dirty="0"/>
            </a:br>
            <a:endParaRPr lang="en-GB" sz="1200" dirty="0"/>
          </a:p>
        </p:txBody>
      </p:sp>
      <p:sp>
        <p:nvSpPr>
          <p:cNvPr id="3" name="Subtitle 2">
            <a:extLst>
              <a:ext uri="{FF2B5EF4-FFF2-40B4-BE49-F238E27FC236}">
                <a16:creationId xmlns:a16="http://schemas.microsoft.com/office/drawing/2014/main" id="{3388A109-A9E0-7689-4083-4BBA9D678EF2}"/>
              </a:ext>
            </a:extLst>
          </p:cNvPr>
          <p:cNvSpPr>
            <a:spLocks noGrp="1"/>
          </p:cNvSpPr>
          <p:nvPr>
            <p:ph type="subTitle" idx="1"/>
          </p:nvPr>
        </p:nvSpPr>
        <p:spPr>
          <a:xfrm>
            <a:off x="1758461" y="5997677"/>
            <a:ext cx="7516167" cy="704184"/>
          </a:xfrm>
        </p:spPr>
        <p:txBody>
          <a:bodyPr anchor="ctr">
            <a:normAutofit/>
          </a:bodyPr>
          <a:lstStyle/>
          <a:p>
            <a:pPr algn="ctr"/>
            <a:r>
              <a:rPr lang="en-GB" sz="1100" dirty="0"/>
              <a:t>UNDERSTANDING EMOTIONAL INTELLIGENCE</a:t>
            </a:r>
          </a:p>
          <a:p>
            <a:pPr algn="ctr"/>
            <a:r>
              <a:rPr lang="en-GB" sz="1100" dirty="0"/>
              <a:t>‘’If you are tuned out of your own emotions, you will be poor at reading them in other people’’- Daniel Goleman</a:t>
            </a:r>
          </a:p>
        </p:txBody>
      </p:sp>
      <p:sp>
        <p:nvSpPr>
          <p:cNvPr id="5" name="Flowchart: Delay 4">
            <a:extLst>
              <a:ext uri="{FF2B5EF4-FFF2-40B4-BE49-F238E27FC236}">
                <a16:creationId xmlns:a16="http://schemas.microsoft.com/office/drawing/2014/main" id="{287BCA8A-799E-31F5-B256-3F52719842BB}"/>
              </a:ext>
            </a:extLst>
          </p:cNvPr>
          <p:cNvSpPr/>
          <p:nvPr/>
        </p:nvSpPr>
        <p:spPr>
          <a:xfrm>
            <a:off x="363794" y="1455174"/>
            <a:ext cx="3038167" cy="2094271"/>
          </a:xfrm>
          <a:prstGeom prst="flowChartDelay">
            <a:avLst/>
          </a:prstGeom>
          <a:solidFill>
            <a:schemeClr val="accent1">
              <a:lumMod val="40000"/>
              <a:lumOff val="6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INTRODUCTION</a:t>
            </a:r>
            <a:br>
              <a:rPr lang="en-GB" sz="1100" dirty="0"/>
            </a:br>
            <a:r>
              <a:rPr lang="en-GB" sz="1100" dirty="0"/>
              <a:t>Emotional intelligence (El) is the ability to recognize, understand, and manage emotions in ourselves and others. As students. El is essential for handling pressure, improving communication, and staying focused on goals. Developing emotional intelligence helps build confidence and stronger relationships inside and outside the classroom</a:t>
            </a:r>
            <a:r>
              <a:rPr lang="en-GB" dirty="0"/>
              <a:t>.</a:t>
            </a:r>
            <a:endParaRPr lang="en-GB" b="1" dirty="0">
              <a:ln w="22225">
                <a:solidFill>
                  <a:schemeClr val="accent2"/>
                </a:solidFill>
                <a:prstDash val="solid"/>
              </a:ln>
              <a:solidFill>
                <a:schemeClr val="accent2">
                  <a:lumMod val="40000"/>
                  <a:lumOff val="60000"/>
                </a:schemeClr>
              </a:solidFill>
            </a:endParaRPr>
          </a:p>
        </p:txBody>
      </p:sp>
      <p:sp>
        <p:nvSpPr>
          <p:cNvPr id="6" name="Oval 5">
            <a:extLst>
              <a:ext uri="{FF2B5EF4-FFF2-40B4-BE49-F238E27FC236}">
                <a16:creationId xmlns:a16="http://schemas.microsoft.com/office/drawing/2014/main" id="{EC465627-BC40-4F77-0581-55D194D8ED2B}"/>
              </a:ext>
            </a:extLst>
          </p:cNvPr>
          <p:cNvSpPr/>
          <p:nvPr/>
        </p:nvSpPr>
        <p:spPr>
          <a:xfrm>
            <a:off x="259079" y="3795251"/>
            <a:ext cx="2755425" cy="2733367"/>
          </a:xfrm>
          <a:prstGeom prst="ellipse">
            <a:avLst/>
          </a:prstGeom>
          <a:solidFill>
            <a:schemeClr val="accent3">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METHOD</a:t>
            </a:r>
            <a:br>
              <a:rPr lang="en-GB" sz="1100" dirty="0"/>
            </a:br>
            <a:r>
              <a:rPr lang="en-GB" sz="1100" dirty="0"/>
              <a:t>To develop this poster, I researched emotional intelligence using online articles and psychology journals, including Daniel Goleman's work,</a:t>
            </a:r>
            <a:br>
              <a:rPr lang="en-GB" sz="1100" dirty="0"/>
            </a:br>
            <a:r>
              <a:rPr lang="en-GB" sz="1100" dirty="0"/>
              <a:t>I also reflected on my own experiences as a student to understand how emotions influence my learning and motivation.</a:t>
            </a:r>
          </a:p>
        </p:txBody>
      </p:sp>
      <p:sp>
        <p:nvSpPr>
          <p:cNvPr id="7" name="Rectangle: Rounded Corners 6">
            <a:extLst>
              <a:ext uri="{FF2B5EF4-FFF2-40B4-BE49-F238E27FC236}">
                <a16:creationId xmlns:a16="http://schemas.microsoft.com/office/drawing/2014/main" id="{F6B86610-75A4-2E63-8C97-0B0C43C01598}"/>
              </a:ext>
            </a:extLst>
          </p:cNvPr>
          <p:cNvSpPr/>
          <p:nvPr/>
        </p:nvSpPr>
        <p:spPr>
          <a:xfrm>
            <a:off x="3805731" y="301582"/>
            <a:ext cx="3421625" cy="2462170"/>
          </a:xfrm>
          <a:prstGeom prst="roundRect">
            <a:avLst/>
          </a:prstGeom>
          <a:solidFill>
            <a:schemeClr val="accent3"/>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ln w="0"/>
                <a:solidFill>
                  <a:schemeClr val="tx1"/>
                </a:solidFill>
                <a:effectLst>
                  <a:outerShdw blurRad="38100" dist="19050" dir="2700000" algn="tl" rotWithShape="0">
                    <a:schemeClr val="dk1">
                      <a:alpha val="40000"/>
                    </a:schemeClr>
                  </a:outerShdw>
                </a:effectLst>
              </a:rPr>
              <a:t>HOW</a:t>
            </a:r>
            <a:r>
              <a:rPr lang="en-GB" sz="1200" dirty="0"/>
              <a:t> CAN SOMEONE DEVELOP EMOTIONAL INTELLIGENCE</a:t>
            </a:r>
            <a:br>
              <a:rPr lang="en-GB" sz="1100" dirty="0"/>
            </a:br>
            <a:r>
              <a:rPr lang="en-GB" sz="1100" dirty="0"/>
              <a:t> Self-reflection - Be honest about your emotions and reactions.</a:t>
            </a:r>
            <a:br>
              <a:rPr lang="en-GB" sz="1100" dirty="0"/>
            </a:br>
            <a:r>
              <a:rPr lang="en-GB" sz="1100" dirty="0"/>
              <a:t> Active listening - Pay attention to others' tone and Feelings.</a:t>
            </a:r>
            <a:br>
              <a:rPr lang="en-GB" sz="1100" dirty="0"/>
            </a:br>
            <a:r>
              <a:rPr lang="en-GB" sz="1100" dirty="0"/>
              <a:t>Empathy -Try to understand how others feel before responding </a:t>
            </a:r>
          </a:p>
          <a:p>
            <a:pPr algn="ctr"/>
            <a:r>
              <a:rPr lang="en-GB" sz="1100" dirty="0"/>
              <a:t>Continuous learning-  Read, journal, and stay open to feedback.</a:t>
            </a:r>
          </a:p>
        </p:txBody>
      </p:sp>
      <p:sp>
        <p:nvSpPr>
          <p:cNvPr id="8" name="Arrow: Pentagon 7">
            <a:extLst>
              <a:ext uri="{FF2B5EF4-FFF2-40B4-BE49-F238E27FC236}">
                <a16:creationId xmlns:a16="http://schemas.microsoft.com/office/drawing/2014/main" id="{8B42B715-CF46-E29F-0B21-30A8E816718C}"/>
              </a:ext>
            </a:extLst>
          </p:cNvPr>
          <p:cNvSpPr/>
          <p:nvPr/>
        </p:nvSpPr>
        <p:spPr>
          <a:xfrm>
            <a:off x="3378298" y="3011534"/>
            <a:ext cx="3991897" cy="3008671"/>
          </a:xfrm>
          <a:prstGeom prst="homePlate">
            <a:avLst/>
          </a:prstGeom>
          <a:solidFill>
            <a:schemeClr val="accent3">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200" dirty="0"/>
              <a:t>EMOTIONAL INTELLIGENCE AND ACADEMIC SUCCESS</a:t>
            </a:r>
            <a:br>
              <a:rPr lang="en-GB" sz="1100" dirty="0"/>
            </a:br>
            <a:r>
              <a:rPr lang="en-GB" sz="1100" dirty="0" err="1"/>
              <a:t>Success</a:t>
            </a:r>
            <a:r>
              <a:rPr lang="en-GB" sz="1100" dirty="0"/>
              <a:t> in studies depends on both knowledge and emotional balance.</a:t>
            </a:r>
            <a:br>
              <a:rPr lang="en-GB" sz="1100" dirty="0"/>
            </a:br>
            <a:r>
              <a:rPr lang="en-GB" sz="1100" dirty="0"/>
              <a:t>Key factors for success</a:t>
            </a:r>
            <a:br>
              <a:rPr lang="en-GB" sz="1100" dirty="0"/>
            </a:br>
            <a:r>
              <a:rPr lang="en-GB" sz="1100" dirty="0"/>
              <a:t>• Self, motivation and consistency</a:t>
            </a:r>
            <a:br>
              <a:rPr lang="en-GB" sz="1100" dirty="0"/>
            </a:br>
            <a:r>
              <a:rPr lang="en-GB" sz="1100" dirty="0"/>
              <a:t>• Resilience when facing challenges</a:t>
            </a:r>
            <a:br>
              <a:rPr lang="en-GB" sz="1100" dirty="0"/>
            </a:br>
            <a:r>
              <a:rPr lang="en-GB" sz="1100" dirty="0"/>
              <a:t>• Time management and organisation</a:t>
            </a:r>
            <a:br>
              <a:rPr lang="en-GB" sz="1100" dirty="0"/>
            </a:br>
            <a:r>
              <a:rPr lang="en-GB" sz="1100" dirty="0"/>
              <a:t>• Social awareness and teamwork</a:t>
            </a:r>
          </a:p>
        </p:txBody>
      </p:sp>
      <p:sp>
        <p:nvSpPr>
          <p:cNvPr id="10" name="Rectangle: Diagonal Corners Rounded 9">
            <a:extLst>
              <a:ext uri="{FF2B5EF4-FFF2-40B4-BE49-F238E27FC236}">
                <a16:creationId xmlns:a16="http://schemas.microsoft.com/office/drawing/2014/main" id="{61227B40-D1C2-A345-84AB-AFEDB24334FC}"/>
              </a:ext>
            </a:extLst>
          </p:cNvPr>
          <p:cNvSpPr/>
          <p:nvPr/>
        </p:nvSpPr>
        <p:spPr>
          <a:xfrm>
            <a:off x="7502013" y="301582"/>
            <a:ext cx="4689987" cy="5922237"/>
          </a:xfrm>
          <a:prstGeom prst="round2DiagRect">
            <a:avLst/>
          </a:prstGeom>
          <a:solidFill>
            <a:schemeClr val="accent5">
              <a:lumMod val="60000"/>
              <a:lumOff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600" dirty="0"/>
              <a:t>REFLECTING ON MY OWN EXPERIENCE AS A STUDENT</a:t>
            </a:r>
          </a:p>
          <a:p>
            <a:pPr algn="ctr"/>
            <a:br>
              <a:rPr lang="en-GB" dirty="0"/>
            </a:br>
            <a:r>
              <a:rPr lang="en-GB" sz="1600" dirty="0"/>
              <a:t>As a student, I've realised emotions strongly affect my concentration and motivation. When I feel anxious or under pressure. I tend to avoid tasks.</a:t>
            </a:r>
            <a:br>
              <a:rPr lang="en-GB" sz="1600" dirty="0"/>
            </a:br>
            <a:r>
              <a:rPr lang="en-GB" sz="1600" dirty="0"/>
              <a:t>To manage this, I:</a:t>
            </a:r>
            <a:br>
              <a:rPr lang="en-GB" sz="1600" dirty="0"/>
            </a:br>
            <a:r>
              <a:rPr lang="en-GB" sz="1600" dirty="0"/>
              <a:t>• Take short mindfulness breaks during study sessions</a:t>
            </a:r>
            <a:br>
              <a:rPr lang="en-GB" sz="1600" dirty="0"/>
            </a:br>
            <a:r>
              <a:rPr lang="en-GB" sz="1600" dirty="0"/>
              <a:t>• Write down what's stressing me out and look for solutions</a:t>
            </a:r>
            <a:br>
              <a:rPr lang="en-GB" sz="1600" dirty="0"/>
            </a:br>
            <a:r>
              <a:rPr lang="en-GB" sz="1600" dirty="0"/>
              <a:t>• Go for walks or do light exercise to reset my mind</a:t>
            </a:r>
            <a:br>
              <a:rPr lang="en-GB" sz="1600" dirty="0"/>
            </a:br>
            <a:r>
              <a:rPr lang="en-GB" sz="1600" dirty="0"/>
              <a:t>These strategies help me stay calm, focused, and more in control of my emotions.</a:t>
            </a:r>
          </a:p>
          <a:p>
            <a:pPr algn="ctr"/>
            <a:endParaRPr lang="en-GB" sz="1600" dirty="0"/>
          </a:p>
          <a:p>
            <a:pPr algn="ctr"/>
            <a:r>
              <a:rPr lang="en-GB" sz="1600" dirty="0"/>
              <a:t>References:</a:t>
            </a:r>
          </a:p>
          <a:p>
            <a:pPr algn="ctr"/>
            <a:endParaRPr lang="en-GB" sz="1600" dirty="0"/>
          </a:p>
          <a:p>
            <a:pPr algn="ctr"/>
            <a:r>
              <a:rPr lang="en-GB" sz="1400" dirty="0"/>
              <a:t>Goleman, D. (1995). Emotional Intelligence: Why it can matter more than IQ. Bantam Books.</a:t>
            </a:r>
          </a:p>
          <a:p>
            <a:pPr algn="ctr"/>
            <a:endParaRPr lang="en-GB" sz="1400" dirty="0"/>
          </a:p>
          <a:p>
            <a:pPr algn="ctr"/>
            <a:r>
              <a:rPr lang="en-GB" sz="1400" dirty="0"/>
              <a:t>NHS. (2023). Mindfulness and Mental Wellbeing. </a:t>
            </a:r>
          </a:p>
          <a:p>
            <a:pPr algn="ctr"/>
            <a:endParaRPr lang="en-GB" sz="1600" dirty="0"/>
          </a:p>
        </p:txBody>
      </p:sp>
    </p:spTree>
    <p:extLst>
      <p:ext uri="{BB962C8B-B14F-4D97-AF65-F5344CB8AC3E}">
        <p14:creationId xmlns:p14="http://schemas.microsoft.com/office/powerpoint/2010/main" val="211038304"/>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ChronicleVTI">
  <a:themeElements>
    <a:clrScheme name="Chronicle">
      <a:dk1>
        <a:srgbClr val="000000"/>
      </a:dk1>
      <a:lt1>
        <a:srgbClr val="FFFFFF"/>
      </a:lt1>
      <a:dk2>
        <a:srgbClr val="1C1C32"/>
      </a:dk2>
      <a:lt2>
        <a:srgbClr val="F8F4F1"/>
      </a:lt2>
      <a:accent1>
        <a:srgbClr val="734B67"/>
      </a:accent1>
      <a:accent2>
        <a:srgbClr val="959EBB"/>
      </a:accent2>
      <a:accent3>
        <a:srgbClr val="596781"/>
      </a:accent3>
      <a:accent4>
        <a:srgbClr val="7F6E8C"/>
      </a:accent4>
      <a:accent5>
        <a:srgbClr val="DB9A8F"/>
      </a:accent5>
      <a:accent6>
        <a:srgbClr val="C29AB1"/>
      </a:accent6>
      <a:hlink>
        <a:srgbClr val="778BA2"/>
      </a:hlink>
      <a:folHlink>
        <a:srgbClr val="A27C99"/>
      </a:folHlink>
    </a:clrScheme>
    <a:fontScheme name="Univers Calisto">
      <a:majorFont>
        <a:latin typeface="Univers Condensed"/>
        <a:ea typeface=""/>
        <a:cs typeface=""/>
      </a:majorFont>
      <a:minorFont>
        <a:latin typeface="Calisto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ChronicleVTI" id="{508E4D90-5116-4BF0-876B-3F422DD1F65F}" vid="{AA21DC3D-92A8-43A4-8358-ED428371CD55}"/>
    </a:ext>
  </a:extLst>
</a:theme>
</file>

<file path=docProps/app.xml><?xml version="1.0" encoding="utf-8"?>
<Properties xmlns="http://schemas.openxmlformats.org/officeDocument/2006/extended-properties" xmlns:vt="http://schemas.openxmlformats.org/officeDocument/2006/docPropsVTypes">
  <TotalTime>46</TotalTime>
  <Words>374</Words>
  <Application>Microsoft Office PowerPoint</Application>
  <PresentationFormat>Widescreen</PresentationFormat>
  <Paragraphs>16</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Calisto MT</vt:lpstr>
      <vt:lpstr>Univers Condensed</vt:lpstr>
      <vt:lpstr>ChronicleVTI</vt:lpstr>
      <vt:lpstr>Ariana gabriela Bonea(2314969) lclm 5006 developing emotional intelligence skills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Ariana-Gabriela Bonea (2314969)</dc:creator>
  <cp:lastModifiedBy>Ariana-Gabriela Bonea (2314969)</cp:lastModifiedBy>
  <cp:revision>1</cp:revision>
  <dcterms:created xsi:type="dcterms:W3CDTF">2025-10-11T21:18:14Z</dcterms:created>
  <dcterms:modified xsi:type="dcterms:W3CDTF">2025-10-11T22:04:24Z</dcterms:modified>
</cp:coreProperties>
</file>