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9144000" cy="5143500" type="screen16x9"/>
  <p:notesSz cx="6858000" cy="9144000"/>
  <p:embeddedFontLst>
    <p:embeddedFont>
      <p:font typeface="Calibri" panose="020F0502020204030204" pitchFamily="34" charset="0"/>
      <p:regular r:id="rId25"/>
      <p:bold r:id="rId26"/>
      <p:italic r:id="rId27"/>
      <p:boldItalic r:id="rId28"/>
    </p:embeddedFont>
    <p:embeddedFont>
      <p:font typeface="Lato" panose="020B0604020202020204" charset="0"/>
      <p:regular r:id="rId29"/>
      <p:bold r:id="rId30"/>
      <p:italic r:id="rId31"/>
      <p:boldItalic r:id="rId32"/>
    </p:embeddedFont>
    <p:embeddedFont>
      <p:font typeface="Montserrat" panose="020B0604020202020204" charset="0"/>
      <p:regular r:id="rId33"/>
      <p:bold r:id="rId34"/>
      <p:italic r:id="rId35"/>
      <p:boldItalic r:id="rId3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42" d="100"/>
          <a:sy n="142" d="100"/>
        </p:scale>
        <p:origin x="780" y="14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33" Type="http://schemas.openxmlformats.org/officeDocument/2006/relationships/font" Target="fonts/font9.fntdata"/><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32" Type="http://schemas.openxmlformats.org/officeDocument/2006/relationships/font" Target="fonts/font8.fntdata"/><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4.fntdata"/><Relationship Id="rId36"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font" Target="fonts/font6.fntdata"/><Relationship Id="rId35" Type="http://schemas.openxmlformats.org/officeDocument/2006/relationships/font" Target="fonts/font1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groomarts.com/student-advice/marketing-insights"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www.americanpetproducts.org/press_industrytrends.asp" TargetMode="External"/><Relationship Id="rId5" Type="http://schemas.openxmlformats.org/officeDocument/2006/relationships/hyperlink" Target="https://brandongaille.com/31-dog-day-care-industry-statistics-and-trends/" TargetMode="External"/><Relationship Id="rId4" Type="http://schemas.openxmlformats.org/officeDocument/2006/relationships/hyperlink" Target="https://www.petbusinessworld.co.uk/news/feed/pet-market-set-to-smash--2bn-barrier"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americanpetproducts.org/press_industrytrends.asp"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petboardinganddaycare.com/archive/back_issues/volume6edition3/article4.html"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gov.uk/data-protection"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en.wikipedia.org/wiki/Corporate_law"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767677ef25_0_129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 name="Google Shape;140;g767677ef25_0_12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767677ef25_0_130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767677ef25_0_13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767677ef25_6_6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9" name="Google Shape;159;g767677ef25_6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g767677ef25_0_130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g767677ef25_0_13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767677ef25_0_13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767677ef25_0_13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767677ef25_2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767677ef25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767677ef25_2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4" name="Google Shape;204;g767677ef25_2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(UK) Pet Market Industry Statistics - </a:t>
            </a:r>
            <a:r>
              <a:rPr lang="en-GB" u="sng">
                <a:solidFill>
                  <a:schemeClr val="accent5"/>
                </a:solidFill>
                <a:hlinkClick r:id="rId3"/>
              </a:rPr>
              <a:t>https://groomarts.com/student-advice/marketing-insights</a:t>
            </a:r>
            <a:endParaRPr/>
          </a:p>
          <a:p>
            <a:pPr marL="0" lvl="0" indent="0" algn="l" rtl="0">
              <a:spcBef>
                <a:spcPts val="0"/>
              </a:spcBef>
              <a:spcAft>
                <a:spcPts val="0"/>
              </a:spcAft>
              <a:buNone/>
            </a:pPr>
            <a:r>
              <a:rPr lang="en-GB"/>
              <a:t>(UK) Pet Market statistics - </a:t>
            </a:r>
            <a:r>
              <a:rPr lang="en-GB" u="sng">
                <a:solidFill>
                  <a:schemeClr val="hlink"/>
                </a:solidFill>
                <a:hlinkClick r:id="rId4"/>
              </a:rPr>
              <a:t>https://www.petbusinessworld.co.uk/news/feed/pet-market-set-to-smash--2bn-barrier</a:t>
            </a:r>
            <a:br>
              <a:rPr lang="en-GB"/>
            </a:br>
            <a:r>
              <a:rPr lang="en-GB"/>
              <a:t>(US) Doggy Daycare statistics and trends - </a:t>
            </a:r>
            <a:r>
              <a:rPr lang="en-GB" u="sng">
                <a:solidFill>
                  <a:schemeClr val="hlink"/>
                </a:solidFill>
                <a:hlinkClick r:id="rId5"/>
              </a:rPr>
              <a:t>https://brandongaille.com/31-dog-day-care-industry-statistics-and-trends</a:t>
            </a:r>
            <a:endParaRPr/>
          </a:p>
          <a:p>
            <a:pPr marL="0" lvl="0" indent="0" algn="l" rtl="0">
              <a:spcBef>
                <a:spcPts val="0"/>
              </a:spcBef>
              <a:spcAft>
                <a:spcPts val="0"/>
              </a:spcAft>
              <a:buNone/>
            </a:pPr>
            <a:r>
              <a:rPr lang="en-GB"/>
              <a:t>(US) Pet Industry Market Size &amp; Ownership - </a:t>
            </a:r>
            <a:r>
              <a:rPr lang="en-GB" u="sng">
                <a:solidFill>
                  <a:schemeClr val="hlink"/>
                </a:solidFill>
                <a:hlinkClick r:id="rId6"/>
              </a:rPr>
              <a:t>https://www.americanpetproducts.org/press_industrytrends.asp</a:t>
            </a:r>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767677ef25_2_2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767677ef25_2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767677ef25_2_6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 name="Google Shape;220;g767677ef25_2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u="sng">
                <a:solidFill>
                  <a:schemeClr val="hlink"/>
                </a:solidFill>
                <a:hlinkClick r:id="rId3"/>
              </a:rPr>
              <a:t>https://www.americanpetproducts.org/press_industrytrends.asp</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767677ef25_2_1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767677ef25_2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Pet Boarding Daycare - </a:t>
            </a:r>
            <a:r>
              <a:rPr lang="en-GB" u="sng">
                <a:solidFill>
                  <a:schemeClr val="hlink"/>
                </a:solidFill>
                <a:hlinkClick r:id="rId3"/>
              </a:rPr>
              <a:t>https://www.petboardinganddaycare.com/archive/back_issues/volume6edition3/article4.html</a:t>
            </a:r>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g767677ef25_2_6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7" name="Google Shape;237;g767677ef25_2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g767677ef25_3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5" name="Google Shape;245;g767677ef25_3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g767677ef25_3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3" name="Google Shape;253;g767677ef25_3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g767677ef25_4_31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1" name="Google Shape;261;g767677ef25_4_3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
        <p:cNvGrpSpPr/>
        <p:nvPr/>
      </p:nvGrpSpPr>
      <p:grpSpPr>
        <a:xfrm>
          <a:off x="0" y="0"/>
          <a:ext cx="0" cy="0"/>
          <a:chOff x="0" y="0"/>
          <a:chExt cx="0" cy="0"/>
        </a:xfrm>
      </p:grpSpPr>
      <p:sp>
        <p:nvSpPr>
          <p:cNvPr id="268" name="Google Shape;268;g767677ef25_0_102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9" name="Google Shape;269;g767677ef25_0_1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
        <p:cNvGrpSpPr/>
        <p:nvPr/>
      </p:nvGrpSpPr>
      <p:grpSpPr>
        <a:xfrm>
          <a:off x="0" y="0"/>
          <a:ext cx="0" cy="0"/>
          <a:chOff x="0" y="0"/>
          <a:chExt cx="0" cy="0"/>
        </a:xfrm>
      </p:grpSpPr>
      <p:sp>
        <p:nvSpPr>
          <p:cNvPr id="278" name="Google Shape;278;g767677ef25_0_132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9" name="Google Shape;279;g767677ef25_0_13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u="sng">
                <a:solidFill>
                  <a:schemeClr val="accent5"/>
                </a:solidFill>
                <a:hlinkClick r:id="rId3"/>
              </a:rPr>
              <a:t>https://www.gov.uk/data-protection</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r>
              <a:rPr lang="en-GB" u="sng">
                <a:solidFill>
                  <a:schemeClr val="hlink"/>
                </a:solidFill>
                <a:hlinkClick r:id="rId4"/>
              </a:rPr>
              <a:t>https://en.wikipedia.org/wiki/Corporate_law</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Google Shape;286;g767677ef25_0_133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7" name="Google Shape;287;g767677ef25_0_13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767677ef25_0_133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767677ef25_0_13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
        <p:cNvGrpSpPr/>
        <p:nvPr/>
      </p:nvGrpSpPr>
      <p:grpSpPr>
        <a:xfrm>
          <a:off x="0" y="0"/>
          <a:ext cx="0" cy="0"/>
          <a:chOff x="0" y="0"/>
          <a:chExt cx="0" cy="0"/>
        </a:xfrm>
      </p:grpSpPr>
      <p:sp>
        <p:nvSpPr>
          <p:cNvPr id="302" name="Google Shape;302;g767677ef25_4_2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3" name="Google Shape;303;g767677ef25_4_2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1"/>
        <p:cNvGrpSpPr/>
        <p:nvPr/>
      </p:nvGrpSpPr>
      <p:grpSpPr>
        <a:xfrm>
          <a:off x="0" y="0"/>
          <a:ext cx="0" cy="0"/>
          <a:chOff x="0" y="0"/>
          <a:chExt cx="0" cy="0"/>
        </a:xfrm>
      </p:grpSpPr>
      <p:sp>
        <p:nvSpPr>
          <p:cNvPr id="312" name="Google Shape;312;g767677ef25_4_32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3" name="Google Shape;313;g767677ef25_4_3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1"/>
        <p:cNvGrpSpPr/>
        <p:nvPr/>
      </p:nvGrpSpPr>
      <p:grpSpPr>
        <a:xfrm>
          <a:off x="0" y="0"/>
          <a:ext cx="0" cy="0"/>
          <a:chOff x="0" y="0"/>
          <a:chExt cx="0" cy="0"/>
        </a:xfrm>
      </p:grpSpPr>
      <p:sp>
        <p:nvSpPr>
          <p:cNvPr id="322" name="Google Shape;322;g7697be1dd1_0_4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3" name="Google Shape;323;g7697be1dd1_0_4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name="adj" fmla="val 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name="adj" fmla="val 5000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150" y="1145825"/>
              <a:ext cx="3996600" cy="3996900"/>
            </a:xfrm>
            <a:prstGeom prst="diagStripe">
              <a:avLst>
                <a:gd name="adj" fmla="val 58774"/>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5400000">
              <a:off x="1646" y="-75"/>
              <a:ext cx="2299800" cy="23001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flipH="1">
              <a:off x="652821" y="590035"/>
              <a:ext cx="2300100" cy="2299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17" name="Google Shape;17;p2"/>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18" name="Google Shape;18;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3"/>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 name="Google Shape;39;p3"/>
          <p:cNvSpPr txBox="1">
            <a:spLocks noGrp="1"/>
          </p:cNvSpPr>
          <p:nvPr>
            <p:ph type="title"/>
          </p:nvPr>
        </p:nvSpPr>
        <p:spPr>
          <a:xfrm>
            <a:off x="823850" y="2053000"/>
            <a:ext cx="4587000" cy="1148700"/>
          </a:xfrm>
          <a:prstGeom prst="rect">
            <a:avLst/>
          </a:prstGeom>
        </p:spPr>
        <p:txBody>
          <a:bodyPr spcFirstLastPara="1" wrap="square" lIns="91425" tIns="91425" rIns="91425" bIns="91425" anchor="ctr"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0" name="Google Shape;40;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6" name="Google Shape;46;p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47" name="Google Shape;47;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53" name="Google Shape;53;p5"/>
          <p:cNvSpPr txBox="1">
            <a:spLocks noGrp="1"/>
          </p:cNvSpPr>
          <p:nvPr>
            <p:ph type="body" idx="1"/>
          </p:nvPr>
        </p:nvSpPr>
        <p:spPr>
          <a:xfrm>
            <a:off x="1297500" y="1567550"/>
            <a:ext cx="3403200" cy="29112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54" name="Google Shape;54;p5"/>
          <p:cNvSpPr txBox="1">
            <a:spLocks noGrp="1"/>
          </p:cNvSpPr>
          <p:nvPr>
            <p:ph type="body" idx="2"/>
          </p:nvPr>
        </p:nvSpPr>
        <p:spPr>
          <a:xfrm>
            <a:off x="4933221" y="1567550"/>
            <a:ext cx="3403200" cy="29112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55" name="Google Shape;5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6"/>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 name="Google Shape;60;p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1" name="Google Shape;6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7"/>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7"/>
          <p:cNvSpPr txBox="1">
            <a:spLocks noGrp="1"/>
          </p:cNvSpPr>
          <p:nvPr>
            <p:ph type="title"/>
          </p:nvPr>
        </p:nvSpPr>
        <p:spPr>
          <a:xfrm>
            <a:off x="1297500" y="393750"/>
            <a:ext cx="3798900" cy="14931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7" name="Google Shape;67;p7"/>
          <p:cNvSpPr txBox="1">
            <a:spLocks noGrp="1"/>
          </p:cNvSpPr>
          <p:nvPr>
            <p:ph type="body" idx="1"/>
          </p:nvPr>
        </p:nvSpPr>
        <p:spPr>
          <a:xfrm>
            <a:off x="1297500" y="1972550"/>
            <a:ext cx="3798900" cy="24159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68" name="Google Shape;6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8"/>
            <p:cNvSpPr/>
            <p:nvPr/>
          </p:nvSpPr>
          <p:spPr>
            <a:xfrm rot="5400000">
              <a:off x="4840825" y="6000"/>
              <a:ext cx="42987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8"/>
            <p:cNvSpPr/>
            <p:nvPr/>
          </p:nvSpPr>
          <p:spPr>
            <a:xfrm rot="-5400000">
              <a:off x="5618399" y="123664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8"/>
            <p:cNvSpPr/>
            <p:nvPr/>
          </p:nvSpPr>
          <p:spPr>
            <a:xfrm flipH="1">
              <a:off x="5849857" y="144407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8"/>
            <p:cNvSpPr/>
            <p:nvPr/>
          </p:nvSpPr>
          <p:spPr>
            <a:xfrm rot="-5400000">
              <a:off x="5987081" y="246974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8"/>
            <p:cNvSpPr/>
            <p:nvPr/>
          </p:nvSpPr>
          <p:spPr>
            <a:xfrm flipH="1">
              <a:off x="6222115" y="2677179"/>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8"/>
            <p:cNvSpPr/>
            <p:nvPr/>
          </p:nvSpPr>
          <p:spPr>
            <a:xfrm rot="-5400000">
              <a:off x="6675341" y="186224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8"/>
            <p:cNvSpPr/>
            <p:nvPr/>
          </p:nvSpPr>
          <p:spPr>
            <a:xfrm flipH="1">
              <a:off x="6908099" y="2069680"/>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rot="-5400000">
              <a:off x="6861141" y="247808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8"/>
            <p:cNvSpPr/>
            <p:nvPr/>
          </p:nvSpPr>
          <p:spPr>
            <a:xfrm flipH="1">
              <a:off x="7965266" y="269319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8"/>
            <p:cNvSpPr/>
            <p:nvPr/>
          </p:nvSpPr>
          <p:spPr>
            <a:xfrm flipH="1">
              <a:off x="8145082" y="330903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rot="-5400000">
              <a:off x="7047599" y="309534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flipH="1">
              <a:off x="7276649" y="330278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8"/>
            <p:cNvSpPr/>
            <p:nvPr/>
          </p:nvSpPr>
          <p:spPr>
            <a:xfrm rot="-5400000">
              <a:off x="7227414" y="3711189"/>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8"/>
            <p:cNvSpPr/>
            <p:nvPr/>
          </p:nvSpPr>
          <p:spPr>
            <a:xfrm flipH="1">
              <a:off x="7462448" y="391862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8"/>
            <p:cNvSpPr/>
            <p:nvPr/>
          </p:nvSpPr>
          <p:spPr>
            <a:xfrm rot="-5400000">
              <a:off x="8102491" y="37188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flipH="1">
              <a:off x="8334533" y="392629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rot="-5400000">
              <a:off x="8288290" y="433470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 name="Google Shape;89;p8"/>
          <p:cNvSpPr txBox="1">
            <a:spLocks noGrp="1"/>
          </p:cNvSpPr>
          <p:nvPr>
            <p:ph type="title"/>
          </p:nvPr>
        </p:nvSpPr>
        <p:spPr>
          <a:xfrm>
            <a:off x="823850" y="866775"/>
            <a:ext cx="4587000" cy="3521100"/>
          </a:xfrm>
          <a:prstGeom prst="rect">
            <a:avLst/>
          </a:prstGeom>
        </p:spPr>
        <p:txBody>
          <a:bodyPr spcFirstLastPara="1" wrap="square" lIns="91425" tIns="91425" rIns="91425" bIns="91425" anchor="ctr"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0" name="Google Shape;9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9"/>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9"/>
          <p:cNvSpPr txBox="1">
            <a:spLocks noGrp="1"/>
          </p:cNvSpPr>
          <p:nvPr>
            <p:ph type="title"/>
          </p:nvPr>
        </p:nvSpPr>
        <p:spPr>
          <a:xfrm>
            <a:off x="1297500" y="1658325"/>
            <a:ext cx="3036300" cy="17517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96" name="Google Shape;96;p9"/>
          <p:cNvSpPr txBox="1">
            <a:spLocks noGrp="1"/>
          </p:cNvSpPr>
          <p:nvPr>
            <p:ph type="subTitle" idx="1"/>
          </p:nvPr>
        </p:nvSpPr>
        <p:spPr>
          <a:xfrm>
            <a:off x="1297500" y="3538000"/>
            <a:ext cx="3036300" cy="5061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97" name="Google Shape;97;p9"/>
          <p:cNvSpPr txBox="1">
            <a:spLocks noGrp="1"/>
          </p:cNvSpPr>
          <p:nvPr>
            <p:ph type="body" idx="2"/>
          </p:nvPr>
        </p:nvSpPr>
        <p:spPr>
          <a:xfrm>
            <a:off x="4648200" y="1696600"/>
            <a:ext cx="3676800" cy="23475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98" name="Google Shape;9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0"/>
            <p:cNvSpPr/>
            <p:nvPr/>
          </p:nvSpPr>
          <p:spPr>
            <a:xfrm flipH="1">
              <a:off x="154125" y="3925529"/>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10"/>
          <p:cNvSpPr txBox="1">
            <a:spLocks noGrp="1"/>
          </p:cNvSpPr>
          <p:nvPr>
            <p:ph type="body" idx="1"/>
          </p:nvPr>
        </p:nvSpPr>
        <p:spPr>
          <a:xfrm>
            <a:off x="812725" y="4305375"/>
            <a:ext cx="6936000" cy="523800"/>
          </a:xfrm>
          <a:prstGeom prst="rect">
            <a:avLst/>
          </a:prstGeom>
        </p:spPr>
        <p:txBody>
          <a:bodyPr spcFirstLastPara="1" wrap="square" lIns="91425" tIns="91425" rIns="91425" bIns="91425" anchor="ctr" anchorCtr="0">
            <a:noAutofit/>
          </a:bodyPr>
          <a:lstStyle>
            <a:lvl1pPr marL="457200" lvl="0" indent="-228600">
              <a:lnSpc>
                <a:spcPct val="100000"/>
              </a:lnSpc>
              <a:spcBef>
                <a:spcPts val="0"/>
              </a:spcBef>
              <a:spcAft>
                <a:spcPts val="0"/>
              </a:spcAft>
              <a:buSzPts val="1300"/>
              <a:buNone/>
              <a:defRPr/>
            </a:lvl1pPr>
          </a:lstStyle>
          <a:p>
            <a:endParaRPr/>
          </a:p>
        </p:txBody>
      </p:sp>
      <p:sp>
        <p:nvSpPr>
          <p:cNvPr id="104" name="Google Shape;10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1"/>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1"/>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1"/>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1"/>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1"/>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1"/>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1"/>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1"/>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1"/>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1"/>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1"/>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1"/>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1"/>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5" name="Google Shape;125;p11"/>
          <p:cNvSpPr txBox="1">
            <a:spLocks noGrp="1"/>
          </p:cNvSpPr>
          <p:nvPr>
            <p:ph type="title" hasCustomPrompt="1"/>
          </p:nvPr>
        </p:nvSpPr>
        <p:spPr>
          <a:xfrm>
            <a:off x="823850" y="1284675"/>
            <a:ext cx="4776000" cy="1300800"/>
          </a:xfrm>
          <a:prstGeom prst="rect">
            <a:avLst/>
          </a:prstGeom>
        </p:spPr>
        <p:txBody>
          <a:bodyPr spcFirstLastPara="1" wrap="square" lIns="91425" tIns="91425" rIns="91425" bIns="91425" anchor="t" anchorCtr="0">
            <a:no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a:spLocks noGrp="1"/>
          </p:cNvSpPr>
          <p:nvPr>
            <p:ph type="body" idx="1"/>
          </p:nvPr>
        </p:nvSpPr>
        <p:spPr>
          <a:xfrm>
            <a:off x="823850" y="2643124"/>
            <a:ext cx="4776000" cy="12189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127" name="Google Shape;12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8"/>
        <p:cNvGrpSpPr/>
        <p:nvPr/>
      </p:nvGrpSpPr>
      <p:grpSpPr>
        <a:xfrm>
          <a:off x="0" y="0"/>
          <a:ext cx="0" cy="0"/>
          <a:chOff x="0" y="0"/>
          <a:chExt cx="0" cy="0"/>
        </a:xfrm>
      </p:grpSpPr>
      <p:sp>
        <p:nvSpPr>
          <p:cNvPr id="129" name="Google Shape;12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focus">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115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marL="914400" lvl="1"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2pPr>
            <a:lvl3pPr marL="1371600" lvl="2"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3pPr>
            <a:lvl4pPr marL="1828800" lvl="3"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4pPr>
            <a:lvl5pPr marL="2286000" lvl="4"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5pPr>
            <a:lvl6pPr marL="2743200" lvl="5"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6pPr>
            <a:lvl7pPr marL="3200400" lvl="6"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7pPr>
            <a:lvl8pPr marL="3657600" lvl="7"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8pPr>
            <a:lvl9pPr marL="4114800" lvl="8" indent="-298450">
              <a:lnSpc>
                <a:spcPct val="115000"/>
              </a:lnSpc>
              <a:spcBef>
                <a:spcPts val="1600"/>
              </a:spcBef>
              <a:spcAft>
                <a:spcPts val="1600"/>
              </a:spcAft>
              <a:buClr>
                <a:schemeClr val="lt1"/>
              </a:buClr>
              <a:buSzPts val="1100"/>
              <a:buFont typeface="Lato"/>
              <a:buChar char="■"/>
              <a:defRPr sz="1100">
                <a:solidFill>
                  <a:schemeClr val="l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mc:AlternateContent xmlns:mc="http://schemas.openxmlformats.org/markup-compatibility/2006" xmlns:p14="http://schemas.microsoft.com/office/powerpoint/2010/main">
    <mc:Choice Requires="p14">
      <p:transition spd="slow" p14:dur="4000">
        <p14:prism/>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jpg"/><Relationship Id="rId4" Type="http://schemas.openxmlformats.org/officeDocument/2006/relationships/hyperlink" Target="https://commons.wikimedia.org/wiki/File:Mr._Bean_2011.jpg"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brandongaille.com/31-dog-day-care-industry-statistics-and-trends/" TargetMode="External"/><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hyperlink" Target="https://www.americanpetproducts.org/press_industrytrends.asp" TargetMode="External"/><Relationship Id="rId2" Type="http://schemas.openxmlformats.org/officeDocument/2006/relationships/notesSlide" Target="../notesSlides/notesSlide10.xml"/><Relationship Id="rId1" Type="http://schemas.openxmlformats.org/officeDocument/2006/relationships/slideLayout" Target="../slideLayouts/slideLayout3.xml"/><Relationship Id="rId5" Type="http://schemas.openxmlformats.org/officeDocument/2006/relationships/image" Target="../media/image7.png"/><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data-protection" TargetMode="External"/><Relationship Id="rId2" Type="http://schemas.openxmlformats.org/officeDocument/2006/relationships/notesSlide" Target="../notesSlides/notesSlide17.xml"/><Relationship Id="rId1" Type="http://schemas.openxmlformats.org/officeDocument/2006/relationships/slideLayout" Target="../slideLayouts/slideLayout3.xml"/><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2.jpg"/><Relationship Id="rId4" Type="http://schemas.openxmlformats.org/officeDocument/2006/relationships/hyperlink" Target="https://commons.wikimedia.org/wiki/File:Mr._Bean_2011.jpg"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13"/>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IMK Development</a:t>
            </a:r>
            <a:endParaRPr/>
          </a:p>
        </p:txBody>
      </p:sp>
      <p:sp>
        <p:nvSpPr>
          <p:cNvPr id="135" name="Google Shape;135;p13"/>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Izaac   -   Matthew   -   Kewin</a:t>
            </a:r>
            <a:endParaRPr/>
          </a:p>
        </p:txBody>
      </p:sp>
      <p:pic>
        <p:nvPicPr>
          <p:cNvPr id="136" name="Google Shape;136;p13"/>
          <p:cNvPicPr preferRelativeResize="0"/>
          <p:nvPr/>
        </p:nvPicPr>
        <p:blipFill>
          <a:blip r:embed="rId3">
            <a:alphaModFix/>
          </a:blip>
          <a:stretch>
            <a:fillRect/>
          </a:stretch>
        </p:blipFill>
        <p:spPr>
          <a:xfrm>
            <a:off x="306838" y="560113"/>
            <a:ext cx="2847975" cy="1704975"/>
          </a:xfrm>
          <a:prstGeom prst="rect">
            <a:avLst/>
          </a:prstGeom>
          <a:noFill/>
          <a:ln>
            <a:noFill/>
          </a:ln>
        </p:spPr>
      </p:pic>
      <p:pic>
        <p:nvPicPr>
          <p:cNvPr id="137" name="Google Shape;137;p13">
            <a:hlinkClick r:id="rId4"/>
          </p:cNvPr>
          <p:cNvPicPr preferRelativeResize="0"/>
          <p:nvPr/>
        </p:nvPicPr>
        <p:blipFill rotWithShape="1">
          <a:blip r:embed="rId5">
            <a:alphaModFix amt="2000"/>
          </a:blip>
          <a:srcRect l="36337" t="24415" r="18166" b="32279"/>
          <a:stretch/>
        </p:blipFill>
        <p:spPr>
          <a:xfrm>
            <a:off x="1" y="0"/>
            <a:ext cx="428575" cy="5363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1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Team </a:t>
            </a:r>
            <a:endParaRPr/>
          </a:p>
        </p:txBody>
      </p:sp>
      <p:sp>
        <p:nvSpPr>
          <p:cNvPr id="143" name="Google Shape;143;p1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a:latin typeface="Calibri"/>
                <a:ea typeface="Calibri"/>
                <a:cs typeface="Calibri"/>
                <a:sym typeface="Calibri"/>
              </a:rPr>
              <a:t>Izaac: </a:t>
            </a:r>
            <a:br>
              <a:rPr lang="en-GB" sz="1800">
                <a:latin typeface="Calibri"/>
                <a:ea typeface="Calibri"/>
                <a:cs typeface="Calibri"/>
                <a:sym typeface="Calibri"/>
              </a:rPr>
            </a:br>
            <a:r>
              <a:rPr lang="en-GB" sz="1800">
                <a:latin typeface="Calibri"/>
                <a:ea typeface="Calibri"/>
                <a:cs typeface="Calibri"/>
                <a:sym typeface="Calibri"/>
              </a:rPr>
              <a:t>Business - Idea - Logo - Legal Aspect - Objectives </a:t>
            </a:r>
            <a:endParaRPr sz="1800">
              <a:latin typeface="Calibri"/>
              <a:ea typeface="Calibri"/>
              <a:cs typeface="Calibri"/>
              <a:sym typeface="Calibri"/>
            </a:endParaRPr>
          </a:p>
          <a:p>
            <a:pPr marL="0" lvl="0" indent="0" algn="l" rtl="0">
              <a:spcBef>
                <a:spcPts val="1600"/>
              </a:spcBef>
              <a:spcAft>
                <a:spcPts val="0"/>
              </a:spcAft>
              <a:buNone/>
            </a:pPr>
            <a:r>
              <a:rPr lang="en-GB" sz="1800">
                <a:latin typeface="Calibri"/>
                <a:ea typeface="Calibri"/>
                <a:cs typeface="Calibri"/>
                <a:sym typeface="Calibri"/>
              </a:rPr>
              <a:t>Kewin: </a:t>
            </a:r>
            <a:br>
              <a:rPr lang="en-GB" sz="1800">
                <a:latin typeface="Calibri"/>
                <a:ea typeface="Calibri"/>
                <a:cs typeface="Calibri"/>
                <a:sym typeface="Calibri"/>
              </a:rPr>
            </a:br>
            <a:r>
              <a:rPr lang="en-GB" sz="1800">
                <a:latin typeface="Calibri"/>
                <a:ea typeface="Calibri"/>
                <a:cs typeface="Calibri"/>
                <a:sym typeface="Calibri"/>
              </a:rPr>
              <a:t>Market - Research - Target Market - Statistics - Design</a:t>
            </a:r>
            <a:endParaRPr sz="1800">
              <a:latin typeface="Calibri"/>
              <a:ea typeface="Calibri"/>
              <a:cs typeface="Calibri"/>
              <a:sym typeface="Calibri"/>
            </a:endParaRPr>
          </a:p>
          <a:p>
            <a:pPr marL="0" lvl="0" indent="0" algn="l" rtl="0">
              <a:spcBef>
                <a:spcPts val="1600"/>
              </a:spcBef>
              <a:spcAft>
                <a:spcPts val="1600"/>
              </a:spcAft>
              <a:buNone/>
            </a:pPr>
            <a:r>
              <a:rPr lang="en-GB" sz="1800">
                <a:latin typeface="Calibri"/>
                <a:ea typeface="Calibri"/>
                <a:cs typeface="Calibri"/>
                <a:sym typeface="Calibri"/>
              </a:rPr>
              <a:t>Matt: </a:t>
            </a:r>
            <a:br>
              <a:rPr lang="en-GB" sz="1800">
                <a:latin typeface="Calibri"/>
                <a:ea typeface="Calibri"/>
                <a:cs typeface="Calibri"/>
                <a:sym typeface="Calibri"/>
              </a:rPr>
            </a:br>
            <a:r>
              <a:rPr lang="en-GB" sz="1800">
                <a:latin typeface="Calibri"/>
                <a:ea typeface="Calibri"/>
                <a:cs typeface="Calibri"/>
                <a:sym typeface="Calibri"/>
              </a:rPr>
              <a:t>Planning &amp; Production -  Team-working &amp; Management</a:t>
            </a:r>
            <a:endParaRPr sz="1800">
              <a:latin typeface="Calibri"/>
              <a:ea typeface="Calibri"/>
              <a:cs typeface="Calibri"/>
              <a:sym typeface="Calibri"/>
            </a:endParaRPr>
          </a:p>
        </p:txBody>
      </p:sp>
      <p:pic>
        <p:nvPicPr>
          <p:cNvPr id="144" name="Google Shape;144;p14"/>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145" name="Google Shape;145;p14"/>
          <p:cNvSpPr/>
          <p:nvPr/>
        </p:nvSpPr>
        <p:spPr>
          <a:xfrm>
            <a:off x="1959803" y="1674285"/>
            <a:ext cx="618900" cy="288900"/>
          </a:xfrm>
          <a:prstGeom prst="rect">
            <a:avLst/>
          </a:prstGeom>
          <a:solidFill>
            <a:srgbClr val="0000FF"/>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4"/>
          <p:cNvSpPr/>
          <p:nvPr/>
        </p:nvSpPr>
        <p:spPr>
          <a:xfrm>
            <a:off x="1959803" y="3323385"/>
            <a:ext cx="618900" cy="288900"/>
          </a:xfrm>
          <a:prstGeom prst="rect">
            <a:avLst/>
          </a:prstGeom>
          <a:solidFill>
            <a:srgbClr val="00FF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4"/>
          <p:cNvSpPr/>
          <p:nvPr/>
        </p:nvSpPr>
        <p:spPr>
          <a:xfrm>
            <a:off x="2056903" y="2498834"/>
            <a:ext cx="610200" cy="288900"/>
          </a:xfrm>
          <a:prstGeom prst="rect">
            <a:avLst/>
          </a:prstGeom>
          <a:solidFill>
            <a:srgbClr val="FF00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14"/>
          <p:cNvSpPr/>
          <p:nvPr/>
        </p:nvSpPr>
        <p:spPr>
          <a:xfrm rot="-2399882">
            <a:off x="-914595" y="229414"/>
            <a:ext cx="2172657" cy="288968"/>
          </a:xfrm>
          <a:prstGeom prst="rect">
            <a:avLst/>
          </a:prstGeom>
          <a:solidFill>
            <a:srgbClr val="0000FF"/>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1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Idea: What is our Product?</a:t>
            </a:r>
            <a:endParaRPr/>
          </a:p>
        </p:txBody>
      </p:sp>
      <p:sp>
        <p:nvSpPr>
          <p:cNvPr id="154" name="Google Shape;154;p15"/>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a:latin typeface="Calibri"/>
                <a:ea typeface="Calibri"/>
                <a:cs typeface="Calibri"/>
                <a:sym typeface="Calibri"/>
              </a:rPr>
              <a:t>Mobile App Software for animal daycare businesses which notify owners of animals that have gone into a animal daycare business by Phone or PC.</a:t>
            </a:r>
            <a:endParaRPr sz="1800">
              <a:latin typeface="Calibri"/>
              <a:ea typeface="Calibri"/>
              <a:cs typeface="Calibri"/>
              <a:sym typeface="Calibri"/>
            </a:endParaRPr>
          </a:p>
          <a:p>
            <a:pPr marL="0" lvl="0" indent="0" algn="l" rtl="0">
              <a:spcBef>
                <a:spcPts val="1600"/>
              </a:spcBef>
              <a:spcAft>
                <a:spcPts val="0"/>
              </a:spcAft>
              <a:buNone/>
            </a:pPr>
            <a:r>
              <a:rPr lang="en-GB" sz="1800">
                <a:latin typeface="Calibri"/>
                <a:ea typeface="Calibri"/>
                <a:cs typeface="Calibri"/>
                <a:sym typeface="Calibri"/>
              </a:rPr>
              <a:t>It's basically a Notification System for Animal Daycare Companies that allow them to update an animal's owner by phone by an app that can be downloaded on the Google Play Store and iOS App Store. </a:t>
            </a:r>
            <a:br>
              <a:rPr lang="en-GB" sz="1800">
                <a:latin typeface="Calibri"/>
                <a:ea typeface="Calibri"/>
                <a:cs typeface="Calibri"/>
                <a:sym typeface="Calibri"/>
              </a:rPr>
            </a:br>
            <a:r>
              <a:rPr lang="en-GB" sz="1800">
                <a:latin typeface="Calibri"/>
                <a:ea typeface="Calibri"/>
                <a:cs typeface="Calibri"/>
                <a:sym typeface="Calibri"/>
              </a:rPr>
              <a:t>It also has a website which can be used instead of the app. </a:t>
            </a:r>
            <a:endParaRPr sz="1800">
              <a:latin typeface="Calibri"/>
              <a:ea typeface="Calibri"/>
              <a:cs typeface="Calibri"/>
              <a:sym typeface="Calibri"/>
            </a:endParaRPr>
          </a:p>
          <a:p>
            <a:pPr marL="0" lvl="0" indent="0" algn="l" rtl="0">
              <a:spcBef>
                <a:spcPts val="1600"/>
              </a:spcBef>
              <a:spcAft>
                <a:spcPts val="1600"/>
              </a:spcAft>
              <a:buNone/>
            </a:pPr>
            <a:r>
              <a:rPr lang="en-GB" sz="1800">
                <a:latin typeface="Calibri"/>
                <a:ea typeface="Calibri"/>
                <a:cs typeface="Calibri"/>
                <a:sym typeface="Calibri"/>
              </a:rPr>
              <a:t>We will sell the use of the product to companies, in which they can decide whether to charge their customers if they desire, or make it mandatory, or let them use it for free.</a:t>
            </a:r>
            <a:endParaRPr sz="1800">
              <a:latin typeface="Calibri"/>
              <a:ea typeface="Calibri"/>
              <a:cs typeface="Calibri"/>
              <a:sym typeface="Calibri"/>
            </a:endParaRPr>
          </a:p>
        </p:txBody>
      </p:sp>
      <p:pic>
        <p:nvPicPr>
          <p:cNvPr id="155" name="Google Shape;155;p15"/>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156" name="Google Shape;156;p15"/>
          <p:cNvSpPr/>
          <p:nvPr/>
        </p:nvSpPr>
        <p:spPr>
          <a:xfrm rot="-2399882">
            <a:off x="-914595" y="229414"/>
            <a:ext cx="2172657" cy="288968"/>
          </a:xfrm>
          <a:prstGeom prst="rect">
            <a:avLst/>
          </a:prstGeom>
          <a:solidFill>
            <a:srgbClr val="0000FF"/>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1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Idea: What is our Product?</a:t>
            </a:r>
            <a:endParaRPr/>
          </a:p>
          <a:p>
            <a:pPr marL="0" lvl="0" indent="0" algn="l" rtl="0">
              <a:spcBef>
                <a:spcPts val="0"/>
              </a:spcBef>
              <a:spcAft>
                <a:spcPts val="0"/>
              </a:spcAft>
              <a:buNone/>
            </a:pPr>
            <a:endParaRPr/>
          </a:p>
        </p:txBody>
      </p:sp>
      <p:sp>
        <p:nvSpPr>
          <p:cNvPr id="162" name="Google Shape;162;p16"/>
          <p:cNvSpPr txBox="1">
            <a:spLocks noGrp="1"/>
          </p:cNvSpPr>
          <p:nvPr>
            <p:ph type="body" idx="1"/>
          </p:nvPr>
        </p:nvSpPr>
        <p:spPr>
          <a:xfrm>
            <a:off x="3998000" y="4057900"/>
            <a:ext cx="6532500" cy="20703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This is a prototype of our </a:t>
            </a:r>
            <a:br>
              <a:rPr lang="en-GB"/>
            </a:br>
            <a:r>
              <a:rPr lang="en-GB"/>
              <a:t>App Home page.</a:t>
            </a:r>
            <a:endParaRPr/>
          </a:p>
        </p:txBody>
      </p:sp>
      <p:pic>
        <p:nvPicPr>
          <p:cNvPr id="163" name="Google Shape;163;p16"/>
          <p:cNvPicPr preferRelativeResize="0"/>
          <p:nvPr/>
        </p:nvPicPr>
        <p:blipFill>
          <a:blip r:embed="rId3">
            <a:alphaModFix/>
          </a:blip>
          <a:stretch>
            <a:fillRect/>
          </a:stretch>
        </p:blipFill>
        <p:spPr>
          <a:xfrm>
            <a:off x="5992477" y="585025"/>
            <a:ext cx="2410549" cy="4285450"/>
          </a:xfrm>
          <a:prstGeom prst="rect">
            <a:avLst/>
          </a:prstGeom>
          <a:noFill/>
          <a:ln>
            <a:noFill/>
          </a:ln>
        </p:spPr>
      </p:pic>
      <p:sp>
        <p:nvSpPr>
          <p:cNvPr id="164" name="Google Shape;164;p16"/>
          <p:cNvSpPr txBox="1">
            <a:spLocks noGrp="1"/>
          </p:cNvSpPr>
          <p:nvPr>
            <p:ph type="body" idx="1"/>
          </p:nvPr>
        </p:nvSpPr>
        <p:spPr>
          <a:xfrm>
            <a:off x="1233025" y="1275450"/>
            <a:ext cx="4442100" cy="1798500"/>
          </a:xfrm>
          <a:prstGeom prst="rect">
            <a:avLst/>
          </a:prstGeom>
        </p:spPr>
        <p:txBody>
          <a:bodyPr spcFirstLastPara="1" wrap="square" lIns="91425" tIns="91425" rIns="91425" bIns="91425" anchor="t" anchorCtr="0">
            <a:noAutofit/>
          </a:bodyPr>
          <a:lstStyle/>
          <a:p>
            <a:pPr marL="457200" lvl="0" indent="-311150" algn="l" rtl="0">
              <a:spcBef>
                <a:spcPts val="0"/>
              </a:spcBef>
              <a:spcAft>
                <a:spcPts val="0"/>
              </a:spcAft>
              <a:buSzPts val="1300"/>
              <a:buChar char="●"/>
            </a:pPr>
            <a:r>
              <a:rPr lang="en-GB"/>
              <a:t>Personalizable colour names for each pet</a:t>
            </a:r>
            <a:br>
              <a:rPr lang="en-GB"/>
            </a:br>
            <a:endParaRPr/>
          </a:p>
          <a:p>
            <a:pPr marL="457200" lvl="0" indent="-311150" algn="l" rtl="0">
              <a:spcBef>
                <a:spcPts val="0"/>
              </a:spcBef>
              <a:spcAft>
                <a:spcPts val="0"/>
              </a:spcAft>
              <a:buSzPts val="1300"/>
              <a:buChar char="●"/>
            </a:pPr>
            <a:r>
              <a:rPr lang="en-GB"/>
              <a:t>Daily  photo updates+notifications</a:t>
            </a:r>
            <a:br>
              <a:rPr lang="en-GB"/>
            </a:br>
            <a:endParaRPr/>
          </a:p>
          <a:p>
            <a:pPr marL="457200" lvl="0" indent="-311150" algn="l" rtl="0">
              <a:spcBef>
                <a:spcPts val="0"/>
              </a:spcBef>
              <a:spcAft>
                <a:spcPts val="0"/>
              </a:spcAft>
              <a:buSzPts val="1300"/>
              <a:buChar char="●"/>
            </a:pPr>
            <a:r>
              <a:rPr lang="en-GB"/>
              <a:t>Time and day of when post has been sent</a:t>
            </a:r>
            <a:br>
              <a:rPr lang="en-GB"/>
            </a:br>
            <a:endParaRPr/>
          </a:p>
          <a:p>
            <a:pPr marL="457200" lvl="0" indent="-311150" algn="l" rtl="0">
              <a:spcBef>
                <a:spcPts val="0"/>
              </a:spcBef>
              <a:spcAft>
                <a:spcPts val="0"/>
              </a:spcAft>
              <a:buSzPts val="1300"/>
              <a:buChar char="●"/>
            </a:pPr>
            <a:r>
              <a:rPr lang="en-GB"/>
              <a:t>Small description of what's happening in image</a:t>
            </a:r>
            <a:endParaRPr/>
          </a:p>
        </p:txBody>
      </p:sp>
      <p:pic>
        <p:nvPicPr>
          <p:cNvPr id="165" name="Google Shape;165;p16"/>
          <p:cNvPicPr preferRelativeResize="0"/>
          <p:nvPr/>
        </p:nvPicPr>
        <p:blipFill>
          <a:blip r:embed="rId4">
            <a:alphaModFix/>
          </a:blip>
          <a:stretch>
            <a:fillRect/>
          </a:stretch>
        </p:blipFill>
        <p:spPr>
          <a:xfrm>
            <a:off x="181500" y="4266750"/>
            <a:ext cx="658800" cy="500437"/>
          </a:xfrm>
          <a:prstGeom prst="rect">
            <a:avLst/>
          </a:prstGeom>
          <a:noFill/>
          <a:ln>
            <a:noFill/>
          </a:ln>
        </p:spPr>
      </p:pic>
      <p:pic>
        <p:nvPicPr>
          <p:cNvPr id="166" name="Google Shape;166;p16"/>
          <p:cNvPicPr preferRelativeResize="0"/>
          <p:nvPr/>
        </p:nvPicPr>
        <p:blipFill>
          <a:blip r:embed="rId5">
            <a:alphaModFix/>
          </a:blip>
          <a:stretch>
            <a:fillRect/>
          </a:stretch>
        </p:blipFill>
        <p:spPr>
          <a:xfrm>
            <a:off x="1330344" y="4273087"/>
            <a:ext cx="633462" cy="487767"/>
          </a:xfrm>
          <a:prstGeom prst="rect">
            <a:avLst/>
          </a:prstGeom>
          <a:noFill/>
          <a:ln>
            <a:noFill/>
          </a:ln>
        </p:spPr>
      </p:pic>
      <p:pic>
        <p:nvPicPr>
          <p:cNvPr id="167" name="Google Shape;167;p16"/>
          <p:cNvPicPr preferRelativeResize="0"/>
          <p:nvPr/>
        </p:nvPicPr>
        <p:blipFill>
          <a:blip r:embed="rId6">
            <a:alphaModFix/>
          </a:blip>
          <a:stretch>
            <a:fillRect/>
          </a:stretch>
        </p:blipFill>
        <p:spPr>
          <a:xfrm>
            <a:off x="2453842" y="4273079"/>
            <a:ext cx="652465" cy="506771"/>
          </a:xfrm>
          <a:prstGeom prst="rect">
            <a:avLst/>
          </a:prstGeom>
          <a:noFill/>
          <a:ln>
            <a:noFill/>
          </a:ln>
        </p:spPr>
      </p:pic>
      <p:sp>
        <p:nvSpPr>
          <p:cNvPr id="168" name="Google Shape;168;p16"/>
          <p:cNvSpPr txBox="1">
            <a:spLocks noGrp="1"/>
          </p:cNvSpPr>
          <p:nvPr>
            <p:ph type="body" idx="1"/>
          </p:nvPr>
        </p:nvSpPr>
        <p:spPr>
          <a:xfrm>
            <a:off x="-60450" y="3681150"/>
            <a:ext cx="1142700" cy="5856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GB"/>
              <a:t>Homepage button</a:t>
            </a:r>
            <a:endParaRPr/>
          </a:p>
        </p:txBody>
      </p:sp>
      <p:sp>
        <p:nvSpPr>
          <p:cNvPr id="169" name="Google Shape;169;p16"/>
          <p:cNvSpPr txBox="1">
            <a:spLocks noGrp="1"/>
          </p:cNvSpPr>
          <p:nvPr>
            <p:ph type="body" idx="1"/>
          </p:nvPr>
        </p:nvSpPr>
        <p:spPr>
          <a:xfrm>
            <a:off x="1075725" y="3681150"/>
            <a:ext cx="1142700" cy="5856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GB"/>
              <a:t>Profile page button</a:t>
            </a:r>
            <a:endParaRPr/>
          </a:p>
        </p:txBody>
      </p:sp>
      <p:sp>
        <p:nvSpPr>
          <p:cNvPr id="170" name="Google Shape;170;p16"/>
          <p:cNvSpPr txBox="1">
            <a:spLocks noGrp="1"/>
          </p:cNvSpPr>
          <p:nvPr>
            <p:ph type="body" idx="1"/>
          </p:nvPr>
        </p:nvSpPr>
        <p:spPr>
          <a:xfrm>
            <a:off x="2166275" y="3681150"/>
            <a:ext cx="1227600" cy="5856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GB"/>
              <a:t>Settings page button</a:t>
            </a:r>
            <a:endParaRPr/>
          </a:p>
        </p:txBody>
      </p:sp>
      <p:cxnSp>
        <p:nvCxnSpPr>
          <p:cNvPr id="171" name="Google Shape;171;p16"/>
          <p:cNvCxnSpPr/>
          <p:nvPr/>
        </p:nvCxnSpPr>
        <p:spPr>
          <a:xfrm rot="10800000" flipH="1">
            <a:off x="4784125" y="775475"/>
            <a:ext cx="1385100" cy="621300"/>
          </a:xfrm>
          <a:prstGeom prst="straightConnector1">
            <a:avLst/>
          </a:prstGeom>
          <a:noFill/>
          <a:ln w="9525" cap="flat" cmpd="sng">
            <a:solidFill>
              <a:srgbClr val="FF0000"/>
            </a:solidFill>
            <a:prstDash val="solid"/>
            <a:round/>
            <a:headEnd type="none" w="med" len="med"/>
            <a:tailEnd type="triangle" w="med" len="med"/>
          </a:ln>
        </p:spPr>
      </p:cxnSp>
      <p:cxnSp>
        <p:nvCxnSpPr>
          <p:cNvPr id="172" name="Google Shape;172;p16"/>
          <p:cNvCxnSpPr/>
          <p:nvPr/>
        </p:nvCxnSpPr>
        <p:spPr>
          <a:xfrm rot="10800000" flipH="1">
            <a:off x="4297475" y="1396500"/>
            <a:ext cx="1699500" cy="501900"/>
          </a:xfrm>
          <a:prstGeom prst="straightConnector1">
            <a:avLst/>
          </a:prstGeom>
          <a:noFill/>
          <a:ln w="9525" cap="flat" cmpd="sng">
            <a:solidFill>
              <a:srgbClr val="FF0000"/>
            </a:solidFill>
            <a:prstDash val="solid"/>
            <a:round/>
            <a:headEnd type="none" w="med" len="med"/>
            <a:tailEnd type="triangle" w="med" len="med"/>
          </a:ln>
        </p:spPr>
      </p:cxnSp>
      <p:cxnSp>
        <p:nvCxnSpPr>
          <p:cNvPr id="173" name="Google Shape;173;p16"/>
          <p:cNvCxnSpPr/>
          <p:nvPr/>
        </p:nvCxnSpPr>
        <p:spPr>
          <a:xfrm rot="10800000" flipH="1">
            <a:off x="4746700" y="1860975"/>
            <a:ext cx="1467300" cy="509100"/>
          </a:xfrm>
          <a:prstGeom prst="straightConnector1">
            <a:avLst/>
          </a:prstGeom>
          <a:noFill/>
          <a:ln w="9525" cap="flat" cmpd="sng">
            <a:solidFill>
              <a:srgbClr val="FF0000"/>
            </a:solidFill>
            <a:prstDash val="solid"/>
            <a:round/>
            <a:headEnd type="none" w="med" len="med"/>
            <a:tailEnd type="triangle" w="med" len="med"/>
          </a:ln>
        </p:spPr>
      </p:cxnSp>
      <p:cxnSp>
        <p:nvCxnSpPr>
          <p:cNvPr id="174" name="Google Shape;174;p16"/>
          <p:cNvCxnSpPr/>
          <p:nvPr/>
        </p:nvCxnSpPr>
        <p:spPr>
          <a:xfrm rot="10800000" flipH="1">
            <a:off x="5165950" y="2003275"/>
            <a:ext cx="1048200" cy="816000"/>
          </a:xfrm>
          <a:prstGeom prst="straightConnector1">
            <a:avLst/>
          </a:prstGeom>
          <a:noFill/>
          <a:ln w="9525" cap="flat" cmpd="sng">
            <a:solidFill>
              <a:srgbClr val="FF0000"/>
            </a:solidFill>
            <a:prstDash val="solid"/>
            <a:round/>
            <a:headEnd type="none" w="med" len="med"/>
            <a:tailEnd type="triangle" w="med" len="med"/>
          </a:ln>
        </p:spPr>
      </p:cxnSp>
      <p:sp>
        <p:nvSpPr>
          <p:cNvPr id="175" name="Google Shape;175;p16"/>
          <p:cNvSpPr txBox="1">
            <a:spLocks noGrp="1"/>
          </p:cNvSpPr>
          <p:nvPr>
            <p:ph type="body" idx="1"/>
          </p:nvPr>
        </p:nvSpPr>
        <p:spPr>
          <a:xfrm>
            <a:off x="-60450" y="4723400"/>
            <a:ext cx="1142700" cy="5856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GB" sz="900"/>
              <a:t>(highlighted)</a:t>
            </a:r>
            <a:endParaRPr sz="900"/>
          </a:p>
        </p:txBody>
      </p:sp>
      <p:sp>
        <p:nvSpPr>
          <p:cNvPr id="176" name="Google Shape;176;p16"/>
          <p:cNvSpPr/>
          <p:nvPr/>
        </p:nvSpPr>
        <p:spPr>
          <a:xfrm rot="-2399882">
            <a:off x="-914595" y="229414"/>
            <a:ext cx="2172657" cy="288968"/>
          </a:xfrm>
          <a:prstGeom prst="rect">
            <a:avLst/>
          </a:prstGeom>
          <a:solidFill>
            <a:srgbClr val="0000FF"/>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77" name="Google Shape;177;p16"/>
          <p:cNvPicPr preferRelativeResize="0"/>
          <p:nvPr/>
        </p:nvPicPr>
        <p:blipFill>
          <a:blip r:embed="rId7">
            <a:alphaModFix/>
          </a:blip>
          <a:stretch>
            <a:fillRect/>
          </a:stretch>
        </p:blipFill>
        <p:spPr>
          <a:xfrm>
            <a:off x="112025" y="579250"/>
            <a:ext cx="1008275" cy="6036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17"/>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Idea: USP</a:t>
            </a:r>
            <a:endParaRPr/>
          </a:p>
        </p:txBody>
      </p:sp>
      <p:sp>
        <p:nvSpPr>
          <p:cNvPr id="183" name="Google Shape;183;p17"/>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a:latin typeface="Calibri"/>
                <a:ea typeface="Calibri"/>
                <a:cs typeface="Calibri"/>
                <a:sym typeface="Calibri"/>
              </a:rPr>
              <a:t>This is not a new idea but we’re developing onto it and making it unique and different from the rest. With more advanced features for both the business and the owners, and not just having an app but also a website. </a:t>
            </a:r>
            <a:endParaRPr sz="1800">
              <a:latin typeface="Calibri"/>
              <a:ea typeface="Calibri"/>
              <a:cs typeface="Calibri"/>
              <a:sym typeface="Calibri"/>
            </a:endParaRPr>
          </a:p>
          <a:p>
            <a:pPr marL="0" lvl="0" indent="0" algn="l" rtl="0">
              <a:spcBef>
                <a:spcPts val="1600"/>
              </a:spcBef>
              <a:spcAft>
                <a:spcPts val="1600"/>
              </a:spcAft>
              <a:buNone/>
            </a:pPr>
            <a:r>
              <a:rPr lang="en-GB" sz="1800">
                <a:latin typeface="Calibri"/>
                <a:ea typeface="Calibri"/>
                <a:cs typeface="Calibri"/>
                <a:sym typeface="Calibri"/>
              </a:rPr>
              <a:t>But most daycares can only notify through social media or text messages, our product can easily and quickly notify owners with a quick press of a button for the business. If the business wants it as an added feature, they can set up cameras to live stream their animals to their owners via the app/website.</a:t>
            </a:r>
            <a:endParaRPr sz="1800">
              <a:latin typeface="Calibri"/>
              <a:ea typeface="Calibri"/>
              <a:cs typeface="Calibri"/>
              <a:sym typeface="Calibri"/>
            </a:endParaRPr>
          </a:p>
        </p:txBody>
      </p:sp>
      <p:pic>
        <p:nvPicPr>
          <p:cNvPr id="184" name="Google Shape;184;p17"/>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185" name="Google Shape;185;p17"/>
          <p:cNvSpPr/>
          <p:nvPr/>
        </p:nvSpPr>
        <p:spPr>
          <a:xfrm rot="-2399882">
            <a:off x="-914595" y="229414"/>
            <a:ext cx="2172657" cy="288968"/>
          </a:xfrm>
          <a:prstGeom prst="rect">
            <a:avLst/>
          </a:prstGeom>
          <a:solidFill>
            <a:srgbClr val="0000FF"/>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18"/>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Idea: Requirements &amp; Specifications</a:t>
            </a:r>
            <a:endParaRPr/>
          </a:p>
        </p:txBody>
      </p:sp>
      <p:sp>
        <p:nvSpPr>
          <p:cNvPr id="191" name="Google Shape;191;p18"/>
          <p:cNvSpPr txBox="1">
            <a:spLocks noGrp="1"/>
          </p:cNvSpPr>
          <p:nvPr>
            <p:ph type="body" idx="1"/>
          </p:nvPr>
        </p:nvSpPr>
        <p:spPr>
          <a:xfrm>
            <a:off x="1297500" y="1106650"/>
            <a:ext cx="7038900" cy="3822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400">
                <a:latin typeface="Calibri"/>
                <a:ea typeface="Calibri"/>
                <a:cs typeface="Calibri"/>
                <a:sym typeface="Calibri"/>
              </a:rPr>
              <a:t>Must Have:</a:t>
            </a:r>
            <a:endParaRPr sz="1400">
              <a:latin typeface="Calibri"/>
              <a:ea typeface="Calibri"/>
              <a:cs typeface="Calibri"/>
              <a:sym typeface="Calibri"/>
            </a:endParaRPr>
          </a:p>
          <a:p>
            <a:pPr marL="457200" lvl="0" indent="-317500" algn="l" rtl="0">
              <a:spcBef>
                <a:spcPts val="1600"/>
              </a:spcBef>
              <a:spcAft>
                <a:spcPts val="0"/>
              </a:spcAft>
              <a:buSzPts val="1400"/>
              <a:buFont typeface="Calibri"/>
              <a:buChar char="●"/>
            </a:pPr>
            <a:r>
              <a:rPr lang="en-GB" sz="1400">
                <a:latin typeface="Calibri"/>
                <a:ea typeface="Calibri"/>
                <a:cs typeface="Calibri"/>
                <a:sym typeface="Calibri"/>
              </a:rPr>
              <a:t>Compatibility with both Android and iOS</a:t>
            </a:r>
            <a:endParaRPr sz="1400">
              <a:latin typeface="Calibri"/>
              <a:ea typeface="Calibri"/>
              <a:cs typeface="Calibri"/>
              <a:sym typeface="Calibri"/>
            </a:endParaRPr>
          </a:p>
          <a:p>
            <a:pPr marL="457200" lvl="0" indent="-317500" algn="l" rtl="0">
              <a:spcBef>
                <a:spcPts val="0"/>
              </a:spcBef>
              <a:spcAft>
                <a:spcPts val="0"/>
              </a:spcAft>
              <a:buSzPts val="1400"/>
              <a:buFont typeface="Calibri"/>
              <a:buChar char="●"/>
            </a:pPr>
            <a:r>
              <a:rPr lang="en-GB" sz="1400">
                <a:latin typeface="Calibri"/>
                <a:ea typeface="Calibri"/>
                <a:cs typeface="Calibri"/>
                <a:sym typeface="Calibri"/>
              </a:rPr>
              <a:t>“Photo update” sending feature</a:t>
            </a:r>
            <a:endParaRPr sz="1400">
              <a:latin typeface="Calibri"/>
              <a:ea typeface="Calibri"/>
              <a:cs typeface="Calibri"/>
              <a:sym typeface="Calibri"/>
            </a:endParaRPr>
          </a:p>
          <a:p>
            <a:pPr marL="457200" lvl="0" indent="-317500" algn="l" rtl="0">
              <a:spcBef>
                <a:spcPts val="0"/>
              </a:spcBef>
              <a:spcAft>
                <a:spcPts val="0"/>
              </a:spcAft>
              <a:buSzPts val="1400"/>
              <a:buFont typeface="Calibri"/>
              <a:buChar char="●"/>
            </a:pPr>
            <a:r>
              <a:rPr lang="en-GB" sz="1400">
                <a:latin typeface="Calibri"/>
                <a:ea typeface="Calibri"/>
                <a:cs typeface="Calibri"/>
                <a:sym typeface="Calibri"/>
              </a:rPr>
              <a:t>“Text update” sending feature</a:t>
            </a:r>
            <a:endParaRPr sz="1400">
              <a:latin typeface="Calibri"/>
              <a:ea typeface="Calibri"/>
              <a:cs typeface="Calibri"/>
              <a:sym typeface="Calibri"/>
            </a:endParaRPr>
          </a:p>
          <a:p>
            <a:pPr marL="457200" lvl="0" indent="-317500" algn="l" rtl="0">
              <a:spcBef>
                <a:spcPts val="0"/>
              </a:spcBef>
              <a:spcAft>
                <a:spcPts val="0"/>
              </a:spcAft>
              <a:buSzPts val="1400"/>
              <a:buFont typeface="Calibri"/>
              <a:buChar char="●"/>
            </a:pPr>
            <a:r>
              <a:rPr lang="en-GB" sz="1400">
                <a:latin typeface="Calibri"/>
                <a:ea typeface="Calibri"/>
                <a:cs typeface="Calibri"/>
                <a:sym typeface="Calibri"/>
              </a:rPr>
              <a:t>User accessibility options such as a dark mode</a:t>
            </a:r>
            <a:endParaRPr sz="1400">
              <a:latin typeface="Calibri"/>
              <a:ea typeface="Calibri"/>
              <a:cs typeface="Calibri"/>
              <a:sym typeface="Calibri"/>
            </a:endParaRPr>
          </a:p>
          <a:p>
            <a:pPr marL="0" lvl="0" indent="0" algn="l" rtl="0">
              <a:spcBef>
                <a:spcPts val="1600"/>
              </a:spcBef>
              <a:spcAft>
                <a:spcPts val="0"/>
              </a:spcAft>
              <a:buNone/>
            </a:pPr>
            <a:r>
              <a:rPr lang="en-GB" sz="1400">
                <a:latin typeface="Calibri"/>
                <a:ea typeface="Calibri"/>
                <a:cs typeface="Calibri"/>
                <a:sym typeface="Calibri"/>
              </a:rPr>
              <a:t>Should Have:</a:t>
            </a:r>
            <a:endParaRPr sz="1400">
              <a:latin typeface="Calibri"/>
              <a:ea typeface="Calibri"/>
              <a:cs typeface="Calibri"/>
              <a:sym typeface="Calibri"/>
            </a:endParaRPr>
          </a:p>
          <a:p>
            <a:pPr marL="457200" lvl="0" indent="-317500" algn="l" rtl="0">
              <a:spcBef>
                <a:spcPts val="1600"/>
              </a:spcBef>
              <a:spcAft>
                <a:spcPts val="0"/>
              </a:spcAft>
              <a:buSzPts val="1400"/>
              <a:buFont typeface="Calibri"/>
              <a:buChar char="●"/>
            </a:pPr>
            <a:r>
              <a:rPr lang="en-GB" sz="1400">
                <a:latin typeface="Calibri"/>
                <a:ea typeface="Calibri"/>
                <a:cs typeface="Calibri"/>
                <a:sym typeface="Calibri"/>
              </a:rPr>
              <a:t>Easy to use interface for both website and app</a:t>
            </a:r>
            <a:endParaRPr sz="1400">
              <a:latin typeface="Calibri"/>
              <a:ea typeface="Calibri"/>
              <a:cs typeface="Calibri"/>
              <a:sym typeface="Calibri"/>
            </a:endParaRPr>
          </a:p>
          <a:p>
            <a:pPr marL="457200" lvl="0" indent="-317500" algn="l" rtl="0">
              <a:spcBef>
                <a:spcPts val="0"/>
              </a:spcBef>
              <a:spcAft>
                <a:spcPts val="0"/>
              </a:spcAft>
              <a:buSzPts val="1400"/>
              <a:buFont typeface="Calibri"/>
              <a:buChar char="●"/>
            </a:pPr>
            <a:r>
              <a:rPr lang="en-GB" sz="1400">
                <a:latin typeface="Calibri"/>
                <a:ea typeface="Calibri"/>
                <a:cs typeface="Calibri"/>
                <a:sym typeface="Calibri"/>
              </a:rPr>
              <a:t>User customisation, eg, change background colour </a:t>
            </a:r>
            <a:endParaRPr sz="1400">
              <a:latin typeface="Calibri"/>
              <a:ea typeface="Calibri"/>
              <a:cs typeface="Calibri"/>
              <a:sym typeface="Calibri"/>
            </a:endParaRPr>
          </a:p>
          <a:p>
            <a:pPr marL="457200" lvl="0" indent="-317500" algn="l" rtl="0">
              <a:spcBef>
                <a:spcPts val="0"/>
              </a:spcBef>
              <a:spcAft>
                <a:spcPts val="0"/>
              </a:spcAft>
              <a:buSzPts val="1400"/>
              <a:buFont typeface="Calibri"/>
              <a:buChar char="●"/>
            </a:pPr>
            <a:r>
              <a:rPr lang="en-GB" sz="1400">
                <a:latin typeface="Calibri"/>
                <a:ea typeface="Calibri"/>
                <a:cs typeface="Calibri"/>
                <a:sym typeface="Calibri"/>
              </a:rPr>
              <a:t>Affordable for companies</a:t>
            </a:r>
            <a:endParaRPr sz="1400">
              <a:latin typeface="Calibri"/>
              <a:ea typeface="Calibri"/>
              <a:cs typeface="Calibri"/>
              <a:sym typeface="Calibri"/>
            </a:endParaRPr>
          </a:p>
          <a:p>
            <a:pPr marL="0" lvl="0" indent="0" algn="l" rtl="0">
              <a:spcBef>
                <a:spcPts val="1600"/>
              </a:spcBef>
              <a:spcAft>
                <a:spcPts val="0"/>
              </a:spcAft>
              <a:buNone/>
            </a:pPr>
            <a:r>
              <a:rPr lang="en-GB" sz="1400">
                <a:latin typeface="Calibri"/>
                <a:ea typeface="Calibri"/>
                <a:cs typeface="Calibri"/>
                <a:sym typeface="Calibri"/>
              </a:rPr>
              <a:t>Could Have:</a:t>
            </a:r>
            <a:endParaRPr sz="1400">
              <a:latin typeface="Calibri"/>
              <a:ea typeface="Calibri"/>
              <a:cs typeface="Calibri"/>
              <a:sym typeface="Calibri"/>
            </a:endParaRPr>
          </a:p>
          <a:p>
            <a:pPr marL="457200" lvl="0" indent="-317500" algn="l" rtl="0">
              <a:spcBef>
                <a:spcPts val="1600"/>
              </a:spcBef>
              <a:spcAft>
                <a:spcPts val="0"/>
              </a:spcAft>
              <a:buSzPts val="1400"/>
              <a:buFont typeface="Calibri"/>
              <a:buChar char="●"/>
            </a:pPr>
            <a:r>
              <a:rPr lang="en-GB" sz="1400">
                <a:latin typeface="Calibri"/>
                <a:ea typeface="Calibri"/>
                <a:cs typeface="Calibri"/>
                <a:sym typeface="Calibri"/>
              </a:rPr>
              <a:t>Develop an in real time camera system to watch their pets at the daycare</a:t>
            </a:r>
            <a:endParaRPr sz="1400">
              <a:latin typeface="Calibri"/>
              <a:ea typeface="Calibri"/>
              <a:cs typeface="Calibri"/>
              <a:sym typeface="Calibri"/>
            </a:endParaRPr>
          </a:p>
        </p:txBody>
      </p:sp>
      <p:pic>
        <p:nvPicPr>
          <p:cNvPr id="192" name="Google Shape;192;p18"/>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193" name="Google Shape;193;p18"/>
          <p:cNvSpPr/>
          <p:nvPr/>
        </p:nvSpPr>
        <p:spPr>
          <a:xfrm rot="-2399882">
            <a:off x="-914595" y="229414"/>
            <a:ext cx="2172657" cy="288968"/>
          </a:xfrm>
          <a:prstGeom prst="rect">
            <a:avLst/>
          </a:prstGeom>
          <a:solidFill>
            <a:srgbClr val="0000FF"/>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19"/>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4400" b="1">
                <a:solidFill>
                  <a:srgbClr val="FFFFFF"/>
                </a:solidFill>
                <a:latin typeface="Arial"/>
                <a:ea typeface="Arial"/>
                <a:cs typeface="Arial"/>
                <a:sym typeface="Arial"/>
              </a:rPr>
              <a:t>Market - </a:t>
            </a:r>
            <a:r>
              <a:rPr lang="en-GB" sz="4400">
                <a:solidFill>
                  <a:srgbClr val="FFFFFF"/>
                </a:solidFill>
                <a:latin typeface="Arial"/>
                <a:ea typeface="Arial"/>
                <a:cs typeface="Arial"/>
                <a:sym typeface="Arial"/>
              </a:rPr>
              <a:t>Overview</a:t>
            </a:r>
            <a:endParaRPr>
              <a:solidFill>
                <a:srgbClr val="FFFFFF"/>
              </a:solidFill>
            </a:endParaRPr>
          </a:p>
        </p:txBody>
      </p:sp>
      <p:sp>
        <p:nvSpPr>
          <p:cNvPr id="199" name="Google Shape;199;p19"/>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lnSpc>
                <a:spcPct val="90000"/>
              </a:lnSpc>
              <a:spcBef>
                <a:spcPts val="1000"/>
              </a:spcBef>
              <a:spcAft>
                <a:spcPts val="0"/>
              </a:spcAft>
              <a:buNone/>
            </a:pPr>
            <a:r>
              <a:rPr lang="en-GB" sz="1800">
                <a:solidFill>
                  <a:srgbClr val="FFFFFF"/>
                </a:solidFill>
                <a:latin typeface="Arial"/>
                <a:ea typeface="Arial"/>
                <a:cs typeface="Arial"/>
                <a:sym typeface="Arial"/>
              </a:rPr>
              <a:t>•</a:t>
            </a:r>
            <a:r>
              <a:rPr lang="en-GB" sz="1800">
                <a:solidFill>
                  <a:srgbClr val="FFFFFF"/>
                </a:solidFill>
                <a:latin typeface="Calibri"/>
                <a:ea typeface="Calibri"/>
                <a:cs typeface="Calibri"/>
                <a:sym typeface="Calibri"/>
              </a:rPr>
              <a:t>There is a market for our product as animal daycare businesses are on the rise as more people are requiring their animals to be taken care of while they are either away or are too busy(e.g. work). </a:t>
            </a:r>
            <a:endParaRPr sz="1800">
              <a:solidFill>
                <a:srgbClr val="FFFFFF"/>
              </a:solidFill>
              <a:latin typeface="Calibri"/>
              <a:ea typeface="Calibri"/>
              <a:cs typeface="Calibri"/>
              <a:sym typeface="Calibri"/>
            </a:endParaRPr>
          </a:p>
          <a:p>
            <a:pPr marL="0" lvl="0" indent="0" algn="l" rtl="0">
              <a:lnSpc>
                <a:spcPct val="90000"/>
              </a:lnSpc>
              <a:spcBef>
                <a:spcPts val="1000"/>
              </a:spcBef>
              <a:spcAft>
                <a:spcPts val="0"/>
              </a:spcAft>
              <a:buNone/>
            </a:pPr>
            <a:r>
              <a:rPr lang="en-GB" sz="1800">
                <a:solidFill>
                  <a:srgbClr val="FFFFFF"/>
                </a:solidFill>
                <a:latin typeface="Arial"/>
                <a:ea typeface="Arial"/>
                <a:cs typeface="Arial"/>
                <a:sym typeface="Arial"/>
              </a:rPr>
              <a:t>•</a:t>
            </a:r>
            <a:r>
              <a:rPr lang="en-GB" sz="1800">
                <a:solidFill>
                  <a:srgbClr val="FFFFFF"/>
                </a:solidFill>
                <a:latin typeface="Calibri"/>
                <a:ea typeface="Calibri"/>
                <a:cs typeface="Calibri"/>
                <a:sym typeface="Calibri"/>
              </a:rPr>
              <a:t>The competitors are other animal daycare businesses such as Rover, Pawshake, Gudog, and GoApp.pet, as they are too constantly trying to come up with new ideas to out scale and outperform the other businesses.</a:t>
            </a:r>
            <a:endParaRPr sz="1800">
              <a:solidFill>
                <a:srgbClr val="FFFFFF"/>
              </a:solidFill>
              <a:latin typeface="Calibri"/>
              <a:ea typeface="Calibri"/>
              <a:cs typeface="Calibri"/>
              <a:sym typeface="Calibri"/>
            </a:endParaRPr>
          </a:p>
          <a:p>
            <a:pPr marL="0" lvl="0" indent="0" algn="l" rtl="0">
              <a:lnSpc>
                <a:spcPct val="90000"/>
              </a:lnSpc>
              <a:spcBef>
                <a:spcPts val="1000"/>
              </a:spcBef>
              <a:spcAft>
                <a:spcPts val="0"/>
              </a:spcAft>
              <a:buNone/>
            </a:pPr>
            <a:r>
              <a:rPr lang="en-GB" sz="1800">
                <a:solidFill>
                  <a:srgbClr val="FFFFFF"/>
                </a:solidFill>
                <a:latin typeface="Arial"/>
                <a:ea typeface="Arial"/>
                <a:cs typeface="Arial"/>
                <a:sym typeface="Arial"/>
              </a:rPr>
              <a:t>•Our idea has its uniqueness as not many </a:t>
            </a:r>
            <a:r>
              <a:rPr lang="en-GB" sz="1800">
                <a:solidFill>
                  <a:srgbClr val="FFFFFF"/>
                </a:solidFill>
                <a:latin typeface="Calibri"/>
                <a:ea typeface="Calibri"/>
                <a:cs typeface="Calibri"/>
                <a:sym typeface="Calibri"/>
              </a:rPr>
              <a:t>other businesses has allowed customers to stay in touch with their pets while away from them to this degree, and on top of that not many businesses have anything like this in general.</a:t>
            </a:r>
            <a:endParaRPr sz="1800">
              <a:solidFill>
                <a:srgbClr val="FFFFFF"/>
              </a:solidFill>
            </a:endParaRPr>
          </a:p>
        </p:txBody>
      </p:sp>
      <p:pic>
        <p:nvPicPr>
          <p:cNvPr id="200" name="Google Shape;200;p19"/>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201" name="Google Shape;201;p19"/>
          <p:cNvSpPr/>
          <p:nvPr/>
        </p:nvSpPr>
        <p:spPr>
          <a:xfrm rot="-2399882">
            <a:off x="-975695" y="354414"/>
            <a:ext cx="2172657" cy="288968"/>
          </a:xfrm>
          <a:prstGeom prst="rect">
            <a:avLst/>
          </a:prstGeom>
          <a:solidFill>
            <a:srgbClr val="FF00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20"/>
          <p:cNvSpPr txBox="1">
            <a:spLocks noGrp="1"/>
          </p:cNvSpPr>
          <p:nvPr>
            <p:ph type="body" idx="1"/>
          </p:nvPr>
        </p:nvSpPr>
        <p:spPr>
          <a:xfrm>
            <a:off x="1297500" y="1567550"/>
            <a:ext cx="7038900" cy="3358800"/>
          </a:xfrm>
          <a:prstGeom prst="rect">
            <a:avLst/>
          </a:prstGeom>
        </p:spPr>
        <p:txBody>
          <a:bodyPr spcFirstLastPara="1" wrap="square" lIns="91425" tIns="91425" rIns="91425" bIns="91425" anchor="t" anchorCtr="0">
            <a:noAutofit/>
          </a:bodyPr>
          <a:lstStyle/>
          <a:p>
            <a:pPr marL="0" lvl="0" indent="0" algn="l" rtl="0">
              <a:lnSpc>
                <a:spcPct val="90000"/>
              </a:lnSpc>
              <a:spcBef>
                <a:spcPts val="1000"/>
              </a:spcBef>
              <a:spcAft>
                <a:spcPts val="0"/>
              </a:spcAft>
              <a:buNone/>
            </a:pPr>
            <a:r>
              <a:rPr lang="en-GB" sz="1800">
                <a:solidFill>
                  <a:srgbClr val="FFFFFF"/>
                </a:solidFill>
                <a:latin typeface="Calibri"/>
                <a:ea typeface="Calibri"/>
                <a:cs typeface="Calibri"/>
                <a:sym typeface="Calibri"/>
              </a:rPr>
              <a:t>According to research, there are currently around 9 million dogs and 8 million cats in the UK. And in the US there are 63.4 million households that own dogs, and 42.7 million households that own cats.</a:t>
            </a:r>
            <a:endParaRPr sz="1800">
              <a:solidFill>
                <a:srgbClr val="FFFFFF"/>
              </a:solidFill>
              <a:latin typeface="Calibri"/>
              <a:ea typeface="Calibri"/>
              <a:cs typeface="Calibri"/>
              <a:sym typeface="Calibri"/>
            </a:endParaRPr>
          </a:p>
          <a:p>
            <a:pPr marL="0" lvl="0" indent="0" algn="l" rtl="0">
              <a:lnSpc>
                <a:spcPct val="90000"/>
              </a:lnSpc>
              <a:spcBef>
                <a:spcPts val="1000"/>
              </a:spcBef>
              <a:spcAft>
                <a:spcPts val="0"/>
              </a:spcAft>
              <a:buNone/>
            </a:pPr>
            <a:r>
              <a:rPr lang="en-GB" sz="1800">
                <a:solidFill>
                  <a:srgbClr val="FFFFFF"/>
                </a:solidFill>
                <a:latin typeface="Calibri"/>
                <a:ea typeface="Calibri"/>
                <a:cs typeface="Calibri"/>
                <a:sym typeface="Calibri"/>
              </a:rPr>
              <a:t>People are starting to more often treat their pets as if they are humans, and even sometimes as real members of their family.</a:t>
            </a:r>
            <a:endParaRPr sz="1800">
              <a:solidFill>
                <a:srgbClr val="FFFFFF"/>
              </a:solidFill>
              <a:latin typeface="Calibri"/>
              <a:ea typeface="Calibri"/>
              <a:cs typeface="Calibri"/>
              <a:sym typeface="Calibri"/>
            </a:endParaRPr>
          </a:p>
          <a:p>
            <a:pPr marL="0" lvl="0" indent="0" algn="l" rtl="0">
              <a:lnSpc>
                <a:spcPct val="90000"/>
              </a:lnSpc>
              <a:spcBef>
                <a:spcPts val="1000"/>
              </a:spcBef>
              <a:spcAft>
                <a:spcPts val="0"/>
              </a:spcAft>
              <a:buNone/>
            </a:pPr>
            <a:r>
              <a:rPr lang="en-GB" sz="1800">
                <a:solidFill>
                  <a:srgbClr val="FFFFFF"/>
                </a:solidFill>
                <a:latin typeface="Calibri"/>
                <a:ea typeface="Calibri"/>
                <a:cs typeface="Calibri"/>
                <a:sym typeface="Calibri"/>
              </a:rPr>
              <a:t>This is important to know as it allows us to know that the sorts of people that will be using this product, that we are creating, are people who really care for their pets and want the best for them. Therefore we can make it as user-friendly as possible and allow for a comfortable and enjoyable experience while using it.</a:t>
            </a:r>
            <a:endParaRPr>
              <a:latin typeface="Calibri"/>
              <a:ea typeface="Calibri"/>
              <a:cs typeface="Calibri"/>
              <a:sym typeface="Calibri"/>
            </a:endParaRPr>
          </a:p>
        </p:txBody>
      </p:sp>
      <p:sp>
        <p:nvSpPr>
          <p:cNvPr id="207" name="Google Shape;207;p20"/>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4400" b="1">
                <a:solidFill>
                  <a:srgbClr val="FFFFFF"/>
                </a:solidFill>
                <a:latin typeface="Arial"/>
                <a:ea typeface="Arial"/>
                <a:cs typeface="Arial"/>
                <a:sym typeface="Arial"/>
              </a:rPr>
              <a:t>Market - </a:t>
            </a:r>
            <a:r>
              <a:rPr lang="en-GB" sz="4400">
                <a:solidFill>
                  <a:srgbClr val="FFFFFF"/>
                </a:solidFill>
                <a:latin typeface="Arial"/>
                <a:ea typeface="Arial"/>
                <a:cs typeface="Arial"/>
                <a:sym typeface="Arial"/>
              </a:rPr>
              <a:t>Research</a:t>
            </a:r>
            <a:endParaRPr/>
          </a:p>
        </p:txBody>
      </p:sp>
      <p:pic>
        <p:nvPicPr>
          <p:cNvPr id="208" name="Google Shape;208;p20"/>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209" name="Google Shape;209;p20"/>
          <p:cNvSpPr/>
          <p:nvPr/>
        </p:nvSpPr>
        <p:spPr>
          <a:xfrm rot="-2399882">
            <a:off x="-975695" y="354414"/>
            <a:ext cx="2172657" cy="288968"/>
          </a:xfrm>
          <a:prstGeom prst="rect">
            <a:avLst/>
          </a:prstGeom>
          <a:solidFill>
            <a:srgbClr val="FF00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21"/>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4400" b="1">
                <a:solidFill>
                  <a:srgbClr val="FFFFFF"/>
                </a:solidFill>
                <a:latin typeface="Arial"/>
                <a:ea typeface="Arial"/>
                <a:cs typeface="Arial"/>
                <a:sym typeface="Arial"/>
              </a:rPr>
              <a:t>Market - </a:t>
            </a:r>
            <a:r>
              <a:rPr lang="en-GB" sz="4400">
                <a:solidFill>
                  <a:srgbClr val="FFFFFF"/>
                </a:solidFill>
                <a:latin typeface="Arial"/>
                <a:ea typeface="Arial"/>
                <a:cs typeface="Arial"/>
                <a:sym typeface="Arial"/>
              </a:rPr>
              <a:t>Research</a:t>
            </a:r>
            <a:endParaRPr/>
          </a:p>
        </p:txBody>
      </p:sp>
      <p:sp>
        <p:nvSpPr>
          <p:cNvPr id="215" name="Google Shape;215;p21"/>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a:latin typeface="Calibri"/>
                <a:ea typeface="Calibri"/>
                <a:cs typeface="Calibri"/>
                <a:sym typeface="Calibri"/>
              </a:rPr>
              <a:t>An article created on February 1st 2019, states the following statistics about the United States; </a:t>
            </a:r>
            <a:r>
              <a:rPr lang="en-GB" sz="1800" u="sng">
                <a:solidFill>
                  <a:schemeClr val="hlink"/>
                </a:solidFill>
                <a:latin typeface="Calibri"/>
                <a:ea typeface="Calibri"/>
                <a:cs typeface="Calibri"/>
                <a:sym typeface="Calibri"/>
                <a:hlinkClick r:id="rId3"/>
              </a:rPr>
              <a:t>“There are currently more than 115,000 businesses operating within the pet care and dog day care industries, with annual growth rates averaging 6.8% since 2013.”</a:t>
            </a:r>
            <a:endParaRPr sz="1800">
              <a:latin typeface="Calibri"/>
              <a:ea typeface="Calibri"/>
              <a:cs typeface="Calibri"/>
              <a:sym typeface="Calibri"/>
            </a:endParaRPr>
          </a:p>
          <a:p>
            <a:pPr marL="0" lvl="0" indent="0" algn="l" rtl="0">
              <a:spcBef>
                <a:spcPts val="1600"/>
              </a:spcBef>
              <a:spcAft>
                <a:spcPts val="1600"/>
              </a:spcAft>
              <a:buNone/>
            </a:pPr>
            <a:r>
              <a:rPr lang="en-GB" sz="1800">
                <a:latin typeface="Calibri"/>
                <a:ea typeface="Calibri"/>
                <a:cs typeface="Calibri"/>
                <a:sym typeface="Calibri"/>
              </a:rPr>
              <a:t>This means that there is a very big market for our product as the amount of businesses which are currently active is very high and is still constantly on the rise. </a:t>
            </a:r>
            <a:endParaRPr sz="1800">
              <a:latin typeface="Calibri"/>
              <a:ea typeface="Calibri"/>
              <a:cs typeface="Calibri"/>
              <a:sym typeface="Calibri"/>
            </a:endParaRPr>
          </a:p>
        </p:txBody>
      </p:sp>
      <p:pic>
        <p:nvPicPr>
          <p:cNvPr id="216" name="Google Shape;216;p21"/>
          <p:cNvPicPr preferRelativeResize="0"/>
          <p:nvPr/>
        </p:nvPicPr>
        <p:blipFill>
          <a:blip r:embed="rId4">
            <a:alphaModFix/>
          </a:blip>
          <a:stretch>
            <a:fillRect/>
          </a:stretch>
        </p:blipFill>
        <p:spPr>
          <a:xfrm>
            <a:off x="112025" y="579250"/>
            <a:ext cx="1008275" cy="603600"/>
          </a:xfrm>
          <a:prstGeom prst="rect">
            <a:avLst/>
          </a:prstGeom>
          <a:noFill/>
          <a:ln>
            <a:noFill/>
          </a:ln>
        </p:spPr>
      </p:pic>
      <p:sp>
        <p:nvSpPr>
          <p:cNvPr id="217" name="Google Shape;217;p21"/>
          <p:cNvSpPr/>
          <p:nvPr/>
        </p:nvSpPr>
        <p:spPr>
          <a:xfrm rot="-2399882">
            <a:off x="-975695" y="354414"/>
            <a:ext cx="2172657" cy="288968"/>
          </a:xfrm>
          <a:prstGeom prst="rect">
            <a:avLst/>
          </a:prstGeom>
          <a:solidFill>
            <a:srgbClr val="FF00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22"/>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4400" b="1">
                <a:solidFill>
                  <a:srgbClr val="FFFFFF"/>
                </a:solidFill>
                <a:latin typeface="Arial"/>
                <a:ea typeface="Arial"/>
                <a:cs typeface="Arial"/>
                <a:sym typeface="Arial"/>
              </a:rPr>
              <a:t>Market - </a:t>
            </a:r>
            <a:r>
              <a:rPr lang="en-GB" sz="4400">
                <a:solidFill>
                  <a:srgbClr val="FFFFFF"/>
                </a:solidFill>
                <a:latin typeface="Arial"/>
                <a:ea typeface="Arial"/>
                <a:cs typeface="Arial"/>
                <a:sym typeface="Arial"/>
              </a:rPr>
              <a:t>Research</a:t>
            </a:r>
            <a:endParaRPr/>
          </a:p>
        </p:txBody>
      </p:sp>
      <p:sp>
        <p:nvSpPr>
          <p:cNvPr id="223" name="Google Shape;223;p22"/>
          <p:cNvSpPr txBox="1">
            <a:spLocks noGrp="1"/>
          </p:cNvSpPr>
          <p:nvPr>
            <p:ph type="body" idx="1"/>
          </p:nvPr>
        </p:nvSpPr>
        <p:spPr>
          <a:xfrm>
            <a:off x="112025" y="1494100"/>
            <a:ext cx="3878400" cy="3350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a:latin typeface="Calibri"/>
                <a:ea typeface="Calibri"/>
                <a:cs typeface="Calibri"/>
                <a:sym typeface="Calibri"/>
              </a:rPr>
              <a:t>Some </a:t>
            </a:r>
            <a:r>
              <a:rPr lang="en-GB" sz="1800" u="sng">
                <a:solidFill>
                  <a:schemeClr val="hlink"/>
                </a:solidFill>
                <a:latin typeface="Calibri"/>
                <a:ea typeface="Calibri"/>
                <a:cs typeface="Calibri"/>
                <a:sym typeface="Calibri"/>
                <a:hlinkClick r:id="rId3"/>
              </a:rPr>
              <a:t>statistics</a:t>
            </a:r>
            <a:r>
              <a:rPr lang="en-GB" sz="1800">
                <a:latin typeface="Calibri"/>
                <a:ea typeface="Calibri"/>
                <a:cs typeface="Calibri"/>
                <a:sym typeface="Calibri"/>
              </a:rPr>
              <a:t> about what pet owners in the US spent their money on in terms of products or services for their pets.</a:t>
            </a:r>
            <a:endParaRPr sz="1800">
              <a:latin typeface="Calibri"/>
              <a:ea typeface="Calibri"/>
              <a:cs typeface="Calibri"/>
              <a:sym typeface="Calibri"/>
            </a:endParaRPr>
          </a:p>
          <a:p>
            <a:pPr marL="0" lvl="0" indent="0" algn="l" rtl="0">
              <a:spcBef>
                <a:spcPts val="1600"/>
              </a:spcBef>
              <a:spcAft>
                <a:spcPts val="1600"/>
              </a:spcAft>
              <a:buNone/>
            </a:pPr>
            <a:r>
              <a:rPr lang="en-GB" sz="1800">
                <a:latin typeface="Calibri"/>
                <a:ea typeface="Calibri"/>
                <a:cs typeface="Calibri"/>
                <a:sym typeface="Calibri"/>
              </a:rPr>
              <a:t>From looking at these statistics, we can see that $6.11 billion (2018) was spent on “Other Services”, this includes daycare businesses, which again shows that the market for this type of product is quite good.</a:t>
            </a:r>
            <a:endParaRPr sz="1800">
              <a:latin typeface="Calibri"/>
              <a:ea typeface="Calibri"/>
              <a:cs typeface="Calibri"/>
              <a:sym typeface="Calibri"/>
            </a:endParaRPr>
          </a:p>
        </p:txBody>
      </p:sp>
      <p:pic>
        <p:nvPicPr>
          <p:cNvPr id="224" name="Google Shape;224;p22"/>
          <p:cNvPicPr preferRelativeResize="0"/>
          <p:nvPr/>
        </p:nvPicPr>
        <p:blipFill>
          <a:blip r:embed="rId4">
            <a:alphaModFix/>
          </a:blip>
          <a:stretch>
            <a:fillRect/>
          </a:stretch>
        </p:blipFill>
        <p:spPr>
          <a:xfrm>
            <a:off x="112025" y="579250"/>
            <a:ext cx="1008275" cy="603600"/>
          </a:xfrm>
          <a:prstGeom prst="rect">
            <a:avLst/>
          </a:prstGeom>
          <a:noFill/>
          <a:ln>
            <a:noFill/>
          </a:ln>
        </p:spPr>
      </p:pic>
      <p:pic>
        <p:nvPicPr>
          <p:cNvPr id="225" name="Google Shape;225;p22"/>
          <p:cNvPicPr preferRelativeResize="0"/>
          <p:nvPr/>
        </p:nvPicPr>
        <p:blipFill>
          <a:blip r:embed="rId5">
            <a:alphaModFix/>
          </a:blip>
          <a:stretch>
            <a:fillRect/>
          </a:stretch>
        </p:blipFill>
        <p:spPr>
          <a:xfrm>
            <a:off x="4061725" y="1719950"/>
            <a:ext cx="4979925" cy="2789800"/>
          </a:xfrm>
          <a:prstGeom prst="rect">
            <a:avLst/>
          </a:prstGeom>
          <a:noFill/>
          <a:ln>
            <a:noFill/>
          </a:ln>
        </p:spPr>
      </p:pic>
      <p:sp>
        <p:nvSpPr>
          <p:cNvPr id="226" name="Google Shape;226;p22"/>
          <p:cNvSpPr/>
          <p:nvPr/>
        </p:nvSpPr>
        <p:spPr>
          <a:xfrm rot="-2399882">
            <a:off x="-975695" y="354414"/>
            <a:ext cx="2172657" cy="288968"/>
          </a:xfrm>
          <a:prstGeom prst="rect">
            <a:avLst/>
          </a:prstGeom>
          <a:solidFill>
            <a:srgbClr val="FF00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3"/>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4400" b="1">
                <a:solidFill>
                  <a:srgbClr val="FFFFFF"/>
                </a:solidFill>
                <a:latin typeface="Arial"/>
                <a:ea typeface="Arial"/>
                <a:cs typeface="Arial"/>
                <a:sym typeface="Arial"/>
              </a:rPr>
              <a:t>Market - </a:t>
            </a:r>
            <a:r>
              <a:rPr lang="en-GB" sz="4400">
                <a:solidFill>
                  <a:srgbClr val="FFFFFF"/>
                </a:solidFill>
                <a:latin typeface="Arial"/>
                <a:ea typeface="Arial"/>
                <a:cs typeface="Arial"/>
                <a:sym typeface="Arial"/>
              </a:rPr>
              <a:t>Research</a:t>
            </a:r>
            <a:endParaRPr>
              <a:solidFill>
                <a:srgbClr val="FFFFFF"/>
              </a:solidFill>
            </a:endParaRPr>
          </a:p>
          <a:p>
            <a:pPr marL="0" lvl="0" indent="0" algn="l" rtl="0">
              <a:spcBef>
                <a:spcPts val="0"/>
              </a:spcBef>
              <a:spcAft>
                <a:spcPts val="0"/>
              </a:spcAft>
              <a:buNone/>
            </a:pPr>
            <a:endParaRPr/>
          </a:p>
        </p:txBody>
      </p:sp>
      <p:sp>
        <p:nvSpPr>
          <p:cNvPr id="232" name="Google Shape;232;p23"/>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a:latin typeface="Calibri"/>
                <a:ea typeface="Calibri"/>
                <a:cs typeface="Calibri"/>
                <a:sym typeface="Calibri"/>
              </a:rPr>
              <a:t>Some companies already have technology similar to ours in place, some businesses allow the pet owners to see their pets while they are away by using a computer to see their pets which are being streamed to them via a webcam. </a:t>
            </a:r>
            <a:endParaRPr sz="1800">
              <a:latin typeface="Calibri"/>
              <a:ea typeface="Calibri"/>
              <a:cs typeface="Calibri"/>
              <a:sym typeface="Calibri"/>
            </a:endParaRPr>
          </a:p>
          <a:p>
            <a:pPr marL="0" lvl="0" indent="0" algn="l" rtl="0">
              <a:spcBef>
                <a:spcPts val="1600"/>
              </a:spcBef>
              <a:spcAft>
                <a:spcPts val="1600"/>
              </a:spcAft>
              <a:buNone/>
            </a:pPr>
            <a:r>
              <a:rPr lang="en-GB" sz="1800">
                <a:latin typeface="Calibri"/>
                <a:ea typeface="Calibri"/>
                <a:cs typeface="Calibri"/>
                <a:sym typeface="Calibri"/>
              </a:rPr>
              <a:t>This increases customer satisfaction as it means pet owners don’t have to worry about what’s happening to their pet as they can check up on them whenever they want to by using a device connected to the live stream. </a:t>
            </a:r>
            <a:endParaRPr sz="1800">
              <a:latin typeface="Calibri"/>
              <a:ea typeface="Calibri"/>
              <a:cs typeface="Calibri"/>
              <a:sym typeface="Calibri"/>
            </a:endParaRPr>
          </a:p>
        </p:txBody>
      </p:sp>
      <p:pic>
        <p:nvPicPr>
          <p:cNvPr id="233" name="Google Shape;233;p23"/>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234" name="Google Shape;234;p23"/>
          <p:cNvSpPr/>
          <p:nvPr/>
        </p:nvSpPr>
        <p:spPr>
          <a:xfrm rot="-2399882">
            <a:off x="-975695" y="354414"/>
            <a:ext cx="2172657" cy="288968"/>
          </a:xfrm>
          <a:prstGeom prst="rect">
            <a:avLst/>
          </a:prstGeom>
          <a:solidFill>
            <a:srgbClr val="FF00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2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4400" b="1">
                <a:solidFill>
                  <a:srgbClr val="FFFFFF"/>
                </a:solidFill>
                <a:latin typeface="Arial"/>
                <a:ea typeface="Arial"/>
                <a:cs typeface="Arial"/>
                <a:sym typeface="Arial"/>
              </a:rPr>
              <a:t>Market - </a:t>
            </a:r>
            <a:r>
              <a:rPr lang="en-GB" sz="4400">
                <a:solidFill>
                  <a:srgbClr val="FFFFFF"/>
                </a:solidFill>
                <a:latin typeface="Arial"/>
                <a:ea typeface="Arial"/>
                <a:cs typeface="Arial"/>
                <a:sym typeface="Arial"/>
              </a:rPr>
              <a:t>Target Market</a:t>
            </a:r>
            <a:endParaRPr>
              <a:solidFill>
                <a:srgbClr val="FFFFFF"/>
              </a:solidFill>
            </a:endParaRPr>
          </a:p>
          <a:p>
            <a:pPr marL="0" lvl="0" indent="0" algn="l" rtl="0">
              <a:spcBef>
                <a:spcPts val="0"/>
              </a:spcBef>
              <a:spcAft>
                <a:spcPts val="0"/>
              </a:spcAft>
              <a:buNone/>
            </a:pPr>
            <a:endParaRPr/>
          </a:p>
        </p:txBody>
      </p:sp>
      <p:sp>
        <p:nvSpPr>
          <p:cNvPr id="240" name="Google Shape;240;p2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a:latin typeface="Calibri"/>
                <a:ea typeface="Calibri"/>
                <a:cs typeface="Calibri"/>
                <a:sym typeface="Calibri"/>
              </a:rPr>
              <a:t>Our product is aimed at various companies which specialise and focus on taking care of and working with other people’s pets. </a:t>
            </a:r>
            <a:endParaRPr sz="1800">
              <a:latin typeface="Calibri"/>
              <a:ea typeface="Calibri"/>
              <a:cs typeface="Calibri"/>
              <a:sym typeface="Calibri"/>
            </a:endParaRPr>
          </a:p>
          <a:p>
            <a:pPr marL="0" lvl="0" indent="0" algn="l" rtl="0">
              <a:spcBef>
                <a:spcPts val="1600"/>
              </a:spcBef>
              <a:spcAft>
                <a:spcPts val="1600"/>
              </a:spcAft>
              <a:buNone/>
            </a:pPr>
            <a:r>
              <a:rPr lang="en-GB" sz="1800">
                <a:latin typeface="Calibri"/>
                <a:ea typeface="Calibri"/>
                <a:cs typeface="Calibri"/>
                <a:sym typeface="Calibri"/>
              </a:rPr>
              <a:t>Anything ranging from a simple dog sitting business to a full-on animal daycare company may be interested in our product as it has many uses and features which allow for and improve the communication between the pet owner, and the person taking care of the pet.</a:t>
            </a:r>
            <a:endParaRPr sz="1800">
              <a:latin typeface="Calibri"/>
              <a:ea typeface="Calibri"/>
              <a:cs typeface="Calibri"/>
              <a:sym typeface="Calibri"/>
            </a:endParaRPr>
          </a:p>
        </p:txBody>
      </p:sp>
      <p:pic>
        <p:nvPicPr>
          <p:cNvPr id="241" name="Google Shape;241;p24"/>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242" name="Google Shape;242;p24"/>
          <p:cNvSpPr/>
          <p:nvPr/>
        </p:nvSpPr>
        <p:spPr>
          <a:xfrm rot="-2399882">
            <a:off x="-975695" y="354414"/>
            <a:ext cx="2172657" cy="288968"/>
          </a:xfrm>
          <a:prstGeom prst="rect">
            <a:avLst/>
          </a:prstGeom>
          <a:solidFill>
            <a:srgbClr val="FF00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sp>
        <p:nvSpPr>
          <p:cNvPr id="247" name="Google Shape;247;p2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Planning &amp; Production</a:t>
            </a:r>
            <a:endParaRPr/>
          </a:p>
        </p:txBody>
      </p:sp>
      <p:sp>
        <p:nvSpPr>
          <p:cNvPr id="248" name="Google Shape;248;p25"/>
          <p:cNvSpPr txBox="1">
            <a:spLocks noGrp="1"/>
          </p:cNvSpPr>
          <p:nvPr>
            <p:ph type="body" idx="1"/>
          </p:nvPr>
        </p:nvSpPr>
        <p:spPr>
          <a:xfrm>
            <a:off x="1297500" y="1567550"/>
            <a:ext cx="7038900" cy="36567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r>
              <a:rPr lang="en-GB" sz="1800">
                <a:solidFill>
                  <a:srgbClr val="FFFFFF"/>
                </a:solidFill>
                <a:latin typeface="Arial"/>
                <a:ea typeface="Arial"/>
                <a:cs typeface="Arial"/>
                <a:sym typeface="Arial"/>
              </a:rPr>
              <a:t>We will require 2 developers that can code in Xamarin C#.(Already on team).</a:t>
            </a:r>
            <a:endParaRPr sz="1800">
              <a:solidFill>
                <a:srgbClr val="FFFFFF"/>
              </a:solidFill>
              <a:latin typeface="Arial"/>
              <a:ea typeface="Arial"/>
              <a:cs typeface="Arial"/>
              <a:sym typeface="Arial"/>
            </a:endParaRPr>
          </a:p>
          <a:p>
            <a:pPr marL="0" lvl="0" indent="0" algn="l" rtl="0">
              <a:spcBef>
                <a:spcPts val="1200"/>
              </a:spcBef>
              <a:spcAft>
                <a:spcPts val="1200"/>
              </a:spcAft>
              <a:buNone/>
            </a:pPr>
            <a:r>
              <a:rPr lang="en-GB" sz="1800">
                <a:solidFill>
                  <a:srgbClr val="FFFFFF"/>
                </a:solidFill>
                <a:latin typeface="Arial"/>
                <a:ea typeface="Arial"/>
                <a:cs typeface="Arial"/>
                <a:sym typeface="Arial"/>
              </a:rPr>
              <a:t>We will also need server hosting for the product to run on with as much uptime as possible because of this it would be better to get hosting from a service such as GoDaddy, they will also handle all of the maintenance for the servers. </a:t>
            </a:r>
            <a:endParaRPr sz="1800"/>
          </a:p>
        </p:txBody>
      </p:sp>
      <p:pic>
        <p:nvPicPr>
          <p:cNvPr id="249" name="Google Shape;249;p25"/>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250" name="Google Shape;250;p25"/>
          <p:cNvSpPr/>
          <p:nvPr/>
        </p:nvSpPr>
        <p:spPr>
          <a:xfrm rot="-2399882">
            <a:off x="-707570" y="164989"/>
            <a:ext cx="2172657" cy="288968"/>
          </a:xfrm>
          <a:prstGeom prst="rect">
            <a:avLst/>
          </a:prstGeom>
          <a:solidFill>
            <a:srgbClr val="00FF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55" name="Google Shape;255;p2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Planning &amp; Production</a:t>
            </a:r>
            <a:endParaRPr/>
          </a:p>
        </p:txBody>
      </p:sp>
      <p:sp>
        <p:nvSpPr>
          <p:cNvPr id="256" name="Google Shape;256;p26"/>
          <p:cNvSpPr txBox="1">
            <a:spLocks noGrp="1"/>
          </p:cNvSpPr>
          <p:nvPr>
            <p:ph type="body" idx="1"/>
          </p:nvPr>
        </p:nvSpPr>
        <p:spPr>
          <a:xfrm>
            <a:off x="1297500" y="1567550"/>
            <a:ext cx="7038900" cy="33057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r>
              <a:rPr lang="en-GB" sz="1800">
                <a:solidFill>
                  <a:srgbClr val="FFFFFF"/>
                </a:solidFill>
                <a:latin typeface="Arial"/>
                <a:ea typeface="Arial"/>
                <a:cs typeface="Arial"/>
                <a:sym typeface="Arial"/>
              </a:rPr>
              <a:t>Each developer will also need their own computer to code on and the sufficient devices to be able to test on such as an Android and a iPhone. </a:t>
            </a:r>
            <a:endParaRPr sz="1800">
              <a:solidFill>
                <a:srgbClr val="FFFFFF"/>
              </a:solidFill>
              <a:latin typeface="Arial"/>
              <a:ea typeface="Arial"/>
              <a:cs typeface="Arial"/>
              <a:sym typeface="Arial"/>
            </a:endParaRPr>
          </a:p>
          <a:p>
            <a:pPr marL="0" lvl="0" indent="0" algn="l" rtl="0">
              <a:spcBef>
                <a:spcPts val="1200"/>
              </a:spcBef>
              <a:spcAft>
                <a:spcPts val="1200"/>
              </a:spcAft>
              <a:buNone/>
            </a:pPr>
            <a:r>
              <a:rPr lang="en-GB" sz="1800">
                <a:solidFill>
                  <a:srgbClr val="FFFFFF"/>
                </a:solidFill>
                <a:latin typeface="Arial"/>
                <a:ea typeface="Arial"/>
                <a:cs typeface="Arial"/>
                <a:sym typeface="Arial"/>
              </a:rPr>
              <a:t>The product will be created in 6 to 8 weeks, we will employ methods such as gantt charts to ensure that the application will be completed on time. We will create a cost analysis to know what we can spend on what sector and we will know our budget that we can spend. </a:t>
            </a:r>
            <a:endParaRPr sz="1800">
              <a:solidFill>
                <a:srgbClr val="FFFFFF"/>
              </a:solidFill>
              <a:latin typeface="Arial"/>
              <a:ea typeface="Arial"/>
              <a:cs typeface="Arial"/>
              <a:sym typeface="Arial"/>
            </a:endParaRPr>
          </a:p>
        </p:txBody>
      </p:sp>
      <p:pic>
        <p:nvPicPr>
          <p:cNvPr id="257" name="Google Shape;257;p26"/>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258" name="Google Shape;258;p26"/>
          <p:cNvSpPr/>
          <p:nvPr/>
        </p:nvSpPr>
        <p:spPr>
          <a:xfrm rot="-2399882">
            <a:off x="-707570" y="164989"/>
            <a:ext cx="2172657" cy="288968"/>
          </a:xfrm>
          <a:prstGeom prst="rect">
            <a:avLst/>
          </a:prstGeom>
          <a:solidFill>
            <a:srgbClr val="00FF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62"/>
        <p:cNvGrpSpPr/>
        <p:nvPr/>
      </p:nvGrpSpPr>
      <p:grpSpPr>
        <a:xfrm>
          <a:off x="0" y="0"/>
          <a:ext cx="0" cy="0"/>
          <a:chOff x="0" y="0"/>
          <a:chExt cx="0" cy="0"/>
        </a:xfrm>
      </p:grpSpPr>
      <p:sp>
        <p:nvSpPr>
          <p:cNvPr id="263" name="Google Shape;263;p27"/>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Planning &amp; Production</a:t>
            </a:r>
            <a:endParaRPr/>
          </a:p>
        </p:txBody>
      </p:sp>
      <p:sp>
        <p:nvSpPr>
          <p:cNvPr id="264" name="Google Shape;264;p27"/>
          <p:cNvSpPr txBox="1">
            <a:spLocks noGrp="1"/>
          </p:cNvSpPr>
          <p:nvPr>
            <p:ph type="body" idx="1"/>
          </p:nvPr>
        </p:nvSpPr>
        <p:spPr>
          <a:xfrm>
            <a:off x="1297500" y="1346125"/>
            <a:ext cx="7038900" cy="31326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r>
              <a:rPr lang="en-GB" sz="1800">
                <a:latin typeface="Arial"/>
                <a:ea typeface="Arial"/>
                <a:cs typeface="Arial"/>
                <a:sym typeface="Arial"/>
              </a:rPr>
              <a:t>Once the application has been completed and is ready to be deployed we will contact many local daycare companies, this will mean if there are any issues we can be called in to fix their problems, and once the application is more stable we can start to deploy in more locations.</a:t>
            </a:r>
            <a:endParaRPr sz="1800">
              <a:latin typeface="Arial"/>
              <a:ea typeface="Arial"/>
              <a:cs typeface="Arial"/>
              <a:sym typeface="Arial"/>
            </a:endParaRPr>
          </a:p>
          <a:p>
            <a:pPr marL="0" lvl="0" indent="0" algn="l" rtl="0">
              <a:spcBef>
                <a:spcPts val="1200"/>
              </a:spcBef>
              <a:spcAft>
                <a:spcPts val="1200"/>
              </a:spcAft>
              <a:buNone/>
            </a:pPr>
            <a:r>
              <a:rPr lang="en-GB" sz="1800">
                <a:latin typeface="Arial"/>
                <a:ea typeface="Arial"/>
                <a:cs typeface="Arial"/>
                <a:sym typeface="Arial"/>
              </a:rPr>
              <a:t>We will keep 1 of the developers to continue the maintenance of the application and fix any issues there may be.</a:t>
            </a:r>
            <a:endParaRPr sz="1800">
              <a:latin typeface="Arial"/>
              <a:ea typeface="Arial"/>
              <a:cs typeface="Arial"/>
              <a:sym typeface="Arial"/>
            </a:endParaRPr>
          </a:p>
        </p:txBody>
      </p:sp>
      <p:pic>
        <p:nvPicPr>
          <p:cNvPr id="265" name="Google Shape;265;p27"/>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266" name="Google Shape;266;p27"/>
          <p:cNvSpPr/>
          <p:nvPr/>
        </p:nvSpPr>
        <p:spPr>
          <a:xfrm rot="-2399882">
            <a:off x="-707570" y="164989"/>
            <a:ext cx="2172657" cy="288968"/>
          </a:xfrm>
          <a:prstGeom prst="rect">
            <a:avLst/>
          </a:prstGeom>
          <a:solidFill>
            <a:srgbClr val="00FF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sp>
        <p:nvSpPr>
          <p:cNvPr id="271" name="Google Shape;271;p28"/>
          <p:cNvSpPr txBox="1">
            <a:spLocks noGrp="1"/>
          </p:cNvSpPr>
          <p:nvPr>
            <p:ph type="body" idx="1"/>
          </p:nvPr>
        </p:nvSpPr>
        <p:spPr>
          <a:xfrm>
            <a:off x="1297500" y="1567550"/>
            <a:ext cx="7038900" cy="3321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a:solidFill>
                  <a:srgbClr val="999999"/>
                </a:solidFill>
                <a:latin typeface="Calibri"/>
                <a:ea typeface="Calibri"/>
                <a:cs typeface="Calibri"/>
                <a:sym typeface="Calibri"/>
              </a:rPr>
              <a:t>Trading Name: </a:t>
            </a:r>
            <a:br>
              <a:rPr lang="en-GB" sz="1800">
                <a:latin typeface="Calibri"/>
                <a:ea typeface="Calibri"/>
                <a:cs typeface="Calibri"/>
                <a:sym typeface="Calibri"/>
              </a:rPr>
            </a:br>
            <a:r>
              <a:rPr lang="en-GB" sz="1800">
                <a:latin typeface="Calibri"/>
                <a:ea typeface="Calibri"/>
                <a:cs typeface="Calibri"/>
                <a:sym typeface="Calibri"/>
              </a:rPr>
              <a:t> </a:t>
            </a:r>
            <a:r>
              <a:rPr lang="en-GB" sz="1800" b="1">
                <a:latin typeface="Calibri"/>
                <a:ea typeface="Calibri"/>
                <a:cs typeface="Calibri"/>
                <a:sym typeface="Calibri"/>
              </a:rPr>
              <a:t>IMK Development </a:t>
            </a:r>
            <a:r>
              <a:rPr lang="en-GB" sz="1100">
                <a:latin typeface="Calibri"/>
                <a:ea typeface="Calibri"/>
                <a:cs typeface="Calibri"/>
                <a:sym typeface="Calibri"/>
              </a:rPr>
              <a:t>(Inside Modern Knowledge)</a:t>
            </a:r>
            <a:endParaRPr sz="1100">
              <a:latin typeface="Calibri"/>
              <a:ea typeface="Calibri"/>
              <a:cs typeface="Calibri"/>
              <a:sym typeface="Calibri"/>
            </a:endParaRPr>
          </a:p>
          <a:p>
            <a:pPr marL="0" lvl="0" indent="0" algn="l" rtl="0">
              <a:spcBef>
                <a:spcPts val="1600"/>
              </a:spcBef>
              <a:spcAft>
                <a:spcPts val="0"/>
              </a:spcAft>
              <a:buNone/>
            </a:pPr>
            <a:r>
              <a:rPr lang="en-GB" sz="1800">
                <a:solidFill>
                  <a:srgbClr val="999999"/>
                </a:solidFill>
                <a:latin typeface="Calibri"/>
                <a:ea typeface="Calibri"/>
                <a:cs typeface="Calibri"/>
                <a:sym typeface="Calibri"/>
              </a:rPr>
              <a:t>Logo:</a:t>
            </a:r>
            <a:r>
              <a:rPr lang="en-GB" sz="1800">
                <a:latin typeface="Calibri"/>
                <a:ea typeface="Calibri"/>
                <a:cs typeface="Calibri"/>
                <a:sym typeface="Calibri"/>
              </a:rPr>
              <a:t> </a:t>
            </a:r>
            <a:endParaRPr sz="1800">
              <a:latin typeface="Calibri"/>
              <a:ea typeface="Calibri"/>
              <a:cs typeface="Calibri"/>
              <a:sym typeface="Calibri"/>
            </a:endParaRPr>
          </a:p>
          <a:p>
            <a:pPr marL="0" lvl="0" indent="0" algn="l" rtl="0">
              <a:spcBef>
                <a:spcPts val="1600"/>
              </a:spcBef>
              <a:spcAft>
                <a:spcPts val="0"/>
              </a:spcAft>
              <a:buNone/>
            </a:pPr>
            <a:endParaRPr sz="1800">
              <a:latin typeface="Calibri"/>
              <a:ea typeface="Calibri"/>
              <a:cs typeface="Calibri"/>
              <a:sym typeface="Calibri"/>
            </a:endParaRPr>
          </a:p>
          <a:p>
            <a:pPr marL="0" lvl="0" indent="0" algn="l" rtl="0">
              <a:spcBef>
                <a:spcPts val="1600"/>
              </a:spcBef>
              <a:spcAft>
                <a:spcPts val="0"/>
              </a:spcAft>
              <a:buNone/>
            </a:pPr>
            <a:endParaRPr sz="1800">
              <a:latin typeface="Calibri"/>
              <a:ea typeface="Calibri"/>
              <a:cs typeface="Calibri"/>
              <a:sym typeface="Calibri"/>
            </a:endParaRPr>
          </a:p>
          <a:p>
            <a:pPr marL="0" lvl="0" indent="0" algn="l" rtl="0">
              <a:spcBef>
                <a:spcPts val="1600"/>
              </a:spcBef>
              <a:spcAft>
                <a:spcPts val="1600"/>
              </a:spcAft>
              <a:buNone/>
            </a:pPr>
            <a:r>
              <a:rPr lang="en-GB" sz="1800">
                <a:solidFill>
                  <a:srgbClr val="999999"/>
                </a:solidFill>
                <a:latin typeface="Calibri"/>
                <a:ea typeface="Calibri"/>
                <a:cs typeface="Calibri"/>
                <a:sym typeface="Calibri"/>
              </a:rPr>
              <a:t>Slogan:</a:t>
            </a:r>
            <a:r>
              <a:rPr lang="en-GB" sz="1800">
                <a:latin typeface="Calibri"/>
                <a:ea typeface="Calibri"/>
                <a:cs typeface="Calibri"/>
                <a:sym typeface="Calibri"/>
              </a:rPr>
              <a:t> </a:t>
            </a:r>
            <a:br>
              <a:rPr lang="en-GB" sz="1800">
                <a:latin typeface="Calibri"/>
                <a:ea typeface="Calibri"/>
                <a:cs typeface="Calibri"/>
                <a:sym typeface="Calibri"/>
              </a:rPr>
            </a:br>
            <a:r>
              <a:rPr lang="en-GB" sz="1800">
                <a:latin typeface="Calibri"/>
                <a:ea typeface="Calibri"/>
                <a:cs typeface="Calibri"/>
                <a:sym typeface="Calibri"/>
              </a:rPr>
              <a:t> “</a:t>
            </a:r>
            <a:r>
              <a:rPr lang="en-GB" sz="1800" i="1">
                <a:latin typeface="Calibri"/>
                <a:ea typeface="Calibri"/>
                <a:cs typeface="Calibri"/>
                <a:sym typeface="Calibri"/>
              </a:rPr>
              <a:t>Developing programs, Developing lives.”</a:t>
            </a:r>
            <a:endParaRPr i="1"/>
          </a:p>
        </p:txBody>
      </p:sp>
      <p:sp>
        <p:nvSpPr>
          <p:cNvPr id="272" name="Google Shape;272;p28"/>
          <p:cNvSpPr/>
          <p:nvPr/>
        </p:nvSpPr>
        <p:spPr>
          <a:xfrm>
            <a:off x="2230050" y="2354400"/>
            <a:ext cx="2694000" cy="1549800"/>
          </a:xfrm>
          <a:prstGeom prst="rect">
            <a:avLst/>
          </a:prstGeom>
          <a:solidFill>
            <a:srgbClr val="FFFFFF"/>
          </a:solidFill>
          <a:ln w="9525" cap="flat" cmpd="sng">
            <a:solidFill>
              <a:schemeClr val="dk2"/>
            </a:solidFill>
            <a:prstDash val="solid"/>
            <a:round/>
            <a:headEnd type="none" w="sm" len="sm"/>
            <a:tailEnd type="none" w="sm" len="sm"/>
          </a:ln>
          <a:effectLst>
            <a:outerShdw blurRad="1428750" dist="9525" algn="bl" rotWithShape="0">
              <a:srgbClr val="000000"/>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28"/>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Business</a:t>
            </a:r>
            <a:endParaRPr/>
          </a:p>
        </p:txBody>
      </p:sp>
      <p:pic>
        <p:nvPicPr>
          <p:cNvPr id="274" name="Google Shape;274;p28"/>
          <p:cNvPicPr preferRelativeResize="0"/>
          <p:nvPr/>
        </p:nvPicPr>
        <p:blipFill>
          <a:blip r:embed="rId3">
            <a:alphaModFix/>
          </a:blip>
          <a:stretch>
            <a:fillRect/>
          </a:stretch>
        </p:blipFill>
        <p:spPr>
          <a:xfrm>
            <a:off x="2049125" y="2268713"/>
            <a:ext cx="2874925" cy="1721175"/>
          </a:xfrm>
          <a:prstGeom prst="rect">
            <a:avLst/>
          </a:prstGeom>
          <a:noFill/>
          <a:ln>
            <a:noFill/>
          </a:ln>
        </p:spPr>
      </p:pic>
      <p:pic>
        <p:nvPicPr>
          <p:cNvPr id="275" name="Google Shape;275;p28"/>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276" name="Google Shape;276;p28"/>
          <p:cNvSpPr/>
          <p:nvPr/>
        </p:nvSpPr>
        <p:spPr>
          <a:xfrm rot="-2399882">
            <a:off x="-914595" y="229414"/>
            <a:ext cx="2172657" cy="288968"/>
          </a:xfrm>
          <a:prstGeom prst="rect">
            <a:avLst/>
          </a:prstGeom>
          <a:solidFill>
            <a:srgbClr val="0000FF"/>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80"/>
        <p:cNvGrpSpPr/>
        <p:nvPr/>
      </p:nvGrpSpPr>
      <p:grpSpPr>
        <a:xfrm>
          <a:off x="0" y="0"/>
          <a:ext cx="0" cy="0"/>
          <a:chOff x="0" y="0"/>
          <a:chExt cx="0" cy="0"/>
        </a:xfrm>
      </p:grpSpPr>
      <p:sp>
        <p:nvSpPr>
          <p:cNvPr id="281" name="Google Shape;281;p29"/>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Business - Legal Classification</a:t>
            </a:r>
            <a:endParaRPr/>
          </a:p>
        </p:txBody>
      </p:sp>
      <p:sp>
        <p:nvSpPr>
          <p:cNvPr id="282" name="Google Shape;282;p29"/>
          <p:cNvSpPr txBox="1">
            <a:spLocks noGrp="1"/>
          </p:cNvSpPr>
          <p:nvPr>
            <p:ph type="body" idx="1"/>
          </p:nvPr>
        </p:nvSpPr>
        <p:spPr>
          <a:xfrm>
            <a:off x="1297500" y="1491350"/>
            <a:ext cx="7038900" cy="3447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400">
                <a:latin typeface="Calibri"/>
                <a:ea typeface="Calibri"/>
                <a:cs typeface="Calibri"/>
                <a:sym typeface="Calibri"/>
              </a:rPr>
              <a:t>Data Protection Act 2018:</a:t>
            </a:r>
            <a:endParaRPr sz="1400">
              <a:latin typeface="Calibri"/>
              <a:ea typeface="Calibri"/>
              <a:cs typeface="Calibri"/>
              <a:sym typeface="Calibri"/>
            </a:endParaRPr>
          </a:p>
          <a:p>
            <a:pPr marL="457200" lvl="0" indent="-317500" algn="l" rtl="0">
              <a:spcBef>
                <a:spcPts val="1600"/>
              </a:spcBef>
              <a:spcAft>
                <a:spcPts val="0"/>
              </a:spcAft>
              <a:buSzPts val="1400"/>
              <a:buFont typeface="Calibri"/>
              <a:buChar char="●"/>
            </a:pPr>
            <a:r>
              <a:rPr lang="en-GB" sz="1400">
                <a:latin typeface="Calibri"/>
                <a:ea typeface="Calibri"/>
                <a:cs typeface="Calibri"/>
                <a:sym typeface="Calibri"/>
              </a:rPr>
              <a:t>All Data is used fairly, lawfully and transparently</a:t>
            </a:r>
            <a:endParaRPr sz="1400">
              <a:latin typeface="Calibri"/>
              <a:ea typeface="Calibri"/>
              <a:cs typeface="Calibri"/>
              <a:sym typeface="Calibri"/>
            </a:endParaRPr>
          </a:p>
          <a:p>
            <a:pPr marL="457200" lvl="0" indent="-317500" algn="l" rtl="0">
              <a:spcBef>
                <a:spcPts val="0"/>
              </a:spcBef>
              <a:spcAft>
                <a:spcPts val="0"/>
              </a:spcAft>
              <a:buSzPts val="1400"/>
              <a:buFont typeface="Calibri"/>
              <a:buChar char="●"/>
            </a:pPr>
            <a:r>
              <a:rPr lang="en-GB" sz="1400">
                <a:latin typeface="Calibri"/>
                <a:ea typeface="Calibri"/>
                <a:cs typeface="Calibri"/>
                <a:sym typeface="Calibri"/>
              </a:rPr>
              <a:t>Kept for no longer than is necessary</a:t>
            </a:r>
            <a:endParaRPr sz="1400">
              <a:latin typeface="Calibri"/>
              <a:ea typeface="Calibri"/>
              <a:cs typeface="Calibri"/>
              <a:sym typeface="Calibri"/>
            </a:endParaRPr>
          </a:p>
          <a:p>
            <a:pPr marL="457200" lvl="0" indent="-317500" algn="l" rtl="0">
              <a:spcBef>
                <a:spcPts val="0"/>
              </a:spcBef>
              <a:spcAft>
                <a:spcPts val="0"/>
              </a:spcAft>
              <a:buSzPts val="1400"/>
              <a:buFont typeface="Calibri"/>
              <a:buChar char="●"/>
            </a:pPr>
            <a:r>
              <a:rPr lang="en-GB" sz="1400">
                <a:latin typeface="Calibri"/>
                <a:ea typeface="Calibri"/>
                <a:cs typeface="Calibri"/>
                <a:sym typeface="Calibri"/>
              </a:rPr>
              <a:t>Kept securely, with appropriate security, with protection from unauthorised access</a:t>
            </a:r>
            <a:endParaRPr sz="1400">
              <a:latin typeface="Calibri"/>
              <a:ea typeface="Calibri"/>
              <a:cs typeface="Calibri"/>
              <a:sym typeface="Calibri"/>
            </a:endParaRPr>
          </a:p>
          <a:p>
            <a:pPr marL="457200" lvl="0" indent="-317500" algn="l" rtl="0">
              <a:spcBef>
                <a:spcPts val="0"/>
              </a:spcBef>
              <a:spcAft>
                <a:spcPts val="0"/>
              </a:spcAft>
              <a:buSzPts val="1400"/>
              <a:buFont typeface="Calibri"/>
              <a:buChar char="●"/>
            </a:pPr>
            <a:r>
              <a:rPr lang="en-GB" sz="1400">
                <a:latin typeface="Calibri"/>
                <a:ea typeface="Calibri"/>
                <a:cs typeface="Calibri"/>
                <a:sym typeface="Calibri"/>
              </a:rPr>
              <a:t>Inform users about how the data is used</a:t>
            </a:r>
            <a:endParaRPr sz="1400">
              <a:latin typeface="Calibri"/>
              <a:ea typeface="Calibri"/>
              <a:cs typeface="Calibri"/>
              <a:sym typeface="Calibri"/>
            </a:endParaRPr>
          </a:p>
          <a:p>
            <a:pPr marL="457200" lvl="0" indent="-317500" algn="l" rtl="0">
              <a:spcBef>
                <a:spcPts val="0"/>
              </a:spcBef>
              <a:spcAft>
                <a:spcPts val="0"/>
              </a:spcAft>
              <a:buSzPts val="1400"/>
              <a:buFont typeface="Calibri"/>
              <a:buChar char="●"/>
            </a:pPr>
            <a:r>
              <a:rPr lang="en-GB" sz="1400">
                <a:latin typeface="Calibri"/>
                <a:ea typeface="Calibri"/>
                <a:cs typeface="Calibri"/>
                <a:sym typeface="Calibri"/>
              </a:rPr>
              <a:t>Allow users to be able to edit and delete personal data</a:t>
            </a:r>
            <a:endParaRPr sz="1400">
              <a:latin typeface="Calibri"/>
              <a:ea typeface="Calibri"/>
              <a:cs typeface="Calibri"/>
              <a:sym typeface="Calibri"/>
            </a:endParaRPr>
          </a:p>
          <a:p>
            <a:pPr marL="457200" lvl="0" indent="-317500" algn="l" rtl="0">
              <a:spcBef>
                <a:spcPts val="0"/>
              </a:spcBef>
              <a:spcAft>
                <a:spcPts val="0"/>
              </a:spcAft>
              <a:buSzPts val="1400"/>
              <a:buFont typeface="Calibri"/>
              <a:buChar char="●"/>
            </a:pPr>
            <a:r>
              <a:rPr lang="en-GB" sz="1400">
                <a:latin typeface="Calibri"/>
                <a:ea typeface="Calibri"/>
                <a:cs typeface="Calibri"/>
                <a:sym typeface="Calibri"/>
              </a:rPr>
              <a:t>And </a:t>
            </a:r>
            <a:r>
              <a:rPr lang="en-GB" sz="1400" u="sng">
                <a:solidFill>
                  <a:schemeClr val="hlink"/>
                </a:solidFill>
                <a:latin typeface="Calibri"/>
                <a:ea typeface="Calibri"/>
                <a:cs typeface="Calibri"/>
                <a:sym typeface="Calibri"/>
                <a:hlinkClick r:id="rId3"/>
              </a:rPr>
              <a:t>More...</a:t>
            </a:r>
            <a:endParaRPr sz="1400">
              <a:latin typeface="Calibri"/>
              <a:ea typeface="Calibri"/>
              <a:cs typeface="Calibri"/>
              <a:sym typeface="Calibri"/>
            </a:endParaRPr>
          </a:p>
          <a:p>
            <a:pPr marL="0" lvl="0" indent="0" algn="l" rtl="0">
              <a:spcBef>
                <a:spcPts val="1600"/>
              </a:spcBef>
              <a:spcAft>
                <a:spcPts val="0"/>
              </a:spcAft>
              <a:buNone/>
            </a:pPr>
            <a:r>
              <a:rPr lang="en-GB" sz="1400">
                <a:latin typeface="Calibri"/>
                <a:ea typeface="Calibri"/>
                <a:cs typeface="Calibri"/>
                <a:sym typeface="Calibri"/>
              </a:rPr>
              <a:t>Unlimited Company, Corporate Law of United Kingdom </a:t>
            </a:r>
            <a:endParaRPr sz="1400">
              <a:latin typeface="Calibri"/>
              <a:ea typeface="Calibri"/>
              <a:cs typeface="Calibri"/>
              <a:sym typeface="Calibri"/>
            </a:endParaRPr>
          </a:p>
          <a:p>
            <a:pPr marL="457200" lvl="0" indent="-317500" algn="l" rtl="0">
              <a:spcBef>
                <a:spcPts val="1600"/>
              </a:spcBef>
              <a:spcAft>
                <a:spcPts val="0"/>
              </a:spcAft>
              <a:buSzPts val="1400"/>
              <a:buFont typeface="Calibri"/>
              <a:buChar char="●"/>
            </a:pPr>
            <a:r>
              <a:rPr lang="en-GB" sz="1400">
                <a:latin typeface="Calibri"/>
                <a:ea typeface="Calibri"/>
                <a:cs typeface="Calibri"/>
                <a:sym typeface="Calibri"/>
              </a:rPr>
              <a:t>This just defines the body of laws that governs the rights for each person in the business and the company it self, such as the formation, funding, governance, and death of the corporation. </a:t>
            </a:r>
            <a:endParaRPr sz="1400">
              <a:latin typeface="Calibri"/>
              <a:ea typeface="Calibri"/>
              <a:cs typeface="Calibri"/>
              <a:sym typeface="Calibri"/>
            </a:endParaRPr>
          </a:p>
        </p:txBody>
      </p:sp>
      <p:pic>
        <p:nvPicPr>
          <p:cNvPr id="283" name="Google Shape;283;p29"/>
          <p:cNvPicPr preferRelativeResize="0"/>
          <p:nvPr/>
        </p:nvPicPr>
        <p:blipFill>
          <a:blip r:embed="rId4">
            <a:alphaModFix/>
          </a:blip>
          <a:stretch>
            <a:fillRect/>
          </a:stretch>
        </p:blipFill>
        <p:spPr>
          <a:xfrm>
            <a:off x="112025" y="579250"/>
            <a:ext cx="1008275" cy="603600"/>
          </a:xfrm>
          <a:prstGeom prst="rect">
            <a:avLst/>
          </a:prstGeom>
          <a:noFill/>
          <a:ln>
            <a:noFill/>
          </a:ln>
        </p:spPr>
      </p:pic>
      <p:sp>
        <p:nvSpPr>
          <p:cNvPr id="284" name="Google Shape;284;p29"/>
          <p:cNvSpPr/>
          <p:nvPr/>
        </p:nvSpPr>
        <p:spPr>
          <a:xfrm rot="-2399882">
            <a:off x="-914595" y="229414"/>
            <a:ext cx="2172657" cy="288968"/>
          </a:xfrm>
          <a:prstGeom prst="rect">
            <a:avLst/>
          </a:prstGeom>
          <a:solidFill>
            <a:srgbClr val="0000FF"/>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88"/>
        <p:cNvGrpSpPr/>
        <p:nvPr/>
      </p:nvGrpSpPr>
      <p:grpSpPr>
        <a:xfrm>
          <a:off x="0" y="0"/>
          <a:ext cx="0" cy="0"/>
          <a:chOff x="0" y="0"/>
          <a:chExt cx="0" cy="0"/>
        </a:xfrm>
      </p:grpSpPr>
      <p:sp>
        <p:nvSpPr>
          <p:cNvPr id="289" name="Google Shape;289;p30"/>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Business - Mission Statement</a:t>
            </a:r>
            <a:endParaRPr/>
          </a:p>
        </p:txBody>
      </p:sp>
      <p:pic>
        <p:nvPicPr>
          <p:cNvPr id="290" name="Google Shape;290;p30"/>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291" name="Google Shape;291;p30"/>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sz="1800">
                <a:latin typeface="Calibri"/>
                <a:ea typeface="Calibri"/>
                <a:cs typeface="Calibri"/>
                <a:sym typeface="Calibri"/>
              </a:rPr>
              <a:t>IMK Development exists to create software for companies that dream of having a product, but simply cannot by themselves. </a:t>
            </a:r>
            <a:br>
              <a:rPr lang="en-GB" sz="1800">
                <a:latin typeface="Calibri"/>
                <a:ea typeface="Calibri"/>
                <a:cs typeface="Calibri"/>
                <a:sym typeface="Calibri"/>
              </a:rPr>
            </a:br>
            <a:r>
              <a:rPr lang="en-GB" sz="1800">
                <a:latin typeface="Calibri"/>
                <a:ea typeface="Calibri"/>
                <a:cs typeface="Calibri"/>
                <a:sym typeface="Calibri"/>
              </a:rPr>
              <a:t>We strive with our experience in this, and wish to help companies and organisations create their dream software that they desire. </a:t>
            </a:r>
            <a:br>
              <a:rPr lang="en-GB" sz="1800">
                <a:latin typeface="Calibri"/>
                <a:ea typeface="Calibri"/>
                <a:cs typeface="Calibri"/>
                <a:sym typeface="Calibri"/>
              </a:rPr>
            </a:br>
            <a:r>
              <a:rPr lang="en-GB" sz="1800">
                <a:latin typeface="Calibri"/>
                <a:ea typeface="Calibri"/>
                <a:cs typeface="Calibri"/>
                <a:sym typeface="Calibri"/>
              </a:rPr>
              <a:t>We want our products to be user friendly so that people of all ages can use this, from Children to the elderly. </a:t>
            </a:r>
            <a:br>
              <a:rPr lang="en-GB" sz="1800">
                <a:latin typeface="Calibri"/>
                <a:ea typeface="Calibri"/>
                <a:cs typeface="Calibri"/>
                <a:sym typeface="Calibri"/>
              </a:rPr>
            </a:br>
            <a:r>
              <a:rPr lang="en-GB" sz="1800">
                <a:latin typeface="Calibri"/>
                <a:ea typeface="Calibri"/>
                <a:cs typeface="Calibri"/>
                <a:sym typeface="Calibri"/>
              </a:rPr>
              <a:t>We want our services to be affordable but at the same time looking professional and useable.</a:t>
            </a:r>
            <a:endParaRPr sz="1800">
              <a:latin typeface="Calibri"/>
              <a:ea typeface="Calibri"/>
              <a:cs typeface="Calibri"/>
              <a:sym typeface="Calibri"/>
            </a:endParaRPr>
          </a:p>
        </p:txBody>
      </p:sp>
      <p:sp>
        <p:nvSpPr>
          <p:cNvPr id="292" name="Google Shape;292;p30"/>
          <p:cNvSpPr/>
          <p:nvPr/>
        </p:nvSpPr>
        <p:spPr>
          <a:xfrm rot="-2399882">
            <a:off x="-914595" y="229414"/>
            <a:ext cx="2172657" cy="288968"/>
          </a:xfrm>
          <a:prstGeom prst="rect">
            <a:avLst/>
          </a:prstGeom>
          <a:solidFill>
            <a:srgbClr val="0000FF"/>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297" name="Google Shape;297;p31"/>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Business - Objectives</a:t>
            </a:r>
            <a:endParaRPr/>
          </a:p>
          <a:p>
            <a:pPr marL="0" lvl="0" indent="0" algn="l" rtl="0">
              <a:spcBef>
                <a:spcPts val="0"/>
              </a:spcBef>
              <a:spcAft>
                <a:spcPts val="0"/>
              </a:spcAft>
              <a:buNone/>
            </a:pPr>
            <a:endParaRPr/>
          </a:p>
        </p:txBody>
      </p:sp>
      <p:pic>
        <p:nvPicPr>
          <p:cNvPr id="298" name="Google Shape;298;p31"/>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299" name="Google Shape;299;p31"/>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a:latin typeface="Calibri"/>
                <a:ea typeface="Calibri"/>
                <a:cs typeface="Calibri"/>
                <a:sym typeface="Calibri"/>
              </a:rPr>
              <a:t>IMK Development wants to achieve many goals, such as:</a:t>
            </a:r>
            <a:endParaRPr sz="1800">
              <a:latin typeface="Calibri"/>
              <a:ea typeface="Calibri"/>
              <a:cs typeface="Calibri"/>
              <a:sym typeface="Calibri"/>
            </a:endParaRPr>
          </a:p>
          <a:p>
            <a:pPr marL="457200" lvl="0" indent="-342900" algn="l" rtl="0">
              <a:spcBef>
                <a:spcPts val="1600"/>
              </a:spcBef>
              <a:spcAft>
                <a:spcPts val="0"/>
              </a:spcAft>
              <a:buSzPts val="1800"/>
              <a:buFont typeface="Calibri"/>
              <a:buChar char="●"/>
            </a:pPr>
            <a:r>
              <a:rPr lang="en-GB" sz="1800">
                <a:latin typeface="Calibri"/>
                <a:ea typeface="Calibri"/>
                <a:cs typeface="Calibri"/>
                <a:sym typeface="Calibri"/>
              </a:rPr>
              <a:t>Developing a fully functioning working app and website</a:t>
            </a:r>
            <a:endParaRPr sz="1800">
              <a:latin typeface="Calibri"/>
              <a:ea typeface="Calibri"/>
              <a:cs typeface="Calibri"/>
              <a:sym typeface="Calibri"/>
            </a:endParaRPr>
          </a:p>
          <a:p>
            <a:pPr marL="457200" lvl="0" indent="-342900" algn="l" rtl="0">
              <a:spcBef>
                <a:spcPts val="0"/>
              </a:spcBef>
              <a:spcAft>
                <a:spcPts val="0"/>
              </a:spcAft>
              <a:buSzPts val="1800"/>
              <a:buFont typeface="Calibri"/>
              <a:buChar char="●"/>
            </a:pPr>
            <a:r>
              <a:rPr lang="en-GB" sz="1800">
                <a:latin typeface="Calibri"/>
                <a:ea typeface="Calibri"/>
                <a:cs typeface="Calibri"/>
                <a:sym typeface="Calibri"/>
              </a:rPr>
              <a:t>Making the app and website easy to use </a:t>
            </a:r>
            <a:endParaRPr sz="1800">
              <a:latin typeface="Calibri"/>
              <a:ea typeface="Calibri"/>
              <a:cs typeface="Calibri"/>
              <a:sym typeface="Calibri"/>
            </a:endParaRPr>
          </a:p>
          <a:p>
            <a:pPr marL="457200" lvl="0" indent="-342900" algn="l" rtl="0">
              <a:spcBef>
                <a:spcPts val="0"/>
              </a:spcBef>
              <a:spcAft>
                <a:spcPts val="0"/>
              </a:spcAft>
              <a:buSzPts val="1800"/>
              <a:buFont typeface="Calibri"/>
              <a:buChar char="●"/>
            </a:pPr>
            <a:r>
              <a:rPr lang="en-GB" sz="1800">
                <a:latin typeface="Calibri"/>
                <a:ea typeface="Calibri"/>
                <a:cs typeface="Calibri"/>
                <a:sym typeface="Calibri"/>
              </a:rPr>
              <a:t>Include a very user-friendly user-interface</a:t>
            </a:r>
            <a:endParaRPr sz="1800">
              <a:latin typeface="Calibri"/>
              <a:ea typeface="Calibri"/>
              <a:cs typeface="Calibri"/>
              <a:sym typeface="Calibri"/>
            </a:endParaRPr>
          </a:p>
          <a:p>
            <a:pPr marL="457200" lvl="0" indent="-342900" algn="l" rtl="0">
              <a:spcBef>
                <a:spcPts val="0"/>
              </a:spcBef>
              <a:spcAft>
                <a:spcPts val="0"/>
              </a:spcAft>
              <a:buSzPts val="1800"/>
              <a:buFont typeface="Calibri"/>
              <a:buChar char="●"/>
            </a:pPr>
            <a:r>
              <a:rPr lang="en-GB" sz="1800">
                <a:latin typeface="Calibri"/>
                <a:ea typeface="Calibri"/>
                <a:cs typeface="Calibri"/>
                <a:sym typeface="Calibri"/>
              </a:rPr>
              <a:t>Designing and developing it all within 6-8 weeks</a:t>
            </a:r>
            <a:endParaRPr sz="1800">
              <a:latin typeface="Calibri"/>
              <a:ea typeface="Calibri"/>
              <a:cs typeface="Calibri"/>
              <a:sym typeface="Calibri"/>
            </a:endParaRPr>
          </a:p>
          <a:p>
            <a:pPr marL="457200" lvl="0" indent="-342900" algn="l" rtl="0">
              <a:spcBef>
                <a:spcPts val="0"/>
              </a:spcBef>
              <a:spcAft>
                <a:spcPts val="0"/>
              </a:spcAft>
              <a:buSzPts val="1800"/>
              <a:buFont typeface="Calibri"/>
              <a:buChar char="●"/>
            </a:pPr>
            <a:r>
              <a:rPr lang="en-GB" sz="1800">
                <a:latin typeface="Calibri"/>
                <a:ea typeface="Calibri"/>
                <a:cs typeface="Calibri"/>
                <a:sym typeface="Calibri"/>
              </a:rPr>
              <a:t>Adequate advertisement for both companies and animal owners</a:t>
            </a:r>
            <a:endParaRPr/>
          </a:p>
        </p:txBody>
      </p:sp>
      <p:sp>
        <p:nvSpPr>
          <p:cNvPr id="300" name="Google Shape;300;p31"/>
          <p:cNvSpPr/>
          <p:nvPr/>
        </p:nvSpPr>
        <p:spPr>
          <a:xfrm rot="-2399882">
            <a:off x="-914595" y="229414"/>
            <a:ext cx="2172657" cy="288968"/>
          </a:xfrm>
          <a:prstGeom prst="rect">
            <a:avLst/>
          </a:prstGeom>
          <a:solidFill>
            <a:srgbClr val="0000FF"/>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04"/>
        <p:cNvGrpSpPr/>
        <p:nvPr/>
      </p:nvGrpSpPr>
      <p:grpSpPr>
        <a:xfrm>
          <a:off x="0" y="0"/>
          <a:ext cx="0" cy="0"/>
          <a:chOff x="0" y="0"/>
          <a:chExt cx="0" cy="0"/>
        </a:xfrm>
      </p:grpSpPr>
      <p:sp>
        <p:nvSpPr>
          <p:cNvPr id="305" name="Google Shape;305;p32"/>
          <p:cNvSpPr txBox="1">
            <a:spLocks noGrp="1"/>
          </p:cNvSpPr>
          <p:nvPr>
            <p:ph type="title"/>
          </p:nvPr>
        </p:nvSpPr>
        <p:spPr>
          <a:xfrm>
            <a:off x="1297500" y="356300"/>
            <a:ext cx="7038900" cy="9141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1200"/>
              </a:spcAft>
              <a:buNone/>
            </a:pPr>
            <a:r>
              <a:rPr lang="en-GB" sz="1800" b="1">
                <a:solidFill>
                  <a:srgbClr val="FFFFFF"/>
                </a:solidFill>
                <a:latin typeface="Arial"/>
                <a:ea typeface="Arial"/>
                <a:cs typeface="Arial"/>
                <a:sym typeface="Arial"/>
              </a:rPr>
              <a:t>Team-working &amp; Management</a:t>
            </a:r>
            <a:r>
              <a:rPr lang="en-GB" sz="1800">
                <a:solidFill>
                  <a:srgbClr val="FFFFFF"/>
                </a:solidFill>
                <a:latin typeface="Arial"/>
                <a:ea typeface="Arial"/>
                <a:cs typeface="Arial"/>
                <a:sym typeface="Arial"/>
              </a:rPr>
              <a:t>:</a:t>
            </a:r>
            <a:endParaRPr sz="1800">
              <a:solidFill>
                <a:srgbClr val="FFFFFF"/>
              </a:solidFill>
            </a:endParaRPr>
          </a:p>
        </p:txBody>
      </p:sp>
      <p:sp>
        <p:nvSpPr>
          <p:cNvPr id="306" name="Google Shape;306;p32"/>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r>
              <a:rPr lang="en-GB" sz="1800" dirty="0">
                <a:solidFill>
                  <a:srgbClr val="FFFFFF"/>
                </a:solidFill>
                <a:latin typeface="Calibri"/>
                <a:ea typeface="Calibri"/>
                <a:cs typeface="Calibri"/>
                <a:sym typeface="Calibri"/>
              </a:rPr>
              <a:t>To ensure that the whole team is performing their tasks each week, at the start of the week we will hold a meeting to ensure that every person has a task and knows what they will need to do during the week. </a:t>
            </a:r>
            <a:endParaRPr sz="1800" dirty="0">
              <a:solidFill>
                <a:srgbClr val="FFFFFF"/>
              </a:solidFill>
              <a:latin typeface="Calibri"/>
              <a:ea typeface="Calibri"/>
              <a:cs typeface="Calibri"/>
              <a:sym typeface="Calibri"/>
            </a:endParaRPr>
          </a:p>
          <a:p>
            <a:pPr marL="0" lvl="0" indent="0" algn="l" rtl="0">
              <a:spcBef>
                <a:spcPts val="1200"/>
              </a:spcBef>
              <a:spcAft>
                <a:spcPts val="0"/>
              </a:spcAft>
              <a:buNone/>
            </a:pPr>
            <a:r>
              <a:rPr lang="en-GB" sz="1800" dirty="0">
                <a:solidFill>
                  <a:srgbClr val="FFFFFF"/>
                </a:solidFill>
                <a:latin typeface="Calibri"/>
                <a:ea typeface="Calibri"/>
                <a:cs typeface="Calibri"/>
                <a:sym typeface="Calibri"/>
              </a:rPr>
              <a:t>At the end of the week we will have a meeting to check everyone's progress on their tasks, and assign help if needed or extra time. </a:t>
            </a:r>
            <a:endParaRPr sz="1800" dirty="0">
              <a:solidFill>
                <a:srgbClr val="FFFFFF"/>
              </a:solidFill>
              <a:latin typeface="Calibri"/>
              <a:ea typeface="Calibri"/>
              <a:cs typeface="Calibri"/>
              <a:sym typeface="Calibri"/>
            </a:endParaRPr>
          </a:p>
          <a:p>
            <a:pPr marL="0" lvl="0" indent="0" algn="l" rtl="0">
              <a:spcBef>
                <a:spcPts val="1200"/>
              </a:spcBef>
              <a:spcAft>
                <a:spcPts val="0"/>
              </a:spcAft>
              <a:buNone/>
            </a:pPr>
            <a:r>
              <a:rPr lang="en-GB" sz="1800" dirty="0">
                <a:solidFill>
                  <a:srgbClr val="FFFFFF"/>
                </a:solidFill>
                <a:latin typeface="Calibri"/>
                <a:ea typeface="Calibri"/>
                <a:cs typeface="Calibri"/>
                <a:sym typeface="Calibri"/>
              </a:rPr>
              <a:t>We will make sure to have good communication during the week to guarantee that everyone will reach their goals as well as possible.</a:t>
            </a:r>
            <a:endParaRPr sz="700" dirty="0">
              <a:solidFill>
                <a:srgbClr val="FFFFFF"/>
              </a:solidFill>
              <a:latin typeface="Times New Roman"/>
              <a:ea typeface="Times New Roman"/>
              <a:cs typeface="Times New Roman"/>
              <a:sym typeface="Times New Roman"/>
            </a:endParaRPr>
          </a:p>
          <a:p>
            <a:pPr marL="457200" lvl="0" indent="0" algn="l" rtl="0">
              <a:spcBef>
                <a:spcPts val="1200"/>
              </a:spcBef>
              <a:spcAft>
                <a:spcPts val="0"/>
              </a:spcAft>
              <a:buNone/>
            </a:pPr>
            <a:r>
              <a:rPr lang="en-GB" sz="1200" dirty="0">
                <a:solidFill>
                  <a:srgbClr val="000000"/>
                </a:solidFill>
                <a:latin typeface="Arial"/>
                <a:ea typeface="Arial"/>
                <a:cs typeface="Arial"/>
                <a:sym typeface="Arial"/>
              </a:rPr>
              <a:t>                                            </a:t>
            </a:r>
            <a:endParaRPr sz="1200" dirty="0">
              <a:solidFill>
                <a:srgbClr val="000000"/>
              </a:solidFill>
              <a:latin typeface="Arial"/>
              <a:ea typeface="Arial"/>
              <a:cs typeface="Arial"/>
              <a:sym typeface="Arial"/>
            </a:endParaRPr>
          </a:p>
          <a:p>
            <a:pPr marL="0" lvl="0" indent="0" algn="l" rtl="0">
              <a:spcBef>
                <a:spcPts val="1200"/>
              </a:spcBef>
              <a:spcAft>
                <a:spcPts val="1600"/>
              </a:spcAft>
              <a:buNone/>
            </a:pPr>
            <a:endParaRPr dirty="0">
              <a:solidFill>
                <a:srgbClr val="000000"/>
              </a:solidFill>
            </a:endParaRPr>
          </a:p>
        </p:txBody>
      </p:sp>
      <p:pic>
        <p:nvPicPr>
          <p:cNvPr id="307" name="Google Shape;307;p32"/>
          <p:cNvPicPr preferRelativeResize="0"/>
          <p:nvPr/>
        </p:nvPicPr>
        <p:blipFill>
          <a:blip r:embed="rId3">
            <a:alphaModFix/>
          </a:blip>
          <a:stretch>
            <a:fillRect/>
          </a:stretch>
        </p:blipFill>
        <p:spPr>
          <a:xfrm>
            <a:off x="112025" y="579250"/>
            <a:ext cx="1008275" cy="603600"/>
          </a:xfrm>
          <a:prstGeom prst="rect">
            <a:avLst/>
          </a:prstGeom>
          <a:noFill/>
          <a:ln>
            <a:noFill/>
          </a:ln>
        </p:spPr>
      </p:pic>
      <p:pic>
        <p:nvPicPr>
          <p:cNvPr id="308" name="Google Shape;308;p32">
            <a:hlinkClick r:id="rId4"/>
          </p:cNvPr>
          <p:cNvPicPr preferRelativeResize="0"/>
          <p:nvPr/>
        </p:nvPicPr>
        <p:blipFill rotWithShape="1">
          <a:blip r:embed="rId5">
            <a:alphaModFix amt="2000"/>
          </a:blip>
          <a:srcRect l="36337" t="24415" r="18166" b="32279"/>
          <a:stretch/>
        </p:blipFill>
        <p:spPr>
          <a:xfrm>
            <a:off x="1" y="0"/>
            <a:ext cx="428575" cy="536300"/>
          </a:xfrm>
          <a:prstGeom prst="rect">
            <a:avLst/>
          </a:prstGeom>
          <a:noFill/>
          <a:ln>
            <a:noFill/>
          </a:ln>
        </p:spPr>
      </p:pic>
      <p:pic>
        <p:nvPicPr>
          <p:cNvPr id="309" name="Google Shape;309;p32"/>
          <p:cNvPicPr preferRelativeResize="0"/>
          <p:nvPr/>
        </p:nvPicPr>
        <p:blipFill>
          <a:blip r:embed="rId6">
            <a:alphaModFix/>
          </a:blip>
          <a:stretch>
            <a:fillRect/>
          </a:stretch>
        </p:blipFill>
        <p:spPr>
          <a:xfrm flipH="1">
            <a:off x="9992825" y="-1169100"/>
            <a:ext cx="1213525" cy="1169100"/>
          </a:xfrm>
          <a:prstGeom prst="rect">
            <a:avLst/>
          </a:prstGeom>
          <a:noFill/>
          <a:ln>
            <a:noFill/>
          </a:ln>
        </p:spPr>
      </p:pic>
      <p:sp>
        <p:nvSpPr>
          <p:cNvPr id="310" name="Google Shape;310;p32"/>
          <p:cNvSpPr/>
          <p:nvPr/>
        </p:nvSpPr>
        <p:spPr>
          <a:xfrm rot="-2399882">
            <a:off x="-707570" y="164989"/>
            <a:ext cx="2172657" cy="288968"/>
          </a:xfrm>
          <a:prstGeom prst="rect">
            <a:avLst/>
          </a:prstGeom>
          <a:solidFill>
            <a:srgbClr val="00FF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14"/>
        <p:cNvGrpSpPr/>
        <p:nvPr/>
      </p:nvGrpSpPr>
      <p:grpSpPr>
        <a:xfrm>
          <a:off x="0" y="0"/>
          <a:ext cx="0" cy="0"/>
          <a:chOff x="0" y="0"/>
          <a:chExt cx="0" cy="0"/>
        </a:xfrm>
      </p:grpSpPr>
      <p:sp>
        <p:nvSpPr>
          <p:cNvPr id="315" name="Google Shape;315;p33"/>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1200"/>
              </a:spcAft>
              <a:buNone/>
            </a:pPr>
            <a:r>
              <a:rPr lang="en-GB" sz="1800" b="1">
                <a:latin typeface="Arial"/>
                <a:ea typeface="Arial"/>
                <a:cs typeface="Arial"/>
                <a:sym typeface="Arial"/>
              </a:rPr>
              <a:t>Team-working &amp; Management</a:t>
            </a:r>
            <a:r>
              <a:rPr lang="en-GB" sz="1800">
                <a:latin typeface="Arial"/>
                <a:ea typeface="Arial"/>
                <a:cs typeface="Arial"/>
                <a:sym typeface="Arial"/>
              </a:rPr>
              <a:t>:</a:t>
            </a:r>
            <a:endParaRPr/>
          </a:p>
        </p:txBody>
      </p:sp>
      <p:sp>
        <p:nvSpPr>
          <p:cNvPr id="316" name="Google Shape;316;p33"/>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This is an example of our team progress report to help with our weekly progress. And our gantt chart to help keep us on schedule to finish in time.</a:t>
            </a:r>
            <a:endParaRPr/>
          </a:p>
        </p:txBody>
      </p:sp>
      <p:pic>
        <p:nvPicPr>
          <p:cNvPr id="317" name="Google Shape;317;p33"/>
          <p:cNvPicPr preferRelativeResize="0"/>
          <p:nvPr/>
        </p:nvPicPr>
        <p:blipFill>
          <a:blip r:embed="rId3">
            <a:alphaModFix/>
          </a:blip>
          <a:stretch>
            <a:fillRect/>
          </a:stretch>
        </p:blipFill>
        <p:spPr>
          <a:xfrm>
            <a:off x="4969338" y="2144850"/>
            <a:ext cx="3895725" cy="1123950"/>
          </a:xfrm>
          <a:prstGeom prst="rect">
            <a:avLst/>
          </a:prstGeom>
          <a:noFill/>
          <a:ln>
            <a:noFill/>
          </a:ln>
        </p:spPr>
      </p:pic>
      <p:pic>
        <p:nvPicPr>
          <p:cNvPr id="318" name="Google Shape;318;p33"/>
          <p:cNvPicPr preferRelativeResize="0"/>
          <p:nvPr/>
        </p:nvPicPr>
        <p:blipFill>
          <a:blip r:embed="rId4">
            <a:alphaModFix/>
          </a:blip>
          <a:stretch>
            <a:fillRect/>
          </a:stretch>
        </p:blipFill>
        <p:spPr>
          <a:xfrm>
            <a:off x="112025" y="579250"/>
            <a:ext cx="1008275" cy="603600"/>
          </a:xfrm>
          <a:prstGeom prst="rect">
            <a:avLst/>
          </a:prstGeom>
          <a:noFill/>
          <a:ln>
            <a:noFill/>
          </a:ln>
        </p:spPr>
      </p:pic>
      <p:pic>
        <p:nvPicPr>
          <p:cNvPr id="319" name="Google Shape;319;p33"/>
          <p:cNvPicPr preferRelativeResize="0"/>
          <p:nvPr/>
        </p:nvPicPr>
        <p:blipFill>
          <a:blip r:embed="rId5">
            <a:alphaModFix/>
          </a:blip>
          <a:stretch>
            <a:fillRect/>
          </a:stretch>
        </p:blipFill>
        <p:spPr>
          <a:xfrm>
            <a:off x="60" y="3387750"/>
            <a:ext cx="9143942" cy="1603000"/>
          </a:xfrm>
          <a:prstGeom prst="rect">
            <a:avLst/>
          </a:prstGeom>
          <a:noFill/>
          <a:ln>
            <a:noFill/>
          </a:ln>
        </p:spPr>
      </p:pic>
      <p:sp>
        <p:nvSpPr>
          <p:cNvPr id="320" name="Google Shape;320;p33"/>
          <p:cNvSpPr/>
          <p:nvPr/>
        </p:nvSpPr>
        <p:spPr>
          <a:xfrm rot="-2399882">
            <a:off x="-707570" y="164989"/>
            <a:ext cx="2172657" cy="288968"/>
          </a:xfrm>
          <a:prstGeom prst="rect">
            <a:avLst/>
          </a:prstGeom>
          <a:solidFill>
            <a:srgbClr val="00FF00"/>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24"/>
        <p:cNvGrpSpPr/>
        <p:nvPr/>
      </p:nvGrpSpPr>
      <p:grpSpPr>
        <a:xfrm>
          <a:off x="0" y="0"/>
          <a:ext cx="0" cy="0"/>
          <a:chOff x="0" y="0"/>
          <a:chExt cx="0" cy="0"/>
        </a:xfrm>
      </p:grpSpPr>
      <p:sp>
        <p:nvSpPr>
          <p:cNvPr id="325" name="Google Shape;325;p3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1200"/>
              </a:spcAft>
              <a:buNone/>
            </a:pPr>
            <a:r>
              <a:rPr lang="en-GB" sz="1800" b="1">
                <a:latin typeface="Arial"/>
                <a:ea typeface="Arial"/>
                <a:cs typeface="Arial"/>
                <a:sym typeface="Arial"/>
              </a:rPr>
              <a:t>Team-working &amp; Management</a:t>
            </a:r>
            <a:r>
              <a:rPr lang="en-GB" sz="1800">
                <a:latin typeface="Arial"/>
                <a:ea typeface="Arial"/>
                <a:cs typeface="Arial"/>
                <a:sym typeface="Arial"/>
              </a:rPr>
              <a:t>:</a:t>
            </a:r>
            <a:endParaRPr/>
          </a:p>
        </p:txBody>
      </p:sp>
      <p:sp>
        <p:nvSpPr>
          <p:cNvPr id="326" name="Google Shape;326;p3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p>
            <a:pPr marL="457200" lvl="0" indent="-311150" algn="l" rtl="0">
              <a:spcBef>
                <a:spcPts val="0"/>
              </a:spcBef>
              <a:spcAft>
                <a:spcPts val="0"/>
              </a:spcAft>
              <a:buSzPts val="1300"/>
              <a:buChar char="●"/>
            </a:pPr>
            <a:r>
              <a:rPr lang="en-GB"/>
              <a:t>LLC cost is £12</a:t>
            </a:r>
            <a:endParaRPr/>
          </a:p>
          <a:p>
            <a:pPr marL="457200" lvl="0" indent="-311150" algn="l" rtl="0">
              <a:spcBef>
                <a:spcPts val="0"/>
              </a:spcBef>
              <a:spcAft>
                <a:spcPts val="0"/>
              </a:spcAft>
              <a:buSzPts val="1300"/>
              <a:buChar char="●"/>
            </a:pPr>
            <a:r>
              <a:rPr lang="en-GB"/>
              <a:t>Small Office £552 a month </a:t>
            </a:r>
            <a:endParaRPr/>
          </a:p>
          <a:p>
            <a:pPr marL="457200" lvl="0" indent="-311150" algn="l" rtl="0">
              <a:spcBef>
                <a:spcPts val="0"/>
              </a:spcBef>
              <a:spcAft>
                <a:spcPts val="0"/>
              </a:spcAft>
              <a:buSzPts val="1300"/>
              <a:buChar char="●"/>
            </a:pPr>
            <a:r>
              <a:rPr lang="en-GB"/>
              <a:t>Computers x 3 (£300 each)</a:t>
            </a:r>
            <a:endParaRPr/>
          </a:p>
          <a:p>
            <a:pPr marL="457200" lvl="0" indent="-311150" algn="l" rtl="0">
              <a:spcBef>
                <a:spcPts val="0"/>
              </a:spcBef>
              <a:spcAft>
                <a:spcPts val="0"/>
              </a:spcAft>
              <a:buSzPts val="1300"/>
              <a:buChar char="●"/>
            </a:pPr>
            <a:r>
              <a:rPr lang="en-GB"/>
              <a:t>Advertisement (£100 a month)</a:t>
            </a:r>
            <a:endParaRPr/>
          </a:p>
          <a:p>
            <a:pPr marL="457200" lvl="0" indent="-311150" algn="l" rtl="0">
              <a:spcBef>
                <a:spcPts val="0"/>
              </a:spcBef>
              <a:spcAft>
                <a:spcPts val="0"/>
              </a:spcAft>
              <a:buSzPts val="1300"/>
              <a:buChar char="●"/>
            </a:pPr>
            <a:r>
              <a:rPr lang="en-GB"/>
              <a:t>Our pay (The rest)</a:t>
            </a:r>
            <a:endParaRPr/>
          </a:p>
          <a:p>
            <a:pPr marL="0" lvl="0" indent="0" algn="l" rtl="0">
              <a:spcBef>
                <a:spcPts val="1600"/>
              </a:spcBef>
              <a:spcAft>
                <a:spcPts val="1600"/>
              </a:spcAft>
              <a:buNone/>
            </a:pPr>
            <a:r>
              <a:rPr lang="en-GB"/>
              <a:t>We’ll get the money by getting a small business grant from the government which should cover all needed to start before we get a steady stream of income coming in</a:t>
            </a:r>
            <a:endParaRPr/>
          </a:p>
        </p:txBody>
      </p:sp>
      <p:pic>
        <p:nvPicPr>
          <p:cNvPr id="327" name="Google Shape;327;p34"/>
          <p:cNvPicPr preferRelativeResize="0"/>
          <p:nvPr/>
        </p:nvPicPr>
        <p:blipFill>
          <a:blip r:embed="rId3">
            <a:alphaModFix/>
          </a:blip>
          <a:stretch>
            <a:fillRect/>
          </a:stretch>
        </p:blipFill>
        <p:spPr>
          <a:xfrm>
            <a:off x="112025" y="579250"/>
            <a:ext cx="1008275" cy="603600"/>
          </a:xfrm>
          <a:prstGeom prst="rect">
            <a:avLst/>
          </a:prstGeom>
          <a:noFill/>
          <a:ln>
            <a:noFill/>
          </a:ln>
        </p:spPr>
      </p:pic>
      <p:sp>
        <p:nvSpPr>
          <p:cNvPr id="328" name="Google Shape;328;p34"/>
          <p:cNvSpPr/>
          <p:nvPr/>
        </p:nvSpPr>
        <p:spPr>
          <a:xfrm rot="-2399882">
            <a:off x="-914595" y="229414"/>
            <a:ext cx="2172657" cy="288968"/>
          </a:xfrm>
          <a:prstGeom prst="rect">
            <a:avLst/>
          </a:prstGeom>
          <a:solidFill>
            <a:srgbClr val="0000FF"/>
          </a:solidFill>
          <a:ln w="9525" cap="flat" cmpd="sng">
            <a:solidFill>
              <a:srgbClr val="4242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theme/theme1.xml><?xml version="1.0" encoding="utf-8"?>
<a:theme xmlns:a="http://schemas.openxmlformats.org/drawingml/2006/main"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1582</Words>
  <Application>Microsoft Office PowerPoint</Application>
  <PresentationFormat>On-screen Show (16:9)</PresentationFormat>
  <Paragraphs>112</Paragraphs>
  <Slides>22</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Lato</vt:lpstr>
      <vt:lpstr>Montserrat</vt:lpstr>
      <vt:lpstr>Calibri</vt:lpstr>
      <vt:lpstr>Times New Roman</vt:lpstr>
      <vt:lpstr>Arial</vt:lpstr>
      <vt:lpstr>Focus</vt:lpstr>
      <vt:lpstr>IMK Development</vt:lpstr>
      <vt:lpstr>Team </vt:lpstr>
      <vt:lpstr>Idea: What is our Product?</vt:lpstr>
      <vt:lpstr>Idea: What is our Product? </vt:lpstr>
      <vt:lpstr>Idea: USP</vt:lpstr>
      <vt:lpstr>Idea: Requirements &amp; Specifications</vt:lpstr>
      <vt:lpstr>Market - Overview</vt:lpstr>
      <vt:lpstr>Market - Research</vt:lpstr>
      <vt:lpstr>Market - Research</vt:lpstr>
      <vt:lpstr>Market - Research</vt:lpstr>
      <vt:lpstr>Market - Research </vt:lpstr>
      <vt:lpstr>Market - Target Market </vt:lpstr>
      <vt:lpstr>Planning &amp; Production</vt:lpstr>
      <vt:lpstr>Planning &amp; Production</vt:lpstr>
      <vt:lpstr>Planning &amp; Production</vt:lpstr>
      <vt:lpstr>Business</vt:lpstr>
      <vt:lpstr>Business - Legal Classification</vt:lpstr>
      <vt:lpstr>Business - Mission Statement</vt:lpstr>
      <vt:lpstr>Business - Objectives </vt:lpstr>
      <vt:lpstr>Team-working &amp; Management:</vt:lpstr>
      <vt:lpstr>Team-working &amp; Management:</vt:lpstr>
      <vt:lpstr>Team-working &amp; Management: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IMK Development</dc:title>
  <cp:lastModifiedBy>Kewin Baranowski</cp:lastModifiedBy>
  <cp:revision>2</cp:revision>
  <dcterms:modified xsi:type="dcterms:W3CDTF">2020-06-16T14:18:21Z</dcterms:modified>
</cp:coreProperties>
</file>