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9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517" autoAdjust="0"/>
  </p:normalViewPr>
  <p:slideViewPr>
    <p:cSldViewPr>
      <p:cViewPr varScale="1">
        <p:scale>
          <a:sx n="94" d="100"/>
          <a:sy n="94" d="100"/>
        </p:scale>
        <p:origin x="333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7F686DF-BBE4-4241-ACBC-78CF3537F13A}" type="datetimeFigureOut">
              <a:rPr lang="en-GB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D823DA8-3B25-4B34-AC8E-AC11BAD1B7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5684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65154542-8EE1-4A0F-9193-55ECBC25C895}" type="slidenum">
              <a:rPr lang="en-GB" altLang="en-US" sz="1200" smtClean="0"/>
              <a:pPr eaLnBrk="1" hangingPunct="1"/>
              <a:t>13</a:t>
            </a:fld>
            <a:endParaRPr lang="en-GB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Finish to start – activity A must be completed before activity B starts</a:t>
            </a:r>
          </a:p>
          <a:p>
            <a:r>
              <a:rPr lang="en-GB" altLang="en-US"/>
              <a:t>Start to Start – Activity B may start as soon as activity A has begun</a:t>
            </a:r>
          </a:p>
          <a:p>
            <a:r>
              <a:rPr lang="en-GB" altLang="en-US"/>
              <a:t>Start to Finish – activity B cannot finish before activity A has started</a:t>
            </a:r>
          </a:p>
          <a:p>
            <a:r>
              <a:rPr lang="en-GB" altLang="en-US"/>
              <a:t>Finish to Finish – Activity B cannot finish before activity A</a:t>
            </a:r>
          </a:p>
          <a:p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6208EE4A-FABE-487E-95BF-C4AA88487D06}" type="slidenum">
              <a:rPr lang="en-GB" altLang="en-US" sz="1200" smtClean="0"/>
              <a:pPr eaLnBrk="1" hangingPunct="1"/>
              <a:t>14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Technical – one activity requires the output of another as input.</a:t>
            </a:r>
          </a:p>
          <a:p>
            <a:r>
              <a:rPr lang="en-GB" altLang="en-US"/>
              <a:t>management – management decisions on what needs to be done not dependent upon technical needs</a:t>
            </a:r>
          </a:p>
          <a:p>
            <a:r>
              <a:rPr lang="en-GB" altLang="en-US"/>
              <a:t>Interproject – deliverables from one project are needed by another.  (e.g. when a very large project is broken down into smaller projects)</a:t>
            </a:r>
          </a:p>
          <a:p>
            <a:r>
              <a:rPr lang="en-GB" altLang="en-US"/>
              <a:t>Date – dates by which activities must be completed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09E4B1A-B33D-4649-8B68-54A663F9A317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4672CE-3AA7-41D0-9DEB-DC3EF4F950D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6162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BC42F-EA91-460E-9436-9A6C9B1CB0C6}" type="datetimeFigureOut">
              <a:rPr lang="en-US" smtClean="0"/>
              <a:t>3/7/2022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E33B59B-460A-4CE0-BFE7-F37D99D0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155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0857CB-ADD9-4A06-8177-CCEEE9483AC0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55F330-C11A-4798-BDC3-EB3165AF594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7626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C125A31-5566-4F0E-942A-76C644938500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A92CEC-8438-41EA-939A-E1B420D1465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9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FB90C56-B410-4A37-81CB-6347971A4113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F0647A-9FCC-4AFA-AB9D-E66F789C193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143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CE3F3E-5D28-4D5F-A926-0A2616AEA204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0D855C-00CC-4218-B000-513950AE4AA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544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6F2E78C-4F22-4BA2-A19C-584329D639B3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6BD9FA-EFF5-41A5-9F9B-874B875A841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413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1F92CDD3-8938-4A75-A439-28EFB1D60EFD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862837F-A841-4C75-B304-224F72BD671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610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CF5F56-1CE6-4477-A342-4A35B18FF2CB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BEDE5E-EE09-4889-9398-BE0AD60B7D2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909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90514D-6074-4BB0-99D6-B1E19CAB8221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AA75A3-665B-4C8C-819A-A8466B3434D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902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A3E6FC-48F8-4EFA-93EC-FF818A395FDD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BB8356-167A-4B26-9BCB-336F83ABAAD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4180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51E10-5B0B-49B6-AEA5-1E89FB685BBE}" type="datetimeFigureOut">
              <a:rPr lang="en-GB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11AD6-A718-44F2-ABD6-D69A79B1E8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70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BCF5F56-1CE6-4477-A342-4A35B18FF2CB}" type="datetimeFigureOut">
              <a:rPr lang="en-GB" smtClean="0"/>
              <a:pPr>
                <a:defRPr/>
              </a:pPr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1BEDE5E-EE09-4889-9398-BE0AD60B7D2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310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  <p:sldLayoutId id="2147483900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>
            <a:extLst>
              <a:ext uri="{FF2B5EF4-FFF2-40B4-BE49-F238E27FC236}">
                <a16:creationId xmlns:a16="http://schemas.microsoft.com/office/drawing/2014/main" id="{4A5B4EEE-E3BE-4B3D-9509-1B9806596E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22545" r="18928" b="-1"/>
          <a:stretch/>
        </p:blipFill>
        <p:spPr>
          <a:xfrm>
            <a:off x="2028825" y="10"/>
            <a:ext cx="7115175" cy="685799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Information engineering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/>
        <p:txBody>
          <a:bodyPr wrap="square"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/>
              <a:t>Planning &amp; Scheduling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41325"/>
            <a:ext cx="8534400" cy="701675"/>
          </a:xfrm>
        </p:spPr>
        <p:txBody>
          <a:bodyPr/>
          <a:lstStyle/>
          <a:p>
            <a:pPr eaLnBrk="1" hangingPunct="1"/>
            <a:r>
              <a:rPr lang="en-GB" altLang="en-US" sz="4000"/>
              <a:t>SOFTWARE PROJECT PLANNING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400"/>
              <a:t>What Software Project Planning Involves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Risk Analysis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Risk Management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Risk Monitoring - Project Tracking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Software Project Scheduling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Typical Task Network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Approaches to Project Tracking</a:t>
            </a:r>
          </a:p>
          <a:p>
            <a:pPr eaLnBrk="1" hangingPunct="1"/>
            <a:endParaRPr lang="en-GB" altLang="en-US" sz="2800"/>
          </a:p>
        </p:txBody>
      </p:sp>
      <p:sp>
        <p:nvSpPr>
          <p:cNvPr id="5122" name="Date Placeholder 3"/>
          <p:cNvSpPr>
            <a:spLocks noGrp="1"/>
          </p:cNvSpPr>
          <p:nvPr>
            <p:ph type="dt" sz="half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1658102848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7" name="Picture 90116" descr="A 3D pattern of ring shapes connected by lines">
            <a:extLst>
              <a:ext uri="{FF2B5EF4-FFF2-40B4-BE49-F238E27FC236}">
                <a16:creationId xmlns:a16="http://schemas.microsoft.com/office/drawing/2014/main" id="{99AE4ADD-A11F-4B40-8AE7-BD33D1B0F5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55" r="52278"/>
          <a:stretch/>
        </p:blipFill>
        <p:spPr>
          <a:xfrm>
            <a:off x="20" y="10"/>
            <a:ext cx="3434209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F4C359F3-25B2-4E2B-8713-5583EAF4C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79799" y="0"/>
            <a:ext cx="566420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3843154" y="516835"/>
            <a:ext cx="4754880" cy="166650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500">
                <a:solidFill>
                  <a:srgbClr val="FFFFFF"/>
                </a:solidFill>
              </a:rPr>
              <a:t>SOFTWARE PROJECT PLANNING 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026EB53-A064-438C-B0CD-AC150363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4229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3843154" y="2236304"/>
            <a:ext cx="4754880" cy="3652667"/>
          </a:xfrm>
        </p:spPr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1600">
                <a:solidFill>
                  <a:srgbClr val="FFFFFF"/>
                </a:solidFill>
              </a:rPr>
              <a:t>Software Acquisition</a:t>
            </a:r>
          </a:p>
          <a:p>
            <a:pPr eaLnBrk="1" hangingPunct="1"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1600">
                <a:solidFill>
                  <a:srgbClr val="FFFFFF"/>
                </a:solidFill>
              </a:rPr>
              <a:t>Software Acquisition Decision Tree</a:t>
            </a:r>
          </a:p>
          <a:p>
            <a:pPr eaLnBrk="1" hangingPunct="1"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1600">
                <a:solidFill>
                  <a:srgbClr val="FFFFFF"/>
                </a:solidFill>
              </a:rPr>
              <a:t>Software Re-Engineering</a:t>
            </a:r>
          </a:p>
          <a:p>
            <a:pPr eaLnBrk="1" hangingPunct="1"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1600">
                <a:solidFill>
                  <a:srgbClr val="FFFFFF"/>
                </a:solidFill>
              </a:rPr>
              <a:t>Organizational Planning</a:t>
            </a:r>
          </a:p>
          <a:p>
            <a:pPr eaLnBrk="1" hangingPunct="1"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1600">
                <a:solidFill>
                  <a:srgbClr val="FFFFFF"/>
                </a:solidFill>
              </a:rPr>
              <a:t>Enhancements to a Good Organization</a:t>
            </a:r>
          </a:p>
          <a:p>
            <a:pPr eaLnBrk="1" hangingPunct="1"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1600">
                <a:solidFill>
                  <a:srgbClr val="FFFFFF"/>
                </a:solidFill>
              </a:rPr>
              <a:t>The Software Project Plan (SPP)</a:t>
            </a:r>
          </a:p>
          <a:p>
            <a:pPr eaLnBrk="1" hangingPunct="1"/>
            <a:endParaRPr lang="en-GB" altLang="en-US" sz="1600">
              <a:solidFill>
                <a:srgbClr val="FFFFFF"/>
              </a:solidFill>
            </a:endParaRPr>
          </a:p>
        </p:txBody>
      </p:sp>
      <p:sp>
        <p:nvSpPr>
          <p:cNvPr id="6146" name="Date Placeholder 3"/>
          <p:cNvSpPr>
            <a:spLocks noGrp="1"/>
          </p:cNvSpPr>
          <p:nvPr>
            <p:ph type="dt" sz="half" idx="10"/>
          </p:nvPr>
        </p:nvSpPr>
        <p:spPr>
          <a:xfrm>
            <a:off x="3843154" y="6459785"/>
            <a:ext cx="1886941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2524086311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90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Risk Management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  <a:defRPr/>
            </a:pPr>
            <a:r>
              <a:rPr lang="en-GB" sz="1700"/>
              <a:t>Create risk management and monitoring plan</a:t>
            </a:r>
          </a:p>
          <a:p>
            <a:pPr>
              <a:defRPr/>
            </a:pPr>
            <a:r>
              <a:rPr lang="en-GB" sz="1700"/>
              <a:t>For each risk triplet, define the risk management steps</a:t>
            </a:r>
          </a:p>
          <a:p>
            <a:pPr lvl="1">
              <a:defRPr/>
            </a:pPr>
            <a:r>
              <a:rPr lang="en-GB" sz="1700">
                <a:ea typeface="+mn-ea"/>
                <a:cs typeface="+mn-cs"/>
              </a:rPr>
              <a:t>What can go wrong?</a:t>
            </a:r>
          </a:p>
          <a:p>
            <a:pPr lvl="1">
              <a:defRPr/>
            </a:pPr>
            <a:r>
              <a:rPr lang="en-GB" sz="1700">
                <a:ea typeface="+mn-ea"/>
                <a:cs typeface="+mn-cs"/>
              </a:rPr>
              <a:t>What are the chances of this particular event happening?</a:t>
            </a:r>
          </a:p>
          <a:p>
            <a:pPr lvl="1">
              <a:defRPr/>
            </a:pPr>
            <a:r>
              <a:rPr lang="en-GB" sz="1700">
                <a:ea typeface="+mn-ea"/>
                <a:cs typeface="+mn-cs"/>
              </a:rPr>
              <a:t>What are the consequences?</a:t>
            </a:r>
          </a:p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  <a:defRPr/>
            </a:pPr>
            <a:r>
              <a:rPr lang="en-GB" sz="1700"/>
              <a:t>Risk management incurs additional project cost</a:t>
            </a:r>
          </a:p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  <a:defRPr/>
            </a:pPr>
            <a:r>
              <a:rPr lang="en-GB" sz="1700"/>
              <a:t>For larger projects, there may be 30-40 risks identified</a:t>
            </a:r>
          </a:p>
          <a:p>
            <a:pPr eaLnBrk="1" hangingPunct="1">
              <a:defRPr/>
            </a:pPr>
            <a:endParaRPr lang="en-GB" sz="1700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70" name="Date Placeholder 3"/>
          <p:cNvSpPr>
            <a:spLocks noGrp="1"/>
          </p:cNvSpPr>
          <p:nvPr>
            <p:ph type="dt" sz="half" idx="10"/>
          </p:nvPr>
        </p:nvSpPr>
        <p:spPr>
          <a:xfrm>
            <a:off x="6264123" y="6459785"/>
            <a:ext cx="1553997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379186804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500"/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911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Simple Example</a:t>
            </a:r>
          </a:p>
        </p:txBody>
      </p:sp>
      <p:pic>
        <p:nvPicPr>
          <p:cNvPr id="98309" name="Picture 98308" descr="Magnifying glass showing decling performance">
            <a:extLst>
              <a:ext uri="{FF2B5EF4-FFF2-40B4-BE49-F238E27FC236}">
                <a16:creationId xmlns:a16="http://schemas.microsoft.com/office/drawing/2014/main" id="{A2BD3A7F-233E-4F43-8159-065FBA5A3C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60" r="48325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700" b="1">
                <a:latin typeface="Arial" charset="0"/>
              </a:rPr>
              <a:t>Assume:</a:t>
            </a:r>
          </a:p>
          <a:p>
            <a:pPr lvl="1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700" b="1">
                <a:latin typeface="Arial" charset="0"/>
              </a:rPr>
              <a:t>Risk = High staff turnover</a:t>
            </a:r>
          </a:p>
          <a:p>
            <a:pPr lvl="1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700" b="1">
                <a:latin typeface="Arial" charset="0"/>
              </a:rPr>
              <a:t>Likelihood of occurrence = 70%</a:t>
            </a:r>
          </a:p>
          <a:p>
            <a:pPr lvl="1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700" b="1">
                <a:latin typeface="Arial" charset="0"/>
              </a:rPr>
              <a:t>Impact = Increase project time by 15%, project cost by 12%</a:t>
            </a:r>
          </a:p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700" b="1">
                <a:latin typeface="Arial" charset="0"/>
              </a:rPr>
              <a:t>Risk Management steps may be:</a:t>
            </a:r>
          </a:p>
          <a:p>
            <a:pPr lvl="1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700" b="1">
                <a:latin typeface="Arial" charset="0"/>
              </a:rPr>
              <a:t>1. Identify high turnover causes</a:t>
            </a:r>
          </a:p>
          <a:p>
            <a:pPr lvl="1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700" b="1">
                <a:latin typeface="Arial" charset="0"/>
              </a:rPr>
              <a:t>2. Reduce causes before project starts</a:t>
            </a:r>
          </a:p>
          <a:p>
            <a:pPr lvl="1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700" b="1">
                <a:latin typeface="Arial" charset="0"/>
              </a:rPr>
              <a:t>3. Develop techniques to assure work continuity in light of turnover</a:t>
            </a:r>
          </a:p>
          <a:p>
            <a:pPr eaLnBrk="1" hangingPunct="1"/>
            <a:endParaRPr lang="en-GB" altLang="en-US" sz="1700" b="1">
              <a:latin typeface="Arial" charset="0"/>
            </a:endParaRPr>
          </a:p>
        </p:txBody>
      </p:sp>
      <p:sp>
        <p:nvSpPr>
          <p:cNvPr id="8194" name="Date Placeholder 3"/>
          <p:cNvSpPr>
            <a:spLocks noGrp="1"/>
          </p:cNvSpPr>
          <p:nvPr>
            <p:ph type="dt" sz="half" idx="10"/>
          </p:nvPr>
        </p:nvSpPr>
        <p:spPr>
          <a:xfrm>
            <a:off x="822960" y="6459785"/>
            <a:ext cx="185420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735091342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5" name="Picture 87044" descr="Person watching empty phone">
            <a:extLst>
              <a:ext uri="{FF2B5EF4-FFF2-40B4-BE49-F238E27FC236}">
                <a16:creationId xmlns:a16="http://schemas.microsoft.com/office/drawing/2014/main" id="{2CBD4C2E-DA65-4BBC-A503-B32276AB7F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867" r="17707" b="-1"/>
          <a:stretch/>
        </p:blipFill>
        <p:spPr>
          <a:xfrm>
            <a:off x="20" y="10"/>
            <a:ext cx="3434209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F4C359F3-25B2-4E2B-8713-5583EAF4C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79799" y="0"/>
            <a:ext cx="566420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3843154" y="516835"/>
            <a:ext cx="4754880" cy="166650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500">
                <a:solidFill>
                  <a:srgbClr val="FFFFFF"/>
                </a:solidFill>
              </a:rPr>
              <a:t>Software Project Scheduling</a:t>
            </a:r>
            <a:endParaRPr lang="en-GB" altLang="en-US" sz="35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026EB53-A064-438C-B0CD-AC150363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4229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>
          <a:xfrm>
            <a:off x="3843154" y="2236304"/>
            <a:ext cx="4754880" cy="365266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The allocation of effort to specific sub-tasks</a:t>
            </a:r>
          </a:p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The arrangement of the sub-tasks in time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hopefully, no task will have to wait very long for completion of any dependent task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at least, no resources should be wasted in this waiting</a:t>
            </a:r>
          </a:p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Conversion of effort to people and time</a:t>
            </a:r>
            <a:endParaRPr lang="en-GB" altLang="en-US" sz="1600">
              <a:solidFill>
                <a:srgbClr val="FFFFFF"/>
              </a:solidFill>
            </a:endParaRPr>
          </a:p>
        </p:txBody>
      </p:sp>
      <p:sp>
        <p:nvSpPr>
          <p:cNvPr id="9218" name="Date Placeholder 3"/>
          <p:cNvSpPr>
            <a:spLocks noGrp="1"/>
          </p:cNvSpPr>
          <p:nvPr>
            <p:ph type="dt" sz="half" idx="10"/>
          </p:nvPr>
        </p:nvSpPr>
        <p:spPr>
          <a:xfrm>
            <a:off x="3843154" y="6459785"/>
            <a:ext cx="1886941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4081250614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Principles of Project Scheduling</a:t>
            </a:r>
            <a:endParaRPr lang="en-GB" altLang="en-US">
              <a:solidFill>
                <a:schemeClr val="accent2"/>
              </a:solidFill>
            </a:endParaRP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 err="1"/>
              <a:t>Compartmentalisation</a:t>
            </a:r>
            <a:endParaRPr lang="en-US" altLang="en-US" dirty="0"/>
          </a:p>
          <a:p>
            <a:pPr eaLnBrk="1" hangingPunct="1"/>
            <a:r>
              <a:rPr lang="en-US" altLang="en-US" dirty="0"/>
              <a:t>Interdependencies between tasks</a:t>
            </a:r>
          </a:p>
          <a:p>
            <a:pPr eaLnBrk="1" hangingPunct="1"/>
            <a:r>
              <a:rPr lang="en-US" altLang="en-US" dirty="0"/>
              <a:t>Allocation of time to tasks</a:t>
            </a:r>
          </a:p>
          <a:p>
            <a:pPr eaLnBrk="1" hangingPunct="1"/>
            <a:r>
              <a:rPr lang="en-US" altLang="en-US" dirty="0"/>
              <a:t>Effort validation</a:t>
            </a:r>
          </a:p>
          <a:p>
            <a:pPr eaLnBrk="1" hangingPunct="1"/>
            <a:r>
              <a:rPr lang="en-US" altLang="en-US" dirty="0"/>
              <a:t>Defined responsibilities</a:t>
            </a:r>
          </a:p>
          <a:p>
            <a:pPr eaLnBrk="1" hangingPunct="1"/>
            <a:r>
              <a:rPr lang="en-US" altLang="en-US" dirty="0"/>
              <a:t>Defined outcomes</a:t>
            </a:r>
          </a:p>
          <a:p>
            <a:pPr eaLnBrk="1" hangingPunct="1"/>
            <a:r>
              <a:rPr lang="en-US" altLang="en-US" dirty="0"/>
              <a:t>Defined milestones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242" name="Date Placeholder 3"/>
          <p:cNvSpPr>
            <a:spLocks noGrp="1"/>
          </p:cNvSpPr>
          <p:nvPr>
            <p:ph type="dt" sz="half" idx="10"/>
          </p:nvPr>
        </p:nvSpPr>
        <p:spPr>
          <a:xfrm>
            <a:off x="6264123" y="6459785"/>
            <a:ext cx="1553997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250858579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Typical Task Network</a:t>
            </a:r>
          </a:p>
        </p:txBody>
      </p:sp>
      <p:graphicFrame>
        <p:nvGraphicFramePr>
          <p:cNvPr id="1026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457200" y="2057400"/>
          <a:ext cx="8047038" cy="3856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3" name="Microsoft Drawing" r:id="rId3" imgW="6043320" imgH="2768400" progId="MSDraw">
                  <p:embed/>
                </p:oleObj>
              </mc:Choice>
              <mc:Fallback>
                <p:oleObj name="Microsoft Drawing" r:id="rId3" imgW="6043320" imgH="2768400" progId="MSDraw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2057400"/>
                        <a:ext cx="8047038" cy="3856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9" name="Rectangle 4"/>
          <p:cNvSpPr>
            <a:spLocks noChangeArrowheads="1"/>
          </p:cNvSpPr>
          <p:nvPr/>
        </p:nvSpPr>
        <p:spPr bwMode="auto">
          <a:xfrm>
            <a:off x="3962400" y="17526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2/5/00</a:t>
            </a:r>
          </a:p>
        </p:txBody>
      </p:sp>
      <p:sp>
        <p:nvSpPr>
          <p:cNvPr id="1030" name="Rectangle 5"/>
          <p:cNvSpPr>
            <a:spLocks noChangeArrowheads="1"/>
          </p:cNvSpPr>
          <p:nvPr/>
        </p:nvSpPr>
        <p:spPr bwMode="auto">
          <a:xfrm>
            <a:off x="2362200" y="26670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25/4/00</a:t>
            </a:r>
          </a:p>
        </p:txBody>
      </p:sp>
      <p:sp>
        <p:nvSpPr>
          <p:cNvPr id="1031" name="Rectangle 6"/>
          <p:cNvSpPr>
            <a:spLocks noChangeArrowheads="1"/>
          </p:cNvSpPr>
          <p:nvPr/>
        </p:nvSpPr>
        <p:spPr bwMode="auto">
          <a:xfrm>
            <a:off x="3962400" y="27432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</a:t>
            </a:r>
          </a:p>
        </p:txBody>
      </p:sp>
      <p:sp>
        <p:nvSpPr>
          <p:cNvPr id="1032" name="Rectangle 7"/>
          <p:cNvSpPr>
            <a:spLocks noChangeArrowheads="1"/>
          </p:cNvSpPr>
          <p:nvPr/>
        </p:nvSpPr>
        <p:spPr bwMode="auto">
          <a:xfrm>
            <a:off x="2286000" y="37338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5</a:t>
            </a:r>
          </a:p>
        </p:txBody>
      </p:sp>
      <p:sp>
        <p:nvSpPr>
          <p:cNvPr id="1033" name="Rectangle 8"/>
          <p:cNvSpPr>
            <a:spLocks noChangeArrowheads="1"/>
          </p:cNvSpPr>
          <p:nvPr/>
        </p:nvSpPr>
        <p:spPr bwMode="auto">
          <a:xfrm>
            <a:off x="990600" y="26670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24/4/00</a:t>
            </a:r>
          </a:p>
        </p:txBody>
      </p:sp>
      <p:sp>
        <p:nvSpPr>
          <p:cNvPr id="1034" name="Rectangle 9"/>
          <p:cNvSpPr>
            <a:spLocks noChangeArrowheads="1"/>
          </p:cNvSpPr>
          <p:nvPr/>
        </p:nvSpPr>
        <p:spPr bwMode="auto">
          <a:xfrm>
            <a:off x="3886200" y="48768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30/4/00</a:t>
            </a:r>
          </a:p>
        </p:txBody>
      </p:sp>
      <p:sp>
        <p:nvSpPr>
          <p:cNvPr id="1035" name="Rectangle 10"/>
          <p:cNvSpPr>
            <a:spLocks noChangeArrowheads="1"/>
          </p:cNvSpPr>
          <p:nvPr/>
        </p:nvSpPr>
        <p:spPr bwMode="auto">
          <a:xfrm>
            <a:off x="2438400" y="48768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25/4/00</a:t>
            </a:r>
          </a:p>
        </p:txBody>
      </p:sp>
      <p:sp>
        <p:nvSpPr>
          <p:cNvPr id="1036" name="Rectangle 11"/>
          <p:cNvSpPr>
            <a:spLocks noChangeArrowheads="1"/>
          </p:cNvSpPr>
          <p:nvPr/>
        </p:nvSpPr>
        <p:spPr bwMode="auto">
          <a:xfrm>
            <a:off x="5867400" y="48768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 dirty="0">
                <a:latin typeface="Arial" charset="0"/>
              </a:rPr>
              <a:t>1/5/00</a:t>
            </a:r>
          </a:p>
        </p:txBody>
      </p:sp>
      <p:sp>
        <p:nvSpPr>
          <p:cNvPr id="1037" name="Rectangle 12"/>
          <p:cNvSpPr>
            <a:spLocks noChangeArrowheads="1"/>
          </p:cNvSpPr>
          <p:nvPr/>
        </p:nvSpPr>
        <p:spPr bwMode="auto">
          <a:xfrm>
            <a:off x="5638800" y="5943600"/>
            <a:ext cx="349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10</a:t>
            </a:r>
          </a:p>
        </p:txBody>
      </p:sp>
      <p:sp>
        <p:nvSpPr>
          <p:cNvPr id="1038" name="Rectangle 13"/>
          <p:cNvSpPr>
            <a:spLocks noChangeArrowheads="1"/>
          </p:cNvSpPr>
          <p:nvPr/>
        </p:nvSpPr>
        <p:spPr bwMode="auto">
          <a:xfrm>
            <a:off x="3810000" y="59436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1</a:t>
            </a:r>
          </a:p>
        </p:txBody>
      </p:sp>
      <p:sp>
        <p:nvSpPr>
          <p:cNvPr id="1039" name="Rectangle 14"/>
          <p:cNvSpPr>
            <a:spLocks noChangeArrowheads="1"/>
          </p:cNvSpPr>
          <p:nvPr/>
        </p:nvSpPr>
        <p:spPr bwMode="auto">
          <a:xfrm>
            <a:off x="2133600" y="59436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</a:t>
            </a:r>
          </a:p>
        </p:txBody>
      </p:sp>
      <p:sp>
        <p:nvSpPr>
          <p:cNvPr id="1040" name="Rectangle 15"/>
          <p:cNvSpPr>
            <a:spLocks noChangeArrowheads="1"/>
          </p:cNvSpPr>
          <p:nvPr/>
        </p:nvSpPr>
        <p:spPr bwMode="auto">
          <a:xfrm>
            <a:off x="3733800" y="44196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4</a:t>
            </a:r>
          </a:p>
        </p:txBody>
      </p:sp>
      <p:sp>
        <p:nvSpPr>
          <p:cNvPr id="1041" name="Rectangle 16"/>
          <p:cNvSpPr>
            <a:spLocks noChangeArrowheads="1"/>
          </p:cNvSpPr>
          <p:nvPr/>
        </p:nvSpPr>
        <p:spPr bwMode="auto">
          <a:xfrm>
            <a:off x="5715000" y="38862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</a:t>
            </a:r>
          </a:p>
        </p:txBody>
      </p:sp>
      <p:sp>
        <p:nvSpPr>
          <p:cNvPr id="1042" name="Rectangle 17"/>
          <p:cNvSpPr>
            <a:spLocks noChangeArrowheads="1"/>
          </p:cNvSpPr>
          <p:nvPr/>
        </p:nvSpPr>
        <p:spPr bwMode="auto">
          <a:xfrm>
            <a:off x="7086600" y="38100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</a:t>
            </a:r>
          </a:p>
        </p:txBody>
      </p:sp>
      <p:sp>
        <p:nvSpPr>
          <p:cNvPr id="1043" name="Rectangle 18"/>
          <p:cNvSpPr>
            <a:spLocks noChangeArrowheads="1"/>
          </p:cNvSpPr>
          <p:nvPr/>
        </p:nvSpPr>
        <p:spPr bwMode="auto">
          <a:xfrm>
            <a:off x="7239000" y="28194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5/15/90</a:t>
            </a:r>
          </a:p>
        </p:txBody>
      </p:sp>
      <p:sp>
        <p:nvSpPr>
          <p:cNvPr id="1044" name="Rectangle 19"/>
          <p:cNvSpPr>
            <a:spLocks noChangeArrowheads="1"/>
          </p:cNvSpPr>
          <p:nvPr/>
        </p:nvSpPr>
        <p:spPr bwMode="auto">
          <a:xfrm>
            <a:off x="5867400" y="28194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8/5/00</a:t>
            </a:r>
          </a:p>
        </p:txBody>
      </p:sp>
      <p:sp>
        <p:nvSpPr>
          <p:cNvPr id="1045" name="Rectangle 20"/>
          <p:cNvSpPr>
            <a:spLocks noChangeArrowheads="1"/>
          </p:cNvSpPr>
          <p:nvPr/>
        </p:nvSpPr>
        <p:spPr bwMode="auto">
          <a:xfrm>
            <a:off x="3886200" y="35052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2/5/00</a:t>
            </a:r>
          </a:p>
        </p:txBody>
      </p:sp>
      <p:sp>
        <p:nvSpPr>
          <p:cNvPr id="1046" name="Rectangle 21"/>
          <p:cNvSpPr>
            <a:spLocks noChangeArrowheads="1"/>
          </p:cNvSpPr>
          <p:nvPr/>
        </p:nvSpPr>
        <p:spPr bwMode="auto">
          <a:xfrm>
            <a:off x="4114800" y="2057400"/>
            <a:ext cx="665163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 dirty="0">
                <a:latin typeface="Arial" charset="0"/>
              </a:rPr>
              <a:t>Begin </a:t>
            </a:r>
          </a:p>
          <a:p>
            <a:r>
              <a:rPr lang="en-GB" altLang="en-US" sz="1400" b="1" dirty="0">
                <a:latin typeface="Arial" charset="0"/>
              </a:rPr>
              <a:t>arch.</a:t>
            </a:r>
          </a:p>
          <a:p>
            <a:r>
              <a:rPr lang="en-GB" altLang="en-US" sz="1400" b="1" dirty="0">
                <a:latin typeface="Arial" charset="0"/>
              </a:rPr>
              <a:t>design</a:t>
            </a:r>
          </a:p>
        </p:txBody>
      </p:sp>
      <p:sp>
        <p:nvSpPr>
          <p:cNvPr id="1047" name="Rectangle 22"/>
          <p:cNvSpPr>
            <a:spLocks noChangeArrowheads="1"/>
          </p:cNvSpPr>
          <p:nvPr/>
        </p:nvSpPr>
        <p:spPr bwMode="auto">
          <a:xfrm>
            <a:off x="5867400" y="3124200"/>
            <a:ext cx="842963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Integrate</a:t>
            </a:r>
          </a:p>
          <a:p>
            <a:r>
              <a:rPr lang="en-GB" altLang="en-US" sz="1400" b="1">
                <a:latin typeface="Arial" charset="0"/>
              </a:rPr>
              <a:t>program</a:t>
            </a:r>
          </a:p>
          <a:p>
            <a:r>
              <a:rPr lang="en-GB" altLang="en-US" sz="1400" b="1">
                <a:latin typeface="Arial" charset="0"/>
              </a:rPr>
              <a:t>arch.</a:t>
            </a:r>
          </a:p>
        </p:txBody>
      </p:sp>
      <p:sp>
        <p:nvSpPr>
          <p:cNvPr id="1048" name="Rectangle 23"/>
          <p:cNvSpPr>
            <a:spLocks noChangeArrowheads="1"/>
          </p:cNvSpPr>
          <p:nvPr/>
        </p:nvSpPr>
        <p:spPr bwMode="auto">
          <a:xfrm>
            <a:off x="7239000" y="3124200"/>
            <a:ext cx="863600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Review</a:t>
            </a:r>
          </a:p>
          <a:p>
            <a:r>
              <a:rPr lang="en-GB" altLang="en-US" sz="1400" b="1">
                <a:latin typeface="Arial" charset="0"/>
              </a:rPr>
              <a:t>program</a:t>
            </a:r>
          </a:p>
          <a:p>
            <a:r>
              <a:rPr lang="en-GB" altLang="en-US" sz="1400" b="1">
                <a:latin typeface="Arial" charset="0"/>
              </a:rPr>
              <a:t>structure</a:t>
            </a:r>
          </a:p>
        </p:txBody>
      </p:sp>
      <p:sp>
        <p:nvSpPr>
          <p:cNvPr id="1049" name="Rectangle 24"/>
          <p:cNvSpPr>
            <a:spLocks noChangeArrowheads="1"/>
          </p:cNvSpPr>
          <p:nvPr/>
        </p:nvSpPr>
        <p:spPr bwMode="auto">
          <a:xfrm>
            <a:off x="5943600" y="5257800"/>
            <a:ext cx="1060450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Design</a:t>
            </a:r>
          </a:p>
          <a:p>
            <a:r>
              <a:rPr lang="en-GB" altLang="en-US" sz="1400" b="1">
                <a:latin typeface="Arial" charset="0"/>
              </a:rPr>
              <a:t>test</a:t>
            </a:r>
          </a:p>
          <a:p>
            <a:r>
              <a:rPr lang="en-GB" altLang="en-US" sz="1400" b="1">
                <a:latin typeface="Arial" charset="0"/>
              </a:rPr>
              <a:t>procedures</a:t>
            </a:r>
          </a:p>
        </p:txBody>
      </p:sp>
      <p:sp>
        <p:nvSpPr>
          <p:cNvPr id="1050" name="Rectangle 25"/>
          <p:cNvSpPr>
            <a:spLocks noChangeArrowheads="1"/>
          </p:cNvSpPr>
          <p:nvPr/>
        </p:nvSpPr>
        <p:spPr bwMode="auto">
          <a:xfrm>
            <a:off x="4038600" y="5257800"/>
            <a:ext cx="755650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Review </a:t>
            </a:r>
          </a:p>
          <a:p>
            <a:r>
              <a:rPr lang="en-GB" altLang="en-US" sz="1400" b="1">
                <a:latin typeface="Arial" charset="0"/>
              </a:rPr>
              <a:t>test</a:t>
            </a:r>
          </a:p>
          <a:p>
            <a:r>
              <a:rPr lang="en-GB" altLang="en-US" sz="1400" b="1">
                <a:latin typeface="Arial" charset="0"/>
              </a:rPr>
              <a:t>plan</a:t>
            </a:r>
          </a:p>
        </p:txBody>
      </p:sp>
      <p:sp>
        <p:nvSpPr>
          <p:cNvPr id="1051" name="Rectangle 26"/>
          <p:cNvSpPr>
            <a:spLocks noChangeArrowheads="1"/>
          </p:cNvSpPr>
          <p:nvPr/>
        </p:nvSpPr>
        <p:spPr bwMode="auto">
          <a:xfrm>
            <a:off x="2514600" y="5257800"/>
            <a:ext cx="969963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Develop</a:t>
            </a:r>
          </a:p>
          <a:p>
            <a:r>
              <a:rPr lang="en-GB" altLang="en-US" sz="1400" b="1">
                <a:latin typeface="Arial" charset="0"/>
              </a:rPr>
              <a:t>test plan</a:t>
            </a:r>
          </a:p>
          <a:p>
            <a:r>
              <a:rPr lang="en-GB" altLang="en-US" sz="1400" b="1">
                <a:latin typeface="Arial" charset="0"/>
              </a:rPr>
              <a:t>and sched</a:t>
            </a:r>
          </a:p>
        </p:txBody>
      </p:sp>
      <p:sp>
        <p:nvSpPr>
          <p:cNvPr id="1052" name="Rectangle 27"/>
          <p:cNvSpPr>
            <a:spLocks noChangeArrowheads="1"/>
          </p:cNvSpPr>
          <p:nvPr/>
        </p:nvSpPr>
        <p:spPr bwMode="auto">
          <a:xfrm>
            <a:off x="4038600" y="3886200"/>
            <a:ext cx="833438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Design</a:t>
            </a:r>
          </a:p>
          <a:p>
            <a:r>
              <a:rPr lang="en-GB" altLang="en-US" sz="1400" b="1">
                <a:latin typeface="Arial" charset="0"/>
              </a:rPr>
              <a:t>interface</a:t>
            </a:r>
          </a:p>
        </p:txBody>
      </p:sp>
      <p:sp>
        <p:nvSpPr>
          <p:cNvPr id="1053" name="Rectangle 28"/>
          <p:cNvSpPr>
            <a:spLocks noChangeArrowheads="1"/>
          </p:cNvSpPr>
          <p:nvPr/>
        </p:nvSpPr>
        <p:spPr bwMode="auto">
          <a:xfrm>
            <a:off x="2514600" y="2971800"/>
            <a:ext cx="777875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Perform</a:t>
            </a:r>
          </a:p>
          <a:p>
            <a:r>
              <a:rPr lang="en-GB" altLang="en-US" sz="1400" b="1">
                <a:latin typeface="Arial" charset="0"/>
              </a:rPr>
              <a:t>Data</a:t>
            </a:r>
          </a:p>
          <a:p>
            <a:r>
              <a:rPr lang="en-GB" altLang="en-US" sz="1400" b="1">
                <a:latin typeface="Arial" charset="0"/>
              </a:rPr>
              <a:t>Design</a:t>
            </a:r>
          </a:p>
        </p:txBody>
      </p:sp>
      <p:sp>
        <p:nvSpPr>
          <p:cNvPr id="1054" name="Rectangle 29"/>
          <p:cNvSpPr>
            <a:spLocks noChangeArrowheads="1"/>
          </p:cNvSpPr>
          <p:nvPr/>
        </p:nvSpPr>
        <p:spPr bwMode="auto">
          <a:xfrm>
            <a:off x="1066800" y="3048000"/>
            <a:ext cx="873125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Analysis</a:t>
            </a:r>
          </a:p>
          <a:p>
            <a:r>
              <a:rPr lang="en-GB" altLang="en-US" sz="1400" b="1">
                <a:latin typeface="Arial" charset="0"/>
              </a:rPr>
              <a:t>activities</a:t>
            </a:r>
          </a:p>
          <a:p>
            <a:r>
              <a:rPr lang="en-GB" altLang="en-US" sz="1400" b="1">
                <a:latin typeface="Arial" charset="0"/>
              </a:rPr>
              <a:t>complete</a:t>
            </a:r>
          </a:p>
        </p:txBody>
      </p:sp>
    </p:spTree>
    <p:extLst>
      <p:ext uri="{BB962C8B-B14F-4D97-AF65-F5344CB8AC3E}">
        <p14:creationId xmlns:p14="http://schemas.microsoft.com/office/powerpoint/2010/main" val="1196151994"/>
      </p:ext>
    </p:extLst>
  </p:cSld>
  <p:clrMapOvr>
    <a:masterClrMapping/>
  </p:clrMapOvr>
  <p:transition>
    <p:blinds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C33BF9DD-8A45-4EEE-B231-0A14D322E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3731078" y="634946"/>
            <a:ext cx="4931229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i="1">
                <a:latin typeface="Arial" charset="0"/>
              </a:rPr>
              <a:t>People-Work Relationships</a:t>
            </a:r>
          </a:p>
        </p:txBody>
      </p:sp>
      <p:pic>
        <p:nvPicPr>
          <p:cNvPr id="135" name="Graphic 134" descr="Daily Calendar">
            <a:extLst>
              <a:ext uri="{FF2B5EF4-FFF2-40B4-BE49-F238E27FC236}">
                <a16:creationId xmlns:a16="http://schemas.microsoft.com/office/drawing/2014/main" id="{44229976-44C6-404B-9E26-4EB76CA15F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5499" y="1796791"/>
            <a:ext cx="3000986" cy="3000986"/>
          </a:xfrm>
          <a:prstGeom prst="rect">
            <a:avLst/>
          </a:prstGeom>
        </p:spPr>
      </p:pic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9020DCC9-F851-4562-BB20-1AB3C51BF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1077" y="2086188"/>
            <a:ext cx="456732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163" name="Rectangle 3"/>
          <p:cNvSpPr>
            <a:spLocks noGrp="1" noChangeArrowheads="1"/>
          </p:cNvSpPr>
          <p:nvPr>
            <p:ph idx="1"/>
          </p:nvPr>
        </p:nvSpPr>
        <p:spPr>
          <a:xfrm>
            <a:off x="3731076" y="2198914"/>
            <a:ext cx="4931230" cy="3670180"/>
          </a:xfrm>
        </p:spPr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1900" b="1">
                <a:latin typeface="Arial" charset="0"/>
              </a:rPr>
              <a:t>Adding people to a project when behind schedule is counterproductive (</a:t>
            </a:r>
            <a:r>
              <a:rPr lang="en-GB" altLang="en-US" sz="1900" b="1" i="1">
                <a:latin typeface="Arial" charset="0"/>
              </a:rPr>
              <a:t>adding people to a late project makes it later</a:t>
            </a:r>
            <a:r>
              <a:rPr lang="en-GB" altLang="en-US" sz="1900" b="1">
                <a:latin typeface="Arial" charset="0"/>
              </a:rPr>
              <a:t>)</a:t>
            </a:r>
          </a:p>
          <a:p>
            <a:pPr eaLnBrk="1" hangingPunct="1"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1900" b="1">
                <a:latin typeface="Arial" charset="0"/>
              </a:rPr>
              <a:t>Using fewer people over a longer period of time is more beneficial than lots of people for a shorter period of time</a:t>
            </a:r>
          </a:p>
          <a:p>
            <a:pPr eaLnBrk="1" hangingPunct="1"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1900" b="1">
                <a:latin typeface="Arial" charset="0"/>
              </a:rPr>
              <a:t>Use of small, tightly-knit teams is productive</a:t>
            </a:r>
          </a:p>
          <a:p>
            <a:pPr eaLnBrk="1" hangingPunct="1"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1900" b="1">
                <a:latin typeface="Arial" charset="0"/>
              </a:rPr>
              <a:t>Inspire creativity and self-motivation within the structure of the project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D5FBCAC9-BD8B-4F3B-AD74-EF37D421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9556C5A8-AD7E-4CE7-87BE-9EA3B5E17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266" name="Date Placeholder 3"/>
          <p:cNvSpPr>
            <a:spLocks noGrp="1"/>
          </p:cNvSpPr>
          <p:nvPr>
            <p:ph type="dt" sz="half" idx="10"/>
          </p:nvPr>
        </p:nvSpPr>
        <p:spPr>
          <a:xfrm>
            <a:off x="822960" y="6459785"/>
            <a:ext cx="185420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2243794488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i="1">
                <a:latin typeface="Arial" charset="0"/>
              </a:rPr>
              <a:t>Scheduling Methods</a:t>
            </a:r>
          </a:p>
        </p:txBody>
      </p:sp>
      <p:pic>
        <p:nvPicPr>
          <p:cNvPr id="93189" name="Picture 93188" descr="Different types of clocks">
            <a:extLst>
              <a:ext uri="{FF2B5EF4-FFF2-40B4-BE49-F238E27FC236}">
                <a16:creationId xmlns:a16="http://schemas.microsoft.com/office/drawing/2014/main" id="{9AC899A2-88E3-4B09-AE9F-AE1957696B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16" r="41804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b="1">
                <a:latin typeface="Arial" charset="0"/>
              </a:rPr>
              <a:t>PERT and CPM are:</a:t>
            </a:r>
          </a:p>
          <a:p>
            <a:pPr lvl="1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b="1">
                <a:latin typeface="Arial" charset="0"/>
              </a:rPr>
              <a:t>Usually presented pictorially</a:t>
            </a:r>
          </a:p>
          <a:p>
            <a:pPr lvl="1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b="1">
                <a:latin typeface="Arial" charset="0"/>
              </a:rPr>
              <a:t>Quantitative tools for the planner to determine:</a:t>
            </a:r>
          </a:p>
          <a:p>
            <a:pPr lvl="2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m"/>
            </a:pPr>
            <a:r>
              <a:rPr lang="en-GB" altLang="en-US" b="1" dirty="0">
                <a:latin typeface="Arial" charset="0"/>
              </a:rPr>
              <a:t>Critical path</a:t>
            </a:r>
            <a:endParaRPr lang="en-GB" altLang="en-US" b="1">
              <a:latin typeface="Arial" charset="0"/>
            </a:endParaRPr>
          </a:p>
          <a:p>
            <a:pPr lvl="2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m"/>
            </a:pPr>
            <a:r>
              <a:rPr lang="en-GB" altLang="en-US" b="1" dirty="0">
                <a:latin typeface="Arial" charset="0"/>
              </a:rPr>
              <a:t>Most likely time estimates</a:t>
            </a:r>
            <a:endParaRPr lang="en-GB" altLang="en-US" b="1">
              <a:latin typeface="Arial" charset="0"/>
            </a:endParaRPr>
          </a:p>
          <a:p>
            <a:pPr lvl="2"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m"/>
            </a:pPr>
            <a:r>
              <a:rPr lang="en-GB" altLang="en-US" b="1" dirty="0">
                <a:latin typeface="Arial" charset="0"/>
              </a:rPr>
              <a:t>Boundary times (earliest task start time, latest task start time, earliest task finish time, latest task finish time, total float time)</a:t>
            </a:r>
            <a:endParaRPr lang="en-GB" altLang="en-US" b="1">
              <a:latin typeface="Arial" charset="0"/>
            </a:endParaRPr>
          </a:p>
          <a:p>
            <a:pPr eaLnBrk="1" hangingPunct="1"/>
            <a:endParaRPr lang="en-GB" altLang="en-US" b="1">
              <a:latin typeface="Arial" charset="0"/>
            </a:endParaRPr>
          </a:p>
        </p:txBody>
      </p:sp>
      <p:sp>
        <p:nvSpPr>
          <p:cNvPr id="12290" name="Date Placeholder 3"/>
          <p:cNvSpPr>
            <a:spLocks noGrp="1"/>
          </p:cNvSpPr>
          <p:nvPr>
            <p:ph type="dt" sz="half" idx="10"/>
          </p:nvPr>
        </p:nvSpPr>
        <p:spPr>
          <a:xfrm>
            <a:off x="822960" y="6459785"/>
            <a:ext cx="185420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2598037891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7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Critical Path Network</a:t>
            </a:r>
          </a:p>
        </p:txBody>
      </p:sp>
      <p:pic>
        <p:nvPicPr>
          <p:cNvPr id="95237" name="Picture 95236" descr="Colourful pins connected with a thread">
            <a:extLst>
              <a:ext uri="{FF2B5EF4-FFF2-40B4-BE49-F238E27FC236}">
                <a16:creationId xmlns:a16="http://schemas.microsoft.com/office/drawing/2014/main" id="{00061358-CE84-4E4A-A470-7CA5F0777F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63" r="41922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235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/>
              <a:t>The longest path or sequence of activities through the network diagram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/>
              <a:t>Drives completion date for project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/>
              <a:t>Delays on these activities may delay whole project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/>
              <a:t>Other activities may have some flexibility</a:t>
            </a:r>
          </a:p>
        </p:txBody>
      </p:sp>
      <p:sp>
        <p:nvSpPr>
          <p:cNvPr id="13314" name="Date Placeholder 3"/>
          <p:cNvSpPr>
            <a:spLocks noGrp="1"/>
          </p:cNvSpPr>
          <p:nvPr>
            <p:ph type="dt" sz="half" idx="10"/>
          </p:nvPr>
        </p:nvSpPr>
        <p:spPr>
          <a:xfrm>
            <a:off x="822960" y="6459785"/>
            <a:ext cx="185420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415429206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Critical Path Network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Identifies ‘slack’ time (float).</a:t>
            </a:r>
          </a:p>
          <a:p>
            <a:pPr lvl="1" eaLnBrk="1" hangingPunct="1"/>
            <a:r>
              <a:rPr lang="en-GB" altLang="en-US" sz="2800" dirty="0"/>
              <a:t>The amount of delay that could be tolerated in the starting time or completion time of an activity.</a:t>
            </a:r>
          </a:p>
          <a:p>
            <a:pPr lvl="1" eaLnBrk="1" hangingPunct="1"/>
            <a:r>
              <a:rPr lang="en-GB" altLang="en-US" sz="2800" dirty="0"/>
              <a:t>Difference between the late finish time and the early finish time.</a:t>
            </a:r>
          </a:p>
        </p:txBody>
      </p:sp>
      <p:sp>
        <p:nvSpPr>
          <p:cNvPr id="14338" name="Date Placeholder 3"/>
          <p:cNvSpPr>
            <a:spLocks noGrp="1"/>
          </p:cNvSpPr>
          <p:nvPr>
            <p:ph type="dt" sz="half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3988374543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C33BF9DD-8A45-4EEE-B231-0A14D322E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3731078" y="634946"/>
            <a:ext cx="4931229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Critical Path Network</a:t>
            </a:r>
          </a:p>
        </p:txBody>
      </p:sp>
      <p:pic>
        <p:nvPicPr>
          <p:cNvPr id="73" name="Graphic 72" descr="Leave">
            <a:extLst>
              <a:ext uri="{FF2B5EF4-FFF2-40B4-BE49-F238E27FC236}">
                <a16:creationId xmlns:a16="http://schemas.microsoft.com/office/drawing/2014/main" id="{BD754037-EDDE-4407-AB89-1EDD3F6483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5499" y="1796791"/>
            <a:ext cx="3000986" cy="3000986"/>
          </a:xfrm>
          <a:prstGeom prst="rect">
            <a:avLst/>
          </a:prstGeom>
        </p:spPr>
      </p:pic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9020DCC9-F851-4562-BB20-1AB3C51BF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1077" y="2086188"/>
            <a:ext cx="456732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>
          <a:xfrm>
            <a:off x="3731076" y="2198914"/>
            <a:ext cx="4931230" cy="367018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Dependencies need to be identified</a:t>
            </a:r>
          </a:p>
          <a:p>
            <a:pPr eaLnBrk="1" hangingPunct="1"/>
            <a:r>
              <a:rPr lang="en-GB" altLang="en-US"/>
              <a:t>Relationships between pairs of activities</a:t>
            </a:r>
          </a:p>
          <a:p>
            <a:pPr lvl="1" eaLnBrk="1" hangingPunct="1"/>
            <a:r>
              <a:rPr lang="en-GB" altLang="en-US"/>
              <a:t>Finish to start</a:t>
            </a:r>
          </a:p>
          <a:p>
            <a:pPr lvl="1" eaLnBrk="1" hangingPunct="1"/>
            <a:r>
              <a:rPr lang="en-GB" altLang="en-US"/>
              <a:t>Start to start</a:t>
            </a:r>
          </a:p>
          <a:p>
            <a:pPr lvl="1" eaLnBrk="1" hangingPunct="1"/>
            <a:r>
              <a:rPr lang="en-GB" altLang="en-US"/>
              <a:t>Start to finish</a:t>
            </a:r>
          </a:p>
          <a:p>
            <a:pPr lvl="1" eaLnBrk="1" hangingPunct="1"/>
            <a:r>
              <a:rPr lang="en-GB" altLang="en-US"/>
              <a:t>Finish to finish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D5FBCAC9-BD8B-4F3B-AD74-EF37D421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9556C5A8-AD7E-4CE7-87BE-9EA3B5E17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362" name="Date Placeholder 3"/>
          <p:cNvSpPr>
            <a:spLocks noGrp="1"/>
          </p:cNvSpPr>
          <p:nvPr>
            <p:ph type="dt" sz="half" idx="10"/>
          </p:nvPr>
        </p:nvSpPr>
        <p:spPr>
          <a:xfrm>
            <a:off x="822960" y="6459785"/>
            <a:ext cx="185420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4249858484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0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0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1003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100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1003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5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 dirty="0">
                <a:solidFill>
                  <a:srgbClr val="FFFFFF"/>
                </a:solidFill>
              </a:rPr>
              <a:t>Constraints</a:t>
            </a:r>
          </a:p>
        </p:txBody>
      </p:sp>
      <p:sp>
        <p:nvSpPr>
          <p:cNvPr id="16386" name="Date Placeholder 3"/>
          <p:cNvSpPr>
            <a:spLocks noGrp="1"/>
          </p:cNvSpPr>
          <p:nvPr>
            <p:ph type="dt" sz="half" idx="10"/>
          </p:nvPr>
        </p:nvSpPr>
        <p:spPr>
          <a:xfrm>
            <a:off x="369277" y="6459785"/>
            <a:ext cx="1301528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3427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dirty="0"/>
              <a:t>Constraints affect the relationship between activities:</a:t>
            </a:r>
          </a:p>
          <a:p>
            <a:pPr lvl="1" eaLnBrk="1" hangingPunct="1"/>
            <a:r>
              <a:rPr lang="en-GB" altLang="en-US" dirty="0"/>
              <a:t>Technical</a:t>
            </a:r>
          </a:p>
          <a:p>
            <a:pPr lvl="1" eaLnBrk="1" hangingPunct="1"/>
            <a:r>
              <a:rPr lang="en-GB" altLang="en-US" dirty="0"/>
              <a:t>Management</a:t>
            </a:r>
          </a:p>
          <a:p>
            <a:pPr lvl="1" eaLnBrk="1" hangingPunct="1"/>
            <a:r>
              <a:rPr lang="en-GB" altLang="en-US" dirty="0"/>
              <a:t>Interproject</a:t>
            </a:r>
          </a:p>
          <a:p>
            <a:pPr lvl="1" eaLnBrk="1" hangingPunct="1"/>
            <a:r>
              <a:rPr lang="en-GB" altLang="en-US" dirty="0"/>
              <a:t>Date</a:t>
            </a:r>
          </a:p>
          <a:p>
            <a:pPr lvl="1"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38352509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103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1034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1034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7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783153" y="2023962"/>
            <a:ext cx="5023286" cy="38451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45720" rIns="0" bIns="45720" rtlCol="0"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marL="342900" indent="-34290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altLang="en-US" sz="2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Technical – one activity requires the output of another as input.</a:t>
            </a:r>
          </a:p>
          <a:p>
            <a:pPr marL="342900" indent="-34290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altLang="en-US" sz="2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management – management decisions on what needs to be done not dependent upon technical needs</a:t>
            </a:r>
          </a:p>
          <a:p>
            <a:pPr marL="342900" indent="-34290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altLang="en-US" sz="2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Interproject – deliverables from one project are needed by another.  (e.g. when a very large project is broken down into smaller projects)</a:t>
            </a:r>
          </a:p>
          <a:p>
            <a:pPr marL="342900" indent="-342900" defTabSz="914400" eaLnBrk="1" hangingPunct="1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altLang="en-US" sz="2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Date – dates by which activities must be completed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10" name="Date Placeholder 3"/>
          <p:cNvSpPr>
            <a:spLocks noGrp="1"/>
          </p:cNvSpPr>
          <p:nvPr>
            <p:ph type="dt" sz="half" idx="10"/>
          </p:nvPr>
        </p:nvSpPr>
        <p:spPr>
          <a:xfrm>
            <a:off x="6264123" y="6459785"/>
            <a:ext cx="1553997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r>
              <a:rPr lang="en-US" altLang="en-US" sz="900">
                <a:solidFill>
                  <a:srgbClr val="FFFFFF"/>
                </a:solidFill>
                <a:latin typeface="+mn-lt"/>
              </a:rPr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15949141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Gantt charts</a:t>
            </a:r>
          </a:p>
        </p:txBody>
      </p:sp>
      <p:pic>
        <p:nvPicPr>
          <p:cNvPr id="105477" name="Picture 105476" descr="Financial graphs on a dark display">
            <a:extLst>
              <a:ext uri="{FF2B5EF4-FFF2-40B4-BE49-F238E27FC236}">
                <a16:creationId xmlns:a16="http://schemas.microsoft.com/office/drawing/2014/main" id="{89BA83DC-5D77-4FCB-83ED-4DEEE63D9A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17" r="37027" b="2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475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Bar chart</a:t>
            </a:r>
          </a:p>
          <a:p>
            <a:pPr eaLnBrk="1" hangingPunct="1"/>
            <a:r>
              <a:rPr lang="en-GB" altLang="en-US"/>
              <a:t>Indicates calendar chart of activities </a:t>
            </a:r>
          </a:p>
          <a:p>
            <a:pPr eaLnBrk="1" hangingPunct="1"/>
            <a:r>
              <a:rPr lang="en-GB" altLang="en-US"/>
              <a:t>Can reflect resource requirements</a:t>
            </a:r>
          </a:p>
          <a:p>
            <a:pPr marL="0" indent="0" eaLnBrk="1" hangingPunct="1"/>
            <a:r>
              <a:rPr lang="en-GB" altLang="en-US"/>
              <a:t>Computerised versions provide more details than original charts</a:t>
            </a:r>
          </a:p>
        </p:txBody>
      </p:sp>
      <p:sp>
        <p:nvSpPr>
          <p:cNvPr id="18434" name="Date Placeholder 3"/>
          <p:cNvSpPr>
            <a:spLocks noGrp="1"/>
          </p:cNvSpPr>
          <p:nvPr>
            <p:ph type="dt" sz="half" idx="10"/>
          </p:nvPr>
        </p:nvSpPr>
        <p:spPr>
          <a:xfrm>
            <a:off x="822960" y="6459785"/>
            <a:ext cx="185420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</p:spTree>
    <p:extLst>
      <p:ext uri="{BB962C8B-B14F-4D97-AF65-F5344CB8AC3E}">
        <p14:creationId xmlns:p14="http://schemas.microsoft.com/office/powerpoint/2010/main" val="3732037767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5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Project Tracking</a:t>
            </a:r>
          </a:p>
        </p:txBody>
      </p:sp>
      <p:sp>
        <p:nvSpPr>
          <p:cNvPr id="19458" name="Date Placeholder 3"/>
          <p:cNvSpPr>
            <a:spLocks noGrp="1"/>
          </p:cNvSpPr>
          <p:nvPr>
            <p:ph type="dt" sz="half" idx="10"/>
          </p:nvPr>
        </p:nvSpPr>
        <p:spPr>
          <a:xfrm>
            <a:off x="369277" y="6459785"/>
            <a:ext cx="1301528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altLang="en-US" sz="1900"/>
              <a:t>PPM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4211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b="1">
                <a:latin typeface="Arial" charset="0"/>
              </a:rPr>
              <a:t>Conducting periodic project status meetings in which each team member reports progress and problems</a:t>
            </a:r>
          </a:p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b="1">
                <a:latin typeface="Arial" charset="0"/>
              </a:rPr>
              <a:t>Evaluating the results of all reviews conducted throughout the engineering process</a:t>
            </a:r>
          </a:p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b="1">
                <a:latin typeface="Arial" charset="0"/>
              </a:rPr>
              <a:t>Determining whether formal project milestones have been accomplished by the scheduled date</a:t>
            </a:r>
          </a:p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b="1">
                <a:latin typeface="Arial" charset="0"/>
              </a:rPr>
              <a:t>Comparing the actual start date to the planned start date for each task</a:t>
            </a:r>
          </a:p>
          <a:p>
            <a:pPr eaLnBrk="1" hangingPunct="1"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b="1">
                <a:latin typeface="Arial" charset="0"/>
              </a:rPr>
              <a:t>Meeting informally with software engineers to obtain their subjective assessments of the progress to date and problems on the horizon</a:t>
            </a:r>
          </a:p>
        </p:txBody>
      </p:sp>
    </p:spTree>
    <p:extLst>
      <p:ext uri="{BB962C8B-B14F-4D97-AF65-F5344CB8AC3E}">
        <p14:creationId xmlns:p14="http://schemas.microsoft.com/office/powerpoint/2010/main" val="2942509348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 autoUpdateAnimBg="0"/>
    </p:bld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18</TotalTime>
  <Words>808</Words>
  <Application>Microsoft Office PowerPoint</Application>
  <PresentationFormat>On-screen Show (4:3)</PresentationFormat>
  <Paragraphs>166</Paragraphs>
  <Slides>17</Slides>
  <Notes>2</Notes>
  <HiddenSlides>0</HiddenSlides>
  <MMClips>1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Verdana</vt:lpstr>
      <vt:lpstr>Wingdings</vt:lpstr>
      <vt:lpstr>Retrospect</vt:lpstr>
      <vt:lpstr>Microsoft Drawing</vt:lpstr>
      <vt:lpstr>Information engineering</vt:lpstr>
      <vt:lpstr>SOFTWARE PROJECT PLANNING</vt:lpstr>
      <vt:lpstr>SOFTWARE PROJECT PLANNING </vt:lpstr>
      <vt:lpstr>Risk Management</vt:lpstr>
      <vt:lpstr>Simple Example</vt:lpstr>
      <vt:lpstr>Software Project Scheduling</vt:lpstr>
      <vt:lpstr>Principles of Project Scheduling</vt:lpstr>
      <vt:lpstr>Typical Task Network</vt:lpstr>
      <vt:lpstr>People-Work Relationships</vt:lpstr>
      <vt:lpstr>Scheduling Methods</vt:lpstr>
      <vt:lpstr>Critical Path Network</vt:lpstr>
      <vt:lpstr>Critical Path Network</vt:lpstr>
      <vt:lpstr>Critical Path Network</vt:lpstr>
      <vt:lpstr>Constraints</vt:lpstr>
      <vt:lpstr>PowerPoint Presentation</vt:lpstr>
      <vt:lpstr>Gantt charts</vt:lpstr>
      <vt:lpstr>Project Tracking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2</cp:revision>
  <dcterms:created xsi:type="dcterms:W3CDTF">2014-11-06T11:29:22Z</dcterms:created>
  <dcterms:modified xsi:type="dcterms:W3CDTF">2022-03-07T18:03:52Z</dcterms:modified>
</cp:coreProperties>
</file>