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8288000" cy="10287000"/>
  <p:notesSz cx="6858000" cy="9144000"/>
  <p:embeddedFontLst>
    <p:embeddedFont>
      <p:font typeface="Archivo Black" panose="020B0604020202020204" charset="0"/>
      <p:regular r:id="rId16"/>
    </p:embeddedFont>
    <p:embeddedFont>
      <p:font typeface="Montserrat" panose="00000500000000000000" pitchFamily="2" charset="0"/>
      <p:regular r:id="rId17"/>
    </p:embeddedFont>
    <p:embeddedFont>
      <p:font typeface="Montserrat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8" d="100"/>
          <a:sy n="38" d="100"/>
        </p:scale>
        <p:origin x="3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8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8.png"/><Relationship Id="rId7" Type="http://schemas.openxmlformats.org/officeDocument/2006/relationships/image" Target="../media/image4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jpeg"/><Relationship Id="rId9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sv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png"/><Relationship Id="rId14" Type="http://schemas.openxmlformats.org/officeDocument/2006/relationships/image" Target="../media/image6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6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63.jpeg"/><Relationship Id="rId4" Type="http://schemas.openxmlformats.org/officeDocument/2006/relationships/image" Target="../media/image62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13" Type="http://schemas.openxmlformats.org/officeDocument/2006/relationships/image" Target="../media/image75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12" Type="http://schemas.openxmlformats.org/officeDocument/2006/relationships/image" Target="../media/image7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sv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0" Type="http://schemas.openxmlformats.org/officeDocument/2006/relationships/image" Target="../media/image72.svg"/><Relationship Id="rId4" Type="http://schemas.openxmlformats.org/officeDocument/2006/relationships/image" Target="../media/image66.svg"/><Relationship Id="rId9" Type="http://schemas.openxmlformats.org/officeDocument/2006/relationships/image" Target="../media/image71.png"/><Relationship Id="rId14" Type="http://schemas.openxmlformats.org/officeDocument/2006/relationships/image" Target="../media/image76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eg"/><Relationship Id="rId3" Type="http://schemas.openxmlformats.org/officeDocument/2006/relationships/image" Target="../media/image64.jpeg"/><Relationship Id="rId7" Type="http://schemas.openxmlformats.org/officeDocument/2006/relationships/image" Target="../media/image7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jpeg"/><Relationship Id="rId11" Type="http://schemas.openxmlformats.org/officeDocument/2006/relationships/image" Target="../media/image6.svg"/><Relationship Id="rId5" Type="http://schemas.openxmlformats.org/officeDocument/2006/relationships/image" Target="../media/image77.jpeg"/><Relationship Id="rId10" Type="http://schemas.openxmlformats.org/officeDocument/2006/relationships/image" Target="../media/image5.png"/><Relationship Id="rId4" Type="http://schemas.openxmlformats.org/officeDocument/2006/relationships/image" Target="../media/image39.jpeg"/><Relationship Id="rId9" Type="http://schemas.openxmlformats.org/officeDocument/2006/relationships/image" Target="../media/image8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8C1C78-B19D-8B83-5127-DDFD344D07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14300"/>
            <a:ext cx="3834716" cy="19386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547B65-FCC5-1CE1-42A3-DC6290252A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790700"/>
            <a:ext cx="8001000" cy="42487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1B260C-383F-30FD-9368-553802852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49000" y="6286500"/>
            <a:ext cx="6725493" cy="320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737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b="-1855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521081" y="1000665"/>
            <a:ext cx="1245837" cy="985530"/>
          </a:xfrm>
          <a:custGeom>
            <a:avLst/>
            <a:gdLst/>
            <a:ahLst/>
            <a:cxnLst/>
            <a:rect l="l" t="t" r="r" b="b"/>
            <a:pathLst>
              <a:path w="1245837" h="985530">
                <a:moveTo>
                  <a:pt x="0" y="0"/>
                </a:moveTo>
                <a:lnTo>
                  <a:pt x="1245838" y="0"/>
                </a:lnTo>
                <a:lnTo>
                  <a:pt x="1245838" y="985530"/>
                </a:lnTo>
                <a:lnTo>
                  <a:pt x="0" y="98553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9589607" y="0"/>
            <a:ext cx="8698393" cy="10400373"/>
            <a:chOff x="0" y="0"/>
            <a:chExt cx="8603361" cy="10286746"/>
          </a:xfrm>
        </p:grpSpPr>
        <p:sp>
          <p:nvSpPr>
            <p:cNvPr id="5" name="Freeform 5"/>
            <p:cNvSpPr/>
            <p:nvPr/>
          </p:nvSpPr>
          <p:spPr>
            <a:xfrm>
              <a:off x="-2794" y="-127"/>
              <a:ext cx="8606155" cy="10286873"/>
            </a:xfrm>
            <a:custGeom>
              <a:avLst/>
              <a:gdLst/>
              <a:ahLst/>
              <a:cxnLst/>
              <a:rect l="l" t="t" r="r" b="b"/>
              <a:pathLst>
                <a:path w="8606155" h="10286873">
                  <a:moveTo>
                    <a:pt x="8606155" y="10251440"/>
                  </a:moveTo>
                  <a:cubicBezTo>
                    <a:pt x="8606155" y="10284587"/>
                    <a:pt x="8595487" y="10286873"/>
                    <a:pt x="8567674" y="10286873"/>
                  </a:cubicBezTo>
                  <a:cubicBezTo>
                    <a:pt x="5713095" y="10286238"/>
                    <a:pt x="2858643" y="10286238"/>
                    <a:pt x="4064" y="10286238"/>
                  </a:cubicBezTo>
                  <a:cubicBezTo>
                    <a:pt x="0" y="10272395"/>
                    <a:pt x="6350" y="10259822"/>
                    <a:pt x="9271" y="10246995"/>
                  </a:cubicBezTo>
                  <a:cubicBezTo>
                    <a:pt x="134747" y="9685401"/>
                    <a:pt x="260350" y="9123934"/>
                    <a:pt x="386207" y="8562467"/>
                  </a:cubicBezTo>
                  <a:cubicBezTo>
                    <a:pt x="565658" y="7761986"/>
                    <a:pt x="745490" y="6961632"/>
                    <a:pt x="924814" y="6161151"/>
                  </a:cubicBezTo>
                  <a:cubicBezTo>
                    <a:pt x="1146302" y="5172583"/>
                    <a:pt x="1367282" y="4184015"/>
                    <a:pt x="1588643" y="3195574"/>
                  </a:cubicBezTo>
                  <a:cubicBezTo>
                    <a:pt x="1813560" y="2191385"/>
                    <a:pt x="2038604" y="1187323"/>
                    <a:pt x="2264156" y="183261"/>
                  </a:cubicBezTo>
                  <a:cubicBezTo>
                    <a:pt x="2277872" y="122174"/>
                    <a:pt x="2286635" y="59690"/>
                    <a:pt x="2308860" y="635"/>
                  </a:cubicBezTo>
                  <a:cubicBezTo>
                    <a:pt x="4395216" y="635"/>
                    <a:pt x="6481572" y="635"/>
                    <a:pt x="8567928" y="0"/>
                  </a:cubicBezTo>
                  <a:cubicBezTo>
                    <a:pt x="8596249" y="0"/>
                    <a:pt x="8605901" y="3429"/>
                    <a:pt x="8605901" y="35814"/>
                  </a:cubicBezTo>
                  <a:cubicBezTo>
                    <a:pt x="8605139" y="3441065"/>
                    <a:pt x="8605139" y="6846316"/>
                    <a:pt x="8606155" y="10251440"/>
                  </a:cubicBezTo>
                  <a:close/>
                </a:path>
              </a:pathLst>
            </a:custGeom>
            <a:blipFill>
              <a:blip r:embed="rId5"/>
              <a:stretch>
                <a:fillRect l="-114498" t="-230" r="-2201" b="-206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191521" y="3349077"/>
            <a:ext cx="9904959" cy="3588846"/>
            <a:chOff x="0" y="0"/>
            <a:chExt cx="2608713" cy="94521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608713" cy="945211"/>
            </a:xfrm>
            <a:custGeom>
              <a:avLst/>
              <a:gdLst/>
              <a:ahLst/>
              <a:cxnLst/>
              <a:rect l="l" t="t" r="r" b="b"/>
              <a:pathLst>
                <a:path w="2608713" h="945211">
                  <a:moveTo>
                    <a:pt x="0" y="0"/>
                  </a:moveTo>
                  <a:lnTo>
                    <a:pt x="2608713" y="0"/>
                  </a:lnTo>
                  <a:lnTo>
                    <a:pt x="2608713" y="945211"/>
                  </a:lnTo>
                  <a:lnTo>
                    <a:pt x="0" y="9452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2608713" cy="964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4237583" y="6937923"/>
            <a:ext cx="9904959" cy="680751"/>
          </a:xfrm>
          <a:custGeom>
            <a:avLst/>
            <a:gdLst/>
            <a:ahLst/>
            <a:cxnLst/>
            <a:rect l="l" t="t" r="r" b="b"/>
            <a:pathLst>
              <a:path w="9904959" h="680751">
                <a:moveTo>
                  <a:pt x="0" y="0"/>
                </a:moveTo>
                <a:lnTo>
                  <a:pt x="9904958" y="0"/>
                </a:lnTo>
                <a:lnTo>
                  <a:pt x="9904958" y="680752"/>
                </a:lnTo>
                <a:lnTo>
                  <a:pt x="0" y="68075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8736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441321" y="4130049"/>
            <a:ext cx="9405358" cy="2100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975"/>
              </a:lnSpc>
            </a:pPr>
            <a:r>
              <a:rPr lang="en-US" sz="12300" spc="172">
                <a:solidFill>
                  <a:srgbClr val="040506"/>
                </a:solidFill>
                <a:latin typeface="Archivo Black"/>
                <a:ea typeface="Archivo Black"/>
                <a:cs typeface="Archivo Black"/>
                <a:sym typeface="Archivo Black"/>
              </a:rPr>
              <a:t>PROJECT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928152" y="2090427"/>
            <a:ext cx="2431696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92"/>
              </a:lnSpc>
            </a:pPr>
            <a:r>
              <a:rPr lang="en-US" sz="3077" b="1" spc="-61">
                <a:solidFill>
                  <a:srgbClr val="040506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BORCELLE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471449" y="3464745"/>
            <a:ext cx="7345101" cy="893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94"/>
              </a:lnSpc>
            </a:pPr>
            <a:r>
              <a:rPr lang="en-US" sz="5286" spc="74">
                <a:solidFill>
                  <a:srgbClr val="040506"/>
                </a:solidFill>
                <a:latin typeface="Archivo Black"/>
                <a:ea typeface="Archivo Black"/>
                <a:cs typeface="Archivo Black"/>
                <a:sym typeface="Archivo Black"/>
              </a:rPr>
              <a:t>BUSINESS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41321" y="6182437"/>
            <a:ext cx="9497482" cy="441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61"/>
              </a:lnSpc>
            </a:pPr>
            <a:r>
              <a:rPr lang="en-US" sz="2653" b="1" spc="140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WWW.REALLYGREATSITE.COM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5400000">
            <a:off x="8599743" y="-4717334"/>
            <a:ext cx="1088513" cy="18288000"/>
            <a:chOff x="0" y="0"/>
            <a:chExt cx="286687" cy="48165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6687" cy="4816592"/>
            </a:xfrm>
            <a:custGeom>
              <a:avLst/>
              <a:gdLst/>
              <a:ahLst/>
              <a:cxnLst/>
              <a:rect l="l" t="t" r="r" b="b"/>
              <a:pathLst>
                <a:path w="286687" h="4816592">
                  <a:moveTo>
                    <a:pt x="0" y="0"/>
                  </a:moveTo>
                  <a:lnTo>
                    <a:pt x="286687" y="0"/>
                  </a:lnTo>
                  <a:lnTo>
                    <a:pt x="286687" y="4816592"/>
                  </a:lnTo>
                  <a:lnTo>
                    <a:pt x="0" y="4816592"/>
                  </a:lnTo>
                  <a:close/>
                </a:path>
              </a:pathLst>
            </a:custGeom>
            <a:gradFill rotWithShape="1">
              <a:gsLst>
                <a:gs pos="0">
                  <a:srgbClr val="696969">
                    <a:alpha val="72000"/>
                  </a:srgbClr>
                </a:gs>
                <a:gs pos="33333">
                  <a:srgbClr val="B4B4B4">
                    <a:alpha val="82500"/>
                  </a:srgbClr>
                </a:gs>
                <a:gs pos="66667">
                  <a:srgbClr val="EEEEEE">
                    <a:alpha val="70500"/>
                  </a:srgbClr>
                </a:gs>
                <a:gs pos="100000">
                  <a:srgbClr val="FBFBFB">
                    <a:alpha val="22000"/>
                  </a:srgbClr>
                </a:gs>
              </a:gsLst>
              <a:lin ang="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286687" cy="4835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7900" y="0"/>
            <a:ext cx="18270100" cy="4165455"/>
          </a:xfrm>
          <a:custGeom>
            <a:avLst/>
            <a:gdLst/>
            <a:ahLst/>
            <a:cxnLst/>
            <a:rect l="l" t="t" r="r" b="b"/>
            <a:pathLst>
              <a:path w="18270100" h="4165455">
                <a:moveTo>
                  <a:pt x="0" y="0"/>
                </a:moveTo>
                <a:lnTo>
                  <a:pt x="18270100" y="0"/>
                </a:lnTo>
                <a:lnTo>
                  <a:pt x="18270100" y="4165455"/>
                </a:lnTo>
                <a:lnTo>
                  <a:pt x="0" y="416545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0524" b="-10197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559819" y="1357867"/>
            <a:ext cx="9168362" cy="16958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74"/>
              </a:lnSpc>
            </a:pPr>
            <a:r>
              <a:rPr lang="en-US" sz="9981" spc="79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CONTENT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268002" y="4884459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u="none" strike="noStrike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816452" y="5923704"/>
            <a:ext cx="2743420" cy="856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Overview of the Company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44248" y="4928291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786780" y="5967536"/>
            <a:ext cx="3591113" cy="994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5"/>
              </a:lnSpc>
            </a:pPr>
            <a:r>
              <a:rPr lang="en-US" sz="1924" spc="18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Why is culture important in business and what does it mean?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820494" y="4884459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368943" y="5923704"/>
            <a:ext cx="2932058" cy="11039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1"/>
              </a:lnSpc>
            </a:pPr>
            <a:r>
              <a:rPr lang="en-US" sz="2124" spc="20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What is Culture &amp; Why It Matters in Business?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094326" y="4928291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642776" y="5977061"/>
            <a:ext cx="3551866" cy="103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3"/>
              </a:lnSpc>
            </a:pPr>
            <a:r>
              <a:rPr lang="en-US" sz="2024" spc="19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Theoretical Underpinning: Hofstede’s Dimensions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276953" y="6989520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25402" y="8019240"/>
            <a:ext cx="2743420" cy="1994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7"/>
              </a:lnSpc>
            </a:pPr>
            <a:r>
              <a:rPr lang="en-US" sz="2324" spc="22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Cultural Barriers in Chinese Business Culture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53198" y="7033352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01648" y="8063072"/>
            <a:ext cx="2743420" cy="1994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7"/>
              </a:lnSpc>
            </a:pPr>
            <a:r>
              <a:rPr lang="en-US" sz="2324" spc="22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Cultural Barriers in Chinese Business Culture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829444" y="6989520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07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377894" y="8028765"/>
            <a:ext cx="2743420" cy="1732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Cultural Awareness = Strategic Advantage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103276" y="7033352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08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651726" y="8072597"/>
            <a:ext cx="2743420" cy="12948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Conclusion &amp; Key Takeaways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925483">
            <a:off x="5978889" y="4633519"/>
            <a:ext cx="15026802" cy="1591351"/>
          </a:xfrm>
          <a:custGeom>
            <a:avLst/>
            <a:gdLst/>
            <a:ahLst/>
            <a:cxnLst/>
            <a:rect l="l" t="t" r="r" b="b"/>
            <a:pathLst>
              <a:path w="15026802" h="1591351">
                <a:moveTo>
                  <a:pt x="0" y="0"/>
                </a:moveTo>
                <a:lnTo>
                  <a:pt x="15026802" y="0"/>
                </a:lnTo>
                <a:lnTo>
                  <a:pt x="15026802" y="1591350"/>
                </a:lnTo>
                <a:lnTo>
                  <a:pt x="0" y="15913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9046979" y="0"/>
            <a:ext cx="9241021" cy="10396149"/>
            <a:chOff x="0" y="0"/>
            <a:chExt cx="5370413" cy="60417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70413" cy="6041715"/>
            </a:xfrm>
            <a:custGeom>
              <a:avLst/>
              <a:gdLst/>
              <a:ahLst/>
              <a:cxnLst/>
              <a:rect l="l" t="t" r="r" b="b"/>
              <a:pathLst>
                <a:path w="5370413" h="6041715">
                  <a:moveTo>
                    <a:pt x="5370413" y="0"/>
                  </a:moveTo>
                  <a:lnTo>
                    <a:pt x="5370413" y="6041715"/>
                  </a:lnTo>
                  <a:cubicBezTo>
                    <a:pt x="3580275" y="4027810"/>
                    <a:pt x="1790138" y="2013905"/>
                    <a:pt x="0" y="0"/>
                  </a:cubicBezTo>
                  <a:lnTo>
                    <a:pt x="537041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5370413" cy="6041715"/>
            </a:xfrm>
            <a:custGeom>
              <a:avLst/>
              <a:gdLst/>
              <a:ahLst/>
              <a:cxnLst/>
              <a:rect l="l" t="t" r="r" b="b"/>
              <a:pathLst>
                <a:path w="5370413" h="6041715">
                  <a:moveTo>
                    <a:pt x="5370413" y="0"/>
                  </a:moveTo>
                  <a:lnTo>
                    <a:pt x="5370413" y="6041715"/>
                  </a:lnTo>
                  <a:cubicBezTo>
                    <a:pt x="3580275" y="4027810"/>
                    <a:pt x="1790138" y="2013905"/>
                    <a:pt x="0" y="0"/>
                  </a:cubicBezTo>
                  <a:lnTo>
                    <a:pt x="5370413" y="0"/>
                  </a:lnTo>
                  <a:close/>
                </a:path>
              </a:pathLst>
            </a:custGeom>
            <a:blipFill>
              <a:blip r:embed="rId4"/>
              <a:stretch>
                <a:fillRect l="-34427" r="-344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122031" y="4270779"/>
            <a:ext cx="1828744" cy="1828744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101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456932" y="4728682"/>
            <a:ext cx="1236499" cy="858804"/>
          </a:xfrm>
          <a:custGeom>
            <a:avLst/>
            <a:gdLst/>
            <a:ahLst/>
            <a:cxnLst/>
            <a:rect l="l" t="t" r="r" b="b"/>
            <a:pathLst>
              <a:path w="1236499" h="858804">
                <a:moveTo>
                  <a:pt x="0" y="0"/>
                </a:moveTo>
                <a:lnTo>
                  <a:pt x="1236498" y="0"/>
                </a:lnTo>
                <a:lnTo>
                  <a:pt x="1236498" y="858804"/>
                </a:lnTo>
                <a:lnTo>
                  <a:pt x="0" y="8588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2122031" y="6625687"/>
            <a:ext cx="1828744" cy="1828744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1010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553577" y="7025093"/>
            <a:ext cx="1043208" cy="1029931"/>
          </a:xfrm>
          <a:custGeom>
            <a:avLst/>
            <a:gdLst/>
            <a:ahLst/>
            <a:cxnLst/>
            <a:rect l="l" t="t" r="r" b="b"/>
            <a:pathLst>
              <a:path w="1043208" h="1029931">
                <a:moveTo>
                  <a:pt x="0" y="0"/>
                </a:moveTo>
                <a:lnTo>
                  <a:pt x="1043208" y="0"/>
                </a:lnTo>
                <a:lnTo>
                  <a:pt x="1043208" y="1029931"/>
                </a:lnTo>
                <a:lnTo>
                  <a:pt x="0" y="102993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-3950263" y="803081"/>
            <a:ext cx="15859325" cy="2258023"/>
            <a:chOff x="0" y="0"/>
            <a:chExt cx="1537211" cy="21886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537211" cy="218865"/>
            </a:xfrm>
            <a:custGeom>
              <a:avLst/>
              <a:gdLst/>
              <a:ahLst/>
              <a:cxnLst/>
              <a:rect l="l" t="t" r="r" b="b"/>
              <a:pathLst>
                <a:path w="1537211" h="218865">
                  <a:moveTo>
                    <a:pt x="1334011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1537211" y="218865"/>
                  </a:lnTo>
                  <a:lnTo>
                    <a:pt x="1334011" y="0"/>
                  </a:lnTo>
                  <a:close/>
                </a:path>
              </a:pathLst>
            </a:custGeom>
            <a:solidFill>
              <a:srgbClr val="01010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01600" y="-19050"/>
              <a:ext cx="1334011" cy="2379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4188259" y="4401034"/>
            <a:ext cx="7132181" cy="1892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50"/>
              </a:lnSpc>
            </a:pPr>
            <a:r>
              <a:rPr lang="en-US" sz="2210" b="1" spc="216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UK's SterlingTech</a:t>
            </a:r>
          </a:p>
          <a:p>
            <a:pPr marL="0" lvl="0" indent="0" algn="l">
              <a:lnSpc>
                <a:spcPts val="3050"/>
              </a:lnSpc>
              <a:spcBef>
                <a:spcPct val="0"/>
              </a:spcBef>
            </a:pPr>
            <a:r>
              <a:rPr lang="en-US" sz="2210" spc="216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An IT business of moderate size that focusses on sustainable energy solutions Seeking to establish strategic alliances in order to increase its market share in Asia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188259" y="6755942"/>
            <a:ext cx="7551401" cy="2273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50"/>
              </a:lnSpc>
            </a:pPr>
            <a:r>
              <a:rPr lang="en-US" sz="2210" b="1" spc="216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China's Shenzhou Innovations</a:t>
            </a:r>
          </a:p>
          <a:p>
            <a:pPr algn="l">
              <a:lnSpc>
                <a:spcPts val="3050"/>
              </a:lnSpc>
            </a:pPr>
            <a:r>
              <a:rPr lang="en-US" sz="2210" spc="216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Leading Chinese company in AI-powered energy systems and smart grid technology</a:t>
            </a:r>
          </a:p>
          <a:p>
            <a:pPr marL="0" lvl="0" indent="0" algn="l">
              <a:lnSpc>
                <a:spcPts val="3050"/>
              </a:lnSpc>
              <a:spcBef>
                <a:spcPct val="0"/>
              </a:spcBef>
            </a:pPr>
            <a:r>
              <a:rPr lang="en-US" sz="2210" spc="216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Relationship-driven business techniques with a cultural foundation in Confucian principles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0" y="871783"/>
            <a:ext cx="10328821" cy="2303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86"/>
              </a:lnSpc>
              <a:spcBef>
                <a:spcPct val="0"/>
              </a:spcBef>
            </a:pPr>
            <a:r>
              <a:rPr lang="en-US" sz="6729" spc="53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OVERVIEW </a:t>
            </a:r>
            <a:r>
              <a:rPr lang="en-US" sz="6729" u="none" strike="noStrike" spc="53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OF THE COMPANY 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1111" b="-6111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57312" y="1028700"/>
            <a:ext cx="15591759" cy="8229600"/>
            <a:chOff x="0" y="0"/>
            <a:chExt cx="4106471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06471" cy="2167467"/>
            </a:xfrm>
            <a:custGeom>
              <a:avLst/>
              <a:gdLst/>
              <a:ahLst/>
              <a:cxnLst/>
              <a:rect l="l" t="t" r="r" b="b"/>
              <a:pathLst>
                <a:path w="4106471" h="2167467">
                  <a:moveTo>
                    <a:pt x="12413" y="0"/>
                  </a:moveTo>
                  <a:lnTo>
                    <a:pt x="4094058" y="0"/>
                  </a:lnTo>
                  <a:cubicBezTo>
                    <a:pt x="4100914" y="0"/>
                    <a:pt x="4106471" y="5558"/>
                    <a:pt x="4106471" y="12413"/>
                  </a:cubicBezTo>
                  <a:lnTo>
                    <a:pt x="4106471" y="2155053"/>
                  </a:lnTo>
                  <a:cubicBezTo>
                    <a:pt x="4106471" y="2158346"/>
                    <a:pt x="4105164" y="2161503"/>
                    <a:pt x="4102836" y="2163831"/>
                  </a:cubicBezTo>
                  <a:cubicBezTo>
                    <a:pt x="4100507" y="2166159"/>
                    <a:pt x="4097350" y="2167467"/>
                    <a:pt x="4094058" y="2167467"/>
                  </a:cubicBezTo>
                  <a:lnTo>
                    <a:pt x="12413" y="2167467"/>
                  </a:lnTo>
                  <a:cubicBezTo>
                    <a:pt x="9121" y="2167467"/>
                    <a:pt x="5964" y="2166159"/>
                    <a:pt x="3636" y="2163831"/>
                  </a:cubicBezTo>
                  <a:cubicBezTo>
                    <a:pt x="1308" y="2161503"/>
                    <a:pt x="0" y="2158346"/>
                    <a:pt x="0" y="2155053"/>
                  </a:cubicBezTo>
                  <a:lnTo>
                    <a:pt x="0" y="12413"/>
                  </a:lnTo>
                  <a:cubicBezTo>
                    <a:pt x="0" y="9121"/>
                    <a:pt x="1308" y="5964"/>
                    <a:pt x="3636" y="3636"/>
                  </a:cubicBezTo>
                  <a:cubicBezTo>
                    <a:pt x="5964" y="1308"/>
                    <a:pt x="9121" y="0"/>
                    <a:pt x="12413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106471" cy="2186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95914" y="3603602"/>
            <a:ext cx="3086100" cy="4784036"/>
            <a:chOff x="0" y="0"/>
            <a:chExt cx="812800" cy="12599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495914" y="5528564"/>
            <a:ext cx="3086100" cy="516103"/>
            <a:chOff x="0" y="0"/>
            <a:chExt cx="812800" cy="13592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135928"/>
            </a:xfrm>
            <a:custGeom>
              <a:avLst/>
              <a:gdLst/>
              <a:ahLst/>
              <a:cxnLst/>
              <a:rect l="l" t="t" r="r" b="b"/>
              <a:pathLst>
                <a:path w="812800" h="135928">
                  <a:moveTo>
                    <a:pt x="0" y="0"/>
                  </a:moveTo>
                  <a:lnTo>
                    <a:pt x="812800" y="0"/>
                  </a:lnTo>
                  <a:lnTo>
                    <a:pt x="812800" y="135928"/>
                  </a:lnTo>
                  <a:lnTo>
                    <a:pt x="0" y="1359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812800" cy="1549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r>
                <a:rPr lang="en-US" sz="2199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Power distance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900738" y="3603602"/>
            <a:ext cx="3086100" cy="4784036"/>
            <a:chOff x="0" y="0"/>
            <a:chExt cx="812800" cy="125999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900738" y="5528564"/>
            <a:ext cx="3086100" cy="516103"/>
            <a:chOff x="0" y="0"/>
            <a:chExt cx="812800" cy="13592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135928"/>
            </a:xfrm>
            <a:custGeom>
              <a:avLst/>
              <a:gdLst/>
              <a:ahLst/>
              <a:cxnLst/>
              <a:rect l="l" t="t" r="r" b="b"/>
              <a:pathLst>
                <a:path w="812800" h="135928">
                  <a:moveTo>
                    <a:pt x="0" y="0"/>
                  </a:moveTo>
                  <a:lnTo>
                    <a:pt x="812800" y="0"/>
                  </a:lnTo>
                  <a:lnTo>
                    <a:pt x="812800" y="135928"/>
                  </a:lnTo>
                  <a:lnTo>
                    <a:pt x="0" y="13592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812800" cy="1549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r>
                <a:rPr lang="en-US" sz="2199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Risk tolerance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301162" y="3603602"/>
            <a:ext cx="3086100" cy="4784036"/>
            <a:chOff x="0" y="0"/>
            <a:chExt cx="812800" cy="125999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9301162" y="5528564"/>
            <a:ext cx="3086100" cy="507624"/>
            <a:chOff x="0" y="0"/>
            <a:chExt cx="812800" cy="13369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133695"/>
            </a:xfrm>
            <a:custGeom>
              <a:avLst/>
              <a:gdLst/>
              <a:ahLst/>
              <a:cxnLst/>
              <a:rect l="l" t="t" r="r" b="b"/>
              <a:pathLst>
                <a:path w="812800" h="133695">
                  <a:moveTo>
                    <a:pt x="0" y="0"/>
                  </a:moveTo>
                  <a:lnTo>
                    <a:pt x="812800" y="0"/>
                  </a:lnTo>
                  <a:lnTo>
                    <a:pt x="812800" y="133695"/>
                  </a:lnTo>
                  <a:lnTo>
                    <a:pt x="0" y="13369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19050"/>
              <a:ext cx="812800" cy="1527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00"/>
                </a:lnSpc>
              </a:pPr>
              <a:r>
                <a:rPr lang="en-US" sz="200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Communication style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2705986" y="3603602"/>
            <a:ext cx="3086100" cy="4784036"/>
            <a:chOff x="0" y="0"/>
            <a:chExt cx="812800" cy="125999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2705986" y="5528564"/>
            <a:ext cx="3086100" cy="730530"/>
            <a:chOff x="0" y="0"/>
            <a:chExt cx="812800" cy="192403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192403"/>
            </a:xfrm>
            <a:custGeom>
              <a:avLst/>
              <a:gdLst/>
              <a:ahLst/>
              <a:cxnLst/>
              <a:rect l="l" t="t" r="r" b="b"/>
              <a:pathLst>
                <a:path w="812800" h="192403">
                  <a:moveTo>
                    <a:pt x="0" y="0"/>
                  </a:moveTo>
                  <a:lnTo>
                    <a:pt x="812800" y="0"/>
                  </a:lnTo>
                  <a:lnTo>
                    <a:pt x="812800" y="192403"/>
                  </a:lnTo>
                  <a:lnTo>
                    <a:pt x="0" y="19240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19050"/>
              <a:ext cx="812800" cy="2114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40"/>
                </a:lnSpc>
              </a:pPr>
              <a:r>
                <a:rPr lang="en-US" sz="180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Collectivism vs. Individualism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991439" y="1130811"/>
            <a:ext cx="12616911" cy="2472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548"/>
              </a:lnSpc>
              <a:spcBef>
                <a:spcPct val="0"/>
              </a:spcBef>
            </a:pPr>
            <a:r>
              <a:rPr lang="en-US" sz="4745" spc="37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WHY IS CU</a:t>
            </a:r>
            <a:r>
              <a:rPr lang="en-US" sz="4745" u="none" strike="noStrike" spc="37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LTURE IMPORTANT IN BUSINESS AND WHAT DOES IT MEAN?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645235" y="6025616"/>
            <a:ext cx="2788778" cy="2086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0"/>
              </a:lnSpc>
              <a:spcBef>
                <a:spcPct val="0"/>
              </a:spcBef>
            </a:pPr>
            <a:r>
              <a:rPr lang="en-US" sz="1210" spc="11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 This describes how people view hierarchy and authority. Flat organisational structures are typical in the UK, and junior employees frequently express themselves freely. China has a more formal hierarchy with a strong emphasis on respect for seniority, age, and title. 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80537" y="6061049"/>
            <a:ext cx="2722103" cy="2051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84"/>
              </a:lnSpc>
              <a:spcBef>
                <a:spcPct val="0"/>
              </a:spcBef>
            </a:pPr>
            <a:r>
              <a:rPr lang="en-US" sz="1510" spc="14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China and other cultures with high levels of uncertainty avoidance are more cautious and take longer to make decisions without careful consideration. 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453562" y="6025616"/>
            <a:ext cx="2824075" cy="18773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0"/>
              </a:lnSpc>
              <a:spcBef>
                <a:spcPct val="0"/>
              </a:spcBef>
            </a:pPr>
            <a:r>
              <a:rPr lang="en-US" sz="1210" spc="11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 People in some cultures, such as the UK, are low-context; we respect clarity and are often straightforward and explicit. Chinese culture, on the other hand, is high-context, meaning that is frequently inferred and that expects one to read between the lines.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850433" y="6250170"/>
            <a:ext cx="2941653" cy="2056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08"/>
              </a:lnSpc>
              <a:spcBef>
                <a:spcPct val="0"/>
              </a:spcBef>
            </a:pPr>
            <a:r>
              <a:rPr lang="en-US" sz="1310" spc="12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 Professionals in the UK are accustomed to working alone and taking swift judgements. However, China places a strong emphasis on unity and unanimity among the group, which can impede negotiations but increase loyalty. </a:t>
            </a:r>
          </a:p>
        </p:txBody>
      </p:sp>
      <p:sp>
        <p:nvSpPr>
          <p:cNvPr id="35" name="Freeform 35"/>
          <p:cNvSpPr/>
          <p:nvPr/>
        </p:nvSpPr>
        <p:spPr>
          <a:xfrm>
            <a:off x="7062893" y="4100367"/>
            <a:ext cx="789574" cy="975879"/>
          </a:xfrm>
          <a:custGeom>
            <a:avLst/>
            <a:gdLst/>
            <a:ahLst/>
            <a:cxnLst/>
            <a:rect l="l" t="t" r="r" b="b"/>
            <a:pathLst>
              <a:path w="789574" h="975879">
                <a:moveTo>
                  <a:pt x="0" y="0"/>
                </a:moveTo>
                <a:lnTo>
                  <a:pt x="789574" y="0"/>
                </a:lnTo>
                <a:lnTo>
                  <a:pt x="789574" y="975879"/>
                </a:lnTo>
                <a:lnTo>
                  <a:pt x="0" y="9758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10026080" y="4182701"/>
            <a:ext cx="1397344" cy="1049278"/>
          </a:xfrm>
          <a:custGeom>
            <a:avLst/>
            <a:gdLst/>
            <a:ahLst/>
            <a:cxnLst/>
            <a:rect l="l" t="t" r="r" b="b"/>
            <a:pathLst>
              <a:path w="1397344" h="1049278">
                <a:moveTo>
                  <a:pt x="0" y="0"/>
                </a:moveTo>
                <a:lnTo>
                  <a:pt x="1397344" y="0"/>
                </a:lnTo>
                <a:lnTo>
                  <a:pt x="1397344" y="1049278"/>
                </a:lnTo>
                <a:lnTo>
                  <a:pt x="0" y="104927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13766998" y="4165193"/>
            <a:ext cx="964077" cy="978307"/>
          </a:xfrm>
          <a:custGeom>
            <a:avLst/>
            <a:gdLst/>
            <a:ahLst/>
            <a:cxnLst/>
            <a:rect l="l" t="t" r="r" b="b"/>
            <a:pathLst>
              <a:path w="964077" h="978307">
                <a:moveTo>
                  <a:pt x="0" y="0"/>
                </a:moveTo>
                <a:lnTo>
                  <a:pt x="964077" y="0"/>
                </a:lnTo>
                <a:lnTo>
                  <a:pt x="964077" y="978307"/>
                </a:lnTo>
                <a:lnTo>
                  <a:pt x="0" y="97830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3440521" y="4123630"/>
            <a:ext cx="1079092" cy="1061434"/>
          </a:xfrm>
          <a:custGeom>
            <a:avLst/>
            <a:gdLst/>
            <a:ahLst/>
            <a:cxnLst/>
            <a:rect l="l" t="t" r="r" b="b"/>
            <a:pathLst>
              <a:path w="1079092" h="1061434">
                <a:moveTo>
                  <a:pt x="0" y="0"/>
                </a:moveTo>
                <a:lnTo>
                  <a:pt x="1079091" y="0"/>
                </a:lnTo>
                <a:lnTo>
                  <a:pt x="1079091" y="1061433"/>
                </a:lnTo>
                <a:lnTo>
                  <a:pt x="0" y="106143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5013836" y="1028700"/>
            <a:ext cx="19354610" cy="2258023"/>
            <a:chOff x="0" y="0"/>
            <a:chExt cx="1876002" cy="21886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76002" cy="218865"/>
            </a:xfrm>
            <a:custGeom>
              <a:avLst/>
              <a:gdLst/>
              <a:ahLst/>
              <a:cxnLst/>
              <a:rect l="l" t="t" r="r" b="b"/>
              <a:pathLst>
                <a:path w="1876002" h="218865">
                  <a:moveTo>
                    <a:pt x="1672802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1876002" y="218865"/>
                  </a:lnTo>
                  <a:lnTo>
                    <a:pt x="1672802" y="0"/>
                  </a:lnTo>
                  <a:close/>
                </a:path>
              </a:pathLst>
            </a:custGeom>
            <a:solidFill>
              <a:srgbClr val="01010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01600" y="-19050"/>
              <a:ext cx="1672802" cy="2379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689046" y="4176727"/>
            <a:ext cx="6346855" cy="1697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74"/>
              </a:lnSpc>
              <a:spcBef>
                <a:spcPct val="0"/>
              </a:spcBef>
            </a:pPr>
            <a:r>
              <a:rPr lang="en-US" sz="2010" spc="19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Views on time: Time is money in the United Kingdom. Timeliness and effectiveness are highly valued. Time flows more easily in China. Before the clock, the relationship comes first. 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2573606" y="3743682"/>
            <a:ext cx="3314591" cy="3314591"/>
            <a:chOff x="0" y="0"/>
            <a:chExt cx="4872604" cy="487260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872609" cy="4872609"/>
            </a:xfrm>
            <a:custGeom>
              <a:avLst/>
              <a:gdLst/>
              <a:ahLst/>
              <a:cxnLst/>
              <a:rect l="l" t="t" r="r" b="b"/>
              <a:pathLst>
                <a:path w="4872609" h="4872609">
                  <a:moveTo>
                    <a:pt x="1061593" y="2436241"/>
                  </a:moveTo>
                  <a:cubicBezTo>
                    <a:pt x="1061593" y="1687957"/>
                    <a:pt x="1688084" y="1061466"/>
                    <a:pt x="2436368" y="1061466"/>
                  </a:cubicBezTo>
                  <a:cubicBezTo>
                    <a:pt x="3202051" y="1061466"/>
                    <a:pt x="3811143" y="1687957"/>
                    <a:pt x="3811143" y="2436241"/>
                  </a:cubicBezTo>
                  <a:cubicBezTo>
                    <a:pt x="3811143" y="3201924"/>
                    <a:pt x="3202051" y="3811016"/>
                    <a:pt x="2436368" y="3811016"/>
                  </a:cubicBezTo>
                  <a:cubicBezTo>
                    <a:pt x="2436368" y="4872609"/>
                    <a:pt x="2436368" y="4872609"/>
                    <a:pt x="2436368" y="4872609"/>
                  </a:cubicBezTo>
                  <a:cubicBezTo>
                    <a:pt x="3776345" y="4872609"/>
                    <a:pt x="4872609" y="3776218"/>
                    <a:pt x="4872609" y="2436368"/>
                  </a:cubicBezTo>
                  <a:cubicBezTo>
                    <a:pt x="4872609" y="1096518"/>
                    <a:pt x="3776218" y="0"/>
                    <a:pt x="2436241" y="0"/>
                  </a:cubicBezTo>
                  <a:cubicBezTo>
                    <a:pt x="1096264" y="0"/>
                    <a:pt x="0" y="1096391"/>
                    <a:pt x="0" y="2436241"/>
                  </a:cubicBezTo>
                  <a:lnTo>
                    <a:pt x="1061593" y="2436241"/>
                  </a:lnTo>
                  <a:close/>
                </a:path>
              </a:pathLst>
            </a:custGeom>
            <a:solidFill>
              <a:srgbClr val="000000">
                <a:alpha val="16863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981212" y="3767100"/>
            <a:ext cx="3314591" cy="3326378"/>
            <a:chOff x="0" y="0"/>
            <a:chExt cx="4872604" cy="488993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872609" cy="4889881"/>
            </a:xfrm>
            <a:custGeom>
              <a:avLst/>
              <a:gdLst/>
              <a:ahLst/>
              <a:cxnLst/>
              <a:rect l="l" t="t" r="r" b="b"/>
              <a:pathLst>
                <a:path w="4872609" h="4889881">
                  <a:moveTo>
                    <a:pt x="3811016" y="2453640"/>
                  </a:moveTo>
                  <a:cubicBezTo>
                    <a:pt x="3811016" y="3201924"/>
                    <a:pt x="3201924" y="3828415"/>
                    <a:pt x="2436241" y="3828415"/>
                  </a:cubicBezTo>
                  <a:cubicBezTo>
                    <a:pt x="1687957" y="3828415"/>
                    <a:pt x="1061466" y="3201924"/>
                    <a:pt x="1061466" y="2453640"/>
                  </a:cubicBezTo>
                  <a:cubicBezTo>
                    <a:pt x="1061466" y="1687957"/>
                    <a:pt x="1687957" y="1078865"/>
                    <a:pt x="2436241" y="1078865"/>
                  </a:cubicBezTo>
                  <a:cubicBezTo>
                    <a:pt x="2436241" y="0"/>
                    <a:pt x="2436241" y="0"/>
                    <a:pt x="2436241" y="0"/>
                  </a:cubicBezTo>
                  <a:cubicBezTo>
                    <a:pt x="1096391" y="0"/>
                    <a:pt x="0" y="1096264"/>
                    <a:pt x="0" y="2453640"/>
                  </a:cubicBezTo>
                  <a:cubicBezTo>
                    <a:pt x="0" y="3793617"/>
                    <a:pt x="1096391" y="4889881"/>
                    <a:pt x="2436241" y="4889881"/>
                  </a:cubicBezTo>
                  <a:cubicBezTo>
                    <a:pt x="3776091" y="4889881"/>
                    <a:pt x="4872609" y="3793617"/>
                    <a:pt x="4872609" y="2453640"/>
                  </a:cubicBezTo>
                  <a:lnTo>
                    <a:pt x="3811016" y="2453640"/>
                  </a:lnTo>
                  <a:close/>
                </a:path>
              </a:pathLst>
            </a:custGeom>
            <a:solidFill>
              <a:srgbClr val="000000">
                <a:alpha val="16863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548713" y="6337440"/>
            <a:ext cx="3314591" cy="3315573"/>
            <a:chOff x="0" y="0"/>
            <a:chExt cx="4872604" cy="487404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872482" cy="4874006"/>
            </a:xfrm>
            <a:custGeom>
              <a:avLst/>
              <a:gdLst/>
              <a:ahLst/>
              <a:cxnLst/>
              <a:rect l="l" t="t" r="r" b="b"/>
              <a:pathLst>
                <a:path w="4872482" h="4874006">
                  <a:moveTo>
                    <a:pt x="3811016" y="2437003"/>
                  </a:moveTo>
                  <a:cubicBezTo>
                    <a:pt x="3811016" y="3202940"/>
                    <a:pt x="3201924" y="3812159"/>
                    <a:pt x="2436241" y="3812159"/>
                  </a:cubicBezTo>
                  <a:cubicBezTo>
                    <a:pt x="1687957" y="3812159"/>
                    <a:pt x="1061466" y="3202940"/>
                    <a:pt x="1061466" y="2437003"/>
                  </a:cubicBezTo>
                  <a:cubicBezTo>
                    <a:pt x="1061466" y="1688465"/>
                    <a:pt x="1687957" y="1061847"/>
                    <a:pt x="2436241" y="1061847"/>
                  </a:cubicBezTo>
                  <a:cubicBezTo>
                    <a:pt x="2436241" y="0"/>
                    <a:pt x="2436241" y="0"/>
                    <a:pt x="2436241" y="0"/>
                  </a:cubicBezTo>
                  <a:cubicBezTo>
                    <a:pt x="1096391" y="0"/>
                    <a:pt x="0" y="1096645"/>
                    <a:pt x="0" y="2437003"/>
                  </a:cubicBezTo>
                  <a:cubicBezTo>
                    <a:pt x="0" y="3777361"/>
                    <a:pt x="1096391" y="4874006"/>
                    <a:pt x="2436241" y="4874006"/>
                  </a:cubicBezTo>
                  <a:cubicBezTo>
                    <a:pt x="3776091" y="4874006"/>
                    <a:pt x="4872482" y="3777361"/>
                    <a:pt x="4872482" y="2437003"/>
                  </a:cubicBezTo>
                  <a:lnTo>
                    <a:pt x="3811016" y="2437003"/>
                  </a:lnTo>
                  <a:close/>
                </a:path>
              </a:pathLst>
            </a:custGeom>
            <a:solidFill>
              <a:srgbClr val="000000">
                <a:alpha val="16863"/>
              </a:srgbClr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878301" y="4617656"/>
            <a:ext cx="1520413" cy="1520413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469664" y="7244657"/>
            <a:ext cx="1522475" cy="1522475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3447581" y="4617656"/>
            <a:ext cx="1566642" cy="156664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1135381" y="4897605"/>
            <a:ext cx="1006253" cy="960515"/>
          </a:xfrm>
          <a:custGeom>
            <a:avLst/>
            <a:gdLst/>
            <a:ahLst/>
            <a:cxnLst/>
            <a:rect l="l" t="t" r="r" b="b"/>
            <a:pathLst>
              <a:path w="1006253" h="960515">
                <a:moveTo>
                  <a:pt x="0" y="0"/>
                </a:moveTo>
                <a:lnTo>
                  <a:pt x="1006253" y="0"/>
                </a:lnTo>
                <a:lnTo>
                  <a:pt x="1006253" y="960515"/>
                </a:lnTo>
                <a:lnTo>
                  <a:pt x="0" y="9605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3779447" y="4906117"/>
            <a:ext cx="902910" cy="916237"/>
          </a:xfrm>
          <a:custGeom>
            <a:avLst/>
            <a:gdLst/>
            <a:ahLst/>
            <a:cxnLst/>
            <a:rect l="l" t="t" r="r" b="b"/>
            <a:pathLst>
              <a:path w="902910" h="916237">
                <a:moveTo>
                  <a:pt x="0" y="0"/>
                </a:moveTo>
                <a:lnTo>
                  <a:pt x="902910" y="0"/>
                </a:lnTo>
                <a:lnTo>
                  <a:pt x="902910" y="916237"/>
                </a:lnTo>
                <a:lnTo>
                  <a:pt x="0" y="91623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028700" y="942975"/>
            <a:ext cx="11370014" cy="2217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858"/>
              </a:lnSpc>
              <a:spcBef>
                <a:spcPct val="0"/>
              </a:spcBef>
            </a:pPr>
            <a:r>
              <a:rPr lang="en-US" sz="4245" spc="33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WHY IS CULTURE IMP</a:t>
            </a:r>
            <a:r>
              <a:rPr lang="en-US" sz="4245" u="none" strike="noStrike" spc="33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ORTANT IN BUSINESS AND WHAT DOES IT MEAN? 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916860" y="3148979"/>
            <a:ext cx="5689104" cy="275488"/>
            <a:chOff x="0" y="0"/>
            <a:chExt cx="4519796" cy="218865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519796" cy="218865"/>
            </a:xfrm>
            <a:custGeom>
              <a:avLst/>
              <a:gdLst/>
              <a:ahLst/>
              <a:cxnLst/>
              <a:rect l="l" t="t" r="r" b="b"/>
              <a:pathLst>
                <a:path w="4519796" h="218865">
                  <a:moveTo>
                    <a:pt x="4316596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4519796" y="218865"/>
                  </a:lnTo>
                  <a:lnTo>
                    <a:pt x="4316596" y="0"/>
                  </a:lnTo>
                  <a:close/>
                </a:path>
              </a:pathLst>
            </a:custGeom>
            <a:solidFill>
              <a:srgbClr val="72707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1600" y="-19050"/>
              <a:ext cx="4316596" cy="2379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560859" y="6395840"/>
            <a:ext cx="6346855" cy="2040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74"/>
              </a:lnSpc>
              <a:spcBef>
                <a:spcPct val="0"/>
              </a:spcBef>
            </a:pPr>
            <a:r>
              <a:rPr lang="en-US" sz="2010" spc="19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These cultural differences are insights rather than barriers. We can create a negotiation strategy that works with our Chinese colleagues and establishes mutual respect if we have a thorough grasp of them. 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12085550" y="-131220"/>
            <a:ext cx="9534019" cy="1112295"/>
            <a:chOff x="0" y="0"/>
            <a:chExt cx="1876002" cy="21886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876002" cy="218865"/>
            </a:xfrm>
            <a:custGeom>
              <a:avLst/>
              <a:gdLst/>
              <a:ahLst/>
              <a:cxnLst/>
              <a:rect l="l" t="t" r="r" b="b"/>
              <a:pathLst>
                <a:path w="1876002" h="218865">
                  <a:moveTo>
                    <a:pt x="1672802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1876002" y="218865"/>
                  </a:lnTo>
                  <a:lnTo>
                    <a:pt x="1672802" y="0"/>
                  </a:lnTo>
                  <a:close/>
                </a:path>
              </a:pathLst>
            </a:custGeom>
            <a:solidFill>
              <a:srgbClr val="363636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1600" y="-19050"/>
              <a:ext cx="1672802" cy="2379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2" name="AutoShape 32"/>
          <p:cNvSpPr/>
          <p:nvPr/>
        </p:nvSpPr>
        <p:spPr>
          <a:xfrm>
            <a:off x="-715490" y="962025"/>
            <a:ext cx="12921291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13779447" y="7532947"/>
            <a:ext cx="902910" cy="902910"/>
          </a:xfrm>
          <a:custGeom>
            <a:avLst/>
            <a:gdLst/>
            <a:ahLst/>
            <a:cxnLst/>
            <a:rect l="l" t="t" r="r" b="b"/>
            <a:pathLst>
              <a:path w="902910" h="902910">
                <a:moveTo>
                  <a:pt x="0" y="0"/>
                </a:moveTo>
                <a:lnTo>
                  <a:pt x="902910" y="0"/>
                </a:lnTo>
                <a:lnTo>
                  <a:pt x="902910" y="902910"/>
                </a:lnTo>
                <a:lnTo>
                  <a:pt x="0" y="9029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1111" b="-6111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878255" y="4761565"/>
            <a:ext cx="10009603" cy="8229600"/>
            <a:chOff x="0" y="0"/>
            <a:chExt cx="2636274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636274" cy="2167467"/>
            </a:xfrm>
            <a:custGeom>
              <a:avLst/>
              <a:gdLst/>
              <a:ahLst/>
              <a:cxnLst/>
              <a:rect l="l" t="t" r="r" b="b"/>
              <a:pathLst>
                <a:path w="2636274" h="2167467">
                  <a:moveTo>
                    <a:pt x="19336" y="0"/>
                  </a:moveTo>
                  <a:lnTo>
                    <a:pt x="2616938" y="0"/>
                  </a:lnTo>
                  <a:cubicBezTo>
                    <a:pt x="2627617" y="0"/>
                    <a:pt x="2636274" y="8657"/>
                    <a:pt x="2636274" y="19336"/>
                  </a:cubicBezTo>
                  <a:lnTo>
                    <a:pt x="2636274" y="2148131"/>
                  </a:lnTo>
                  <a:cubicBezTo>
                    <a:pt x="2636274" y="2158810"/>
                    <a:pt x="2627617" y="2167467"/>
                    <a:pt x="2616938" y="2167467"/>
                  </a:cubicBezTo>
                  <a:lnTo>
                    <a:pt x="19336" y="2167467"/>
                  </a:lnTo>
                  <a:cubicBezTo>
                    <a:pt x="14208" y="2167467"/>
                    <a:pt x="9290" y="2165429"/>
                    <a:pt x="5663" y="2161803"/>
                  </a:cubicBezTo>
                  <a:cubicBezTo>
                    <a:pt x="2037" y="2158177"/>
                    <a:pt x="0" y="2153259"/>
                    <a:pt x="0" y="2148131"/>
                  </a:cubicBezTo>
                  <a:lnTo>
                    <a:pt x="0" y="19336"/>
                  </a:lnTo>
                  <a:cubicBezTo>
                    <a:pt x="0" y="8657"/>
                    <a:pt x="8657" y="0"/>
                    <a:pt x="19336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2636274" cy="2186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65656" y="891416"/>
            <a:ext cx="8616655" cy="3155365"/>
            <a:chOff x="0" y="0"/>
            <a:chExt cx="2269407" cy="83104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269407" cy="831043"/>
            </a:xfrm>
            <a:custGeom>
              <a:avLst/>
              <a:gdLst/>
              <a:ahLst/>
              <a:cxnLst/>
              <a:rect l="l" t="t" r="r" b="b"/>
              <a:pathLst>
                <a:path w="2269407" h="831043">
                  <a:moveTo>
                    <a:pt x="22462" y="0"/>
                  </a:moveTo>
                  <a:lnTo>
                    <a:pt x="2246945" y="0"/>
                  </a:lnTo>
                  <a:cubicBezTo>
                    <a:pt x="2259350" y="0"/>
                    <a:pt x="2269407" y="10057"/>
                    <a:pt x="2269407" y="22462"/>
                  </a:cubicBezTo>
                  <a:lnTo>
                    <a:pt x="2269407" y="808580"/>
                  </a:lnTo>
                  <a:cubicBezTo>
                    <a:pt x="2269407" y="820986"/>
                    <a:pt x="2259350" y="831043"/>
                    <a:pt x="2246945" y="831043"/>
                  </a:cubicBezTo>
                  <a:lnTo>
                    <a:pt x="22462" y="831043"/>
                  </a:lnTo>
                  <a:cubicBezTo>
                    <a:pt x="10057" y="831043"/>
                    <a:pt x="0" y="820986"/>
                    <a:pt x="0" y="808580"/>
                  </a:cubicBezTo>
                  <a:lnTo>
                    <a:pt x="0" y="22462"/>
                  </a:lnTo>
                  <a:cubicBezTo>
                    <a:pt x="0" y="10057"/>
                    <a:pt x="10057" y="0"/>
                    <a:pt x="22462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2269407" cy="850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3610427" y="6917217"/>
            <a:ext cx="1105276" cy="1327297"/>
          </a:xfrm>
          <a:custGeom>
            <a:avLst/>
            <a:gdLst/>
            <a:ahLst/>
            <a:cxnLst/>
            <a:rect l="l" t="t" r="r" b="b"/>
            <a:pathLst>
              <a:path w="1105276" h="1327297">
                <a:moveTo>
                  <a:pt x="0" y="0"/>
                </a:moveTo>
                <a:lnTo>
                  <a:pt x="1105277" y="0"/>
                </a:lnTo>
                <a:lnTo>
                  <a:pt x="1105277" y="1327297"/>
                </a:lnTo>
                <a:lnTo>
                  <a:pt x="0" y="13272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3563586" y="5041380"/>
            <a:ext cx="1152117" cy="1466816"/>
          </a:xfrm>
          <a:custGeom>
            <a:avLst/>
            <a:gdLst/>
            <a:ahLst/>
            <a:cxnLst/>
            <a:rect l="l" t="t" r="r" b="b"/>
            <a:pathLst>
              <a:path w="1152117" h="1466816">
                <a:moveTo>
                  <a:pt x="0" y="0"/>
                </a:moveTo>
                <a:lnTo>
                  <a:pt x="1152118" y="0"/>
                </a:lnTo>
                <a:lnTo>
                  <a:pt x="1152118" y="1466816"/>
                </a:lnTo>
                <a:lnTo>
                  <a:pt x="0" y="146681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3471150" y="8876365"/>
            <a:ext cx="1244554" cy="1262924"/>
          </a:xfrm>
          <a:custGeom>
            <a:avLst/>
            <a:gdLst/>
            <a:ahLst/>
            <a:cxnLst/>
            <a:rect l="l" t="t" r="r" b="b"/>
            <a:pathLst>
              <a:path w="1244554" h="1262924">
                <a:moveTo>
                  <a:pt x="0" y="0"/>
                </a:moveTo>
                <a:lnTo>
                  <a:pt x="1244554" y="0"/>
                </a:lnTo>
                <a:lnTo>
                  <a:pt x="1244554" y="1262923"/>
                </a:lnTo>
                <a:lnTo>
                  <a:pt x="0" y="126292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878255" y="4874730"/>
            <a:ext cx="8073370" cy="5412270"/>
          </a:xfrm>
          <a:custGeom>
            <a:avLst/>
            <a:gdLst/>
            <a:ahLst/>
            <a:cxnLst/>
            <a:rect l="l" t="t" r="r" b="b"/>
            <a:pathLst>
              <a:path w="8073370" h="5412270">
                <a:moveTo>
                  <a:pt x="0" y="0"/>
                </a:moveTo>
                <a:lnTo>
                  <a:pt x="8073370" y="0"/>
                </a:lnTo>
                <a:lnTo>
                  <a:pt x="8073370" y="5412270"/>
                </a:lnTo>
                <a:lnTo>
                  <a:pt x="0" y="541227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r="-166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365656" y="1146259"/>
            <a:ext cx="8616655" cy="972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947"/>
              </a:lnSpc>
              <a:spcBef>
                <a:spcPct val="0"/>
              </a:spcBef>
            </a:pPr>
            <a:r>
              <a:rPr lang="en-US" sz="2860" spc="100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 THEO</a:t>
            </a:r>
            <a:r>
              <a:rPr lang="en-US" sz="2860" u="none" strike="noStrike" spc="100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RETICAL UNDERPINNING: HOFSTEDE’S DIMENSIONS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5199" y="2654474"/>
            <a:ext cx="7357569" cy="1021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14"/>
              </a:lnSpc>
            </a:pPr>
            <a:r>
              <a:rPr lang="en-US" sz="1967" spc="192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Chinese culture appreciates nuance, patience, and consensus, whereas the UK favours explicit contracts and straightforward communication.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8599743" y="-3261333"/>
            <a:ext cx="1088513" cy="18288000"/>
            <a:chOff x="0" y="0"/>
            <a:chExt cx="286687" cy="48165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6687" cy="4816592"/>
            </a:xfrm>
            <a:custGeom>
              <a:avLst/>
              <a:gdLst/>
              <a:ahLst/>
              <a:cxnLst/>
              <a:rect l="l" t="t" r="r" b="b"/>
              <a:pathLst>
                <a:path w="286687" h="4816592">
                  <a:moveTo>
                    <a:pt x="0" y="0"/>
                  </a:moveTo>
                  <a:lnTo>
                    <a:pt x="286687" y="0"/>
                  </a:lnTo>
                  <a:lnTo>
                    <a:pt x="286687" y="4816592"/>
                  </a:lnTo>
                  <a:lnTo>
                    <a:pt x="0" y="4816592"/>
                  </a:lnTo>
                  <a:close/>
                </a:path>
              </a:pathLst>
            </a:custGeom>
            <a:gradFill rotWithShape="1">
              <a:gsLst>
                <a:gs pos="0">
                  <a:srgbClr val="696969">
                    <a:alpha val="41040"/>
                  </a:srgbClr>
                </a:gs>
                <a:gs pos="33333">
                  <a:srgbClr val="B4B4B4">
                    <a:alpha val="47025"/>
                  </a:srgbClr>
                </a:gs>
                <a:gs pos="66667">
                  <a:srgbClr val="EEEEEE">
                    <a:alpha val="40185"/>
                  </a:srgbClr>
                </a:gs>
                <a:gs pos="100000">
                  <a:srgbClr val="FBFBFB">
                    <a:alpha val="12540"/>
                  </a:srgbClr>
                </a:gs>
              </a:gsLst>
              <a:lin ang="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286687" cy="4835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0" y="6309558"/>
            <a:ext cx="18270100" cy="7467944"/>
          </a:xfrm>
          <a:custGeom>
            <a:avLst/>
            <a:gdLst/>
            <a:ahLst/>
            <a:cxnLst/>
            <a:rect l="l" t="t" r="r" b="b"/>
            <a:pathLst>
              <a:path w="18270100" h="7467944">
                <a:moveTo>
                  <a:pt x="0" y="0"/>
                </a:moveTo>
                <a:lnTo>
                  <a:pt x="18270100" y="0"/>
                </a:lnTo>
                <a:lnTo>
                  <a:pt x="18270100" y="7467944"/>
                </a:lnTo>
                <a:lnTo>
                  <a:pt x="0" y="74679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1574" b="-3157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739474" y="4031724"/>
            <a:ext cx="4595005" cy="3573491"/>
            <a:chOff x="0" y="0"/>
            <a:chExt cx="1210207" cy="94116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10207" cy="941166"/>
            </a:xfrm>
            <a:custGeom>
              <a:avLst/>
              <a:gdLst/>
              <a:ahLst/>
              <a:cxnLst/>
              <a:rect l="l" t="t" r="r" b="b"/>
              <a:pathLst>
                <a:path w="1210207" h="941166">
                  <a:moveTo>
                    <a:pt x="33697" y="0"/>
                  </a:moveTo>
                  <a:lnTo>
                    <a:pt x="1176510" y="0"/>
                  </a:lnTo>
                  <a:cubicBezTo>
                    <a:pt x="1195120" y="0"/>
                    <a:pt x="1210207" y="15087"/>
                    <a:pt x="1210207" y="33697"/>
                  </a:cubicBezTo>
                  <a:lnTo>
                    <a:pt x="1210207" y="907469"/>
                  </a:lnTo>
                  <a:cubicBezTo>
                    <a:pt x="1210207" y="916406"/>
                    <a:pt x="1206657" y="924977"/>
                    <a:pt x="1200337" y="931297"/>
                  </a:cubicBezTo>
                  <a:cubicBezTo>
                    <a:pt x="1194018" y="937616"/>
                    <a:pt x="1185447" y="941166"/>
                    <a:pt x="1176510" y="941166"/>
                  </a:cubicBezTo>
                  <a:lnTo>
                    <a:pt x="33697" y="941166"/>
                  </a:lnTo>
                  <a:cubicBezTo>
                    <a:pt x="24760" y="941166"/>
                    <a:pt x="16189" y="937616"/>
                    <a:pt x="9870" y="931297"/>
                  </a:cubicBezTo>
                  <a:cubicBezTo>
                    <a:pt x="3550" y="924977"/>
                    <a:pt x="0" y="916406"/>
                    <a:pt x="0" y="907469"/>
                  </a:cubicBezTo>
                  <a:lnTo>
                    <a:pt x="0" y="33697"/>
                  </a:lnTo>
                  <a:cubicBezTo>
                    <a:pt x="0" y="24760"/>
                    <a:pt x="3550" y="16189"/>
                    <a:pt x="9870" y="9870"/>
                  </a:cubicBezTo>
                  <a:cubicBezTo>
                    <a:pt x="16189" y="3550"/>
                    <a:pt x="24760" y="0"/>
                    <a:pt x="33697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363636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1210207" cy="9602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639207"/>
            <a:ext cx="15962820" cy="1822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91"/>
              </a:lnSpc>
              <a:spcBef>
                <a:spcPct val="0"/>
              </a:spcBef>
            </a:pPr>
            <a:r>
              <a:rPr lang="en-US" sz="5283" spc="184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CUL</a:t>
            </a:r>
            <a:r>
              <a:rPr lang="en-US" sz="5283" u="none" strike="noStrike" spc="184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TURAL BARRIERS IN CHINESE BUSINESS CULTURE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576738" y="2709174"/>
            <a:ext cx="9134523" cy="684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100F0D"/>
                </a:solidFill>
                <a:latin typeface="Montserrat"/>
                <a:ea typeface="Montserrat"/>
                <a:cs typeface="Montserrat"/>
                <a:sym typeface="Montserrat"/>
              </a:rPr>
              <a:t>Without guanxi-building, SterlingTech's enthusiastic proposition pitch could come across as rude or demanding. 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2954088" y="3875355"/>
            <a:ext cx="157787" cy="156369"/>
            <a:chOff x="0" y="0"/>
            <a:chExt cx="320400" cy="31752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20421" cy="329184"/>
            </a:xfrm>
            <a:custGeom>
              <a:avLst/>
              <a:gdLst/>
              <a:ahLst/>
              <a:cxnLst/>
              <a:rect l="l" t="t" r="r" b="b"/>
              <a:pathLst>
                <a:path w="320421" h="329184">
                  <a:moveTo>
                    <a:pt x="320421" y="329184"/>
                  </a:moveTo>
                  <a:lnTo>
                    <a:pt x="0" y="329184"/>
                  </a:lnTo>
                  <a:lnTo>
                    <a:pt x="0" y="158750"/>
                  </a:lnTo>
                  <a:cubicBezTo>
                    <a:pt x="0" y="70866"/>
                    <a:pt x="71501" y="0"/>
                    <a:pt x="160147" y="0"/>
                  </a:cubicBezTo>
                  <a:cubicBezTo>
                    <a:pt x="248793" y="0"/>
                    <a:pt x="320421" y="70866"/>
                    <a:pt x="320421" y="158750"/>
                  </a:cubicBezTo>
                  <a:lnTo>
                    <a:pt x="320421" y="329184"/>
                  </a:lnTo>
                  <a:close/>
                </a:path>
              </a:pathLst>
            </a:custGeom>
            <a:solidFill>
              <a:srgbClr val="04050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981480" y="3875355"/>
            <a:ext cx="1047779" cy="1124013"/>
            <a:chOff x="0" y="0"/>
            <a:chExt cx="2127600" cy="22824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136648" cy="2334387"/>
            </a:xfrm>
            <a:custGeom>
              <a:avLst/>
              <a:gdLst/>
              <a:ahLst/>
              <a:cxnLst/>
              <a:rect l="l" t="t" r="r" b="b"/>
              <a:pathLst>
                <a:path w="2136648" h="2334387">
                  <a:moveTo>
                    <a:pt x="1983994" y="0"/>
                  </a:moveTo>
                  <a:lnTo>
                    <a:pt x="144145" y="0"/>
                  </a:lnTo>
                  <a:cubicBezTo>
                    <a:pt x="64389" y="0"/>
                    <a:pt x="0" y="64262"/>
                    <a:pt x="0" y="143891"/>
                  </a:cubicBezTo>
                  <a:lnTo>
                    <a:pt x="0" y="2334387"/>
                  </a:lnTo>
                  <a:lnTo>
                    <a:pt x="991997" y="1949577"/>
                  </a:lnTo>
                  <a:lnTo>
                    <a:pt x="1983994" y="2334387"/>
                  </a:lnTo>
                  <a:lnTo>
                    <a:pt x="1983994" y="152400"/>
                  </a:lnTo>
                  <a:cubicBezTo>
                    <a:pt x="1983994" y="67945"/>
                    <a:pt x="2052574" y="0"/>
                    <a:pt x="2136648" y="0"/>
                  </a:cubicBezTo>
                  <a:lnTo>
                    <a:pt x="1983994" y="0"/>
                  </a:lnTo>
                  <a:close/>
                </a:path>
              </a:pathLst>
            </a:custGeom>
            <a:solidFill>
              <a:srgbClr val="36363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981480" y="5281810"/>
            <a:ext cx="2055497" cy="2055497"/>
            <a:chOff x="0" y="0"/>
            <a:chExt cx="6350000" cy="63500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4"/>
              <a:stretch>
                <a:fillRect t="-24961" b="-2496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4154063" y="4937812"/>
            <a:ext cx="1975728" cy="2399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73"/>
              </a:lnSpc>
            </a:pPr>
            <a:r>
              <a:rPr lang="en-US" sz="1285" spc="12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Indirect Communication: To preserve peace, steer clear of direct conflict.</a:t>
            </a:r>
          </a:p>
          <a:p>
            <a:pPr algn="l">
              <a:lnSpc>
                <a:spcPts val="1773"/>
              </a:lnSpc>
            </a:pPr>
            <a:endParaRPr lang="en-US" sz="1285" spc="125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1773"/>
              </a:lnSpc>
            </a:pPr>
            <a:r>
              <a:rPr lang="en-US" sz="1285" spc="12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The idea of "Face": Respect is lost when one loses face. It needs to be kept 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6844166" y="4031724"/>
            <a:ext cx="4595005" cy="3573491"/>
            <a:chOff x="0" y="0"/>
            <a:chExt cx="1210207" cy="94116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210207" cy="941166"/>
            </a:xfrm>
            <a:custGeom>
              <a:avLst/>
              <a:gdLst/>
              <a:ahLst/>
              <a:cxnLst/>
              <a:rect l="l" t="t" r="r" b="b"/>
              <a:pathLst>
                <a:path w="1210207" h="941166">
                  <a:moveTo>
                    <a:pt x="33697" y="0"/>
                  </a:moveTo>
                  <a:lnTo>
                    <a:pt x="1176510" y="0"/>
                  </a:lnTo>
                  <a:cubicBezTo>
                    <a:pt x="1195120" y="0"/>
                    <a:pt x="1210207" y="15087"/>
                    <a:pt x="1210207" y="33697"/>
                  </a:cubicBezTo>
                  <a:lnTo>
                    <a:pt x="1210207" y="907469"/>
                  </a:lnTo>
                  <a:cubicBezTo>
                    <a:pt x="1210207" y="916406"/>
                    <a:pt x="1206657" y="924977"/>
                    <a:pt x="1200337" y="931297"/>
                  </a:cubicBezTo>
                  <a:cubicBezTo>
                    <a:pt x="1194018" y="937616"/>
                    <a:pt x="1185447" y="941166"/>
                    <a:pt x="1176510" y="941166"/>
                  </a:cubicBezTo>
                  <a:lnTo>
                    <a:pt x="33697" y="941166"/>
                  </a:lnTo>
                  <a:cubicBezTo>
                    <a:pt x="24760" y="941166"/>
                    <a:pt x="16189" y="937616"/>
                    <a:pt x="9870" y="931297"/>
                  </a:cubicBezTo>
                  <a:cubicBezTo>
                    <a:pt x="3550" y="924977"/>
                    <a:pt x="0" y="916406"/>
                    <a:pt x="0" y="907469"/>
                  </a:cubicBezTo>
                  <a:lnTo>
                    <a:pt x="0" y="33697"/>
                  </a:lnTo>
                  <a:cubicBezTo>
                    <a:pt x="0" y="24760"/>
                    <a:pt x="3550" y="16189"/>
                    <a:pt x="9870" y="9870"/>
                  </a:cubicBezTo>
                  <a:cubicBezTo>
                    <a:pt x="16189" y="3550"/>
                    <a:pt x="24760" y="0"/>
                    <a:pt x="33697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363636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19050"/>
              <a:ext cx="1210207" cy="9602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8058780" y="3875355"/>
            <a:ext cx="157787" cy="156369"/>
            <a:chOff x="0" y="0"/>
            <a:chExt cx="320400" cy="31752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20421" cy="329184"/>
            </a:xfrm>
            <a:custGeom>
              <a:avLst/>
              <a:gdLst/>
              <a:ahLst/>
              <a:cxnLst/>
              <a:rect l="l" t="t" r="r" b="b"/>
              <a:pathLst>
                <a:path w="320421" h="329184">
                  <a:moveTo>
                    <a:pt x="320421" y="329184"/>
                  </a:moveTo>
                  <a:lnTo>
                    <a:pt x="0" y="329184"/>
                  </a:lnTo>
                  <a:lnTo>
                    <a:pt x="0" y="158750"/>
                  </a:lnTo>
                  <a:cubicBezTo>
                    <a:pt x="0" y="70866"/>
                    <a:pt x="71501" y="0"/>
                    <a:pt x="160147" y="0"/>
                  </a:cubicBezTo>
                  <a:cubicBezTo>
                    <a:pt x="248793" y="0"/>
                    <a:pt x="320421" y="70866"/>
                    <a:pt x="320421" y="158750"/>
                  </a:cubicBezTo>
                  <a:lnTo>
                    <a:pt x="320421" y="329184"/>
                  </a:lnTo>
                  <a:close/>
                </a:path>
              </a:pathLst>
            </a:custGeom>
            <a:solidFill>
              <a:srgbClr val="04050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7086172" y="3875355"/>
            <a:ext cx="1047779" cy="1124013"/>
            <a:chOff x="0" y="0"/>
            <a:chExt cx="2127600" cy="22824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136648" cy="2334387"/>
            </a:xfrm>
            <a:custGeom>
              <a:avLst/>
              <a:gdLst/>
              <a:ahLst/>
              <a:cxnLst/>
              <a:rect l="l" t="t" r="r" b="b"/>
              <a:pathLst>
                <a:path w="2136648" h="2334387">
                  <a:moveTo>
                    <a:pt x="1983994" y="0"/>
                  </a:moveTo>
                  <a:lnTo>
                    <a:pt x="144145" y="0"/>
                  </a:lnTo>
                  <a:cubicBezTo>
                    <a:pt x="64389" y="0"/>
                    <a:pt x="0" y="64262"/>
                    <a:pt x="0" y="143891"/>
                  </a:cubicBezTo>
                  <a:lnTo>
                    <a:pt x="0" y="2334387"/>
                  </a:lnTo>
                  <a:lnTo>
                    <a:pt x="991997" y="1949577"/>
                  </a:lnTo>
                  <a:lnTo>
                    <a:pt x="1983994" y="2334387"/>
                  </a:lnTo>
                  <a:lnTo>
                    <a:pt x="1983994" y="152400"/>
                  </a:lnTo>
                  <a:cubicBezTo>
                    <a:pt x="1983994" y="67945"/>
                    <a:pt x="2052574" y="0"/>
                    <a:pt x="2136648" y="0"/>
                  </a:cubicBezTo>
                  <a:lnTo>
                    <a:pt x="1983994" y="0"/>
                  </a:lnTo>
                  <a:close/>
                </a:path>
              </a:pathLst>
            </a:custGeom>
            <a:solidFill>
              <a:srgbClr val="36363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086172" y="5281810"/>
            <a:ext cx="2055497" cy="2055497"/>
            <a:chOff x="0" y="0"/>
            <a:chExt cx="6350000" cy="63500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5"/>
              <a:stretch>
                <a:fillRect l="-32832" r="-3283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9364024" y="4937812"/>
            <a:ext cx="1975728" cy="2180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73"/>
              </a:lnSpc>
            </a:pPr>
            <a:r>
              <a:rPr lang="en-US" sz="1285" spc="12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Guanxi (关系): Establishing relationships is necessary for dealings and trust.</a:t>
            </a:r>
          </a:p>
          <a:p>
            <a:pPr algn="l">
              <a:lnSpc>
                <a:spcPts val="1773"/>
              </a:lnSpc>
            </a:pPr>
            <a:r>
              <a:rPr lang="en-US" sz="1285" spc="12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Respect for Elders and Hierarchy: Seniority, age, and titles are very important. 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11953521" y="4031724"/>
            <a:ext cx="4595005" cy="3573491"/>
            <a:chOff x="0" y="0"/>
            <a:chExt cx="1210207" cy="941166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210207" cy="941166"/>
            </a:xfrm>
            <a:custGeom>
              <a:avLst/>
              <a:gdLst/>
              <a:ahLst/>
              <a:cxnLst/>
              <a:rect l="l" t="t" r="r" b="b"/>
              <a:pathLst>
                <a:path w="1210207" h="941166">
                  <a:moveTo>
                    <a:pt x="33697" y="0"/>
                  </a:moveTo>
                  <a:lnTo>
                    <a:pt x="1176510" y="0"/>
                  </a:lnTo>
                  <a:cubicBezTo>
                    <a:pt x="1195120" y="0"/>
                    <a:pt x="1210207" y="15087"/>
                    <a:pt x="1210207" y="33697"/>
                  </a:cubicBezTo>
                  <a:lnTo>
                    <a:pt x="1210207" y="907469"/>
                  </a:lnTo>
                  <a:cubicBezTo>
                    <a:pt x="1210207" y="916406"/>
                    <a:pt x="1206657" y="924977"/>
                    <a:pt x="1200337" y="931297"/>
                  </a:cubicBezTo>
                  <a:cubicBezTo>
                    <a:pt x="1194018" y="937616"/>
                    <a:pt x="1185447" y="941166"/>
                    <a:pt x="1176510" y="941166"/>
                  </a:cubicBezTo>
                  <a:lnTo>
                    <a:pt x="33697" y="941166"/>
                  </a:lnTo>
                  <a:cubicBezTo>
                    <a:pt x="24760" y="941166"/>
                    <a:pt x="16189" y="937616"/>
                    <a:pt x="9870" y="931297"/>
                  </a:cubicBezTo>
                  <a:cubicBezTo>
                    <a:pt x="3550" y="924977"/>
                    <a:pt x="0" y="916406"/>
                    <a:pt x="0" y="907469"/>
                  </a:cubicBezTo>
                  <a:lnTo>
                    <a:pt x="0" y="33697"/>
                  </a:lnTo>
                  <a:cubicBezTo>
                    <a:pt x="0" y="24760"/>
                    <a:pt x="3550" y="16189"/>
                    <a:pt x="9870" y="9870"/>
                  </a:cubicBezTo>
                  <a:cubicBezTo>
                    <a:pt x="16189" y="3550"/>
                    <a:pt x="24760" y="0"/>
                    <a:pt x="33697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363636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19050"/>
              <a:ext cx="1210207" cy="9602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3168135" y="3875355"/>
            <a:ext cx="157787" cy="156369"/>
            <a:chOff x="0" y="0"/>
            <a:chExt cx="320400" cy="31752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320421" cy="329184"/>
            </a:xfrm>
            <a:custGeom>
              <a:avLst/>
              <a:gdLst/>
              <a:ahLst/>
              <a:cxnLst/>
              <a:rect l="l" t="t" r="r" b="b"/>
              <a:pathLst>
                <a:path w="320421" h="329184">
                  <a:moveTo>
                    <a:pt x="320421" y="329184"/>
                  </a:moveTo>
                  <a:lnTo>
                    <a:pt x="0" y="329184"/>
                  </a:lnTo>
                  <a:lnTo>
                    <a:pt x="0" y="158750"/>
                  </a:lnTo>
                  <a:cubicBezTo>
                    <a:pt x="0" y="70866"/>
                    <a:pt x="71501" y="0"/>
                    <a:pt x="160147" y="0"/>
                  </a:cubicBezTo>
                  <a:cubicBezTo>
                    <a:pt x="248793" y="0"/>
                    <a:pt x="320421" y="70866"/>
                    <a:pt x="320421" y="158750"/>
                  </a:cubicBezTo>
                  <a:lnTo>
                    <a:pt x="320421" y="329184"/>
                  </a:lnTo>
                  <a:close/>
                </a:path>
              </a:pathLst>
            </a:custGeom>
            <a:solidFill>
              <a:srgbClr val="04050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2195527" y="3875355"/>
            <a:ext cx="1047779" cy="1124013"/>
            <a:chOff x="0" y="0"/>
            <a:chExt cx="2127600" cy="22824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2136648" cy="2334387"/>
            </a:xfrm>
            <a:custGeom>
              <a:avLst/>
              <a:gdLst/>
              <a:ahLst/>
              <a:cxnLst/>
              <a:rect l="l" t="t" r="r" b="b"/>
              <a:pathLst>
                <a:path w="2136648" h="2334387">
                  <a:moveTo>
                    <a:pt x="1983994" y="0"/>
                  </a:moveTo>
                  <a:lnTo>
                    <a:pt x="144145" y="0"/>
                  </a:lnTo>
                  <a:cubicBezTo>
                    <a:pt x="64389" y="0"/>
                    <a:pt x="0" y="64262"/>
                    <a:pt x="0" y="143891"/>
                  </a:cubicBezTo>
                  <a:lnTo>
                    <a:pt x="0" y="2334387"/>
                  </a:lnTo>
                  <a:lnTo>
                    <a:pt x="991997" y="1949577"/>
                  </a:lnTo>
                  <a:lnTo>
                    <a:pt x="1983994" y="2334387"/>
                  </a:lnTo>
                  <a:lnTo>
                    <a:pt x="1983994" y="152400"/>
                  </a:lnTo>
                  <a:cubicBezTo>
                    <a:pt x="1983994" y="67945"/>
                    <a:pt x="2052574" y="0"/>
                    <a:pt x="2136648" y="0"/>
                  </a:cubicBezTo>
                  <a:lnTo>
                    <a:pt x="1983994" y="0"/>
                  </a:lnTo>
                  <a:close/>
                </a:path>
              </a:pathLst>
            </a:custGeom>
            <a:solidFill>
              <a:srgbClr val="363636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2195527" y="5281810"/>
            <a:ext cx="2055497" cy="2055497"/>
            <a:chOff x="0" y="0"/>
            <a:chExt cx="6350000" cy="63500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6"/>
              <a:stretch>
                <a:fillRect t="-12487" b="-1248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14369298" y="5319361"/>
            <a:ext cx="1975728" cy="86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773"/>
              </a:lnSpc>
            </a:pPr>
            <a:r>
              <a:rPr lang="en-US" sz="1285" spc="12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Consensus Culture: Slow and group-oriented decision-making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844104">
            <a:off x="6380559" y="2491180"/>
            <a:ext cx="13471756" cy="1426670"/>
          </a:xfrm>
          <a:custGeom>
            <a:avLst/>
            <a:gdLst/>
            <a:ahLst/>
            <a:cxnLst/>
            <a:rect l="l" t="t" r="r" b="b"/>
            <a:pathLst>
              <a:path w="13471756" h="1426670">
                <a:moveTo>
                  <a:pt x="0" y="0"/>
                </a:moveTo>
                <a:lnTo>
                  <a:pt x="13471756" y="0"/>
                </a:lnTo>
                <a:lnTo>
                  <a:pt x="13471756" y="1426671"/>
                </a:lnTo>
                <a:lnTo>
                  <a:pt x="0" y="14266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7535860" y="0"/>
            <a:ext cx="10674725" cy="6004533"/>
            <a:chOff x="0" y="0"/>
            <a:chExt cx="6089457" cy="34253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6089457" y="3425320"/>
                  </a:moveTo>
                  <a:lnTo>
                    <a:pt x="6089457" y="0"/>
                  </a:lnTo>
                  <a:lnTo>
                    <a:pt x="0" y="0"/>
                  </a:lnTo>
                  <a:cubicBezTo>
                    <a:pt x="2029819" y="1141773"/>
                    <a:pt x="4059638" y="2283546"/>
                    <a:pt x="6089457" y="3425320"/>
                  </a:cubicBezTo>
                  <a:close/>
                </a:path>
              </a:pathLst>
            </a:custGeom>
            <a:solidFill>
              <a:srgbClr val="539BE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6089457" y="3425320"/>
                  </a:moveTo>
                  <a:lnTo>
                    <a:pt x="6089457" y="0"/>
                  </a:lnTo>
                  <a:lnTo>
                    <a:pt x="0" y="0"/>
                  </a:lnTo>
                  <a:cubicBezTo>
                    <a:pt x="2029819" y="1141773"/>
                    <a:pt x="4059638" y="2283546"/>
                    <a:pt x="6089457" y="3425320"/>
                  </a:cubicBezTo>
                  <a:close/>
                </a:path>
              </a:pathLst>
            </a:custGeom>
            <a:blipFill>
              <a:blip r:embed="rId4"/>
              <a:stretch>
                <a:fillRect t="-9259" b="-925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300775" y="3360469"/>
            <a:ext cx="6331281" cy="1563793"/>
            <a:chOff x="0" y="0"/>
            <a:chExt cx="2161091" cy="53377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161091" cy="533778"/>
            </a:xfrm>
            <a:custGeom>
              <a:avLst/>
              <a:gdLst/>
              <a:ahLst/>
              <a:cxnLst/>
              <a:rect l="l" t="t" r="r" b="b"/>
              <a:pathLst>
                <a:path w="2161091" h="533778">
                  <a:moveTo>
                    <a:pt x="13451" y="0"/>
                  </a:moveTo>
                  <a:lnTo>
                    <a:pt x="2147640" y="0"/>
                  </a:lnTo>
                  <a:cubicBezTo>
                    <a:pt x="2151207" y="0"/>
                    <a:pt x="2154629" y="1417"/>
                    <a:pt x="2157151" y="3940"/>
                  </a:cubicBezTo>
                  <a:cubicBezTo>
                    <a:pt x="2159674" y="6462"/>
                    <a:pt x="2161091" y="9883"/>
                    <a:pt x="2161091" y="13451"/>
                  </a:cubicBezTo>
                  <a:lnTo>
                    <a:pt x="2161091" y="520327"/>
                  </a:lnTo>
                  <a:cubicBezTo>
                    <a:pt x="2161091" y="527756"/>
                    <a:pt x="2155069" y="533778"/>
                    <a:pt x="2147640" y="533778"/>
                  </a:cubicBezTo>
                  <a:lnTo>
                    <a:pt x="13451" y="533778"/>
                  </a:lnTo>
                  <a:cubicBezTo>
                    <a:pt x="6022" y="533778"/>
                    <a:pt x="0" y="527756"/>
                    <a:pt x="0" y="520327"/>
                  </a:cubicBezTo>
                  <a:lnTo>
                    <a:pt x="0" y="13451"/>
                  </a:lnTo>
                  <a:cubicBezTo>
                    <a:pt x="0" y="6022"/>
                    <a:pt x="6022" y="0"/>
                    <a:pt x="13451" y="0"/>
                  </a:cubicBezTo>
                  <a:close/>
                </a:path>
              </a:pathLst>
            </a:custGeom>
            <a:solidFill>
              <a:srgbClr val="13121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2161091" cy="5528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33026" y="299809"/>
            <a:ext cx="8510974" cy="2581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842"/>
              </a:lnSpc>
              <a:spcBef>
                <a:spcPct val="0"/>
              </a:spcBef>
            </a:pPr>
            <a:r>
              <a:rPr lang="en-US" sz="4958" spc="173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STRATEGI</a:t>
            </a:r>
            <a:r>
              <a:rPr lang="en-US" sz="4958" u="none" strike="noStrike" spc="173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ES FOR SUCCESSFUL NEGOTIATIONS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7535860" y="3119178"/>
            <a:ext cx="2381235" cy="2046374"/>
            <a:chOff x="0" y="0"/>
            <a:chExt cx="812800" cy="6985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14300" y="-19050"/>
              <a:ext cx="5842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662442" y="3450871"/>
            <a:ext cx="4950833" cy="1021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39"/>
              </a:lnSpc>
            </a:pPr>
            <a:r>
              <a:rPr lang="en-US" sz="1985" spc="194">
                <a:solidFill>
                  <a:srgbClr val="F2F4F5"/>
                </a:solidFill>
                <a:latin typeface="Montserrat"/>
                <a:ea typeface="Montserrat"/>
                <a:cs typeface="Montserrat"/>
                <a:sym typeface="Montserrat"/>
              </a:rPr>
              <a:t>Provide cultural sensitivity instruction to the SterlingTech staff. 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7191171" y="5406843"/>
            <a:ext cx="6331281" cy="1563793"/>
            <a:chOff x="0" y="0"/>
            <a:chExt cx="2161091" cy="53377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161091" cy="533778"/>
            </a:xfrm>
            <a:custGeom>
              <a:avLst/>
              <a:gdLst/>
              <a:ahLst/>
              <a:cxnLst/>
              <a:rect l="l" t="t" r="r" b="b"/>
              <a:pathLst>
                <a:path w="2161091" h="533778">
                  <a:moveTo>
                    <a:pt x="13451" y="0"/>
                  </a:moveTo>
                  <a:lnTo>
                    <a:pt x="2147640" y="0"/>
                  </a:lnTo>
                  <a:cubicBezTo>
                    <a:pt x="2151207" y="0"/>
                    <a:pt x="2154629" y="1417"/>
                    <a:pt x="2157151" y="3940"/>
                  </a:cubicBezTo>
                  <a:cubicBezTo>
                    <a:pt x="2159674" y="6462"/>
                    <a:pt x="2161091" y="9883"/>
                    <a:pt x="2161091" y="13451"/>
                  </a:cubicBezTo>
                  <a:lnTo>
                    <a:pt x="2161091" y="520327"/>
                  </a:lnTo>
                  <a:cubicBezTo>
                    <a:pt x="2161091" y="527756"/>
                    <a:pt x="2155069" y="533778"/>
                    <a:pt x="2147640" y="533778"/>
                  </a:cubicBezTo>
                  <a:lnTo>
                    <a:pt x="13451" y="533778"/>
                  </a:lnTo>
                  <a:cubicBezTo>
                    <a:pt x="6022" y="533778"/>
                    <a:pt x="0" y="527756"/>
                    <a:pt x="0" y="520327"/>
                  </a:cubicBezTo>
                  <a:lnTo>
                    <a:pt x="0" y="13451"/>
                  </a:lnTo>
                  <a:cubicBezTo>
                    <a:pt x="0" y="6022"/>
                    <a:pt x="6022" y="0"/>
                    <a:pt x="13451" y="0"/>
                  </a:cubicBezTo>
                  <a:close/>
                </a:path>
              </a:pathLst>
            </a:custGeom>
            <a:solidFill>
              <a:srgbClr val="13121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161091" cy="5528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033010" y="5165552"/>
            <a:ext cx="2381235" cy="2046374"/>
            <a:chOff x="0" y="0"/>
            <a:chExt cx="812800" cy="6985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114300" y="-19050"/>
              <a:ext cx="5842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8316248" y="5596376"/>
            <a:ext cx="4950833" cy="1021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39"/>
              </a:lnSpc>
            </a:pPr>
            <a:r>
              <a:rPr lang="en-US" sz="1985" spc="194">
                <a:solidFill>
                  <a:srgbClr val="F2F4F5"/>
                </a:solidFill>
                <a:latin typeface="Montserrat"/>
                <a:ea typeface="Montserrat"/>
                <a:cs typeface="Montserrat"/>
                <a:sym typeface="Montserrat"/>
              </a:rPr>
              <a:t>Prior to official discussions, establish guanxi through initial visits and informal dinners. 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2300775" y="7453217"/>
            <a:ext cx="6331281" cy="1563793"/>
            <a:chOff x="0" y="0"/>
            <a:chExt cx="2161091" cy="53377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2161091" cy="533778"/>
            </a:xfrm>
            <a:custGeom>
              <a:avLst/>
              <a:gdLst/>
              <a:ahLst/>
              <a:cxnLst/>
              <a:rect l="l" t="t" r="r" b="b"/>
              <a:pathLst>
                <a:path w="2161091" h="533778">
                  <a:moveTo>
                    <a:pt x="13451" y="0"/>
                  </a:moveTo>
                  <a:lnTo>
                    <a:pt x="2147640" y="0"/>
                  </a:lnTo>
                  <a:cubicBezTo>
                    <a:pt x="2151207" y="0"/>
                    <a:pt x="2154629" y="1417"/>
                    <a:pt x="2157151" y="3940"/>
                  </a:cubicBezTo>
                  <a:cubicBezTo>
                    <a:pt x="2159674" y="6462"/>
                    <a:pt x="2161091" y="9883"/>
                    <a:pt x="2161091" y="13451"/>
                  </a:cubicBezTo>
                  <a:lnTo>
                    <a:pt x="2161091" y="520327"/>
                  </a:lnTo>
                  <a:cubicBezTo>
                    <a:pt x="2161091" y="527756"/>
                    <a:pt x="2155069" y="533778"/>
                    <a:pt x="2147640" y="533778"/>
                  </a:cubicBezTo>
                  <a:lnTo>
                    <a:pt x="13451" y="533778"/>
                  </a:lnTo>
                  <a:cubicBezTo>
                    <a:pt x="6022" y="533778"/>
                    <a:pt x="0" y="527756"/>
                    <a:pt x="0" y="520327"/>
                  </a:cubicBezTo>
                  <a:lnTo>
                    <a:pt x="0" y="13451"/>
                  </a:lnTo>
                  <a:cubicBezTo>
                    <a:pt x="0" y="6022"/>
                    <a:pt x="6022" y="0"/>
                    <a:pt x="13451" y="0"/>
                  </a:cubicBezTo>
                  <a:close/>
                </a:path>
              </a:pathLst>
            </a:custGeom>
            <a:solidFill>
              <a:srgbClr val="13121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19050"/>
              <a:ext cx="2161091" cy="5528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535860" y="7211926"/>
            <a:ext cx="2381235" cy="2046374"/>
            <a:chOff x="0" y="0"/>
            <a:chExt cx="812800" cy="6985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14300" y="-19050"/>
              <a:ext cx="5842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585027" y="7938907"/>
            <a:ext cx="4950833" cy="678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39"/>
              </a:lnSpc>
            </a:pPr>
            <a:r>
              <a:rPr lang="en-US" sz="1985" spc="194">
                <a:solidFill>
                  <a:srgbClr val="F2F4F5"/>
                </a:solidFill>
                <a:latin typeface="Montserrat"/>
                <a:ea typeface="Montserrat"/>
                <a:cs typeface="Montserrat"/>
                <a:sym typeface="Montserrat"/>
              </a:rPr>
              <a:t>Employ a Local Consultant or Cultural Liaison </a:t>
            </a:r>
          </a:p>
        </p:txBody>
      </p:sp>
      <p:sp>
        <p:nvSpPr>
          <p:cNvPr id="29" name="Freeform 29"/>
          <p:cNvSpPr/>
          <p:nvPr/>
        </p:nvSpPr>
        <p:spPr>
          <a:xfrm>
            <a:off x="8316248" y="3584336"/>
            <a:ext cx="893040" cy="1072428"/>
          </a:xfrm>
          <a:custGeom>
            <a:avLst/>
            <a:gdLst/>
            <a:ahLst/>
            <a:cxnLst/>
            <a:rect l="l" t="t" r="r" b="b"/>
            <a:pathLst>
              <a:path w="893040" h="1072428">
                <a:moveTo>
                  <a:pt x="0" y="0"/>
                </a:moveTo>
                <a:lnTo>
                  <a:pt x="893040" y="0"/>
                </a:lnTo>
                <a:lnTo>
                  <a:pt x="893040" y="1072428"/>
                </a:lnTo>
                <a:lnTo>
                  <a:pt x="0" y="107242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8155450" y="7714715"/>
            <a:ext cx="1023765" cy="1040796"/>
          </a:xfrm>
          <a:custGeom>
            <a:avLst/>
            <a:gdLst/>
            <a:ahLst/>
            <a:cxnLst/>
            <a:rect l="l" t="t" r="r" b="b"/>
            <a:pathLst>
              <a:path w="1023765" h="1040796">
                <a:moveTo>
                  <a:pt x="0" y="0"/>
                </a:moveTo>
                <a:lnTo>
                  <a:pt x="1023765" y="0"/>
                </a:lnTo>
                <a:lnTo>
                  <a:pt x="1023765" y="1040796"/>
                </a:lnTo>
                <a:lnTo>
                  <a:pt x="0" y="10407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6632746" y="5633117"/>
            <a:ext cx="980529" cy="1070022"/>
          </a:xfrm>
          <a:custGeom>
            <a:avLst/>
            <a:gdLst/>
            <a:ahLst/>
            <a:cxnLst/>
            <a:rect l="l" t="t" r="r" b="b"/>
            <a:pathLst>
              <a:path w="980529" h="1070022">
                <a:moveTo>
                  <a:pt x="0" y="0"/>
                </a:moveTo>
                <a:lnTo>
                  <a:pt x="980529" y="0"/>
                </a:lnTo>
                <a:lnTo>
                  <a:pt x="980529" y="1070021"/>
                </a:lnTo>
                <a:lnTo>
                  <a:pt x="0" y="10700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13303" y="3699913"/>
            <a:ext cx="2578727" cy="1432874"/>
            <a:chOff x="0" y="0"/>
            <a:chExt cx="4159440" cy="23112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59377" cy="2311146"/>
            </a:xfrm>
            <a:custGeom>
              <a:avLst/>
              <a:gdLst/>
              <a:ahLst/>
              <a:cxnLst/>
              <a:rect l="l" t="t" r="r" b="b"/>
              <a:pathLst>
                <a:path w="4159377" h="2311146">
                  <a:moveTo>
                    <a:pt x="4159377" y="1243076"/>
                  </a:moveTo>
                  <a:cubicBezTo>
                    <a:pt x="3182874" y="1031875"/>
                    <a:pt x="3182874" y="1031875"/>
                    <a:pt x="3182874" y="1031875"/>
                  </a:cubicBezTo>
                  <a:cubicBezTo>
                    <a:pt x="3315462" y="905129"/>
                    <a:pt x="3315462" y="905129"/>
                    <a:pt x="3315462" y="905129"/>
                  </a:cubicBezTo>
                  <a:cubicBezTo>
                    <a:pt x="2959862" y="573278"/>
                    <a:pt x="2489581" y="374142"/>
                    <a:pt x="1965198" y="374142"/>
                  </a:cubicBezTo>
                  <a:cubicBezTo>
                    <a:pt x="886079" y="374142"/>
                    <a:pt x="12065" y="1237107"/>
                    <a:pt x="0" y="2311146"/>
                  </a:cubicBezTo>
                  <a:cubicBezTo>
                    <a:pt x="12065" y="1031875"/>
                    <a:pt x="1054989" y="0"/>
                    <a:pt x="2332863" y="0"/>
                  </a:cubicBezTo>
                  <a:cubicBezTo>
                    <a:pt x="2863342" y="0"/>
                    <a:pt x="3351657" y="175006"/>
                    <a:pt x="3743452" y="476758"/>
                  </a:cubicBezTo>
                  <a:cubicBezTo>
                    <a:pt x="3845941" y="374142"/>
                    <a:pt x="3845941" y="374142"/>
                    <a:pt x="3845941" y="374142"/>
                  </a:cubicBezTo>
                  <a:lnTo>
                    <a:pt x="4159377" y="1243076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14184" y="4098975"/>
            <a:ext cx="2087711" cy="2089050"/>
            <a:chOff x="0" y="0"/>
            <a:chExt cx="3367440" cy="3369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367405" cy="3369564"/>
            </a:xfrm>
            <a:custGeom>
              <a:avLst/>
              <a:gdLst/>
              <a:ahLst/>
              <a:cxnLst/>
              <a:rect l="l" t="t" r="r" b="b"/>
              <a:pathLst>
                <a:path w="3367405" h="3369564">
                  <a:moveTo>
                    <a:pt x="0" y="1684782"/>
                  </a:moveTo>
                  <a:cubicBezTo>
                    <a:pt x="0" y="754253"/>
                    <a:pt x="753872" y="0"/>
                    <a:pt x="1683766" y="0"/>
                  </a:cubicBezTo>
                  <a:cubicBezTo>
                    <a:pt x="2613660" y="0"/>
                    <a:pt x="3367405" y="754253"/>
                    <a:pt x="3367405" y="1684782"/>
                  </a:cubicBezTo>
                  <a:cubicBezTo>
                    <a:pt x="3367405" y="2615311"/>
                    <a:pt x="2613660" y="3369564"/>
                    <a:pt x="1683766" y="3369564"/>
                  </a:cubicBezTo>
                  <a:cubicBezTo>
                    <a:pt x="753872" y="3369564"/>
                    <a:pt x="0" y="2615311"/>
                    <a:pt x="0" y="168478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3988013" y="4097636"/>
            <a:ext cx="2088157" cy="2086818"/>
            <a:chOff x="0" y="0"/>
            <a:chExt cx="3368160" cy="3366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368040" cy="3366008"/>
            </a:xfrm>
            <a:custGeom>
              <a:avLst/>
              <a:gdLst/>
              <a:ahLst/>
              <a:cxnLst/>
              <a:rect l="l" t="t" r="r" b="b"/>
              <a:pathLst>
                <a:path w="3368040" h="3366008">
                  <a:moveTo>
                    <a:pt x="0" y="1683004"/>
                  </a:moveTo>
                  <a:cubicBezTo>
                    <a:pt x="0" y="753491"/>
                    <a:pt x="753999" y="0"/>
                    <a:pt x="1684020" y="0"/>
                  </a:cubicBezTo>
                  <a:cubicBezTo>
                    <a:pt x="2614041" y="0"/>
                    <a:pt x="3368040" y="753491"/>
                    <a:pt x="3368040" y="1683004"/>
                  </a:cubicBezTo>
                  <a:cubicBezTo>
                    <a:pt x="3368040" y="2612517"/>
                    <a:pt x="2614041" y="3366008"/>
                    <a:pt x="1684020" y="3366008"/>
                  </a:cubicBezTo>
                  <a:cubicBezTo>
                    <a:pt x="753999" y="3366008"/>
                    <a:pt x="0" y="2612517"/>
                    <a:pt x="0" y="168300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873740" y="5103326"/>
            <a:ext cx="2582745" cy="1431089"/>
            <a:chOff x="0" y="0"/>
            <a:chExt cx="4165920" cy="23083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165981" cy="2308352"/>
            </a:xfrm>
            <a:custGeom>
              <a:avLst/>
              <a:gdLst/>
              <a:ahLst/>
              <a:cxnLst/>
              <a:rect l="l" t="t" r="r" b="b"/>
              <a:pathLst>
                <a:path w="4165981" h="2308352">
                  <a:moveTo>
                    <a:pt x="4165981" y="1066800"/>
                  </a:moveTo>
                  <a:cubicBezTo>
                    <a:pt x="3189351" y="1271778"/>
                    <a:pt x="3189351" y="1271778"/>
                    <a:pt x="3189351" y="1271778"/>
                  </a:cubicBezTo>
                  <a:cubicBezTo>
                    <a:pt x="3315970" y="1404366"/>
                    <a:pt x="3315970" y="1404366"/>
                    <a:pt x="3315970" y="1404366"/>
                  </a:cubicBezTo>
                  <a:cubicBezTo>
                    <a:pt x="2966339" y="1735836"/>
                    <a:pt x="2489962" y="1934718"/>
                    <a:pt x="1971548" y="1934718"/>
                  </a:cubicBezTo>
                  <a:cubicBezTo>
                    <a:pt x="892302" y="1934591"/>
                    <a:pt x="18034" y="1072769"/>
                    <a:pt x="0" y="0"/>
                  </a:cubicBezTo>
                  <a:cubicBezTo>
                    <a:pt x="18034" y="1277747"/>
                    <a:pt x="1061085" y="2308352"/>
                    <a:pt x="2339213" y="2308352"/>
                  </a:cubicBezTo>
                  <a:cubicBezTo>
                    <a:pt x="2869692" y="2308352"/>
                    <a:pt x="3358134" y="2133600"/>
                    <a:pt x="3749929" y="1832229"/>
                  </a:cubicBezTo>
                  <a:cubicBezTo>
                    <a:pt x="3852418" y="1934718"/>
                    <a:pt x="3852418" y="1934718"/>
                    <a:pt x="3852418" y="1934718"/>
                  </a:cubicBezTo>
                  <a:lnTo>
                    <a:pt x="4165981" y="1066800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713659" y="3726249"/>
            <a:ext cx="2578727" cy="1432874"/>
            <a:chOff x="0" y="0"/>
            <a:chExt cx="4159440" cy="23112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159377" cy="2311146"/>
            </a:xfrm>
            <a:custGeom>
              <a:avLst/>
              <a:gdLst/>
              <a:ahLst/>
              <a:cxnLst/>
              <a:rect l="l" t="t" r="r" b="b"/>
              <a:pathLst>
                <a:path w="4159377" h="2311146">
                  <a:moveTo>
                    <a:pt x="4159377" y="1243076"/>
                  </a:moveTo>
                  <a:cubicBezTo>
                    <a:pt x="3182874" y="1031875"/>
                    <a:pt x="3182874" y="1031875"/>
                    <a:pt x="3182874" y="1031875"/>
                  </a:cubicBezTo>
                  <a:cubicBezTo>
                    <a:pt x="3315462" y="905129"/>
                    <a:pt x="3315462" y="905129"/>
                    <a:pt x="3315462" y="905129"/>
                  </a:cubicBezTo>
                  <a:cubicBezTo>
                    <a:pt x="2959862" y="573278"/>
                    <a:pt x="2489581" y="374142"/>
                    <a:pt x="1965198" y="374142"/>
                  </a:cubicBezTo>
                  <a:cubicBezTo>
                    <a:pt x="886079" y="374142"/>
                    <a:pt x="12065" y="1237107"/>
                    <a:pt x="0" y="2311146"/>
                  </a:cubicBezTo>
                  <a:cubicBezTo>
                    <a:pt x="12065" y="1031875"/>
                    <a:pt x="1054989" y="0"/>
                    <a:pt x="2332863" y="0"/>
                  </a:cubicBezTo>
                  <a:cubicBezTo>
                    <a:pt x="2863342" y="0"/>
                    <a:pt x="3351657" y="175006"/>
                    <a:pt x="3743452" y="476758"/>
                  </a:cubicBezTo>
                  <a:cubicBezTo>
                    <a:pt x="3845941" y="374142"/>
                    <a:pt x="3845941" y="374142"/>
                    <a:pt x="3845941" y="374142"/>
                  </a:cubicBezTo>
                  <a:lnTo>
                    <a:pt x="4159377" y="1243076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814541" y="4125311"/>
            <a:ext cx="2087711" cy="2089050"/>
            <a:chOff x="0" y="0"/>
            <a:chExt cx="3367440" cy="33696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367405" cy="3369564"/>
            </a:xfrm>
            <a:custGeom>
              <a:avLst/>
              <a:gdLst/>
              <a:ahLst/>
              <a:cxnLst/>
              <a:rect l="l" t="t" r="r" b="b"/>
              <a:pathLst>
                <a:path w="3367405" h="3369564">
                  <a:moveTo>
                    <a:pt x="0" y="1684782"/>
                  </a:moveTo>
                  <a:cubicBezTo>
                    <a:pt x="0" y="754253"/>
                    <a:pt x="753872" y="0"/>
                    <a:pt x="1683766" y="0"/>
                  </a:cubicBezTo>
                  <a:cubicBezTo>
                    <a:pt x="2613660" y="0"/>
                    <a:pt x="3367405" y="754253"/>
                    <a:pt x="3367405" y="1684782"/>
                  </a:cubicBezTo>
                  <a:cubicBezTo>
                    <a:pt x="3367405" y="2615311"/>
                    <a:pt x="2613660" y="3369564"/>
                    <a:pt x="1683766" y="3369564"/>
                  </a:cubicBezTo>
                  <a:cubicBezTo>
                    <a:pt x="753872" y="3369564"/>
                    <a:pt x="0" y="2615311"/>
                    <a:pt x="0" y="168478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288369" y="4123972"/>
            <a:ext cx="2088157" cy="2086818"/>
            <a:chOff x="0" y="0"/>
            <a:chExt cx="3368160" cy="3366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3368040" cy="3366008"/>
            </a:xfrm>
            <a:custGeom>
              <a:avLst/>
              <a:gdLst/>
              <a:ahLst/>
              <a:cxnLst/>
              <a:rect l="l" t="t" r="r" b="b"/>
              <a:pathLst>
                <a:path w="3368040" h="3366008">
                  <a:moveTo>
                    <a:pt x="0" y="1683004"/>
                  </a:moveTo>
                  <a:cubicBezTo>
                    <a:pt x="0" y="753491"/>
                    <a:pt x="753999" y="0"/>
                    <a:pt x="1684020" y="0"/>
                  </a:cubicBezTo>
                  <a:cubicBezTo>
                    <a:pt x="2614041" y="0"/>
                    <a:pt x="3368040" y="753491"/>
                    <a:pt x="3368040" y="1683004"/>
                  </a:cubicBezTo>
                  <a:cubicBezTo>
                    <a:pt x="3368040" y="2612517"/>
                    <a:pt x="2614041" y="3366008"/>
                    <a:pt x="1684020" y="3366008"/>
                  </a:cubicBezTo>
                  <a:cubicBezTo>
                    <a:pt x="753999" y="3366008"/>
                    <a:pt x="0" y="2612517"/>
                    <a:pt x="0" y="168300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174096" y="5129662"/>
            <a:ext cx="2582745" cy="1431089"/>
            <a:chOff x="0" y="0"/>
            <a:chExt cx="4165920" cy="230832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165981" cy="2308352"/>
            </a:xfrm>
            <a:custGeom>
              <a:avLst/>
              <a:gdLst/>
              <a:ahLst/>
              <a:cxnLst/>
              <a:rect l="l" t="t" r="r" b="b"/>
              <a:pathLst>
                <a:path w="4165981" h="2308352">
                  <a:moveTo>
                    <a:pt x="4165981" y="1066800"/>
                  </a:moveTo>
                  <a:cubicBezTo>
                    <a:pt x="3189351" y="1271778"/>
                    <a:pt x="3189351" y="1271778"/>
                    <a:pt x="3189351" y="1271778"/>
                  </a:cubicBezTo>
                  <a:cubicBezTo>
                    <a:pt x="3315970" y="1404366"/>
                    <a:pt x="3315970" y="1404366"/>
                    <a:pt x="3315970" y="1404366"/>
                  </a:cubicBezTo>
                  <a:cubicBezTo>
                    <a:pt x="2966339" y="1735836"/>
                    <a:pt x="2489962" y="1934718"/>
                    <a:pt x="1971548" y="1934718"/>
                  </a:cubicBezTo>
                  <a:cubicBezTo>
                    <a:pt x="892302" y="1934591"/>
                    <a:pt x="18034" y="1072769"/>
                    <a:pt x="0" y="0"/>
                  </a:cubicBezTo>
                  <a:cubicBezTo>
                    <a:pt x="18034" y="1277747"/>
                    <a:pt x="1061085" y="2308352"/>
                    <a:pt x="2339213" y="2308352"/>
                  </a:cubicBezTo>
                  <a:cubicBezTo>
                    <a:pt x="2869692" y="2308352"/>
                    <a:pt x="3358134" y="2133600"/>
                    <a:pt x="3749929" y="1832229"/>
                  </a:cubicBezTo>
                  <a:cubicBezTo>
                    <a:pt x="3852418" y="1934718"/>
                    <a:pt x="3852418" y="1934718"/>
                    <a:pt x="3852418" y="1934718"/>
                  </a:cubicBezTo>
                  <a:lnTo>
                    <a:pt x="4165981" y="1066800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014016" y="3722678"/>
            <a:ext cx="2578727" cy="1432874"/>
            <a:chOff x="0" y="0"/>
            <a:chExt cx="4159440" cy="23112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4159377" cy="2311146"/>
            </a:xfrm>
            <a:custGeom>
              <a:avLst/>
              <a:gdLst/>
              <a:ahLst/>
              <a:cxnLst/>
              <a:rect l="l" t="t" r="r" b="b"/>
              <a:pathLst>
                <a:path w="4159377" h="2311146">
                  <a:moveTo>
                    <a:pt x="4159377" y="1243076"/>
                  </a:moveTo>
                  <a:cubicBezTo>
                    <a:pt x="3182874" y="1031875"/>
                    <a:pt x="3182874" y="1031875"/>
                    <a:pt x="3182874" y="1031875"/>
                  </a:cubicBezTo>
                  <a:cubicBezTo>
                    <a:pt x="3315462" y="905129"/>
                    <a:pt x="3315462" y="905129"/>
                    <a:pt x="3315462" y="905129"/>
                  </a:cubicBezTo>
                  <a:cubicBezTo>
                    <a:pt x="2959862" y="573278"/>
                    <a:pt x="2489581" y="374142"/>
                    <a:pt x="1965198" y="374142"/>
                  </a:cubicBezTo>
                  <a:cubicBezTo>
                    <a:pt x="886079" y="374142"/>
                    <a:pt x="12065" y="1237107"/>
                    <a:pt x="0" y="2311146"/>
                  </a:cubicBezTo>
                  <a:cubicBezTo>
                    <a:pt x="12065" y="1031875"/>
                    <a:pt x="1054989" y="0"/>
                    <a:pt x="2332863" y="0"/>
                  </a:cubicBezTo>
                  <a:cubicBezTo>
                    <a:pt x="2863342" y="0"/>
                    <a:pt x="3351657" y="175006"/>
                    <a:pt x="3743452" y="476758"/>
                  </a:cubicBezTo>
                  <a:cubicBezTo>
                    <a:pt x="3845941" y="374142"/>
                    <a:pt x="3845941" y="374142"/>
                    <a:pt x="3845941" y="374142"/>
                  </a:cubicBezTo>
                  <a:lnTo>
                    <a:pt x="4159377" y="1243076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114897" y="4121740"/>
            <a:ext cx="2087711" cy="2089050"/>
            <a:chOff x="0" y="0"/>
            <a:chExt cx="3367440" cy="33696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367405" cy="3369564"/>
            </a:xfrm>
            <a:custGeom>
              <a:avLst/>
              <a:gdLst/>
              <a:ahLst/>
              <a:cxnLst/>
              <a:rect l="l" t="t" r="r" b="b"/>
              <a:pathLst>
                <a:path w="3367405" h="3369564">
                  <a:moveTo>
                    <a:pt x="0" y="1684782"/>
                  </a:moveTo>
                  <a:cubicBezTo>
                    <a:pt x="0" y="754253"/>
                    <a:pt x="753872" y="0"/>
                    <a:pt x="1683766" y="0"/>
                  </a:cubicBezTo>
                  <a:cubicBezTo>
                    <a:pt x="2613660" y="0"/>
                    <a:pt x="3367405" y="754253"/>
                    <a:pt x="3367405" y="1684782"/>
                  </a:cubicBezTo>
                  <a:cubicBezTo>
                    <a:pt x="3367405" y="2615311"/>
                    <a:pt x="2613660" y="3369564"/>
                    <a:pt x="1683766" y="3369564"/>
                  </a:cubicBezTo>
                  <a:cubicBezTo>
                    <a:pt x="753872" y="3369564"/>
                    <a:pt x="0" y="2615311"/>
                    <a:pt x="0" y="168478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4588726" y="4120401"/>
            <a:ext cx="2088157" cy="2086818"/>
            <a:chOff x="0" y="0"/>
            <a:chExt cx="3368160" cy="33660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368040" cy="3366008"/>
            </a:xfrm>
            <a:custGeom>
              <a:avLst/>
              <a:gdLst/>
              <a:ahLst/>
              <a:cxnLst/>
              <a:rect l="l" t="t" r="r" b="b"/>
              <a:pathLst>
                <a:path w="3368040" h="3366008">
                  <a:moveTo>
                    <a:pt x="0" y="1683004"/>
                  </a:moveTo>
                  <a:cubicBezTo>
                    <a:pt x="0" y="753491"/>
                    <a:pt x="753999" y="0"/>
                    <a:pt x="1684020" y="0"/>
                  </a:cubicBezTo>
                  <a:cubicBezTo>
                    <a:pt x="2614041" y="0"/>
                    <a:pt x="3368040" y="753491"/>
                    <a:pt x="3368040" y="1683004"/>
                  </a:cubicBezTo>
                  <a:cubicBezTo>
                    <a:pt x="3368040" y="2612517"/>
                    <a:pt x="2614041" y="3366008"/>
                    <a:pt x="1684020" y="3366008"/>
                  </a:cubicBezTo>
                  <a:cubicBezTo>
                    <a:pt x="753999" y="3366008"/>
                    <a:pt x="0" y="2612517"/>
                    <a:pt x="0" y="168300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 25"/>
          <p:cNvSpPr/>
          <p:nvPr/>
        </p:nvSpPr>
        <p:spPr>
          <a:xfrm>
            <a:off x="2069511" y="4580104"/>
            <a:ext cx="977057" cy="1121882"/>
          </a:xfrm>
          <a:custGeom>
            <a:avLst/>
            <a:gdLst/>
            <a:ahLst/>
            <a:cxnLst/>
            <a:rect l="l" t="t" r="r" b="b"/>
            <a:pathLst>
              <a:path w="977057" h="1121882">
                <a:moveTo>
                  <a:pt x="0" y="0"/>
                </a:moveTo>
                <a:lnTo>
                  <a:pt x="977057" y="0"/>
                </a:lnTo>
                <a:lnTo>
                  <a:pt x="977057" y="1121882"/>
                </a:lnTo>
                <a:lnTo>
                  <a:pt x="0" y="11218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4567689" y="4719021"/>
            <a:ext cx="928806" cy="896720"/>
          </a:xfrm>
          <a:custGeom>
            <a:avLst/>
            <a:gdLst/>
            <a:ahLst/>
            <a:cxnLst/>
            <a:rect l="l" t="t" r="r" b="b"/>
            <a:pathLst>
              <a:path w="928806" h="896720">
                <a:moveTo>
                  <a:pt x="0" y="0"/>
                </a:moveTo>
                <a:lnTo>
                  <a:pt x="928805" y="0"/>
                </a:lnTo>
                <a:lnTo>
                  <a:pt x="928805" y="896720"/>
                </a:lnTo>
                <a:lnTo>
                  <a:pt x="0" y="89672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2661056" y="4741787"/>
            <a:ext cx="995393" cy="955577"/>
          </a:xfrm>
          <a:custGeom>
            <a:avLst/>
            <a:gdLst/>
            <a:ahLst/>
            <a:cxnLst/>
            <a:rect l="l" t="t" r="r" b="b"/>
            <a:pathLst>
              <a:path w="995393" h="955577">
                <a:moveTo>
                  <a:pt x="0" y="0"/>
                </a:moveTo>
                <a:lnTo>
                  <a:pt x="995394" y="0"/>
                </a:lnTo>
                <a:lnTo>
                  <a:pt x="995394" y="955577"/>
                </a:lnTo>
                <a:lnTo>
                  <a:pt x="0" y="95557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9863887" y="4719021"/>
            <a:ext cx="1114987" cy="952807"/>
          </a:xfrm>
          <a:custGeom>
            <a:avLst/>
            <a:gdLst/>
            <a:ahLst/>
            <a:cxnLst/>
            <a:rect l="l" t="t" r="r" b="b"/>
            <a:pathLst>
              <a:path w="1114987" h="952807">
                <a:moveTo>
                  <a:pt x="0" y="0"/>
                </a:moveTo>
                <a:lnTo>
                  <a:pt x="1114987" y="0"/>
                </a:lnTo>
                <a:lnTo>
                  <a:pt x="1114987" y="952808"/>
                </a:lnTo>
                <a:lnTo>
                  <a:pt x="0" y="95280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7418509" y="4719021"/>
            <a:ext cx="831541" cy="952807"/>
          </a:xfrm>
          <a:custGeom>
            <a:avLst/>
            <a:gdLst/>
            <a:ahLst/>
            <a:cxnLst/>
            <a:rect l="l" t="t" r="r" b="b"/>
            <a:pathLst>
              <a:path w="831541" h="952807">
                <a:moveTo>
                  <a:pt x="0" y="0"/>
                </a:moveTo>
                <a:lnTo>
                  <a:pt x="831541" y="0"/>
                </a:lnTo>
                <a:lnTo>
                  <a:pt x="831541" y="952808"/>
                </a:lnTo>
                <a:lnTo>
                  <a:pt x="0" y="95280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15164243" y="4675888"/>
            <a:ext cx="926844" cy="1084604"/>
          </a:xfrm>
          <a:custGeom>
            <a:avLst/>
            <a:gdLst/>
            <a:ahLst/>
            <a:cxnLst/>
            <a:rect l="l" t="t" r="r" b="b"/>
            <a:pathLst>
              <a:path w="926844" h="1084604">
                <a:moveTo>
                  <a:pt x="0" y="0"/>
                </a:moveTo>
                <a:lnTo>
                  <a:pt x="926844" y="0"/>
                </a:lnTo>
                <a:lnTo>
                  <a:pt x="926844" y="1084604"/>
                </a:lnTo>
                <a:lnTo>
                  <a:pt x="0" y="108460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TextBox 31"/>
          <p:cNvSpPr txBox="1"/>
          <p:nvPr/>
        </p:nvSpPr>
        <p:spPr>
          <a:xfrm>
            <a:off x="1324041" y="7065478"/>
            <a:ext cx="2467998" cy="847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0"/>
              </a:lnSpc>
            </a:pPr>
            <a:r>
              <a:rPr lang="en-US" sz="1667" spc="16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Read Between the Lines and Employ Indirect Language 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798092" y="1997667"/>
            <a:ext cx="2467998" cy="1133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0"/>
              </a:lnSpc>
            </a:pPr>
            <a:r>
              <a:rPr lang="en-US" sz="1667" spc="16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Early Engagement with Senior Executives: Respect Hierarchy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624397" y="7065478"/>
            <a:ext cx="2467998" cy="1207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38"/>
              </a:lnSpc>
            </a:pPr>
            <a:r>
              <a:rPr lang="en-US" sz="1767" spc="17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Have patience and give yourself time to make decisions. 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098449" y="1997667"/>
            <a:ext cx="2467998" cy="90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38"/>
              </a:lnSpc>
            </a:pPr>
            <a:r>
              <a:rPr lang="en-US" sz="1767" spc="17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Using Interpreters or Contracts in Two Languages 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027963" y="7091814"/>
            <a:ext cx="2467998" cy="633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6"/>
              </a:lnSpc>
            </a:pPr>
            <a:r>
              <a:rPr lang="en-US" sz="1867" spc="182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Exhibit Long-Term Dedication: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4495961" y="2007192"/>
            <a:ext cx="2467998" cy="1654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"/>
              </a:lnSpc>
            </a:pPr>
            <a:r>
              <a:rPr lang="en-US" sz="1367" spc="13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Lorem ipsum dolor sit amet, consectetur adipiscing elit. Duis vulputate nulla at ante rhoncus, vel efficitur felis condimentum. Proin odio odio.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4756749" y="1428503"/>
            <a:ext cx="1986653" cy="426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1"/>
              </a:lnSpc>
            </a:pPr>
            <a:r>
              <a:rPr lang="en-US" sz="2602" spc="36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July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711277">
            <a:off x="9261101" y="1500259"/>
            <a:ext cx="10771889" cy="1140752"/>
          </a:xfrm>
          <a:custGeom>
            <a:avLst/>
            <a:gdLst/>
            <a:ahLst/>
            <a:cxnLst/>
            <a:rect l="l" t="t" r="r" b="b"/>
            <a:pathLst>
              <a:path w="10771889" h="1140752">
                <a:moveTo>
                  <a:pt x="0" y="0"/>
                </a:moveTo>
                <a:lnTo>
                  <a:pt x="10771889" y="0"/>
                </a:lnTo>
                <a:lnTo>
                  <a:pt x="10771889" y="1140752"/>
                </a:lnTo>
                <a:lnTo>
                  <a:pt x="0" y="11407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8949716">
            <a:off x="-2342739" y="8347255"/>
            <a:ext cx="10771889" cy="1140752"/>
          </a:xfrm>
          <a:custGeom>
            <a:avLst/>
            <a:gdLst/>
            <a:ahLst/>
            <a:cxnLst/>
            <a:rect l="l" t="t" r="r" b="b"/>
            <a:pathLst>
              <a:path w="10771889" h="1140752">
                <a:moveTo>
                  <a:pt x="0" y="0"/>
                </a:moveTo>
                <a:lnTo>
                  <a:pt x="10771889" y="0"/>
                </a:lnTo>
                <a:lnTo>
                  <a:pt x="10771889" y="1140752"/>
                </a:lnTo>
                <a:lnTo>
                  <a:pt x="0" y="114075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697118" y="647068"/>
            <a:ext cx="11119870" cy="1806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182"/>
              </a:lnSpc>
              <a:spcBef>
                <a:spcPct val="0"/>
              </a:spcBef>
            </a:pPr>
            <a:r>
              <a:rPr lang="en-US" sz="5204" spc="182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STRAT</a:t>
            </a:r>
            <a:r>
              <a:rPr lang="en-US" sz="5204" u="none" strike="noStrike" spc="182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EGIC ADVANTAGE = CULTURAL AWARENESS </a:t>
            </a:r>
          </a:p>
        </p:txBody>
      </p:sp>
      <p:sp>
        <p:nvSpPr>
          <p:cNvPr id="6" name="Freeform 6"/>
          <p:cNvSpPr/>
          <p:nvPr/>
        </p:nvSpPr>
        <p:spPr>
          <a:xfrm>
            <a:off x="3802124" y="5015890"/>
            <a:ext cx="4988948" cy="528334"/>
          </a:xfrm>
          <a:custGeom>
            <a:avLst/>
            <a:gdLst/>
            <a:ahLst/>
            <a:cxnLst/>
            <a:rect l="l" t="t" r="r" b="b"/>
            <a:pathLst>
              <a:path w="4988948" h="528334">
                <a:moveTo>
                  <a:pt x="0" y="0"/>
                </a:moveTo>
                <a:lnTo>
                  <a:pt x="4988948" y="0"/>
                </a:lnTo>
                <a:lnTo>
                  <a:pt x="4988948" y="528334"/>
                </a:lnTo>
                <a:lnTo>
                  <a:pt x="0" y="5283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1016914" y="4958778"/>
            <a:ext cx="4988948" cy="528334"/>
          </a:xfrm>
          <a:custGeom>
            <a:avLst/>
            <a:gdLst/>
            <a:ahLst/>
            <a:cxnLst/>
            <a:rect l="l" t="t" r="r" b="b"/>
            <a:pathLst>
              <a:path w="4988948" h="528334">
                <a:moveTo>
                  <a:pt x="0" y="0"/>
                </a:moveTo>
                <a:lnTo>
                  <a:pt x="4988948" y="0"/>
                </a:lnTo>
                <a:lnTo>
                  <a:pt x="4988948" y="528334"/>
                </a:lnTo>
                <a:lnTo>
                  <a:pt x="0" y="5283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3802124" y="7668412"/>
            <a:ext cx="4988948" cy="528334"/>
          </a:xfrm>
          <a:custGeom>
            <a:avLst/>
            <a:gdLst/>
            <a:ahLst/>
            <a:cxnLst/>
            <a:rect l="l" t="t" r="r" b="b"/>
            <a:pathLst>
              <a:path w="4988948" h="528334">
                <a:moveTo>
                  <a:pt x="0" y="0"/>
                </a:moveTo>
                <a:lnTo>
                  <a:pt x="4988948" y="0"/>
                </a:lnTo>
                <a:lnTo>
                  <a:pt x="4988948" y="528334"/>
                </a:lnTo>
                <a:lnTo>
                  <a:pt x="0" y="5283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1016914" y="7819154"/>
            <a:ext cx="4988948" cy="528334"/>
          </a:xfrm>
          <a:custGeom>
            <a:avLst/>
            <a:gdLst/>
            <a:ahLst/>
            <a:cxnLst/>
            <a:rect l="l" t="t" r="r" b="b"/>
            <a:pathLst>
              <a:path w="4988948" h="528334">
                <a:moveTo>
                  <a:pt x="0" y="0"/>
                </a:moveTo>
                <a:lnTo>
                  <a:pt x="4988948" y="0"/>
                </a:lnTo>
                <a:lnTo>
                  <a:pt x="4988948" y="528333"/>
                </a:lnTo>
                <a:lnTo>
                  <a:pt x="0" y="5283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3301345" y="3322618"/>
            <a:ext cx="5489727" cy="1761958"/>
            <a:chOff x="0" y="0"/>
            <a:chExt cx="1569119" cy="50361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569119" cy="503617"/>
            </a:xfrm>
            <a:custGeom>
              <a:avLst/>
              <a:gdLst/>
              <a:ahLst/>
              <a:cxnLst/>
              <a:rect l="l" t="t" r="r" b="b"/>
              <a:pathLst>
                <a:path w="1569119" h="503617">
                  <a:moveTo>
                    <a:pt x="18333" y="0"/>
                  </a:moveTo>
                  <a:lnTo>
                    <a:pt x="1550786" y="0"/>
                  </a:lnTo>
                  <a:cubicBezTo>
                    <a:pt x="1555648" y="0"/>
                    <a:pt x="1560311" y="1932"/>
                    <a:pt x="1563749" y="5370"/>
                  </a:cubicBezTo>
                  <a:cubicBezTo>
                    <a:pt x="1567187" y="8808"/>
                    <a:pt x="1569119" y="13471"/>
                    <a:pt x="1569119" y="18333"/>
                  </a:cubicBezTo>
                  <a:lnTo>
                    <a:pt x="1569119" y="485284"/>
                  </a:lnTo>
                  <a:cubicBezTo>
                    <a:pt x="1569119" y="495409"/>
                    <a:pt x="1560911" y="503617"/>
                    <a:pt x="1550786" y="503617"/>
                  </a:cubicBezTo>
                  <a:lnTo>
                    <a:pt x="18333" y="503617"/>
                  </a:lnTo>
                  <a:cubicBezTo>
                    <a:pt x="8208" y="503617"/>
                    <a:pt x="0" y="495409"/>
                    <a:pt x="0" y="485284"/>
                  </a:cubicBezTo>
                  <a:lnTo>
                    <a:pt x="0" y="18333"/>
                  </a:lnTo>
                  <a:cubicBezTo>
                    <a:pt x="0" y="8208"/>
                    <a:pt x="8208" y="0"/>
                    <a:pt x="18333" y="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569119" cy="54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03"/>
                </a:lnSpc>
              </a:pPr>
              <a:endParaRPr/>
            </a:p>
          </p:txBody>
        </p:sp>
      </p:grpSp>
      <p:grpSp>
        <p:nvGrpSpPr>
          <p:cNvPr id="13" name="Group 13"/>
          <p:cNvGrpSpPr>
            <a:grpSpLocks noChangeAspect="1"/>
          </p:cNvGrpSpPr>
          <p:nvPr/>
        </p:nvGrpSpPr>
        <p:grpSpPr>
          <a:xfrm>
            <a:off x="2282138" y="2986489"/>
            <a:ext cx="2320061" cy="2310998"/>
            <a:chOff x="0" y="0"/>
            <a:chExt cx="6502400" cy="6477000"/>
          </a:xfrm>
        </p:grpSpPr>
        <p:sp>
          <p:nvSpPr>
            <p:cNvPr id="14" name="Freeform 14"/>
            <p:cNvSpPr/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4"/>
              <a:stretch>
                <a:fillRect l="-24572" r="-2457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516135" y="3322618"/>
            <a:ext cx="5489727" cy="1761958"/>
            <a:chOff x="0" y="0"/>
            <a:chExt cx="1569119" cy="50361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569119" cy="503617"/>
            </a:xfrm>
            <a:custGeom>
              <a:avLst/>
              <a:gdLst/>
              <a:ahLst/>
              <a:cxnLst/>
              <a:rect l="l" t="t" r="r" b="b"/>
              <a:pathLst>
                <a:path w="1569119" h="503617">
                  <a:moveTo>
                    <a:pt x="18333" y="0"/>
                  </a:moveTo>
                  <a:lnTo>
                    <a:pt x="1550786" y="0"/>
                  </a:lnTo>
                  <a:cubicBezTo>
                    <a:pt x="1555648" y="0"/>
                    <a:pt x="1560311" y="1932"/>
                    <a:pt x="1563749" y="5370"/>
                  </a:cubicBezTo>
                  <a:cubicBezTo>
                    <a:pt x="1567187" y="8808"/>
                    <a:pt x="1569119" y="13471"/>
                    <a:pt x="1569119" y="18333"/>
                  </a:cubicBezTo>
                  <a:lnTo>
                    <a:pt x="1569119" y="485284"/>
                  </a:lnTo>
                  <a:cubicBezTo>
                    <a:pt x="1569119" y="495409"/>
                    <a:pt x="1560911" y="503617"/>
                    <a:pt x="1550786" y="503617"/>
                  </a:cubicBezTo>
                  <a:lnTo>
                    <a:pt x="18333" y="503617"/>
                  </a:lnTo>
                  <a:cubicBezTo>
                    <a:pt x="8208" y="503617"/>
                    <a:pt x="0" y="495409"/>
                    <a:pt x="0" y="485284"/>
                  </a:cubicBezTo>
                  <a:lnTo>
                    <a:pt x="0" y="18333"/>
                  </a:lnTo>
                  <a:cubicBezTo>
                    <a:pt x="0" y="8208"/>
                    <a:pt x="8208" y="0"/>
                    <a:pt x="18333" y="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569119" cy="54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03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1876442" y="3457784"/>
            <a:ext cx="2282831" cy="1397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1"/>
              </a:lnSpc>
              <a:spcBef>
                <a:spcPct val="0"/>
              </a:spcBef>
            </a:pPr>
            <a:r>
              <a:rPr lang="en-US" sz="1987" b="1" spc="-39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the capacity to adjust to changing market conditions 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3301345" y="6108451"/>
            <a:ext cx="5489727" cy="1761958"/>
            <a:chOff x="0" y="0"/>
            <a:chExt cx="1569119" cy="503617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569119" cy="503617"/>
            </a:xfrm>
            <a:custGeom>
              <a:avLst/>
              <a:gdLst/>
              <a:ahLst/>
              <a:cxnLst/>
              <a:rect l="l" t="t" r="r" b="b"/>
              <a:pathLst>
                <a:path w="1569119" h="503617">
                  <a:moveTo>
                    <a:pt x="18333" y="0"/>
                  </a:moveTo>
                  <a:lnTo>
                    <a:pt x="1550786" y="0"/>
                  </a:lnTo>
                  <a:cubicBezTo>
                    <a:pt x="1555648" y="0"/>
                    <a:pt x="1560311" y="1932"/>
                    <a:pt x="1563749" y="5370"/>
                  </a:cubicBezTo>
                  <a:cubicBezTo>
                    <a:pt x="1567187" y="8808"/>
                    <a:pt x="1569119" y="13471"/>
                    <a:pt x="1569119" y="18333"/>
                  </a:cubicBezTo>
                  <a:lnTo>
                    <a:pt x="1569119" y="485284"/>
                  </a:lnTo>
                  <a:cubicBezTo>
                    <a:pt x="1569119" y="495409"/>
                    <a:pt x="1560911" y="503617"/>
                    <a:pt x="1550786" y="503617"/>
                  </a:cubicBezTo>
                  <a:lnTo>
                    <a:pt x="18333" y="503617"/>
                  </a:lnTo>
                  <a:cubicBezTo>
                    <a:pt x="8208" y="503617"/>
                    <a:pt x="0" y="495409"/>
                    <a:pt x="0" y="485284"/>
                  </a:cubicBezTo>
                  <a:lnTo>
                    <a:pt x="0" y="18333"/>
                  </a:lnTo>
                  <a:cubicBezTo>
                    <a:pt x="0" y="8208"/>
                    <a:pt x="8208" y="0"/>
                    <a:pt x="18333" y="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1569119" cy="54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03"/>
                </a:lnSpc>
              </a:pPr>
              <a:endParaRPr/>
            </a:p>
          </p:txBody>
        </p:sp>
      </p:grpSp>
      <p:grpSp>
        <p:nvGrpSpPr>
          <p:cNvPr id="23" name="Group 23"/>
          <p:cNvGrpSpPr>
            <a:grpSpLocks noChangeAspect="1"/>
          </p:cNvGrpSpPr>
          <p:nvPr/>
        </p:nvGrpSpPr>
        <p:grpSpPr>
          <a:xfrm>
            <a:off x="2282138" y="5772323"/>
            <a:ext cx="2320061" cy="2310998"/>
            <a:chOff x="0" y="0"/>
            <a:chExt cx="6502400" cy="6477000"/>
          </a:xfrm>
        </p:grpSpPr>
        <p:sp>
          <p:nvSpPr>
            <p:cNvPr id="24" name="Freeform 24"/>
            <p:cNvSpPr/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5"/>
              <a:stretch>
                <a:fillRect l="-24572" r="-2457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0516135" y="6108451"/>
            <a:ext cx="5489727" cy="1761958"/>
            <a:chOff x="0" y="0"/>
            <a:chExt cx="1569119" cy="503617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569119" cy="503617"/>
            </a:xfrm>
            <a:custGeom>
              <a:avLst/>
              <a:gdLst/>
              <a:ahLst/>
              <a:cxnLst/>
              <a:rect l="l" t="t" r="r" b="b"/>
              <a:pathLst>
                <a:path w="1569119" h="503617">
                  <a:moveTo>
                    <a:pt x="18333" y="0"/>
                  </a:moveTo>
                  <a:lnTo>
                    <a:pt x="1550786" y="0"/>
                  </a:lnTo>
                  <a:cubicBezTo>
                    <a:pt x="1555648" y="0"/>
                    <a:pt x="1560311" y="1932"/>
                    <a:pt x="1563749" y="5370"/>
                  </a:cubicBezTo>
                  <a:cubicBezTo>
                    <a:pt x="1567187" y="8808"/>
                    <a:pt x="1569119" y="13471"/>
                    <a:pt x="1569119" y="18333"/>
                  </a:cubicBezTo>
                  <a:lnTo>
                    <a:pt x="1569119" y="485284"/>
                  </a:lnTo>
                  <a:cubicBezTo>
                    <a:pt x="1569119" y="495409"/>
                    <a:pt x="1560911" y="503617"/>
                    <a:pt x="1550786" y="503617"/>
                  </a:cubicBezTo>
                  <a:lnTo>
                    <a:pt x="18333" y="503617"/>
                  </a:lnTo>
                  <a:cubicBezTo>
                    <a:pt x="8208" y="503617"/>
                    <a:pt x="0" y="495409"/>
                    <a:pt x="0" y="485284"/>
                  </a:cubicBezTo>
                  <a:lnTo>
                    <a:pt x="0" y="18333"/>
                  </a:lnTo>
                  <a:cubicBezTo>
                    <a:pt x="0" y="8208"/>
                    <a:pt x="8208" y="0"/>
                    <a:pt x="18333" y="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569119" cy="54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03"/>
                </a:lnSpc>
              </a:pPr>
              <a:endParaRPr/>
            </a:p>
          </p:txBody>
        </p:sp>
      </p:grpSp>
      <p:grpSp>
        <p:nvGrpSpPr>
          <p:cNvPr id="29" name="Group 29"/>
          <p:cNvGrpSpPr>
            <a:grpSpLocks noChangeAspect="1"/>
          </p:cNvGrpSpPr>
          <p:nvPr/>
        </p:nvGrpSpPr>
        <p:grpSpPr>
          <a:xfrm>
            <a:off x="-46214" y="7097814"/>
            <a:ext cx="5669664" cy="3189186"/>
            <a:chOff x="0" y="0"/>
            <a:chExt cx="6089457" cy="342532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0" y="0"/>
                  </a:moveTo>
                  <a:lnTo>
                    <a:pt x="0" y="3425320"/>
                  </a:lnTo>
                  <a:lnTo>
                    <a:pt x="6089457" y="3425320"/>
                  </a:lnTo>
                  <a:cubicBezTo>
                    <a:pt x="4059638" y="2283546"/>
                    <a:pt x="2029819" y="1141773"/>
                    <a:pt x="0" y="0"/>
                  </a:cubicBezTo>
                  <a:close/>
                </a:path>
              </a:pathLst>
            </a:custGeom>
            <a:solidFill>
              <a:srgbClr val="D94D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0" y="0"/>
                  </a:moveTo>
                  <a:lnTo>
                    <a:pt x="0" y="3425320"/>
                  </a:lnTo>
                  <a:lnTo>
                    <a:pt x="6089457" y="3425320"/>
                  </a:lnTo>
                  <a:cubicBezTo>
                    <a:pt x="4059638" y="2283546"/>
                    <a:pt x="2029819" y="1141773"/>
                    <a:pt x="0" y="0"/>
                  </a:cubicBezTo>
                  <a:close/>
                </a:path>
              </a:pathLst>
            </a:custGeom>
            <a:blipFill>
              <a:blip r:embed="rId6"/>
              <a:stretch>
                <a:fillRect l="-98184" t="-51103" r="-41729" b="-1333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>
            <a:grpSpLocks noChangeAspect="1"/>
          </p:cNvGrpSpPr>
          <p:nvPr/>
        </p:nvGrpSpPr>
        <p:grpSpPr>
          <a:xfrm>
            <a:off x="11260055" y="0"/>
            <a:ext cx="7027945" cy="3953220"/>
            <a:chOff x="0" y="0"/>
            <a:chExt cx="6089457" cy="342532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6089457" y="3425320"/>
                  </a:moveTo>
                  <a:lnTo>
                    <a:pt x="6089457" y="0"/>
                  </a:lnTo>
                  <a:lnTo>
                    <a:pt x="0" y="0"/>
                  </a:lnTo>
                  <a:cubicBezTo>
                    <a:pt x="2029819" y="1141773"/>
                    <a:pt x="4059638" y="2283546"/>
                    <a:pt x="6089457" y="3425320"/>
                  </a:cubicBezTo>
                  <a:close/>
                </a:path>
              </a:pathLst>
            </a:custGeom>
            <a:solidFill>
              <a:srgbClr val="539BE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6089457" y="3425320"/>
                  </a:moveTo>
                  <a:lnTo>
                    <a:pt x="6089457" y="0"/>
                  </a:lnTo>
                  <a:lnTo>
                    <a:pt x="0" y="0"/>
                  </a:lnTo>
                  <a:cubicBezTo>
                    <a:pt x="2029819" y="1141773"/>
                    <a:pt x="4059638" y="2283546"/>
                    <a:pt x="6089457" y="3425320"/>
                  </a:cubicBezTo>
                  <a:close/>
                </a:path>
              </a:pathLst>
            </a:custGeom>
            <a:blipFill>
              <a:blip r:embed="rId7"/>
              <a:stretch>
                <a:fillRect t="-5555" b="-55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4661652" y="3448259"/>
            <a:ext cx="2543612" cy="789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01"/>
              </a:lnSpc>
              <a:spcBef>
                <a:spcPct val="0"/>
              </a:spcBef>
            </a:pPr>
            <a:r>
              <a:rPr lang="en-US" sz="2286" b="1" spc="-45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increases rapport and trust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661652" y="6243617"/>
            <a:ext cx="2826376" cy="1070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21"/>
              </a:lnSpc>
              <a:spcBef>
                <a:spcPct val="0"/>
              </a:spcBef>
            </a:pPr>
            <a:r>
              <a:rPr lang="en-US" sz="2087" b="1" spc="-4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lowers the possibility of misunderstandings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1876442" y="6243617"/>
            <a:ext cx="3468552" cy="1324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1"/>
              </a:lnSpc>
              <a:spcBef>
                <a:spcPct val="0"/>
              </a:spcBef>
            </a:pPr>
            <a:r>
              <a:rPr lang="en-US" sz="1887" b="1" spc="-37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shows dedication and respect, creating opportunities for long-term success. </a:t>
            </a:r>
          </a:p>
        </p:txBody>
      </p:sp>
      <p:grpSp>
        <p:nvGrpSpPr>
          <p:cNvPr id="38" name="Group 38"/>
          <p:cNvGrpSpPr>
            <a:grpSpLocks noChangeAspect="1"/>
          </p:cNvGrpSpPr>
          <p:nvPr/>
        </p:nvGrpSpPr>
        <p:grpSpPr>
          <a:xfrm>
            <a:off x="9356105" y="2832502"/>
            <a:ext cx="2320061" cy="2310998"/>
            <a:chOff x="0" y="0"/>
            <a:chExt cx="6502400" cy="6477000"/>
          </a:xfrm>
        </p:grpSpPr>
        <p:sp>
          <p:nvSpPr>
            <p:cNvPr id="39" name="Freeform 39"/>
            <p:cNvSpPr/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4"/>
              <a:stretch>
                <a:fillRect l="-24572" r="-2457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40"/>
            <p:cNvSpPr/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>
            <a:grpSpLocks noChangeAspect="1"/>
          </p:cNvGrpSpPr>
          <p:nvPr/>
        </p:nvGrpSpPr>
        <p:grpSpPr>
          <a:xfrm>
            <a:off x="9144000" y="5772323"/>
            <a:ext cx="2320061" cy="2310998"/>
            <a:chOff x="0" y="0"/>
            <a:chExt cx="6502400" cy="6477000"/>
          </a:xfrm>
        </p:grpSpPr>
        <p:sp>
          <p:nvSpPr>
            <p:cNvPr id="42" name="Freeform 42"/>
            <p:cNvSpPr/>
            <p:nvPr/>
          </p:nvSpPr>
          <p:spPr>
            <a:xfrm>
              <a:off x="-23042" y="119185"/>
              <a:ext cx="6542159" cy="6244242"/>
            </a:xfrm>
            <a:custGeom>
              <a:avLst/>
              <a:gdLst/>
              <a:ahLst/>
              <a:cxnLst/>
              <a:rect l="l" t="t" r="r" b="b"/>
              <a:pathLst>
                <a:path w="6542159" h="6244242">
                  <a:moveTo>
                    <a:pt x="3271080" y="4996"/>
                  </a:moveTo>
                  <a:cubicBezTo>
                    <a:pt x="2154117" y="0"/>
                    <a:pt x="1119857" y="593026"/>
                    <a:pt x="559929" y="1559521"/>
                  </a:cubicBezTo>
                  <a:cubicBezTo>
                    <a:pt x="0" y="2526015"/>
                    <a:pt x="0" y="3718228"/>
                    <a:pt x="559929" y="4684723"/>
                  </a:cubicBezTo>
                  <a:cubicBezTo>
                    <a:pt x="1119857" y="5651217"/>
                    <a:pt x="2154117" y="6244243"/>
                    <a:pt x="3271080" y="6239248"/>
                  </a:cubicBezTo>
                  <a:cubicBezTo>
                    <a:pt x="4388043" y="6244243"/>
                    <a:pt x="5422303" y="5651217"/>
                    <a:pt x="5982231" y="4684723"/>
                  </a:cubicBezTo>
                  <a:cubicBezTo>
                    <a:pt x="6542160" y="3718229"/>
                    <a:pt x="6542160" y="2526015"/>
                    <a:pt x="5982231" y="1559521"/>
                  </a:cubicBezTo>
                  <a:cubicBezTo>
                    <a:pt x="5422303" y="593027"/>
                    <a:pt x="4388043" y="1"/>
                    <a:pt x="3271080" y="4996"/>
                  </a:cubicBezTo>
                  <a:close/>
                </a:path>
              </a:pathLst>
            </a:custGeom>
            <a:blipFill>
              <a:blip r:embed="rId5"/>
              <a:stretch>
                <a:fillRect l="-24572" r="-2457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43"/>
            <p:cNvSpPr/>
            <p:nvPr/>
          </p:nvSpPr>
          <p:spPr>
            <a:xfrm>
              <a:off x="73038" y="66269"/>
              <a:ext cx="6350000" cy="6349987"/>
            </a:xfrm>
            <a:custGeom>
              <a:avLst/>
              <a:gdLst/>
              <a:ahLst/>
              <a:cxnLst/>
              <a:rect l="l" t="t" r="r" b="b"/>
              <a:pathLst>
                <a:path w="6350000" h="6349987">
                  <a:moveTo>
                    <a:pt x="3175000" y="6349987"/>
                  </a:moveTo>
                  <a:cubicBezTo>
                    <a:pt x="1424279" y="6349987"/>
                    <a:pt x="0" y="4925733"/>
                    <a:pt x="0" y="3175038"/>
                  </a:cubicBezTo>
                  <a:cubicBezTo>
                    <a:pt x="0" y="1424317"/>
                    <a:pt x="1424292" y="0"/>
                    <a:pt x="3175000" y="0"/>
                  </a:cubicBezTo>
                  <a:cubicBezTo>
                    <a:pt x="4925733" y="0"/>
                    <a:pt x="6350000" y="1424330"/>
                    <a:pt x="6350000" y="3175038"/>
                  </a:cubicBezTo>
                  <a:cubicBezTo>
                    <a:pt x="6350000" y="4925720"/>
                    <a:pt x="4925733" y="6349987"/>
                    <a:pt x="3175000" y="6349987"/>
                  </a:cubicBezTo>
                  <a:close/>
                  <a:moveTo>
                    <a:pt x="3175000" y="115760"/>
                  </a:moveTo>
                  <a:cubicBezTo>
                    <a:pt x="1488135" y="115760"/>
                    <a:pt x="115760" y="1488148"/>
                    <a:pt x="115760" y="3175038"/>
                  </a:cubicBezTo>
                  <a:cubicBezTo>
                    <a:pt x="115760" y="4861915"/>
                    <a:pt x="1488135" y="6234265"/>
                    <a:pt x="3175000" y="6234265"/>
                  </a:cubicBezTo>
                  <a:cubicBezTo>
                    <a:pt x="4861852" y="6234265"/>
                    <a:pt x="6234265" y="4861890"/>
                    <a:pt x="6234265" y="3175038"/>
                  </a:cubicBezTo>
                  <a:cubicBezTo>
                    <a:pt x="6234265" y="1488148"/>
                    <a:pt x="4861852" y="115760"/>
                    <a:pt x="3175000" y="11576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731123" y="2607270"/>
            <a:ext cx="6422296" cy="6422996"/>
            <a:chOff x="0" y="0"/>
            <a:chExt cx="6603840" cy="66045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603873" cy="6604508"/>
            </a:xfrm>
            <a:custGeom>
              <a:avLst/>
              <a:gdLst/>
              <a:ahLst/>
              <a:cxnLst/>
              <a:rect l="l" t="t" r="r" b="b"/>
              <a:pathLst>
                <a:path w="6603873" h="6604508">
                  <a:moveTo>
                    <a:pt x="0" y="3302254"/>
                  </a:moveTo>
                  <a:cubicBezTo>
                    <a:pt x="0" y="1478534"/>
                    <a:pt x="1478280" y="0"/>
                    <a:pt x="3301873" y="0"/>
                  </a:cubicBezTo>
                  <a:lnTo>
                    <a:pt x="3301873" y="25527"/>
                  </a:lnTo>
                  <a:lnTo>
                    <a:pt x="3301873" y="0"/>
                  </a:lnTo>
                  <a:cubicBezTo>
                    <a:pt x="5125466" y="0"/>
                    <a:pt x="6603873" y="1478534"/>
                    <a:pt x="6603873" y="3302254"/>
                  </a:cubicBezTo>
                  <a:cubicBezTo>
                    <a:pt x="6603873" y="5125974"/>
                    <a:pt x="5125466" y="6604508"/>
                    <a:pt x="3301873" y="6604508"/>
                  </a:cubicBezTo>
                  <a:lnTo>
                    <a:pt x="3301873" y="6578981"/>
                  </a:lnTo>
                  <a:lnTo>
                    <a:pt x="3301873" y="6604508"/>
                  </a:lnTo>
                  <a:cubicBezTo>
                    <a:pt x="1478280" y="6604508"/>
                    <a:pt x="0" y="5126101"/>
                    <a:pt x="0" y="3302254"/>
                  </a:cubicBezTo>
                  <a:lnTo>
                    <a:pt x="25527" y="3302254"/>
                  </a:lnTo>
                  <a:lnTo>
                    <a:pt x="46990" y="3316097"/>
                  </a:lnTo>
                  <a:cubicBezTo>
                    <a:pt x="40894" y="3325622"/>
                    <a:pt x="29210" y="3330067"/>
                    <a:pt x="18288" y="3326892"/>
                  </a:cubicBezTo>
                  <a:cubicBezTo>
                    <a:pt x="7366" y="3323717"/>
                    <a:pt x="0" y="3313684"/>
                    <a:pt x="0" y="3302254"/>
                  </a:cubicBezTo>
                  <a:moveTo>
                    <a:pt x="51181" y="3302254"/>
                  </a:moveTo>
                  <a:lnTo>
                    <a:pt x="25527" y="3302254"/>
                  </a:lnTo>
                  <a:lnTo>
                    <a:pt x="4064" y="3288538"/>
                  </a:lnTo>
                  <a:cubicBezTo>
                    <a:pt x="10160" y="3279013"/>
                    <a:pt x="21844" y="3274568"/>
                    <a:pt x="32766" y="3277743"/>
                  </a:cubicBezTo>
                  <a:cubicBezTo>
                    <a:pt x="43688" y="3280918"/>
                    <a:pt x="51181" y="3290951"/>
                    <a:pt x="51181" y="3302254"/>
                  </a:cubicBezTo>
                  <a:cubicBezTo>
                    <a:pt x="51181" y="5097780"/>
                    <a:pt x="1506601" y="6553454"/>
                    <a:pt x="3302000" y="6553454"/>
                  </a:cubicBezTo>
                  <a:cubicBezTo>
                    <a:pt x="5097399" y="6553454"/>
                    <a:pt x="6552819" y="5097907"/>
                    <a:pt x="6552819" y="3302254"/>
                  </a:cubicBezTo>
                  <a:lnTo>
                    <a:pt x="6578346" y="3302254"/>
                  </a:lnTo>
                  <a:lnTo>
                    <a:pt x="6552819" y="3302254"/>
                  </a:lnTo>
                  <a:cubicBezTo>
                    <a:pt x="6552819" y="1506728"/>
                    <a:pt x="5097399" y="51054"/>
                    <a:pt x="3302000" y="51054"/>
                  </a:cubicBezTo>
                  <a:lnTo>
                    <a:pt x="3302000" y="25527"/>
                  </a:lnTo>
                  <a:lnTo>
                    <a:pt x="3302000" y="51181"/>
                  </a:lnTo>
                  <a:cubicBezTo>
                    <a:pt x="1506601" y="51181"/>
                    <a:pt x="51181" y="1506728"/>
                    <a:pt x="51181" y="3302381"/>
                  </a:cubicBezTo>
                  <a:close/>
                </a:path>
              </a:pathLst>
            </a:custGeom>
            <a:solidFill>
              <a:srgbClr val="99999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860907" y="4278313"/>
            <a:ext cx="1309387" cy="2127228"/>
            <a:chOff x="0" y="0"/>
            <a:chExt cx="1346400" cy="218736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46454" cy="2187448"/>
            </a:xfrm>
            <a:custGeom>
              <a:avLst/>
              <a:gdLst/>
              <a:ahLst/>
              <a:cxnLst/>
              <a:rect l="l" t="t" r="r" b="b"/>
              <a:pathLst>
                <a:path w="1346454" h="2187448">
                  <a:moveTo>
                    <a:pt x="1346454" y="472694"/>
                  </a:moveTo>
                  <a:cubicBezTo>
                    <a:pt x="993775" y="0"/>
                    <a:pt x="993775" y="0"/>
                    <a:pt x="993775" y="0"/>
                  </a:cubicBezTo>
                  <a:cubicBezTo>
                    <a:pt x="697230" y="216281"/>
                    <a:pt x="464820" y="512826"/>
                    <a:pt x="328549" y="849249"/>
                  </a:cubicBezTo>
                  <a:cubicBezTo>
                    <a:pt x="0" y="897382"/>
                    <a:pt x="0" y="897382"/>
                    <a:pt x="0" y="897382"/>
                  </a:cubicBezTo>
                  <a:cubicBezTo>
                    <a:pt x="240411" y="1129792"/>
                    <a:pt x="240411" y="1129792"/>
                    <a:pt x="240411" y="1129792"/>
                  </a:cubicBezTo>
                  <a:cubicBezTo>
                    <a:pt x="208407" y="1274064"/>
                    <a:pt x="184277" y="1426210"/>
                    <a:pt x="184277" y="1586484"/>
                  </a:cubicBezTo>
                  <a:cubicBezTo>
                    <a:pt x="184277" y="1794764"/>
                    <a:pt x="216281" y="1995170"/>
                    <a:pt x="280416" y="2187448"/>
                  </a:cubicBezTo>
                  <a:cubicBezTo>
                    <a:pt x="865505" y="1971040"/>
                    <a:pt x="865505" y="1971040"/>
                    <a:pt x="865505" y="1971040"/>
                  </a:cubicBezTo>
                  <a:cubicBezTo>
                    <a:pt x="817372" y="1842897"/>
                    <a:pt x="793369" y="1698625"/>
                    <a:pt x="793369" y="1554353"/>
                  </a:cubicBezTo>
                  <a:cubicBezTo>
                    <a:pt x="793369" y="1105662"/>
                    <a:pt x="1017778" y="713105"/>
                    <a:pt x="1346327" y="47269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132587" y="6192678"/>
            <a:ext cx="1806533" cy="1522249"/>
            <a:chOff x="0" y="0"/>
            <a:chExt cx="1857600" cy="156528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857629" cy="1565275"/>
            </a:xfrm>
            <a:custGeom>
              <a:avLst/>
              <a:gdLst/>
              <a:ahLst/>
              <a:cxnLst/>
              <a:rect l="l" t="t" r="r" b="b"/>
              <a:pathLst>
                <a:path w="1857629" h="1565275">
                  <a:moveTo>
                    <a:pt x="1857629" y="931164"/>
                  </a:moveTo>
                  <a:cubicBezTo>
                    <a:pt x="1265047" y="931164"/>
                    <a:pt x="760603" y="537845"/>
                    <a:pt x="584454" y="0"/>
                  </a:cubicBezTo>
                  <a:cubicBezTo>
                    <a:pt x="0" y="216789"/>
                    <a:pt x="0" y="216789"/>
                    <a:pt x="0" y="216789"/>
                  </a:cubicBezTo>
                  <a:cubicBezTo>
                    <a:pt x="112141" y="569976"/>
                    <a:pt x="320294" y="874903"/>
                    <a:pt x="592455" y="1099693"/>
                  </a:cubicBezTo>
                  <a:cubicBezTo>
                    <a:pt x="536448" y="1444879"/>
                    <a:pt x="536448" y="1444879"/>
                    <a:pt x="536448" y="1444879"/>
                  </a:cubicBezTo>
                  <a:cubicBezTo>
                    <a:pt x="840740" y="1284351"/>
                    <a:pt x="840740" y="1284351"/>
                    <a:pt x="840740" y="1284351"/>
                  </a:cubicBezTo>
                  <a:cubicBezTo>
                    <a:pt x="1137031" y="1461008"/>
                    <a:pt x="1489329" y="1565275"/>
                    <a:pt x="1857629" y="1565275"/>
                  </a:cubicBezTo>
                  <a:lnTo>
                    <a:pt x="1857629" y="931164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939120" y="6192678"/>
            <a:ext cx="1806533" cy="1522249"/>
            <a:chOff x="0" y="0"/>
            <a:chExt cx="1857600" cy="156528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857629" cy="1565275"/>
            </a:xfrm>
            <a:custGeom>
              <a:avLst/>
              <a:gdLst/>
              <a:ahLst/>
              <a:cxnLst/>
              <a:rect l="l" t="t" r="r" b="b"/>
              <a:pathLst>
                <a:path w="1857629" h="1565275">
                  <a:moveTo>
                    <a:pt x="1857629" y="216789"/>
                  </a:moveTo>
                  <a:cubicBezTo>
                    <a:pt x="1273048" y="0"/>
                    <a:pt x="1273048" y="0"/>
                    <a:pt x="1273048" y="0"/>
                  </a:cubicBezTo>
                  <a:cubicBezTo>
                    <a:pt x="1096899" y="537845"/>
                    <a:pt x="592455" y="931164"/>
                    <a:pt x="0" y="931164"/>
                  </a:cubicBezTo>
                  <a:cubicBezTo>
                    <a:pt x="0" y="1565275"/>
                    <a:pt x="0" y="1565275"/>
                    <a:pt x="0" y="1565275"/>
                  </a:cubicBezTo>
                  <a:cubicBezTo>
                    <a:pt x="368300" y="1565275"/>
                    <a:pt x="720598" y="1460881"/>
                    <a:pt x="1016889" y="1284351"/>
                  </a:cubicBezTo>
                  <a:cubicBezTo>
                    <a:pt x="1321181" y="1444879"/>
                    <a:pt x="1321181" y="1444879"/>
                    <a:pt x="1321181" y="1444879"/>
                  </a:cubicBezTo>
                  <a:cubicBezTo>
                    <a:pt x="1265174" y="1099693"/>
                    <a:pt x="1265174" y="1099693"/>
                    <a:pt x="1265174" y="1099693"/>
                  </a:cubicBezTo>
                  <a:cubicBezTo>
                    <a:pt x="1537462" y="874903"/>
                    <a:pt x="1745615" y="569849"/>
                    <a:pt x="1857629" y="21666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710748" y="4278313"/>
            <a:ext cx="1306586" cy="2127228"/>
            <a:chOff x="0" y="0"/>
            <a:chExt cx="1343520" cy="218736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43533" cy="2187321"/>
            </a:xfrm>
            <a:custGeom>
              <a:avLst/>
              <a:gdLst/>
              <a:ahLst/>
              <a:cxnLst/>
              <a:rect l="l" t="t" r="r" b="b"/>
              <a:pathLst>
                <a:path w="1343533" h="2187321">
                  <a:moveTo>
                    <a:pt x="1343533" y="897382"/>
                  </a:moveTo>
                  <a:cubicBezTo>
                    <a:pt x="1015619" y="849249"/>
                    <a:pt x="1015619" y="849249"/>
                    <a:pt x="1015619" y="849249"/>
                  </a:cubicBezTo>
                  <a:cubicBezTo>
                    <a:pt x="879729" y="512826"/>
                    <a:pt x="647827" y="216281"/>
                    <a:pt x="351917" y="0"/>
                  </a:cubicBezTo>
                  <a:cubicBezTo>
                    <a:pt x="0" y="472694"/>
                    <a:pt x="0" y="472694"/>
                    <a:pt x="0" y="472694"/>
                  </a:cubicBezTo>
                  <a:cubicBezTo>
                    <a:pt x="327914" y="713105"/>
                    <a:pt x="551815" y="1105662"/>
                    <a:pt x="551815" y="1554353"/>
                  </a:cubicBezTo>
                  <a:cubicBezTo>
                    <a:pt x="551815" y="1698625"/>
                    <a:pt x="527812" y="1842770"/>
                    <a:pt x="479806" y="1971040"/>
                  </a:cubicBezTo>
                  <a:cubicBezTo>
                    <a:pt x="1063625" y="2187321"/>
                    <a:pt x="1063625" y="2187321"/>
                    <a:pt x="1063625" y="2187321"/>
                  </a:cubicBezTo>
                  <a:cubicBezTo>
                    <a:pt x="1127633" y="1995043"/>
                    <a:pt x="1159637" y="1794764"/>
                    <a:pt x="1159637" y="1586357"/>
                  </a:cubicBezTo>
                  <a:cubicBezTo>
                    <a:pt x="1159637" y="1426083"/>
                    <a:pt x="1135634" y="1273937"/>
                    <a:pt x="1103630" y="1129665"/>
                  </a:cubicBezTo>
                  <a:lnTo>
                    <a:pt x="1343533" y="897255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1824391" y="3645326"/>
            <a:ext cx="2229458" cy="1093023"/>
            <a:chOff x="0" y="0"/>
            <a:chExt cx="2292480" cy="112392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292477" cy="1123950"/>
            </a:xfrm>
            <a:custGeom>
              <a:avLst/>
              <a:gdLst/>
              <a:ahLst/>
              <a:cxnLst/>
              <a:rect l="l" t="t" r="r" b="b"/>
              <a:pathLst>
                <a:path w="2292477" h="1123950">
                  <a:moveTo>
                    <a:pt x="1290574" y="280924"/>
                  </a:moveTo>
                  <a:cubicBezTo>
                    <a:pt x="1146302" y="0"/>
                    <a:pt x="1146302" y="0"/>
                    <a:pt x="1146302" y="0"/>
                  </a:cubicBezTo>
                  <a:cubicBezTo>
                    <a:pt x="1001903" y="280924"/>
                    <a:pt x="1001903" y="280924"/>
                    <a:pt x="1001903" y="280924"/>
                  </a:cubicBezTo>
                  <a:cubicBezTo>
                    <a:pt x="625221" y="313055"/>
                    <a:pt x="280543" y="441579"/>
                    <a:pt x="0" y="650240"/>
                  </a:cubicBezTo>
                  <a:cubicBezTo>
                    <a:pt x="352679" y="1123950"/>
                    <a:pt x="352679" y="1123950"/>
                    <a:pt x="352679" y="1123950"/>
                  </a:cubicBezTo>
                  <a:cubicBezTo>
                    <a:pt x="577088" y="955294"/>
                    <a:pt x="849630" y="859028"/>
                    <a:pt x="1146302" y="859028"/>
                  </a:cubicBezTo>
                  <a:cubicBezTo>
                    <a:pt x="1442974" y="859028"/>
                    <a:pt x="1715389" y="955421"/>
                    <a:pt x="1939798" y="1123950"/>
                  </a:cubicBezTo>
                  <a:cubicBezTo>
                    <a:pt x="2292477" y="650240"/>
                    <a:pt x="2292477" y="650240"/>
                    <a:pt x="2292477" y="650240"/>
                  </a:cubicBezTo>
                  <a:cubicBezTo>
                    <a:pt x="2011934" y="441452"/>
                    <a:pt x="1667256" y="313055"/>
                    <a:pt x="1290574" y="28092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1997342" y="4837078"/>
            <a:ext cx="1883556" cy="1883556"/>
            <a:chOff x="0" y="0"/>
            <a:chExt cx="1936800" cy="1936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936750" cy="1936750"/>
            </a:xfrm>
            <a:custGeom>
              <a:avLst/>
              <a:gdLst/>
              <a:ahLst/>
              <a:cxnLst/>
              <a:rect l="l" t="t" r="r" b="b"/>
              <a:pathLst>
                <a:path w="1936750" h="1936750">
                  <a:moveTo>
                    <a:pt x="0" y="968375"/>
                  </a:moveTo>
                  <a:cubicBezTo>
                    <a:pt x="0" y="433578"/>
                    <a:pt x="433578" y="0"/>
                    <a:pt x="968375" y="0"/>
                  </a:cubicBezTo>
                  <a:cubicBezTo>
                    <a:pt x="1503172" y="0"/>
                    <a:pt x="1936750" y="433578"/>
                    <a:pt x="1936750" y="968375"/>
                  </a:cubicBezTo>
                  <a:cubicBezTo>
                    <a:pt x="1936750" y="1503172"/>
                    <a:pt x="1503172" y="1936750"/>
                    <a:pt x="968375" y="1936750"/>
                  </a:cubicBezTo>
                  <a:cubicBezTo>
                    <a:pt x="433578" y="1936750"/>
                    <a:pt x="0" y="1503172"/>
                    <a:pt x="0" y="968375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238213" y="1950126"/>
            <a:ext cx="1404615" cy="1404615"/>
            <a:chOff x="0" y="0"/>
            <a:chExt cx="1444320" cy="144432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44244" cy="1444244"/>
            </a:xfrm>
            <a:custGeom>
              <a:avLst/>
              <a:gdLst/>
              <a:ahLst/>
              <a:cxnLst/>
              <a:rect l="l" t="t" r="r" b="b"/>
              <a:pathLst>
                <a:path w="1444244" h="1444244">
                  <a:moveTo>
                    <a:pt x="0" y="722122"/>
                  </a:moveTo>
                  <a:cubicBezTo>
                    <a:pt x="0" y="323342"/>
                    <a:pt x="323342" y="0"/>
                    <a:pt x="722122" y="0"/>
                  </a:cubicBezTo>
                  <a:cubicBezTo>
                    <a:pt x="1120902" y="0"/>
                    <a:pt x="1444244" y="323342"/>
                    <a:pt x="1444244" y="722122"/>
                  </a:cubicBezTo>
                  <a:cubicBezTo>
                    <a:pt x="1444244" y="1120902"/>
                    <a:pt x="1120902" y="1444244"/>
                    <a:pt x="722122" y="1444244"/>
                  </a:cubicBezTo>
                  <a:cubicBezTo>
                    <a:pt x="323342" y="1444244"/>
                    <a:pt x="0" y="1121029"/>
                    <a:pt x="0" y="72212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5335228" y="4145274"/>
            <a:ext cx="1404615" cy="1405315"/>
            <a:chOff x="0" y="0"/>
            <a:chExt cx="1444320" cy="144504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444244" cy="1445006"/>
            </a:xfrm>
            <a:custGeom>
              <a:avLst/>
              <a:gdLst/>
              <a:ahLst/>
              <a:cxnLst/>
              <a:rect l="l" t="t" r="r" b="b"/>
              <a:pathLst>
                <a:path w="1444244" h="1445006">
                  <a:moveTo>
                    <a:pt x="0" y="722503"/>
                  </a:moveTo>
                  <a:cubicBezTo>
                    <a:pt x="0" y="323469"/>
                    <a:pt x="323342" y="0"/>
                    <a:pt x="722122" y="0"/>
                  </a:cubicBezTo>
                  <a:cubicBezTo>
                    <a:pt x="1120902" y="0"/>
                    <a:pt x="1444244" y="323469"/>
                    <a:pt x="1444244" y="722503"/>
                  </a:cubicBezTo>
                  <a:cubicBezTo>
                    <a:pt x="1444244" y="1121537"/>
                    <a:pt x="1120902" y="1445006"/>
                    <a:pt x="722122" y="1445006"/>
                  </a:cubicBezTo>
                  <a:cubicBezTo>
                    <a:pt x="323342" y="1445006"/>
                    <a:pt x="0" y="1121537"/>
                    <a:pt x="0" y="722503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4180587" y="7721229"/>
            <a:ext cx="1404615" cy="1404615"/>
            <a:chOff x="0" y="0"/>
            <a:chExt cx="1444320" cy="144432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444244" cy="1444244"/>
            </a:xfrm>
            <a:custGeom>
              <a:avLst/>
              <a:gdLst/>
              <a:ahLst/>
              <a:cxnLst/>
              <a:rect l="l" t="t" r="r" b="b"/>
              <a:pathLst>
                <a:path w="1444244" h="1444244">
                  <a:moveTo>
                    <a:pt x="0" y="722122"/>
                  </a:moveTo>
                  <a:cubicBezTo>
                    <a:pt x="0" y="323342"/>
                    <a:pt x="323342" y="0"/>
                    <a:pt x="722122" y="0"/>
                  </a:cubicBezTo>
                  <a:cubicBezTo>
                    <a:pt x="1120902" y="0"/>
                    <a:pt x="1444244" y="323342"/>
                    <a:pt x="1444244" y="722122"/>
                  </a:cubicBezTo>
                  <a:cubicBezTo>
                    <a:pt x="1444244" y="1120902"/>
                    <a:pt x="1120902" y="1444244"/>
                    <a:pt x="722122" y="1444244"/>
                  </a:cubicBezTo>
                  <a:cubicBezTo>
                    <a:pt x="323342" y="1444244"/>
                    <a:pt x="0" y="1121029"/>
                    <a:pt x="0" y="72212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376364" y="7721229"/>
            <a:ext cx="1404615" cy="1404615"/>
            <a:chOff x="0" y="0"/>
            <a:chExt cx="1444320" cy="144432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444244" cy="1444244"/>
            </a:xfrm>
            <a:custGeom>
              <a:avLst/>
              <a:gdLst/>
              <a:ahLst/>
              <a:cxnLst/>
              <a:rect l="l" t="t" r="r" b="b"/>
              <a:pathLst>
                <a:path w="1444244" h="1444244">
                  <a:moveTo>
                    <a:pt x="0" y="722122"/>
                  </a:moveTo>
                  <a:cubicBezTo>
                    <a:pt x="0" y="323342"/>
                    <a:pt x="323342" y="0"/>
                    <a:pt x="722122" y="0"/>
                  </a:cubicBezTo>
                  <a:cubicBezTo>
                    <a:pt x="1120902" y="0"/>
                    <a:pt x="1444244" y="323342"/>
                    <a:pt x="1444244" y="722122"/>
                  </a:cubicBezTo>
                  <a:cubicBezTo>
                    <a:pt x="1444244" y="1120902"/>
                    <a:pt x="1120902" y="1444244"/>
                    <a:pt x="722122" y="1444244"/>
                  </a:cubicBezTo>
                  <a:cubicBezTo>
                    <a:pt x="323342" y="1444244"/>
                    <a:pt x="0" y="1121029"/>
                    <a:pt x="0" y="72212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144000" y="4145274"/>
            <a:ext cx="1405315" cy="1405315"/>
            <a:chOff x="0" y="0"/>
            <a:chExt cx="1445040" cy="144504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1445006" cy="1445006"/>
            </a:xfrm>
            <a:custGeom>
              <a:avLst/>
              <a:gdLst/>
              <a:ahLst/>
              <a:cxnLst/>
              <a:rect l="l" t="t" r="r" b="b"/>
              <a:pathLst>
                <a:path w="1445006" h="1445006">
                  <a:moveTo>
                    <a:pt x="0" y="722503"/>
                  </a:moveTo>
                  <a:cubicBezTo>
                    <a:pt x="0" y="323469"/>
                    <a:pt x="323469" y="0"/>
                    <a:pt x="722503" y="0"/>
                  </a:cubicBezTo>
                  <a:cubicBezTo>
                    <a:pt x="1121537" y="0"/>
                    <a:pt x="1445006" y="323469"/>
                    <a:pt x="1445006" y="722503"/>
                  </a:cubicBezTo>
                  <a:cubicBezTo>
                    <a:pt x="1445006" y="1121537"/>
                    <a:pt x="1121537" y="1445006"/>
                    <a:pt x="722503" y="1445006"/>
                  </a:cubicBezTo>
                  <a:cubicBezTo>
                    <a:pt x="323469" y="1445006"/>
                    <a:pt x="0" y="1121537"/>
                    <a:pt x="0" y="722503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838832" y="1604249"/>
            <a:ext cx="9249552" cy="1535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187"/>
              </a:lnSpc>
              <a:spcBef>
                <a:spcPct val="0"/>
              </a:spcBef>
            </a:pPr>
            <a:r>
              <a:rPr lang="en-US" sz="4483" spc="156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 CONCLU</a:t>
            </a:r>
            <a:r>
              <a:rPr lang="en-US" sz="4483" u="none" strike="noStrike" spc="156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SION &amp; KEY TAKEAWAYS</a:t>
            </a:r>
          </a:p>
        </p:txBody>
      </p:sp>
      <p:sp>
        <p:nvSpPr>
          <p:cNvPr id="28" name="Freeform 28"/>
          <p:cNvSpPr/>
          <p:nvPr/>
        </p:nvSpPr>
        <p:spPr>
          <a:xfrm>
            <a:off x="12541476" y="5292915"/>
            <a:ext cx="795288" cy="629119"/>
          </a:xfrm>
          <a:custGeom>
            <a:avLst/>
            <a:gdLst/>
            <a:ahLst/>
            <a:cxnLst/>
            <a:rect l="l" t="t" r="r" b="b"/>
            <a:pathLst>
              <a:path w="795288" h="629119">
                <a:moveTo>
                  <a:pt x="0" y="0"/>
                </a:moveTo>
                <a:lnTo>
                  <a:pt x="795288" y="0"/>
                </a:lnTo>
                <a:lnTo>
                  <a:pt x="795288" y="629119"/>
                </a:lnTo>
                <a:lnTo>
                  <a:pt x="0" y="62911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2162976" y="5979047"/>
            <a:ext cx="1552289" cy="285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16"/>
              </a:lnSpc>
            </a:pPr>
            <a:r>
              <a:rPr lang="en-US" sz="1847" spc="-36">
                <a:solidFill>
                  <a:srgbClr val="F2F4F5"/>
                </a:solidFill>
                <a:latin typeface="Montserrat"/>
                <a:ea typeface="Montserrat"/>
                <a:cs typeface="Montserrat"/>
                <a:sym typeface="Montserrat"/>
              </a:rPr>
              <a:t>BORCELLE</a:t>
            </a:r>
          </a:p>
        </p:txBody>
      </p:sp>
      <p:sp>
        <p:nvSpPr>
          <p:cNvPr id="30" name="Freeform 30"/>
          <p:cNvSpPr/>
          <p:nvPr/>
        </p:nvSpPr>
        <p:spPr>
          <a:xfrm>
            <a:off x="14486118" y="8030286"/>
            <a:ext cx="849110" cy="827496"/>
          </a:xfrm>
          <a:custGeom>
            <a:avLst/>
            <a:gdLst/>
            <a:ahLst/>
            <a:cxnLst/>
            <a:rect l="l" t="t" r="r" b="b"/>
            <a:pathLst>
              <a:path w="849110" h="827496">
                <a:moveTo>
                  <a:pt x="0" y="0"/>
                </a:moveTo>
                <a:lnTo>
                  <a:pt x="849110" y="0"/>
                </a:lnTo>
                <a:lnTo>
                  <a:pt x="849110" y="827497"/>
                </a:lnTo>
                <a:lnTo>
                  <a:pt x="0" y="82749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15632519" y="4364397"/>
            <a:ext cx="810032" cy="779103"/>
          </a:xfrm>
          <a:custGeom>
            <a:avLst/>
            <a:gdLst/>
            <a:ahLst/>
            <a:cxnLst/>
            <a:rect l="l" t="t" r="r" b="b"/>
            <a:pathLst>
              <a:path w="810032" h="779103">
                <a:moveTo>
                  <a:pt x="0" y="0"/>
                </a:moveTo>
                <a:lnTo>
                  <a:pt x="810032" y="0"/>
                </a:lnTo>
                <a:lnTo>
                  <a:pt x="810032" y="779103"/>
                </a:lnTo>
                <a:lnTo>
                  <a:pt x="0" y="77910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10628887" y="7989290"/>
            <a:ext cx="899568" cy="868492"/>
          </a:xfrm>
          <a:custGeom>
            <a:avLst/>
            <a:gdLst/>
            <a:ahLst/>
            <a:cxnLst/>
            <a:rect l="l" t="t" r="r" b="b"/>
            <a:pathLst>
              <a:path w="899568" h="868492">
                <a:moveTo>
                  <a:pt x="0" y="0"/>
                </a:moveTo>
                <a:lnTo>
                  <a:pt x="899568" y="0"/>
                </a:lnTo>
                <a:lnTo>
                  <a:pt x="899568" y="868493"/>
                </a:lnTo>
                <a:lnTo>
                  <a:pt x="0" y="86849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12541476" y="2268825"/>
            <a:ext cx="787256" cy="767216"/>
          </a:xfrm>
          <a:custGeom>
            <a:avLst/>
            <a:gdLst/>
            <a:ahLst/>
            <a:cxnLst/>
            <a:rect l="l" t="t" r="r" b="b"/>
            <a:pathLst>
              <a:path w="787256" h="767216">
                <a:moveTo>
                  <a:pt x="0" y="0"/>
                </a:moveTo>
                <a:lnTo>
                  <a:pt x="787256" y="0"/>
                </a:lnTo>
                <a:lnTo>
                  <a:pt x="787256" y="767216"/>
                </a:lnTo>
                <a:lnTo>
                  <a:pt x="0" y="76721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9357344" y="4301671"/>
            <a:ext cx="978628" cy="991244"/>
          </a:xfrm>
          <a:custGeom>
            <a:avLst/>
            <a:gdLst/>
            <a:ahLst/>
            <a:cxnLst/>
            <a:rect l="l" t="t" r="r" b="b"/>
            <a:pathLst>
              <a:path w="978628" h="991244">
                <a:moveTo>
                  <a:pt x="0" y="0"/>
                </a:moveTo>
                <a:lnTo>
                  <a:pt x="978627" y="0"/>
                </a:lnTo>
                <a:lnTo>
                  <a:pt x="978627" y="991244"/>
                </a:lnTo>
                <a:lnTo>
                  <a:pt x="0" y="99124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412755" y="4027561"/>
            <a:ext cx="3286066" cy="13593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74"/>
              </a:lnSpc>
              <a:spcBef>
                <a:spcPct val="0"/>
              </a:spcBef>
            </a:pPr>
            <a:r>
              <a:rPr lang="en-US" sz="1981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SterlingTech needs to be patient and culturally sensitive when negotiating.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26021" y="2950316"/>
            <a:ext cx="898685" cy="844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sz="4982" b="1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51937" y="4027561"/>
            <a:ext cx="3506163" cy="10165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71"/>
              </a:lnSpc>
              <a:spcBef>
                <a:spcPct val="0"/>
              </a:spcBef>
            </a:pPr>
            <a:r>
              <a:rPr lang="en-US" sz="1979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It is crucial to comprehend Chinese ideals such as face and guanxi. 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30802" y="2950316"/>
            <a:ext cx="898685" cy="844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sz="4982" b="1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451906" y="7256515"/>
            <a:ext cx="2246916" cy="2045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71"/>
              </a:lnSpc>
              <a:spcBef>
                <a:spcPct val="0"/>
              </a:spcBef>
            </a:pPr>
            <a:r>
              <a:rPr lang="en-US" sz="1979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Deal success is guaranteed by a well-thought-out plan based on cultural intelligence. 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26021" y="5902847"/>
            <a:ext cx="898685" cy="844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sz="4982" b="1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06029" y="7379011"/>
            <a:ext cx="2246916" cy="20452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71"/>
              </a:lnSpc>
              <a:spcBef>
                <a:spcPct val="0"/>
              </a:spcBef>
            </a:pPr>
            <a:r>
              <a:rPr lang="en-US" sz="1979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Adaptability is more important for long-term success than business savvy alone. 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730802" y="5902847"/>
            <a:ext cx="898685" cy="8449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75"/>
              </a:lnSpc>
              <a:spcBef>
                <a:spcPct val="0"/>
              </a:spcBef>
            </a:pPr>
            <a:r>
              <a:rPr lang="en-US" sz="4982" b="1" spc="-99">
                <a:solidFill>
                  <a:srgbClr val="010101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04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4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764344">
            <a:off x="7499531" y="-923721"/>
            <a:ext cx="1088513" cy="11908815"/>
            <a:chOff x="0" y="0"/>
            <a:chExt cx="286687" cy="313647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6687" cy="3136478"/>
            </a:xfrm>
            <a:custGeom>
              <a:avLst/>
              <a:gdLst/>
              <a:ahLst/>
              <a:cxnLst/>
              <a:rect l="l" t="t" r="r" b="b"/>
              <a:pathLst>
                <a:path w="286687" h="3136478">
                  <a:moveTo>
                    <a:pt x="0" y="0"/>
                  </a:moveTo>
                  <a:lnTo>
                    <a:pt x="286687" y="0"/>
                  </a:lnTo>
                  <a:lnTo>
                    <a:pt x="286687" y="3136478"/>
                  </a:lnTo>
                  <a:lnTo>
                    <a:pt x="0" y="3136478"/>
                  </a:lnTo>
                  <a:close/>
                </a:path>
              </a:pathLst>
            </a:custGeom>
            <a:gradFill rotWithShape="1">
              <a:gsLst>
                <a:gs pos="0">
                  <a:srgbClr val="696969">
                    <a:alpha val="41040"/>
                  </a:srgbClr>
                </a:gs>
                <a:gs pos="33333">
                  <a:srgbClr val="B4B4B4">
                    <a:alpha val="47025"/>
                  </a:srgbClr>
                </a:gs>
                <a:gs pos="66667">
                  <a:srgbClr val="EEEEEE">
                    <a:alpha val="40185"/>
                  </a:srgbClr>
                </a:gs>
                <a:gs pos="100000">
                  <a:srgbClr val="FBFBFB">
                    <a:alpha val="12540"/>
                  </a:srgbClr>
                </a:gs>
              </a:gsLst>
              <a:lin ang="0"/>
            </a:gra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286687" cy="31555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2918" y="0"/>
            <a:ext cx="8585708" cy="10287000"/>
            <a:chOff x="0" y="0"/>
            <a:chExt cx="8585708" cy="10287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585708" cy="10287000"/>
            </a:xfrm>
            <a:custGeom>
              <a:avLst/>
              <a:gdLst/>
              <a:ahLst/>
              <a:cxnLst/>
              <a:rect l="l" t="t" r="r" b="b"/>
              <a:pathLst>
                <a:path w="8585708" h="10287000">
                  <a:moveTo>
                    <a:pt x="8585708" y="762"/>
                  </a:moveTo>
                  <a:cubicBezTo>
                    <a:pt x="8581644" y="20447"/>
                    <a:pt x="8577961" y="40132"/>
                    <a:pt x="8573515" y="59690"/>
                  </a:cubicBezTo>
                  <a:cubicBezTo>
                    <a:pt x="8478139" y="485521"/>
                    <a:pt x="8382635" y="911225"/>
                    <a:pt x="8287258" y="1337056"/>
                  </a:cubicBezTo>
                  <a:cubicBezTo>
                    <a:pt x="8146288" y="1966722"/>
                    <a:pt x="8005699" y="2596388"/>
                    <a:pt x="7864601" y="3225927"/>
                  </a:cubicBezTo>
                  <a:cubicBezTo>
                    <a:pt x="7691247" y="3999103"/>
                    <a:pt x="7517384" y="4772152"/>
                    <a:pt x="7344028" y="5545328"/>
                  </a:cubicBezTo>
                  <a:cubicBezTo>
                    <a:pt x="7194676" y="6211443"/>
                    <a:pt x="7045578" y="6877558"/>
                    <a:pt x="6896353" y="7543800"/>
                  </a:cubicBezTo>
                  <a:cubicBezTo>
                    <a:pt x="6765289" y="8129016"/>
                    <a:pt x="6634480" y="8714105"/>
                    <a:pt x="6503162" y="9299194"/>
                  </a:cubicBezTo>
                  <a:cubicBezTo>
                    <a:pt x="6429375" y="9628251"/>
                    <a:pt x="6354953" y="9957181"/>
                    <a:pt x="6280785" y="10286238"/>
                  </a:cubicBezTo>
                  <a:cubicBezTo>
                    <a:pt x="4199382" y="10286238"/>
                    <a:pt x="2118106" y="10286111"/>
                    <a:pt x="36830" y="10287000"/>
                  </a:cubicBezTo>
                  <a:cubicBezTo>
                    <a:pt x="6731" y="10287000"/>
                    <a:pt x="0" y="10280269"/>
                    <a:pt x="0" y="10250043"/>
                  </a:cubicBezTo>
                  <a:cubicBezTo>
                    <a:pt x="762" y="6845681"/>
                    <a:pt x="762" y="3441319"/>
                    <a:pt x="0" y="36957"/>
                  </a:cubicBezTo>
                  <a:cubicBezTo>
                    <a:pt x="0" y="6731"/>
                    <a:pt x="6731" y="0"/>
                    <a:pt x="36830" y="0"/>
                  </a:cubicBezTo>
                  <a:cubicBezTo>
                    <a:pt x="2886456" y="762"/>
                    <a:pt x="5736082" y="762"/>
                    <a:pt x="8585708" y="762"/>
                  </a:cubicBezTo>
                  <a:close/>
                </a:path>
              </a:pathLst>
            </a:custGeom>
            <a:blipFill>
              <a:blip r:embed="rId2"/>
              <a:stretch>
                <a:fillRect l="-39833" r="-3983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488007" y="1324737"/>
            <a:ext cx="9870338" cy="8273471"/>
            <a:chOff x="0" y="0"/>
            <a:chExt cx="2599595" cy="217902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599595" cy="2179021"/>
            </a:xfrm>
            <a:custGeom>
              <a:avLst/>
              <a:gdLst/>
              <a:ahLst/>
              <a:cxnLst/>
              <a:rect l="l" t="t" r="r" b="b"/>
              <a:pathLst>
                <a:path w="2599595" h="2179021">
                  <a:moveTo>
                    <a:pt x="20393" y="0"/>
                  </a:moveTo>
                  <a:lnTo>
                    <a:pt x="2579202" y="0"/>
                  </a:lnTo>
                  <a:cubicBezTo>
                    <a:pt x="2584610" y="0"/>
                    <a:pt x="2589798" y="2149"/>
                    <a:pt x="2593622" y="5973"/>
                  </a:cubicBezTo>
                  <a:cubicBezTo>
                    <a:pt x="2597447" y="9798"/>
                    <a:pt x="2599595" y="14985"/>
                    <a:pt x="2599595" y="20393"/>
                  </a:cubicBezTo>
                  <a:lnTo>
                    <a:pt x="2599595" y="2158628"/>
                  </a:lnTo>
                  <a:cubicBezTo>
                    <a:pt x="2599595" y="2164037"/>
                    <a:pt x="2597447" y="2169224"/>
                    <a:pt x="2593622" y="2173048"/>
                  </a:cubicBezTo>
                  <a:cubicBezTo>
                    <a:pt x="2589798" y="2176873"/>
                    <a:pt x="2584610" y="2179021"/>
                    <a:pt x="2579202" y="2179021"/>
                  </a:cubicBezTo>
                  <a:lnTo>
                    <a:pt x="20393" y="2179021"/>
                  </a:lnTo>
                  <a:cubicBezTo>
                    <a:pt x="14985" y="2179021"/>
                    <a:pt x="9798" y="2176873"/>
                    <a:pt x="5973" y="2173048"/>
                  </a:cubicBezTo>
                  <a:cubicBezTo>
                    <a:pt x="2149" y="2169224"/>
                    <a:pt x="0" y="2164037"/>
                    <a:pt x="0" y="2158628"/>
                  </a:cubicBezTo>
                  <a:lnTo>
                    <a:pt x="0" y="20393"/>
                  </a:lnTo>
                  <a:cubicBezTo>
                    <a:pt x="0" y="14985"/>
                    <a:pt x="2149" y="9798"/>
                    <a:pt x="5973" y="5973"/>
                  </a:cubicBezTo>
                  <a:cubicBezTo>
                    <a:pt x="9798" y="2149"/>
                    <a:pt x="14985" y="0"/>
                    <a:pt x="20393" y="0"/>
                  </a:cubicBezTo>
                  <a:close/>
                </a:path>
              </a:pathLst>
            </a:custGeom>
            <a:solidFill>
              <a:srgbClr val="FFFFFF">
                <a:alpha val="58824"/>
              </a:srgbClr>
            </a:solidFill>
            <a:ln w="38100" cap="rnd">
              <a:solidFill>
                <a:srgbClr val="000000">
                  <a:alpha val="58824"/>
                </a:srgbClr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2599595" cy="21980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991617" y="1593771"/>
            <a:ext cx="5594213" cy="8983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91"/>
              </a:lnSpc>
              <a:spcBef>
                <a:spcPct val="0"/>
              </a:spcBef>
            </a:pPr>
            <a:r>
              <a:rPr lang="en-US" sz="5283" spc="184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REFE</a:t>
            </a:r>
            <a:r>
              <a:rPr lang="en-US" sz="5283" u="none" strike="noStrike" spc="184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RENCES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562786" y="3561912"/>
            <a:ext cx="8658358" cy="47952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43424" lvl="1" indent="-221712" algn="l">
              <a:lnSpc>
                <a:spcPts val="2731"/>
              </a:lnSpc>
              <a:buFont typeface="Arial"/>
              <a:buChar char="•"/>
            </a:pPr>
            <a:r>
              <a:rPr lang="en-US" sz="2053" spc="16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Hofstede, G. (2011). Dimensionalizing Cultures: The Hofstede Model in Context. Online Readings in Psychology and Culture, 2(1).</a:t>
            </a:r>
          </a:p>
          <a:p>
            <a:pPr marL="443424" lvl="1" indent="-221712" algn="l">
              <a:lnSpc>
                <a:spcPts val="2731"/>
              </a:lnSpc>
              <a:buFont typeface="Arial"/>
              <a:buChar char="•"/>
            </a:pPr>
            <a:r>
              <a:rPr lang="en-US" sz="2053" spc="16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Trompenaars, F., &amp; Hampden-Turner, C. (2012). Riding the Waves of Culture: Understanding Diversity in Global Business. McGraw-Hill.</a:t>
            </a:r>
          </a:p>
          <a:p>
            <a:pPr marL="443424" lvl="1" indent="-221712" algn="l">
              <a:lnSpc>
                <a:spcPts val="2731"/>
              </a:lnSpc>
              <a:buFont typeface="Arial"/>
              <a:buChar char="•"/>
            </a:pPr>
            <a:r>
              <a:rPr lang="en-US" sz="2053" spc="16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Gesteland, R. R. (2012). Cross-Cultural Business Behavior: A Guide for Global Management. Copenhagen Business School Press.</a:t>
            </a:r>
          </a:p>
          <a:p>
            <a:pPr marL="443424" lvl="1" indent="-221712" algn="l">
              <a:lnSpc>
                <a:spcPts val="2731"/>
              </a:lnSpc>
              <a:buFont typeface="Arial"/>
              <a:buChar char="•"/>
            </a:pPr>
            <a:r>
              <a:rPr lang="en-US" sz="2053" spc="16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Chen, M. J. (2001). Inside Chinese Business: A Guide for Managers Worldwide. Harvard Business Review Press.</a:t>
            </a:r>
          </a:p>
          <a:p>
            <a:pPr marL="443424" lvl="1" indent="-221712" algn="l">
              <a:lnSpc>
                <a:spcPts val="2731"/>
              </a:lnSpc>
              <a:buFont typeface="Arial"/>
              <a:buChar char="•"/>
            </a:pPr>
            <a:r>
              <a:rPr lang="en-US" sz="2053" spc="16">
                <a:solidFill>
                  <a:srgbClr val="010101"/>
                </a:solidFill>
                <a:latin typeface="Montserrat"/>
                <a:ea typeface="Montserrat"/>
                <a:cs typeface="Montserrat"/>
                <a:sym typeface="Montserrat"/>
              </a:rPr>
              <a:t>Fang, T. (2012). Chinese Business Negotiating Style. Sage Publications.</a:t>
            </a:r>
          </a:p>
          <a:p>
            <a:pPr algn="l">
              <a:lnSpc>
                <a:spcPts val="2731"/>
              </a:lnSpc>
            </a:pPr>
            <a:endParaRPr lang="en-US" sz="2053" spc="16">
              <a:solidFill>
                <a:srgbClr val="01010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4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659420" y="8263127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659420" y="5607622"/>
            <a:ext cx="2799147" cy="2799147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3"/>
              <a:stretch>
                <a:fillRect l="-30016" r="-3001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9659420" y="4799097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9659420" y="2143592"/>
            <a:ext cx="2799147" cy="2799147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4"/>
              <a:stretch>
                <a:fillRect l="-24991" r="-2499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2179183" y="6826068"/>
            <a:ext cx="6851587" cy="1077187"/>
          </a:xfrm>
          <a:custGeom>
            <a:avLst/>
            <a:gdLst/>
            <a:ahLst/>
            <a:cxnLst/>
            <a:rect l="l" t="t" r="r" b="b"/>
            <a:pathLst>
              <a:path w="6851587" h="1077187">
                <a:moveTo>
                  <a:pt x="0" y="0"/>
                </a:moveTo>
                <a:lnTo>
                  <a:pt x="6851587" y="0"/>
                </a:lnTo>
                <a:lnTo>
                  <a:pt x="6851587" y="1077187"/>
                </a:lnTo>
                <a:lnTo>
                  <a:pt x="0" y="107718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2240447" y="3594570"/>
            <a:ext cx="6790323" cy="3819509"/>
            <a:chOff x="0" y="0"/>
            <a:chExt cx="1128903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1287760" cy="6350000"/>
            </a:xfrm>
            <a:custGeom>
              <a:avLst/>
              <a:gdLst/>
              <a:ahLst/>
              <a:cxnLst/>
              <a:rect l="l" t="t" r="r" b="b"/>
              <a:pathLst>
                <a:path w="11287760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0" y="0"/>
                    <a:pt x="11287760" y="234950"/>
                    <a:pt x="11287760" y="525780"/>
                  </a:cubicBezTo>
                  <a:lnTo>
                    <a:pt x="11287760" y="5822950"/>
                  </a:lnTo>
                  <a:cubicBezTo>
                    <a:pt x="11287760" y="6113780"/>
                    <a:pt x="11052810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lose/>
                </a:path>
              </a:pathLst>
            </a:custGeom>
            <a:blipFill>
              <a:blip r:embed="rId5"/>
              <a:stretch>
                <a:fillRect t="-83513" b="-8351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2521025" y="4635815"/>
            <a:ext cx="6229167" cy="1920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692"/>
              </a:lnSpc>
              <a:spcBef>
                <a:spcPct val="0"/>
              </a:spcBef>
            </a:pPr>
            <a:r>
              <a:rPr lang="en-US" sz="5574" u="none" strike="noStrike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THANK'S FOR WATCHING</a:t>
            </a:r>
          </a:p>
        </p:txBody>
      </p:sp>
      <p:sp>
        <p:nvSpPr>
          <p:cNvPr id="12" name="Freeform 12"/>
          <p:cNvSpPr/>
          <p:nvPr/>
        </p:nvSpPr>
        <p:spPr>
          <a:xfrm>
            <a:off x="12924060" y="9846926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6" y="0"/>
                </a:lnTo>
                <a:lnTo>
                  <a:pt x="2799146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2924060" y="7191421"/>
            <a:ext cx="2799147" cy="2799147"/>
            <a:chOff x="0" y="0"/>
            <a:chExt cx="6350000" cy="63500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6"/>
              <a:stretch>
                <a:fillRect l="-25155" r="-2515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924060" y="6382896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6" y="0"/>
                </a:lnTo>
                <a:lnTo>
                  <a:pt x="2799146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12924060" y="3727391"/>
            <a:ext cx="2799147" cy="2799147"/>
            <a:chOff x="0" y="0"/>
            <a:chExt cx="6350000" cy="63500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4"/>
              <a:stretch>
                <a:fillRect l="-24991" r="-2499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Freeform 18"/>
          <p:cNvSpPr/>
          <p:nvPr/>
        </p:nvSpPr>
        <p:spPr>
          <a:xfrm>
            <a:off x="12924060" y="2915843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6" y="0"/>
                </a:lnTo>
                <a:lnTo>
                  <a:pt x="2799146" y="440073"/>
                </a:lnTo>
                <a:lnTo>
                  <a:pt x="0" y="4400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/>
          <p:nvPr/>
        </p:nvGrpSpPr>
        <p:grpSpPr>
          <a:xfrm>
            <a:off x="12924060" y="260338"/>
            <a:ext cx="2799147" cy="2799147"/>
            <a:chOff x="0" y="0"/>
            <a:chExt cx="6350000" cy="63500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7"/>
              <a:stretch>
                <a:fillRect l="-24991" r="-2499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Freeform 21"/>
          <p:cNvSpPr/>
          <p:nvPr/>
        </p:nvSpPr>
        <p:spPr>
          <a:xfrm>
            <a:off x="16189931" y="7929174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3"/>
                </a:lnTo>
                <a:lnTo>
                  <a:pt x="0" y="4400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2" name="Group 22"/>
          <p:cNvGrpSpPr/>
          <p:nvPr/>
        </p:nvGrpSpPr>
        <p:grpSpPr>
          <a:xfrm>
            <a:off x="16189931" y="5273669"/>
            <a:ext cx="2799147" cy="2799147"/>
            <a:chOff x="0" y="0"/>
            <a:chExt cx="6350000" cy="63500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8"/>
              <a:stretch>
                <a:fillRect t="-24985" b="-2498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Freeform 24"/>
          <p:cNvSpPr/>
          <p:nvPr/>
        </p:nvSpPr>
        <p:spPr>
          <a:xfrm>
            <a:off x="16189931" y="4465144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3"/>
                </a:lnTo>
                <a:lnTo>
                  <a:pt x="0" y="4400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5" name="Group 25"/>
          <p:cNvGrpSpPr/>
          <p:nvPr/>
        </p:nvGrpSpPr>
        <p:grpSpPr>
          <a:xfrm>
            <a:off x="16189931" y="1809639"/>
            <a:ext cx="2799147" cy="2799147"/>
            <a:chOff x="0" y="0"/>
            <a:chExt cx="6350000" cy="63500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9"/>
              <a:stretch>
                <a:fillRect l="-25015" r="-2501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Freeform 27"/>
          <p:cNvSpPr/>
          <p:nvPr/>
        </p:nvSpPr>
        <p:spPr>
          <a:xfrm>
            <a:off x="16189931" y="998090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/>
          <p:nvPr/>
        </p:nvGrpSpPr>
        <p:grpSpPr>
          <a:xfrm>
            <a:off x="16189931" y="-1657415"/>
            <a:ext cx="2799147" cy="2799147"/>
            <a:chOff x="0" y="0"/>
            <a:chExt cx="6350000" cy="63500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3"/>
              <a:stretch>
                <a:fillRect l="-30016" r="-3001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6189931" y="8703201"/>
            <a:ext cx="2799147" cy="2799147"/>
            <a:chOff x="0" y="0"/>
            <a:chExt cx="6350000" cy="63500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5"/>
              <a:stretch>
                <a:fillRect t="-25078" b="-2507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" name="Freeform 32"/>
          <p:cNvSpPr/>
          <p:nvPr/>
        </p:nvSpPr>
        <p:spPr>
          <a:xfrm>
            <a:off x="5012690" y="1579392"/>
            <a:ext cx="1245837" cy="985530"/>
          </a:xfrm>
          <a:custGeom>
            <a:avLst/>
            <a:gdLst/>
            <a:ahLst/>
            <a:cxnLst/>
            <a:rect l="l" t="t" r="r" b="b"/>
            <a:pathLst>
              <a:path w="1245837" h="985530">
                <a:moveTo>
                  <a:pt x="0" y="0"/>
                </a:moveTo>
                <a:lnTo>
                  <a:pt x="1245837" y="0"/>
                </a:lnTo>
                <a:lnTo>
                  <a:pt x="1245837" y="985531"/>
                </a:lnTo>
                <a:lnTo>
                  <a:pt x="0" y="98553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811</Words>
  <Application>Microsoft Office PowerPoint</Application>
  <PresentationFormat>Custom</PresentationFormat>
  <Paragraphs>82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Archivo Black</vt:lpstr>
      <vt:lpstr>Arial</vt:lpstr>
      <vt:lpstr>Calibri</vt:lpstr>
      <vt:lpstr>Montserrat Bold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References</dc:title>
  <cp:lastModifiedBy>Denislava Dimitrova</cp:lastModifiedBy>
  <cp:revision>2</cp:revision>
  <dcterms:created xsi:type="dcterms:W3CDTF">2006-08-16T00:00:00Z</dcterms:created>
  <dcterms:modified xsi:type="dcterms:W3CDTF">2025-04-26T06:42:59Z</dcterms:modified>
  <dc:identifier>DAGlkNGp_Uc</dc:identifier>
</cp:coreProperties>
</file>