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x="18288000" cy="10287000"/>
  <p:notesSz cx="6858000" cy="9144000"/>
  <p:embeddedFontLst>
    <p:embeddedFont>
      <p:font typeface="Canva Sans" charset="1" panose="020B0503030501040103"/>
      <p:regular r:id="rId20"/>
    </p:embeddedFont>
    <p:embeddedFont>
      <p:font typeface="Brixton" charset="1" panose="00000000000000000000"/>
      <p:regular r:id="rId21"/>
    </p:embeddedFont>
    <p:embeddedFont>
      <p:font typeface="Canva Sans Bold" charset="1" panose="020B0803030501040103"/>
      <p:regular r:id="rId22"/>
    </p:embeddedFont>
    <p:embeddedFont>
      <p:font typeface="Canva Sans Italics" charset="1" panose="020B0503030501040103"/>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png" Type="http://schemas.openxmlformats.org/officeDocument/2006/relationships/image"/><Relationship Id="rId11" Target="../media/image2.svg" Type="http://schemas.openxmlformats.org/officeDocument/2006/relationships/image"/><Relationship Id="rId12" Target="../media/image17.png" Type="http://schemas.openxmlformats.org/officeDocument/2006/relationships/image"/><Relationship Id="rId13" Target="../media/image18.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13.png" Type="http://schemas.openxmlformats.org/officeDocument/2006/relationships/image"/><Relationship Id="rId7" Target="../media/image14.svg" Type="http://schemas.openxmlformats.org/officeDocument/2006/relationships/image"/><Relationship Id="rId8" Target="../media/image15.png" Type="http://schemas.openxmlformats.org/officeDocument/2006/relationships/image"/><Relationship Id="rId9" Target="../media/image16.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9.png" Type="http://schemas.openxmlformats.org/officeDocument/2006/relationships/image"/><Relationship Id="rId13" Target="../media/image20.svg" Type="http://schemas.openxmlformats.org/officeDocument/2006/relationships/image"/><Relationship Id="rId14" Target="../media/image21.png" Type="http://schemas.openxmlformats.org/officeDocument/2006/relationships/image"/><Relationship Id="rId15" Target="../media/image22.svg" Type="http://schemas.openxmlformats.org/officeDocument/2006/relationships/image"/><Relationship Id="rId16" Target="../media/image23.png" Type="http://schemas.openxmlformats.org/officeDocument/2006/relationships/image"/><Relationship Id="rId17" Target="../media/image24.svg" Type="http://schemas.openxmlformats.org/officeDocument/2006/relationships/image"/><Relationship Id="rId18" Target="../media/image25.png" Type="http://schemas.openxmlformats.org/officeDocument/2006/relationships/image"/><Relationship Id="rId19" Target="../media/image26.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11.png" Type="http://schemas.openxmlformats.org/officeDocument/2006/relationships/image"/><Relationship Id="rId9" Target="../media/image12.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11.png" Type="http://schemas.openxmlformats.org/officeDocument/2006/relationships/image"/><Relationship Id="rId9" Target="../media/image12.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27.png" Type="http://schemas.openxmlformats.org/officeDocument/2006/relationships/image"/><Relationship Id="rId5" Target="../media/image28.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9.png" Type="http://schemas.openxmlformats.org/officeDocument/2006/relationships/image"/><Relationship Id="rId11" Target="../media/image30.svg" Type="http://schemas.openxmlformats.org/officeDocument/2006/relationships/image"/><Relationship Id="rId12" Target="../media/image21.png" Type="http://schemas.openxmlformats.org/officeDocument/2006/relationships/image"/><Relationship Id="rId13" Target="../media/image22.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7.png" Type="http://schemas.openxmlformats.org/officeDocument/2006/relationships/image"/><Relationship Id="rId11" Target="../media/image8.svg" Type="http://schemas.openxmlformats.org/officeDocument/2006/relationships/image"/><Relationship Id="rId12" Target="https://www.verywellmind.com/improve-psychological-well-being-4177330" TargetMode="External" Type="http://schemas.openxmlformats.org/officeDocument/2006/relationships/hyperlink"/><Relationship Id="rId13" Target="https://my.clevelandclinic.org/health/articles/7060-adolescent-development" TargetMode="External" Type="http://schemas.openxmlformats.org/officeDocument/2006/relationships/hyperlink"/><Relationship Id="rId14" Target="https://www.gov.uk/government/publications/establishing-youth-friendly-health-and-care-services/youre-welcome-establishing-youth-friendly-health-and-care-services" TargetMode="External" Type="http://schemas.openxmlformats.org/officeDocument/2006/relationships/hyperlink"/><Relationship Id="rId15" Target="https://nya.org.uk/what-is-youth-work/" TargetMode="External" Type="http://schemas.openxmlformats.org/officeDocument/2006/relationships/hyperlink"/><Relationship Id="rId16" Target="https://www.who.int/news-room/fact-sheets/detail/adolescent-mental-health" TargetMode="External" Type="http://schemas.openxmlformats.org/officeDocument/2006/relationships/hyperlink"/><Relationship Id="rId17" Target="https://www.yacvic.org.au/yerp/become-a-youth-worker/strengths-based-practice/" TargetMode="External" Type="http://schemas.openxmlformats.org/officeDocument/2006/relationships/hyperlink"/><Relationship Id="rId18" Target="https://www.youngminds.org.uk/about-us/our-strategy/" TargetMode="External" Type="http://schemas.openxmlformats.org/officeDocument/2006/relationships/hyperlink"/><Relationship Id="rId2" Target="../media/image3.png" Type="http://schemas.openxmlformats.org/officeDocument/2006/relationships/image"/><Relationship Id="rId3" Target="../media/image4.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 Id="rId6" Target="../media/image11.png" Type="http://schemas.openxmlformats.org/officeDocument/2006/relationships/image"/><Relationship Id="rId7" Target="../media/image12.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11878507" y="-2514460"/>
            <a:ext cx="10761586" cy="10761586"/>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3333442">
            <a:off x="-770975" y="-83649"/>
            <a:ext cx="2685776" cy="2915360"/>
          </a:xfrm>
          <a:custGeom>
            <a:avLst/>
            <a:gdLst/>
            <a:ahLst/>
            <a:cxnLst/>
            <a:rect r="r" b="b" t="t" l="l"/>
            <a:pathLst>
              <a:path h="2915360" w="2685776">
                <a:moveTo>
                  <a:pt x="0" y="0"/>
                </a:moveTo>
                <a:lnTo>
                  <a:pt x="2685776" y="0"/>
                </a:lnTo>
                <a:lnTo>
                  <a:pt x="2685776" y="2915360"/>
                </a:lnTo>
                <a:lnTo>
                  <a:pt x="0" y="291536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3781868" y="7174107"/>
            <a:ext cx="10761586" cy="10761586"/>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28700" y="5789989"/>
            <a:ext cx="7386400" cy="1673475"/>
            <a:chOff x="0" y="0"/>
            <a:chExt cx="1945389" cy="440751"/>
          </a:xfrm>
        </p:grpSpPr>
        <p:sp>
          <p:nvSpPr>
            <p:cNvPr name="Freeform 10" id="10"/>
            <p:cNvSpPr/>
            <p:nvPr/>
          </p:nvSpPr>
          <p:spPr>
            <a:xfrm flipH="false" flipV="false" rot="0">
              <a:off x="0" y="0"/>
              <a:ext cx="1945389" cy="440751"/>
            </a:xfrm>
            <a:custGeom>
              <a:avLst/>
              <a:gdLst/>
              <a:ahLst/>
              <a:cxnLst/>
              <a:rect r="r" b="b" t="t" l="l"/>
              <a:pathLst>
                <a:path h="440751" w="1945389">
                  <a:moveTo>
                    <a:pt x="104813" y="0"/>
                  </a:moveTo>
                  <a:lnTo>
                    <a:pt x="1840576" y="0"/>
                  </a:lnTo>
                  <a:cubicBezTo>
                    <a:pt x="1868374" y="0"/>
                    <a:pt x="1895034" y="11043"/>
                    <a:pt x="1914690" y="30699"/>
                  </a:cubicBezTo>
                  <a:cubicBezTo>
                    <a:pt x="1934346" y="50355"/>
                    <a:pt x="1945389" y="77015"/>
                    <a:pt x="1945389" y="104813"/>
                  </a:cubicBezTo>
                  <a:lnTo>
                    <a:pt x="1945389" y="335938"/>
                  </a:lnTo>
                  <a:cubicBezTo>
                    <a:pt x="1945389" y="363736"/>
                    <a:pt x="1934346" y="390395"/>
                    <a:pt x="1914690" y="410052"/>
                  </a:cubicBezTo>
                  <a:cubicBezTo>
                    <a:pt x="1895034" y="429708"/>
                    <a:pt x="1868374" y="440751"/>
                    <a:pt x="1840576" y="440751"/>
                  </a:cubicBezTo>
                  <a:lnTo>
                    <a:pt x="104813" y="440751"/>
                  </a:lnTo>
                  <a:cubicBezTo>
                    <a:pt x="77015" y="440751"/>
                    <a:pt x="50355" y="429708"/>
                    <a:pt x="30699" y="410052"/>
                  </a:cubicBezTo>
                  <a:cubicBezTo>
                    <a:pt x="11043" y="390395"/>
                    <a:pt x="0" y="363736"/>
                    <a:pt x="0" y="335938"/>
                  </a:cubicBezTo>
                  <a:lnTo>
                    <a:pt x="0" y="104813"/>
                  </a:lnTo>
                  <a:cubicBezTo>
                    <a:pt x="0" y="77015"/>
                    <a:pt x="11043" y="50355"/>
                    <a:pt x="30699" y="30699"/>
                  </a:cubicBezTo>
                  <a:cubicBezTo>
                    <a:pt x="50355" y="11043"/>
                    <a:pt x="77015" y="0"/>
                    <a:pt x="104813" y="0"/>
                  </a:cubicBezTo>
                  <a:close/>
                </a:path>
              </a:pathLst>
            </a:custGeom>
            <a:solidFill>
              <a:srgbClr val="FFFFFF"/>
            </a:solidFill>
          </p:spPr>
        </p:sp>
        <p:sp>
          <p:nvSpPr>
            <p:cNvPr name="TextBox 11" id="11"/>
            <p:cNvSpPr txBox="true"/>
            <p:nvPr/>
          </p:nvSpPr>
          <p:spPr>
            <a:xfrm>
              <a:off x="0" y="-57150"/>
              <a:ext cx="1945389" cy="497901"/>
            </a:xfrm>
            <a:prstGeom prst="rect">
              <a:avLst/>
            </a:prstGeom>
          </p:spPr>
          <p:txBody>
            <a:bodyPr anchor="ctr" rtlCol="false" tIns="50800" lIns="50800" bIns="50800" rIns="50800"/>
            <a:lstStyle/>
            <a:p>
              <a:pPr algn="ctr">
                <a:lnSpc>
                  <a:spcPts val="3779"/>
                </a:lnSpc>
              </a:pPr>
              <a:r>
                <a:rPr lang="en-US" sz="2699">
                  <a:solidFill>
                    <a:srgbClr val="F26A76"/>
                  </a:solidFill>
                  <a:latin typeface="Canva Sans"/>
                  <a:ea typeface="Canva Sans"/>
                  <a:cs typeface="Canva Sans"/>
                  <a:sym typeface="Canva Sans"/>
                </a:rPr>
                <a:t>ECYW4012 </a:t>
              </a:r>
            </a:p>
            <a:p>
              <a:pPr algn="ctr">
                <a:lnSpc>
                  <a:spcPts val="3779"/>
                </a:lnSpc>
              </a:pPr>
            </a:p>
            <a:p>
              <a:pPr algn="ctr">
                <a:lnSpc>
                  <a:spcPts val="3779"/>
                </a:lnSpc>
              </a:pPr>
              <a:r>
                <a:rPr lang="en-US" sz="2699">
                  <a:solidFill>
                    <a:srgbClr val="F26A76"/>
                  </a:solidFill>
                  <a:latin typeface="Canva Sans"/>
                  <a:ea typeface="Canva Sans"/>
                  <a:cs typeface="Canva Sans"/>
                  <a:sym typeface="Canva Sans"/>
                </a:rPr>
                <a:t>Chloe Brown - 2520019</a:t>
              </a:r>
            </a:p>
          </p:txBody>
        </p:sp>
      </p:grpSp>
      <p:sp>
        <p:nvSpPr>
          <p:cNvPr name="Freeform 12" id="12"/>
          <p:cNvSpPr/>
          <p:nvPr/>
        </p:nvSpPr>
        <p:spPr>
          <a:xfrm flipH="false" flipV="false" rot="0">
            <a:off x="13168731" y="-1382615"/>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false" flipV="false" rot="10570126">
            <a:off x="15664600" y="3914914"/>
            <a:ext cx="6504846" cy="4667227"/>
          </a:xfrm>
          <a:custGeom>
            <a:avLst/>
            <a:gdLst/>
            <a:ahLst/>
            <a:cxnLst/>
            <a:rect r="r" b="b" t="t" l="l"/>
            <a:pathLst>
              <a:path h="4667227" w="6504846">
                <a:moveTo>
                  <a:pt x="0" y="0"/>
                </a:moveTo>
                <a:lnTo>
                  <a:pt x="6504846" y="0"/>
                </a:lnTo>
                <a:lnTo>
                  <a:pt x="6504846" y="4667226"/>
                </a:lnTo>
                <a:lnTo>
                  <a:pt x="0" y="4667226"/>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4" id="14"/>
          <p:cNvSpPr/>
          <p:nvPr/>
        </p:nvSpPr>
        <p:spPr>
          <a:xfrm flipH="false" flipV="false" rot="10570126">
            <a:off x="-1653498" y="7675568"/>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grpSp>
        <p:nvGrpSpPr>
          <p:cNvPr name="Group 15" id="15"/>
          <p:cNvGrpSpPr/>
          <p:nvPr/>
        </p:nvGrpSpPr>
        <p:grpSpPr>
          <a:xfrm rot="0">
            <a:off x="9244646" y="1028700"/>
            <a:ext cx="8014654" cy="8014654"/>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sp>
        <p:sp>
          <p:nvSpPr>
            <p:cNvPr name="TextBox 17" id="17"/>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Freeform 18" id="18"/>
          <p:cNvSpPr/>
          <p:nvPr/>
        </p:nvSpPr>
        <p:spPr>
          <a:xfrm flipH="false" flipV="false" rot="0">
            <a:off x="10489652" y="1839723"/>
            <a:ext cx="5365400" cy="9331131"/>
          </a:xfrm>
          <a:custGeom>
            <a:avLst/>
            <a:gdLst/>
            <a:ahLst/>
            <a:cxnLst/>
            <a:rect r="r" b="b" t="t" l="l"/>
            <a:pathLst>
              <a:path h="9331131" w="5365400">
                <a:moveTo>
                  <a:pt x="0" y="0"/>
                </a:moveTo>
                <a:lnTo>
                  <a:pt x="5365400" y="0"/>
                </a:lnTo>
                <a:lnTo>
                  <a:pt x="5365400" y="9331131"/>
                </a:lnTo>
                <a:lnTo>
                  <a:pt x="0" y="933113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9" id="19"/>
          <p:cNvSpPr/>
          <p:nvPr/>
        </p:nvSpPr>
        <p:spPr>
          <a:xfrm flipH="false" flipV="false" rot="0">
            <a:off x="9382637" y="-728454"/>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20" id="20"/>
          <p:cNvSpPr/>
          <p:nvPr/>
        </p:nvSpPr>
        <p:spPr>
          <a:xfrm flipH="false" flipV="false" rot="0">
            <a:off x="16421154" y="8794245"/>
            <a:ext cx="2495870" cy="1862543"/>
          </a:xfrm>
          <a:custGeom>
            <a:avLst/>
            <a:gdLst/>
            <a:ahLst/>
            <a:cxnLst/>
            <a:rect r="r" b="b" t="t" l="l"/>
            <a:pathLst>
              <a:path h="1862543" w="2495870">
                <a:moveTo>
                  <a:pt x="0" y="0"/>
                </a:moveTo>
                <a:lnTo>
                  <a:pt x="2495869" y="0"/>
                </a:lnTo>
                <a:lnTo>
                  <a:pt x="2495869" y="1862543"/>
                </a:lnTo>
                <a:lnTo>
                  <a:pt x="0" y="186254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21" id="21"/>
          <p:cNvSpPr/>
          <p:nvPr/>
        </p:nvSpPr>
        <p:spPr>
          <a:xfrm flipH="false" flipV="false" rot="0">
            <a:off x="8415100" y="4308736"/>
            <a:ext cx="1659093" cy="1669527"/>
          </a:xfrm>
          <a:custGeom>
            <a:avLst/>
            <a:gdLst/>
            <a:ahLst/>
            <a:cxnLst/>
            <a:rect r="r" b="b" t="t" l="l"/>
            <a:pathLst>
              <a:path h="1669527" w="1659093">
                <a:moveTo>
                  <a:pt x="0" y="0"/>
                </a:moveTo>
                <a:lnTo>
                  <a:pt x="1659093" y="0"/>
                </a:lnTo>
                <a:lnTo>
                  <a:pt x="1659093" y="1669528"/>
                </a:lnTo>
                <a:lnTo>
                  <a:pt x="0" y="166952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Freeform 22" id="22"/>
          <p:cNvSpPr/>
          <p:nvPr/>
        </p:nvSpPr>
        <p:spPr>
          <a:xfrm flipH="false" flipV="false" rot="8632406">
            <a:off x="15726108" y="4967361"/>
            <a:ext cx="1080044" cy="1065194"/>
          </a:xfrm>
          <a:custGeom>
            <a:avLst/>
            <a:gdLst/>
            <a:ahLst/>
            <a:cxnLst/>
            <a:rect r="r" b="b" t="t" l="l"/>
            <a:pathLst>
              <a:path h="1065194" w="1080044">
                <a:moveTo>
                  <a:pt x="0" y="0"/>
                </a:moveTo>
                <a:lnTo>
                  <a:pt x="1080045" y="0"/>
                </a:lnTo>
                <a:lnTo>
                  <a:pt x="1080045" y="1065194"/>
                </a:lnTo>
                <a:lnTo>
                  <a:pt x="0" y="1065194"/>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a:ln cap="sq">
            <a:noFill/>
            <a:prstDash val="solid"/>
            <a:miter/>
          </a:ln>
        </p:spPr>
      </p:sp>
      <p:sp>
        <p:nvSpPr>
          <p:cNvPr name="TextBox 23" id="23"/>
          <p:cNvSpPr txBox="true"/>
          <p:nvPr/>
        </p:nvSpPr>
        <p:spPr>
          <a:xfrm rot="0">
            <a:off x="1608450" y="2018570"/>
            <a:ext cx="9298690" cy="3533775"/>
          </a:xfrm>
          <a:prstGeom prst="rect">
            <a:avLst/>
          </a:prstGeom>
        </p:spPr>
        <p:txBody>
          <a:bodyPr anchor="t" rtlCol="false" tIns="0" lIns="0" bIns="0" rIns="0">
            <a:spAutoFit/>
          </a:bodyPr>
          <a:lstStyle/>
          <a:p>
            <a:pPr algn="l">
              <a:lnSpc>
                <a:spcPts val="9000"/>
              </a:lnSpc>
            </a:pPr>
            <a:r>
              <a:rPr lang="en-US" sz="9000">
                <a:solidFill>
                  <a:srgbClr val="193D0D"/>
                </a:solidFill>
                <a:latin typeface="Brixton"/>
                <a:ea typeface="Brixton"/>
                <a:cs typeface="Brixton"/>
                <a:sym typeface="Brixton"/>
              </a:rPr>
              <a:t>Exploring the Adolescent Experience</a:t>
            </a:r>
          </a:p>
        </p:txBody>
      </p:sp>
      <p:sp>
        <p:nvSpPr>
          <p:cNvPr name="TextBox 24" id="24"/>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193D0D"/>
                </a:solidFill>
                <a:latin typeface="Canva Sans"/>
                <a:ea typeface="Canva Sans"/>
                <a:cs typeface="Canva Sans"/>
                <a:sym typeface="Canva Sans"/>
              </a:rPr>
              <a:t>1</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10646005" y="-6102356"/>
            <a:ext cx="10761586" cy="10761586"/>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2340328" y="-1584664"/>
            <a:ext cx="6504846" cy="4667227"/>
          </a:xfrm>
          <a:custGeom>
            <a:avLst/>
            <a:gdLst/>
            <a:ahLst/>
            <a:cxnLst/>
            <a:rect r="r" b="b" t="t" l="l"/>
            <a:pathLst>
              <a:path h="4667227" w="6504846">
                <a:moveTo>
                  <a:pt x="0" y="0"/>
                </a:moveTo>
                <a:lnTo>
                  <a:pt x="6504846" y="0"/>
                </a:lnTo>
                <a:lnTo>
                  <a:pt x="6504846"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4778864" y="9190118"/>
            <a:ext cx="2495870" cy="1862543"/>
          </a:xfrm>
          <a:custGeom>
            <a:avLst/>
            <a:gdLst/>
            <a:ahLst/>
            <a:cxnLst/>
            <a:rect r="r" b="b" t="t" l="l"/>
            <a:pathLst>
              <a:path h="1862543" w="2495870">
                <a:moveTo>
                  <a:pt x="0" y="0"/>
                </a:moveTo>
                <a:lnTo>
                  <a:pt x="2495869" y="0"/>
                </a:lnTo>
                <a:lnTo>
                  <a:pt x="2495869" y="1862543"/>
                </a:lnTo>
                <a:lnTo>
                  <a:pt x="0" y="186254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7040065" y="7819408"/>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0">
            <a:off x="7345232" y="-765661"/>
            <a:ext cx="2495870" cy="1862543"/>
          </a:xfrm>
          <a:custGeom>
            <a:avLst/>
            <a:gdLst/>
            <a:ahLst/>
            <a:cxnLst/>
            <a:rect r="r" b="b" t="t" l="l"/>
            <a:pathLst>
              <a:path h="1862543" w="2495870">
                <a:moveTo>
                  <a:pt x="0" y="0"/>
                </a:moveTo>
                <a:lnTo>
                  <a:pt x="2495869" y="0"/>
                </a:lnTo>
                <a:lnTo>
                  <a:pt x="2495869" y="1862543"/>
                </a:lnTo>
                <a:lnTo>
                  <a:pt x="0" y="186254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9" id="9"/>
          <p:cNvGrpSpPr/>
          <p:nvPr/>
        </p:nvGrpSpPr>
        <p:grpSpPr>
          <a:xfrm rot="0">
            <a:off x="11211967" y="2450216"/>
            <a:ext cx="6578373" cy="6091790"/>
            <a:chOff x="0" y="0"/>
            <a:chExt cx="1732576" cy="1604422"/>
          </a:xfrm>
        </p:grpSpPr>
        <p:sp>
          <p:nvSpPr>
            <p:cNvPr name="Freeform 10" id="10"/>
            <p:cNvSpPr/>
            <p:nvPr/>
          </p:nvSpPr>
          <p:spPr>
            <a:xfrm flipH="false" flipV="false" rot="0">
              <a:off x="0" y="0"/>
              <a:ext cx="1732576" cy="1604422"/>
            </a:xfrm>
            <a:custGeom>
              <a:avLst/>
              <a:gdLst/>
              <a:ahLst/>
              <a:cxnLst/>
              <a:rect r="r" b="b" t="t" l="l"/>
              <a:pathLst>
                <a:path h="1604422" w="1732576">
                  <a:moveTo>
                    <a:pt x="117687" y="0"/>
                  </a:moveTo>
                  <a:lnTo>
                    <a:pt x="1614888" y="0"/>
                  </a:lnTo>
                  <a:cubicBezTo>
                    <a:pt x="1679885" y="0"/>
                    <a:pt x="1732576" y="52690"/>
                    <a:pt x="1732576" y="117687"/>
                  </a:cubicBezTo>
                  <a:lnTo>
                    <a:pt x="1732576" y="1486735"/>
                  </a:lnTo>
                  <a:cubicBezTo>
                    <a:pt x="1732576" y="1551732"/>
                    <a:pt x="1679885" y="1604422"/>
                    <a:pt x="1614888" y="1604422"/>
                  </a:cubicBezTo>
                  <a:lnTo>
                    <a:pt x="117687" y="1604422"/>
                  </a:lnTo>
                  <a:cubicBezTo>
                    <a:pt x="52690" y="1604422"/>
                    <a:pt x="0" y="1551732"/>
                    <a:pt x="0" y="1486735"/>
                  </a:cubicBezTo>
                  <a:lnTo>
                    <a:pt x="0" y="117687"/>
                  </a:lnTo>
                  <a:cubicBezTo>
                    <a:pt x="0" y="52690"/>
                    <a:pt x="52690" y="0"/>
                    <a:pt x="117687" y="0"/>
                  </a:cubicBezTo>
                  <a:close/>
                </a:path>
              </a:pathLst>
            </a:custGeom>
            <a:solidFill>
              <a:srgbClr val="FFFFFF"/>
            </a:solidFill>
          </p:spPr>
        </p:sp>
        <p:sp>
          <p:nvSpPr>
            <p:cNvPr name="TextBox 11" id="11"/>
            <p:cNvSpPr txBox="true"/>
            <p:nvPr/>
          </p:nvSpPr>
          <p:spPr>
            <a:xfrm>
              <a:off x="0" y="-38100"/>
              <a:ext cx="1732576" cy="1642522"/>
            </a:xfrm>
            <a:prstGeom prst="rect">
              <a:avLst/>
            </a:prstGeom>
          </p:spPr>
          <p:txBody>
            <a:bodyPr anchor="ctr" rtlCol="false" tIns="50800" lIns="50800" bIns="50800" rIns="50800"/>
            <a:lstStyle/>
            <a:p>
              <a:pPr algn="ctr">
                <a:lnSpc>
                  <a:spcPts val="2939"/>
                </a:lnSpc>
              </a:pPr>
              <a:r>
                <a:rPr lang="en-US" sz="2099">
                  <a:solidFill>
                    <a:srgbClr val="000000"/>
                  </a:solidFill>
                  <a:latin typeface="Canva Sans"/>
                  <a:ea typeface="Canva Sans"/>
                  <a:cs typeface="Canva Sans"/>
                  <a:sym typeface="Canva Sans"/>
                </a:rPr>
                <a:t>Young People experience varied biological, psychological and social changes during the transition from childhood to adolescence, and from adolescence to adulthood.</a:t>
              </a:r>
            </a:p>
            <a:p>
              <a:pPr algn="ctr">
                <a:lnSpc>
                  <a:spcPts val="2939"/>
                </a:lnSpc>
              </a:pPr>
            </a:p>
            <a:p>
              <a:pPr algn="ctr">
                <a:lnSpc>
                  <a:spcPts val="2939"/>
                </a:lnSpc>
              </a:pPr>
              <a:r>
                <a:rPr lang="en-US" sz="2099">
                  <a:solidFill>
                    <a:srgbClr val="000000"/>
                  </a:solidFill>
                  <a:latin typeface="Canva Sans"/>
                  <a:ea typeface="Canva Sans"/>
                  <a:cs typeface="Canva Sans"/>
                  <a:sym typeface="Canva Sans"/>
                </a:rPr>
                <a:t>These changes can cause distruption, uncertainty and distress, and as youth workers, it is our responsibility to support and empower young people through these transitions.</a:t>
              </a:r>
            </a:p>
          </p:txBody>
        </p:sp>
      </p:grpSp>
      <p:grpSp>
        <p:nvGrpSpPr>
          <p:cNvPr name="Group 12" id="12"/>
          <p:cNvGrpSpPr/>
          <p:nvPr/>
        </p:nvGrpSpPr>
        <p:grpSpPr>
          <a:xfrm rot="0">
            <a:off x="564913" y="1547940"/>
            <a:ext cx="9125793" cy="1534622"/>
            <a:chOff x="0" y="0"/>
            <a:chExt cx="2403501" cy="404180"/>
          </a:xfrm>
        </p:grpSpPr>
        <p:sp>
          <p:nvSpPr>
            <p:cNvPr name="Freeform 13" id="13"/>
            <p:cNvSpPr/>
            <p:nvPr/>
          </p:nvSpPr>
          <p:spPr>
            <a:xfrm flipH="false" flipV="false" rot="0">
              <a:off x="0" y="0"/>
              <a:ext cx="2403501" cy="404180"/>
            </a:xfrm>
            <a:custGeom>
              <a:avLst/>
              <a:gdLst/>
              <a:ahLst/>
              <a:cxnLst/>
              <a:rect r="r" b="b" t="t" l="l"/>
              <a:pathLst>
                <a:path h="404180" w="2403501">
                  <a:moveTo>
                    <a:pt x="84836" y="0"/>
                  </a:moveTo>
                  <a:lnTo>
                    <a:pt x="2318666" y="0"/>
                  </a:lnTo>
                  <a:cubicBezTo>
                    <a:pt x="2341165" y="0"/>
                    <a:pt x="2362744" y="8938"/>
                    <a:pt x="2378653" y="24848"/>
                  </a:cubicBezTo>
                  <a:cubicBezTo>
                    <a:pt x="2394563" y="40758"/>
                    <a:pt x="2403501" y="62336"/>
                    <a:pt x="2403501" y="84836"/>
                  </a:cubicBezTo>
                  <a:lnTo>
                    <a:pt x="2403501" y="319345"/>
                  </a:lnTo>
                  <a:cubicBezTo>
                    <a:pt x="2403501" y="366198"/>
                    <a:pt x="2365519" y="404180"/>
                    <a:pt x="2318666" y="404180"/>
                  </a:cubicBezTo>
                  <a:lnTo>
                    <a:pt x="84836" y="404180"/>
                  </a:lnTo>
                  <a:cubicBezTo>
                    <a:pt x="37982" y="404180"/>
                    <a:pt x="0" y="366198"/>
                    <a:pt x="0" y="319345"/>
                  </a:cubicBezTo>
                  <a:lnTo>
                    <a:pt x="0" y="84836"/>
                  </a:lnTo>
                  <a:cubicBezTo>
                    <a:pt x="0" y="37982"/>
                    <a:pt x="37982" y="0"/>
                    <a:pt x="84836" y="0"/>
                  </a:cubicBezTo>
                  <a:close/>
                </a:path>
              </a:pathLst>
            </a:custGeom>
            <a:solidFill>
              <a:srgbClr val="FFFFFF"/>
            </a:solidFill>
          </p:spPr>
        </p:sp>
        <p:sp>
          <p:nvSpPr>
            <p:cNvPr name="TextBox 14" id="14"/>
            <p:cNvSpPr txBox="true"/>
            <p:nvPr/>
          </p:nvSpPr>
          <p:spPr>
            <a:xfrm>
              <a:off x="0" y="-38100"/>
              <a:ext cx="2403501" cy="44228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The aim of this presentation is to demonstrate the role of youth workers during young people’s transitional changes and how we as professionals can support them effectively. Transitional changes involve physical, psychological, emotional and social changes </a:t>
              </a:r>
            </a:p>
          </p:txBody>
        </p:sp>
      </p:grpSp>
      <p:sp>
        <p:nvSpPr>
          <p:cNvPr name="Freeform 15" id="15"/>
          <p:cNvSpPr/>
          <p:nvPr/>
        </p:nvSpPr>
        <p:spPr>
          <a:xfrm flipH="false" flipV="false" rot="0">
            <a:off x="16897398" y="2719299"/>
            <a:ext cx="723803" cy="726528"/>
          </a:xfrm>
          <a:custGeom>
            <a:avLst/>
            <a:gdLst/>
            <a:ahLst/>
            <a:cxnLst/>
            <a:rect r="r" b="b" t="t" l="l"/>
            <a:pathLst>
              <a:path h="726528" w="723803">
                <a:moveTo>
                  <a:pt x="0" y="0"/>
                </a:moveTo>
                <a:lnTo>
                  <a:pt x="723804" y="0"/>
                </a:lnTo>
                <a:lnTo>
                  <a:pt x="723804" y="726527"/>
                </a:lnTo>
                <a:lnTo>
                  <a:pt x="0" y="72652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6" id="16"/>
          <p:cNvGrpSpPr/>
          <p:nvPr/>
        </p:nvGrpSpPr>
        <p:grpSpPr>
          <a:xfrm rot="0">
            <a:off x="1028700" y="8572711"/>
            <a:ext cx="10645892" cy="8093236"/>
            <a:chOff x="0" y="0"/>
            <a:chExt cx="2803856" cy="2131552"/>
          </a:xfrm>
        </p:grpSpPr>
        <p:sp>
          <p:nvSpPr>
            <p:cNvPr name="Freeform 17" id="17"/>
            <p:cNvSpPr/>
            <p:nvPr/>
          </p:nvSpPr>
          <p:spPr>
            <a:xfrm flipH="false" flipV="false" rot="0">
              <a:off x="0" y="0"/>
              <a:ext cx="2803856" cy="2131552"/>
            </a:xfrm>
            <a:custGeom>
              <a:avLst/>
              <a:gdLst/>
              <a:ahLst/>
              <a:cxnLst/>
              <a:rect r="r" b="b" t="t" l="l"/>
              <a:pathLst>
                <a:path h="2131552" w="2803856">
                  <a:moveTo>
                    <a:pt x="72722" y="0"/>
                  </a:moveTo>
                  <a:lnTo>
                    <a:pt x="2731134" y="0"/>
                  </a:lnTo>
                  <a:cubicBezTo>
                    <a:pt x="2750421" y="0"/>
                    <a:pt x="2768919" y="7662"/>
                    <a:pt x="2782557" y="21300"/>
                  </a:cubicBezTo>
                  <a:cubicBezTo>
                    <a:pt x="2796195" y="34938"/>
                    <a:pt x="2803856" y="53435"/>
                    <a:pt x="2803856" y="72722"/>
                  </a:cubicBezTo>
                  <a:lnTo>
                    <a:pt x="2803856" y="2058830"/>
                  </a:lnTo>
                  <a:cubicBezTo>
                    <a:pt x="2803856" y="2078117"/>
                    <a:pt x="2796195" y="2096614"/>
                    <a:pt x="2782557" y="2110252"/>
                  </a:cubicBezTo>
                  <a:cubicBezTo>
                    <a:pt x="2768919" y="2123890"/>
                    <a:pt x="2750421" y="2131552"/>
                    <a:pt x="2731134" y="2131552"/>
                  </a:cubicBezTo>
                  <a:lnTo>
                    <a:pt x="72722" y="2131552"/>
                  </a:lnTo>
                  <a:cubicBezTo>
                    <a:pt x="32559" y="2131552"/>
                    <a:pt x="0" y="2098993"/>
                    <a:pt x="0" y="2058830"/>
                  </a:cubicBezTo>
                  <a:lnTo>
                    <a:pt x="0" y="72722"/>
                  </a:lnTo>
                  <a:cubicBezTo>
                    <a:pt x="0" y="32559"/>
                    <a:pt x="32559" y="0"/>
                    <a:pt x="72722" y="0"/>
                  </a:cubicBezTo>
                  <a:close/>
                </a:path>
              </a:pathLst>
            </a:custGeom>
            <a:solidFill>
              <a:srgbClr val="F8BDC0"/>
            </a:solidFill>
          </p:spPr>
        </p:sp>
        <p:sp>
          <p:nvSpPr>
            <p:cNvPr name="TextBox 18" id="18"/>
            <p:cNvSpPr txBox="true"/>
            <p:nvPr/>
          </p:nvSpPr>
          <p:spPr>
            <a:xfrm>
              <a:off x="0" y="-38100"/>
              <a:ext cx="2803856" cy="2169652"/>
            </a:xfrm>
            <a:prstGeom prst="rect">
              <a:avLst/>
            </a:prstGeom>
          </p:spPr>
          <p:txBody>
            <a:bodyPr anchor="ctr" rtlCol="false" tIns="50800" lIns="50800" bIns="50800" rIns="50800"/>
            <a:lstStyle/>
            <a:p>
              <a:pPr algn="ctr">
                <a:lnSpc>
                  <a:spcPts val="2659"/>
                </a:lnSpc>
              </a:pPr>
            </a:p>
          </p:txBody>
        </p:sp>
      </p:grpSp>
      <p:sp>
        <p:nvSpPr>
          <p:cNvPr name="Freeform 19" id="19"/>
          <p:cNvSpPr/>
          <p:nvPr/>
        </p:nvSpPr>
        <p:spPr>
          <a:xfrm flipH="false" flipV="false" rot="0">
            <a:off x="6389496" y="2450216"/>
            <a:ext cx="5577889" cy="8715451"/>
          </a:xfrm>
          <a:custGeom>
            <a:avLst/>
            <a:gdLst/>
            <a:ahLst/>
            <a:cxnLst/>
            <a:rect r="r" b="b" t="t" l="l"/>
            <a:pathLst>
              <a:path h="8715451" w="5577889">
                <a:moveTo>
                  <a:pt x="0" y="0"/>
                </a:moveTo>
                <a:lnTo>
                  <a:pt x="5577889" y="0"/>
                </a:lnTo>
                <a:lnTo>
                  <a:pt x="5577889" y="8715451"/>
                </a:lnTo>
                <a:lnTo>
                  <a:pt x="0" y="8715451"/>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20" id="20"/>
          <p:cNvSpPr/>
          <p:nvPr/>
        </p:nvSpPr>
        <p:spPr>
          <a:xfrm flipH="false" flipV="false" rot="2249811">
            <a:off x="-603226" y="8452479"/>
            <a:ext cx="2685776" cy="2915360"/>
          </a:xfrm>
          <a:custGeom>
            <a:avLst/>
            <a:gdLst/>
            <a:ahLst/>
            <a:cxnLst/>
            <a:rect r="r" b="b" t="t" l="l"/>
            <a:pathLst>
              <a:path h="2915360" w="2685776">
                <a:moveTo>
                  <a:pt x="0" y="0"/>
                </a:moveTo>
                <a:lnTo>
                  <a:pt x="2685776" y="0"/>
                </a:lnTo>
                <a:lnTo>
                  <a:pt x="2685776" y="2915361"/>
                </a:lnTo>
                <a:lnTo>
                  <a:pt x="0" y="2915361"/>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21" id="21"/>
          <p:cNvSpPr/>
          <p:nvPr/>
        </p:nvSpPr>
        <p:spPr>
          <a:xfrm flipH="false" flipV="false" rot="0">
            <a:off x="564913" y="3655319"/>
            <a:ext cx="174749" cy="173220"/>
          </a:xfrm>
          <a:custGeom>
            <a:avLst/>
            <a:gdLst/>
            <a:ahLst/>
            <a:cxnLst/>
            <a:rect r="r" b="b" t="t" l="l"/>
            <a:pathLst>
              <a:path h="173220" w="174749">
                <a:moveTo>
                  <a:pt x="0" y="0"/>
                </a:moveTo>
                <a:lnTo>
                  <a:pt x="174749" y="0"/>
                </a:lnTo>
                <a:lnTo>
                  <a:pt x="174749" y="173220"/>
                </a:lnTo>
                <a:lnTo>
                  <a:pt x="0" y="17322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22" id="22"/>
          <p:cNvSpPr/>
          <p:nvPr/>
        </p:nvSpPr>
        <p:spPr>
          <a:xfrm flipH="false" flipV="false" rot="0">
            <a:off x="564913" y="5322890"/>
            <a:ext cx="174749" cy="173220"/>
          </a:xfrm>
          <a:custGeom>
            <a:avLst/>
            <a:gdLst/>
            <a:ahLst/>
            <a:cxnLst/>
            <a:rect r="r" b="b" t="t" l="l"/>
            <a:pathLst>
              <a:path h="173220" w="174749">
                <a:moveTo>
                  <a:pt x="0" y="0"/>
                </a:moveTo>
                <a:lnTo>
                  <a:pt x="174749" y="0"/>
                </a:lnTo>
                <a:lnTo>
                  <a:pt x="174749" y="173220"/>
                </a:lnTo>
                <a:lnTo>
                  <a:pt x="0" y="17322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23" id="23"/>
          <p:cNvSpPr txBox="true"/>
          <p:nvPr/>
        </p:nvSpPr>
        <p:spPr>
          <a:xfrm rot="0">
            <a:off x="564913" y="487048"/>
            <a:ext cx="8711745" cy="1216653"/>
          </a:xfrm>
          <a:prstGeom prst="rect">
            <a:avLst/>
          </a:prstGeom>
        </p:spPr>
        <p:txBody>
          <a:bodyPr anchor="t" rtlCol="false" tIns="0" lIns="0" bIns="0" rIns="0">
            <a:spAutoFit/>
          </a:bodyPr>
          <a:lstStyle/>
          <a:p>
            <a:pPr algn="l">
              <a:lnSpc>
                <a:spcPts val="8899"/>
              </a:lnSpc>
            </a:pPr>
            <a:r>
              <a:rPr lang="en-US" sz="8899">
                <a:solidFill>
                  <a:srgbClr val="193D0D"/>
                </a:solidFill>
                <a:latin typeface="Brixton"/>
                <a:ea typeface="Brixton"/>
                <a:cs typeface="Brixton"/>
                <a:sym typeface="Brixton"/>
              </a:rPr>
              <a:t>Introduction</a:t>
            </a:r>
          </a:p>
        </p:txBody>
      </p:sp>
      <p:sp>
        <p:nvSpPr>
          <p:cNvPr name="TextBox 24" id="24"/>
          <p:cNvSpPr txBox="true"/>
          <p:nvPr/>
        </p:nvSpPr>
        <p:spPr>
          <a:xfrm rot="0">
            <a:off x="1028700" y="3524759"/>
            <a:ext cx="4846649" cy="396240"/>
          </a:xfrm>
          <a:prstGeom prst="rect">
            <a:avLst/>
          </a:prstGeom>
        </p:spPr>
        <p:txBody>
          <a:bodyPr anchor="t" rtlCol="false" tIns="0" lIns="0" bIns="0" rIns="0">
            <a:spAutoFit/>
          </a:bodyPr>
          <a:lstStyle/>
          <a:p>
            <a:pPr algn="just">
              <a:lnSpc>
                <a:spcPts val="3359"/>
              </a:lnSpc>
            </a:pPr>
            <a:r>
              <a:rPr lang="en-US" sz="2399" b="true">
                <a:solidFill>
                  <a:srgbClr val="393737"/>
                </a:solidFill>
                <a:latin typeface="Canva Sans Bold"/>
                <a:ea typeface="Canva Sans Bold"/>
                <a:cs typeface="Canva Sans Bold"/>
                <a:sym typeface="Canva Sans Bold"/>
              </a:rPr>
              <a:t>Affecting Daily Life</a:t>
            </a:r>
          </a:p>
        </p:txBody>
      </p:sp>
      <p:sp>
        <p:nvSpPr>
          <p:cNvPr name="TextBox 25" id="25"/>
          <p:cNvSpPr txBox="true"/>
          <p:nvPr/>
        </p:nvSpPr>
        <p:spPr>
          <a:xfrm rot="0">
            <a:off x="1028700" y="5225286"/>
            <a:ext cx="4846649" cy="422275"/>
          </a:xfrm>
          <a:prstGeom prst="rect">
            <a:avLst/>
          </a:prstGeom>
        </p:spPr>
        <p:txBody>
          <a:bodyPr anchor="t" rtlCol="false" tIns="0" lIns="0" bIns="0" rIns="0">
            <a:spAutoFit/>
          </a:bodyPr>
          <a:lstStyle/>
          <a:p>
            <a:pPr algn="just">
              <a:lnSpc>
                <a:spcPts val="3499"/>
              </a:lnSpc>
            </a:pPr>
            <a:r>
              <a:rPr lang="en-US" sz="2499" b="true">
                <a:solidFill>
                  <a:srgbClr val="393737"/>
                </a:solidFill>
                <a:latin typeface="Canva Sans Bold"/>
                <a:ea typeface="Canva Sans Bold"/>
                <a:cs typeface="Canva Sans Bold"/>
                <a:sym typeface="Canva Sans Bold"/>
              </a:rPr>
              <a:t>Supporting through changes</a:t>
            </a:r>
          </a:p>
        </p:txBody>
      </p:sp>
      <p:sp>
        <p:nvSpPr>
          <p:cNvPr name="TextBox 26" id="26"/>
          <p:cNvSpPr txBox="true"/>
          <p:nvPr/>
        </p:nvSpPr>
        <p:spPr>
          <a:xfrm rot="0">
            <a:off x="1028700" y="3953347"/>
            <a:ext cx="4846649" cy="925830"/>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Each developmental stage occurs overtime, and affects young people’s daily lives physically, emotionally and socially. </a:t>
            </a:r>
          </a:p>
        </p:txBody>
      </p:sp>
      <p:sp>
        <p:nvSpPr>
          <p:cNvPr name="TextBox 27" id="27"/>
          <p:cNvSpPr txBox="true"/>
          <p:nvPr/>
        </p:nvSpPr>
        <p:spPr>
          <a:xfrm rot="0">
            <a:off x="1028700" y="5718041"/>
            <a:ext cx="4846649" cy="925830"/>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As Youth professionals, it is our duty to support young people in their transitional journeys into adulthood </a:t>
            </a:r>
          </a:p>
        </p:txBody>
      </p:sp>
      <p:sp>
        <p:nvSpPr>
          <p:cNvPr name="Freeform 28" id="28"/>
          <p:cNvSpPr/>
          <p:nvPr/>
        </p:nvSpPr>
        <p:spPr>
          <a:xfrm flipH="false" flipV="false" rot="0">
            <a:off x="564913" y="6950076"/>
            <a:ext cx="174749" cy="173220"/>
          </a:xfrm>
          <a:custGeom>
            <a:avLst/>
            <a:gdLst/>
            <a:ahLst/>
            <a:cxnLst/>
            <a:rect r="r" b="b" t="t" l="l"/>
            <a:pathLst>
              <a:path h="173220" w="174749">
                <a:moveTo>
                  <a:pt x="0" y="0"/>
                </a:moveTo>
                <a:lnTo>
                  <a:pt x="174749" y="0"/>
                </a:lnTo>
                <a:lnTo>
                  <a:pt x="174749" y="173220"/>
                </a:lnTo>
                <a:lnTo>
                  <a:pt x="0" y="17322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29" id="29"/>
          <p:cNvSpPr txBox="true"/>
          <p:nvPr/>
        </p:nvSpPr>
        <p:spPr>
          <a:xfrm rot="0">
            <a:off x="1028700" y="6875186"/>
            <a:ext cx="4846649" cy="422275"/>
          </a:xfrm>
          <a:prstGeom prst="rect">
            <a:avLst/>
          </a:prstGeom>
        </p:spPr>
        <p:txBody>
          <a:bodyPr anchor="t" rtlCol="false" tIns="0" lIns="0" bIns="0" rIns="0">
            <a:spAutoFit/>
          </a:bodyPr>
          <a:lstStyle/>
          <a:p>
            <a:pPr algn="just">
              <a:lnSpc>
                <a:spcPts val="3499"/>
              </a:lnSpc>
            </a:pPr>
            <a:r>
              <a:rPr lang="en-US" sz="2499" b="true">
                <a:solidFill>
                  <a:srgbClr val="393737"/>
                </a:solidFill>
                <a:latin typeface="Canva Sans Bold"/>
                <a:ea typeface="Canva Sans Bold"/>
                <a:cs typeface="Canva Sans Bold"/>
                <a:sym typeface="Canva Sans Bold"/>
              </a:rPr>
              <a:t>Education and workshops</a:t>
            </a:r>
          </a:p>
        </p:txBody>
      </p:sp>
      <p:sp>
        <p:nvSpPr>
          <p:cNvPr name="TextBox 30" id="30"/>
          <p:cNvSpPr txBox="true"/>
          <p:nvPr/>
        </p:nvSpPr>
        <p:spPr>
          <a:xfrm rot="0">
            <a:off x="1028700" y="7301851"/>
            <a:ext cx="4846649" cy="1240155"/>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Supporting young people with educational tools about their physical, emotional and social changes, whilst offering consistent support for their health and wellbeing</a:t>
            </a:r>
          </a:p>
        </p:txBody>
      </p:sp>
      <p:sp>
        <p:nvSpPr>
          <p:cNvPr name="Freeform 31" id="31"/>
          <p:cNvSpPr/>
          <p:nvPr/>
        </p:nvSpPr>
        <p:spPr>
          <a:xfrm flipH="false" flipV="false" rot="10570126">
            <a:off x="1177358" y="9058667"/>
            <a:ext cx="6504846" cy="4667227"/>
          </a:xfrm>
          <a:custGeom>
            <a:avLst/>
            <a:gdLst/>
            <a:ahLst/>
            <a:cxnLst/>
            <a:rect r="r" b="b" t="t" l="l"/>
            <a:pathLst>
              <a:path h="4667227" w="6504846">
                <a:moveTo>
                  <a:pt x="0" y="0"/>
                </a:moveTo>
                <a:lnTo>
                  <a:pt x="6504846" y="0"/>
                </a:lnTo>
                <a:lnTo>
                  <a:pt x="6504846"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TextBox 32" id="32"/>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258489" y="4392387"/>
            <a:ext cx="3206980" cy="1818210"/>
            <a:chOff x="0" y="0"/>
            <a:chExt cx="844637" cy="478870"/>
          </a:xfrm>
        </p:grpSpPr>
        <p:sp>
          <p:nvSpPr>
            <p:cNvPr name="Freeform 3" id="3"/>
            <p:cNvSpPr/>
            <p:nvPr/>
          </p:nvSpPr>
          <p:spPr>
            <a:xfrm flipH="false" flipV="false" rot="0">
              <a:off x="0" y="0"/>
              <a:ext cx="844637" cy="478870"/>
            </a:xfrm>
            <a:custGeom>
              <a:avLst/>
              <a:gdLst/>
              <a:ahLst/>
              <a:cxnLst/>
              <a:rect r="r" b="b" t="t" l="l"/>
              <a:pathLst>
                <a:path h="478870" w="844637">
                  <a:moveTo>
                    <a:pt x="239435" y="0"/>
                  </a:moveTo>
                  <a:lnTo>
                    <a:pt x="605202" y="0"/>
                  </a:lnTo>
                  <a:cubicBezTo>
                    <a:pt x="668704" y="0"/>
                    <a:pt x="729605" y="25226"/>
                    <a:pt x="774508" y="70129"/>
                  </a:cubicBezTo>
                  <a:cubicBezTo>
                    <a:pt x="819411" y="115032"/>
                    <a:pt x="844637" y="175933"/>
                    <a:pt x="844637" y="239435"/>
                  </a:cubicBezTo>
                  <a:lnTo>
                    <a:pt x="844637" y="239435"/>
                  </a:lnTo>
                  <a:cubicBezTo>
                    <a:pt x="844637" y="371671"/>
                    <a:pt x="737438" y="478870"/>
                    <a:pt x="605202" y="478870"/>
                  </a:cubicBezTo>
                  <a:lnTo>
                    <a:pt x="239435" y="478870"/>
                  </a:lnTo>
                  <a:cubicBezTo>
                    <a:pt x="107199" y="478870"/>
                    <a:pt x="0" y="371671"/>
                    <a:pt x="0" y="239435"/>
                  </a:cubicBezTo>
                  <a:lnTo>
                    <a:pt x="0" y="239435"/>
                  </a:lnTo>
                  <a:cubicBezTo>
                    <a:pt x="0" y="107199"/>
                    <a:pt x="107199" y="0"/>
                    <a:pt x="239435" y="0"/>
                  </a:cubicBezTo>
                  <a:close/>
                </a:path>
              </a:pathLst>
            </a:custGeom>
            <a:solidFill>
              <a:srgbClr val="FFCFFF"/>
            </a:solidFill>
          </p:spPr>
        </p:sp>
        <p:sp>
          <p:nvSpPr>
            <p:cNvPr name="TextBox 4" id="4"/>
            <p:cNvSpPr txBox="true"/>
            <p:nvPr/>
          </p:nvSpPr>
          <p:spPr>
            <a:xfrm>
              <a:off x="0" y="-38100"/>
              <a:ext cx="844637" cy="51697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Active listening</a:t>
              </a:r>
            </a:p>
          </p:txBody>
        </p:sp>
      </p:grpSp>
      <p:grpSp>
        <p:nvGrpSpPr>
          <p:cNvPr name="Group 5" id="5"/>
          <p:cNvGrpSpPr/>
          <p:nvPr/>
        </p:nvGrpSpPr>
        <p:grpSpPr>
          <a:xfrm rot="0">
            <a:off x="9762959" y="-6578329"/>
            <a:ext cx="11156181" cy="11156181"/>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8" id="8"/>
          <p:cNvSpPr/>
          <p:nvPr/>
        </p:nvSpPr>
        <p:spPr>
          <a:xfrm flipH="false" flipV="false" rot="-534233">
            <a:off x="12088627" y="-2333613"/>
            <a:ext cx="6504846" cy="4667227"/>
          </a:xfrm>
          <a:custGeom>
            <a:avLst/>
            <a:gdLst/>
            <a:ahLst/>
            <a:cxnLst/>
            <a:rect r="r" b="b" t="t" l="l"/>
            <a:pathLst>
              <a:path h="4667227" w="6504846">
                <a:moveTo>
                  <a:pt x="0" y="0"/>
                </a:moveTo>
                <a:lnTo>
                  <a:pt x="6504845" y="0"/>
                </a:lnTo>
                <a:lnTo>
                  <a:pt x="6504845"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15500028" y="4833482"/>
            <a:ext cx="4679325" cy="4679325"/>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11" id="11"/>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12" id="12"/>
          <p:cNvSpPr/>
          <p:nvPr/>
        </p:nvSpPr>
        <p:spPr>
          <a:xfrm flipH="false" flipV="false" rot="-8694323">
            <a:off x="-281533" y="5515142"/>
            <a:ext cx="1080044" cy="1065194"/>
          </a:xfrm>
          <a:custGeom>
            <a:avLst/>
            <a:gdLst/>
            <a:ahLst/>
            <a:cxnLst/>
            <a:rect r="r" b="b" t="t" l="l"/>
            <a:pathLst>
              <a:path h="1065194" w="1080044">
                <a:moveTo>
                  <a:pt x="0" y="0"/>
                </a:moveTo>
                <a:lnTo>
                  <a:pt x="1080045" y="0"/>
                </a:lnTo>
                <a:lnTo>
                  <a:pt x="1080045" y="1065194"/>
                </a:lnTo>
                <a:lnTo>
                  <a:pt x="0" y="10651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13" id="13"/>
          <p:cNvSpPr/>
          <p:nvPr/>
        </p:nvSpPr>
        <p:spPr>
          <a:xfrm flipH="false" flipV="false" rot="0">
            <a:off x="14952610" y="3878036"/>
            <a:ext cx="830705" cy="835930"/>
          </a:xfrm>
          <a:custGeom>
            <a:avLst/>
            <a:gdLst/>
            <a:ahLst/>
            <a:cxnLst/>
            <a:rect r="r" b="b" t="t" l="l"/>
            <a:pathLst>
              <a:path h="835930" w="830705">
                <a:moveTo>
                  <a:pt x="0" y="0"/>
                </a:moveTo>
                <a:lnTo>
                  <a:pt x="830705" y="0"/>
                </a:lnTo>
                <a:lnTo>
                  <a:pt x="830705" y="835930"/>
                </a:lnTo>
                <a:lnTo>
                  <a:pt x="0" y="83593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TextBox 14" id="14"/>
          <p:cNvSpPr txBox="true"/>
          <p:nvPr/>
        </p:nvSpPr>
        <p:spPr>
          <a:xfrm rot="0">
            <a:off x="908281" y="668746"/>
            <a:ext cx="9993111" cy="1086484"/>
          </a:xfrm>
          <a:prstGeom prst="rect">
            <a:avLst/>
          </a:prstGeom>
        </p:spPr>
        <p:txBody>
          <a:bodyPr anchor="t" rtlCol="false" tIns="0" lIns="0" bIns="0" rIns="0">
            <a:spAutoFit/>
          </a:bodyPr>
          <a:lstStyle/>
          <a:p>
            <a:pPr algn="l">
              <a:lnSpc>
                <a:spcPts val="7899"/>
              </a:lnSpc>
            </a:pPr>
            <a:r>
              <a:rPr lang="en-US" sz="7899">
                <a:solidFill>
                  <a:srgbClr val="F8BDC0"/>
                </a:solidFill>
                <a:latin typeface="Brixton"/>
                <a:ea typeface="Brixton"/>
                <a:cs typeface="Brixton"/>
                <a:sym typeface="Brixton"/>
              </a:rPr>
              <a:t>What is</a:t>
            </a:r>
            <a:r>
              <a:rPr lang="en-US" sz="7899">
                <a:solidFill>
                  <a:srgbClr val="FFCFFF"/>
                </a:solidFill>
                <a:latin typeface="Brixton"/>
                <a:ea typeface="Brixton"/>
                <a:cs typeface="Brixton"/>
                <a:sym typeface="Brixton"/>
              </a:rPr>
              <a:t> </a:t>
            </a:r>
            <a:r>
              <a:rPr lang="en-US" sz="7899">
                <a:solidFill>
                  <a:srgbClr val="4EA62F"/>
                </a:solidFill>
                <a:latin typeface="Brixton"/>
                <a:ea typeface="Brixton"/>
                <a:cs typeface="Brixton"/>
                <a:sym typeface="Brixton"/>
              </a:rPr>
              <a:t>Youthwork</a:t>
            </a:r>
          </a:p>
        </p:txBody>
      </p:sp>
      <p:grpSp>
        <p:nvGrpSpPr>
          <p:cNvPr name="Group 15" id="15"/>
          <p:cNvGrpSpPr/>
          <p:nvPr/>
        </p:nvGrpSpPr>
        <p:grpSpPr>
          <a:xfrm rot="0">
            <a:off x="297590" y="1783806"/>
            <a:ext cx="17000811" cy="1858403"/>
            <a:chOff x="0" y="0"/>
            <a:chExt cx="4477580" cy="489456"/>
          </a:xfrm>
        </p:grpSpPr>
        <p:sp>
          <p:nvSpPr>
            <p:cNvPr name="Freeform 16" id="16"/>
            <p:cNvSpPr/>
            <p:nvPr/>
          </p:nvSpPr>
          <p:spPr>
            <a:xfrm flipH="false" flipV="false" rot="0">
              <a:off x="0" y="0"/>
              <a:ext cx="4477580" cy="489456"/>
            </a:xfrm>
            <a:custGeom>
              <a:avLst/>
              <a:gdLst/>
              <a:ahLst/>
              <a:cxnLst/>
              <a:rect r="r" b="b" t="t" l="l"/>
              <a:pathLst>
                <a:path h="489456" w="4477580">
                  <a:moveTo>
                    <a:pt x="45539" y="0"/>
                  </a:moveTo>
                  <a:lnTo>
                    <a:pt x="4432041" y="0"/>
                  </a:lnTo>
                  <a:cubicBezTo>
                    <a:pt x="4457192" y="0"/>
                    <a:pt x="4477580" y="20388"/>
                    <a:pt x="4477580" y="45539"/>
                  </a:cubicBezTo>
                  <a:lnTo>
                    <a:pt x="4477580" y="443917"/>
                  </a:lnTo>
                  <a:cubicBezTo>
                    <a:pt x="4477580" y="469068"/>
                    <a:pt x="4457192" y="489456"/>
                    <a:pt x="4432041" y="489456"/>
                  </a:cubicBezTo>
                  <a:lnTo>
                    <a:pt x="45539" y="489456"/>
                  </a:lnTo>
                  <a:cubicBezTo>
                    <a:pt x="33461" y="489456"/>
                    <a:pt x="21878" y="484658"/>
                    <a:pt x="13338" y="476118"/>
                  </a:cubicBezTo>
                  <a:cubicBezTo>
                    <a:pt x="4798" y="467578"/>
                    <a:pt x="0" y="455995"/>
                    <a:pt x="0" y="443917"/>
                  </a:cubicBezTo>
                  <a:lnTo>
                    <a:pt x="0" y="45539"/>
                  </a:lnTo>
                  <a:cubicBezTo>
                    <a:pt x="0" y="20388"/>
                    <a:pt x="20388" y="0"/>
                    <a:pt x="45539" y="0"/>
                  </a:cubicBezTo>
                  <a:close/>
                </a:path>
              </a:pathLst>
            </a:custGeom>
            <a:solidFill>
              <a:srgbClr val="F3FADC"/>
            </a:solidFill>
          </p:spPr>
        </p:sp>
        <p:sp>
          <p:nvSpPr>
            <p:cNvPr name="TextBox 17" id="17"/>
            <p:cNvSpPr txBox="true"/>
            <p:nvPr/>
          </p:nvSpPr>
          <p:spPr>
            <a:xfrm>
              <a:off x="0" y="-38100"/>
              <a:ext cx="4477580" cy="527556"/>
            </a:xfrm>
            <a:prstGeom prst="rect">
              <a:avLst/>
            </a:prstGeom>
          </p:spPr>
          <p:txBody>
            <a:bodyPr anchor="ctr" rtlCol="false" tIns="50800" lIns="50800" bIns="50800" rIns="50800"/>
            <a:lstStyle/>
            <a:p>
              <a:pPr algn="ctr">
                <a:lnSpc>
                  <a:spcPts val="2659"/>
                </a:lnSpc>
              </a:pPr>
            </a:p>
          </p:txBody>
        </p:sp>
      </p:grpSp>
      <p:sp>
        <p:nvSpPr>
          <p:cNvPr name="TextBox 18" id="18"/>
          <p:cNvSpPr txBox="true"/>
          <p:nvPr/>
        </p:nvSpPr>
        <p:spPr>
          <a:xfrm rot="0">
            <a:off x="676975" y="2029474"/>
            <a:ext cx="16242042" cy="2110850"/>
          </a:xfrm>
          <a:prstGeom prst="rect">
            <a:avLst/>
          </a:prstGeom>
        </p:spPr>
        <p:txBody>
          <a:bodyPr anchor="t" rtlCol="false" tIns="0" lIns="0" bIns="0" rIns="0">
            <a:spAutoFit/>
          </a:bodyPr>
          <a:lstStyle/>
          <a:p>
            <a:pPr algn="ctr">
              <a:lnSpc>
                <a:spcPts val="2828"/>
              </a:lnSpc>
            </a:pPr>
            <a:r>
              <a:rPr lang="en-US" sz="2020">
                <a:solidFill>
                  <a:srgbClr val="000000"/>
                </a:solidFill>
                <a:latin typeface="Canva Sans"/>
                <a:ea typeface="Canva Sans"/>
                <a:cs typeface="Canva Sans"/>
                <a:sym typeface="Canva Sans"/>
              </a:rPr>
              <a:t>Youth workers play a crucial role in the lives of many thousands of young people by supporting them at one of the most important periods of their lives. During this time, young people are going through many transitional changes in their bodies and minds, and engaging in youth work helps them build voluntary, trusted relationships that are led by them, their needs and away from pressures they may be facing in their lives (National Youth Agency, 2026).</a:t>
            </a:r>
            <a:r>
              <a:rPr lang="en-US" sz="2020">
                <a:solidFill>
                  <a:srgbClr val="000000"/>
                </a:solidFill>
                <a:latin typeface="Canva Sans"/>
                <a:ea typeface="Canva Sans"/>
                <a:cs typeface="Canva Sans"/>
                <a:sym typeface="Canva Sans"/>
              </a:rPr>
              <a:t> </a:t>
            </a:r>
          </a:p>
          <a:p>
            <a:pPr algn="just">
              <a:lnSpc>
                <a:spcPts val="2828"/>
              </a:lnSpc>
            </a:pPr>
          </a:p>
          <a:p>
            <a:pPr algn="just">
              <a:lnSpc>
                <a:spcPts val="2828"/>
              </a:lnSpc>
            </a:pPr>
          </a:p>
        </p:txBody>
      </p:sp>
      <p:grpSp>
        <p:nvGrpSpPr>
          <p:cNvPr name="Group 19" id="19"/>
          <p:cNvGrpSpPr/>
          <p:nvPr/>
        </p:nvGrpSpPr>
        <p:grpSpPr>
          <a:xfrm rot="0">
            <a:off x="14717064" y="4758215"/>
            <a:ext cx="2973793" cy="1729711"/>
            <a:chOff x="0" y="0"/>
            <a:chExt cx="783221" cy="455562"/>
          </a:xfrm>
        </p:grpSpPr>
        <p:sp>
          <p:nvSpPr>
            <p:cNvPr name="Freeform 20" id="20"/>
            <p:cNvSpPr/>
            <p:nvPr/>
          </p:nvSpPr>
          <p:spPr>
            <a:xfrm flipH="false" flipV="false" rot="0">
              <a:off x="0" y="0"/>
              <a:ext cx="783221" cy="455562"/>
            </a:xfrm>
            <a:custGeom>
              <a:avLst/>
              <a:gdLst/>
              <a:ahLst/>
              <a:cxnLst/>
              <a:rect r="r" b="b" t="t" l="l"/>
              <a:pathLst>
                <a:path h="455562" w="783221">
                  <a:moveTo>
                    <a:pt x="227781" y="0"/>
                  </a:moveTo>
                  <a:lnTo>
                    <a:pt x="555440" y="0"/>
                  </a:lnTo>
                  <a:cubicBezTo>
                    <a:pt x="615851" y="0"/>
                    <a:pt x="673788" y="23998"/>
                    <a:pt x="716506" y="66715"/>
                  </a:cubicBezTo>
                  <a:cubicBezTo>
                    <a:pt x="759223" y="109433"/>
                    <a:pt x="783221" y="167370"/>
                    <a:pt x="783221" y="227781"/>
                  </a:cubicBezTo>
                  <a:lnTo>
                    <a:pt x="783221" y="227781"/>
                  </a:lnTo>
                  <a:cubicBezTo>
                    <a:pt x="783221" y="288192"/>
                    <a:pt x="759223" y="346129"/>
                    <a:pt x="716506" y="388846"/>
                  </a:cubicBezTo>
                  <a:cubicBezTo>
                    <a:pt x="673788" y="431564"/>
                    <a:pt x="615851" y="455562"/>
                    <a:pt x="555440" y="455562"/>
                  </a:cubicBezTo>
                  <a:lnTo>
                    <a:pt x="227781" y="455562"/>
                  </a:lnTo>
                  <a:cubicBezTo>
                    <a:pt x="167370" y="455562"/>
                    <a:pt x="109433" y="431564"/>
                    <a:pt x="66715" y="388846"/>
                  </a:cubicBezTo>
                  <a:cubicBezTo>
                    <a:pt x="23998" y="346129"/>
                    <a:pt x="0" y="288192"/>
                    <a:pt x="0" y="227781"/>
                  </a:cubicBezTo>
                  <a:lnTo>
                    <a:pt x="0" y="227781"/>
                  </a:lnTo>
                  <a:cubicBezTo>
                    <a:pt x="0" y="167370"/>
                    <a:pt x="23998" y="109433"/>
                    <a:pt x="66715" y="66715"/>
                  </a:cubicBezTo>
                  <a:cubicBezTo>
                    <a:pt x="109433" y="23998"/>
                    <a:pt x="167370" y="0"/>
                    <a:pt x="227781" y="0"/>
                  </a:cubicBezTo>
                  <a:close/>
                </a:path>
              </a:pathLst>
            </a:custGeom>
            <a:solidFill>
              <a:srgbClr val="FFCFFF"/>
            </a:solidFill>
          </p:spPr>
        </p:sp>
        <p:sp>
          <p:nvSpPr>
            <p:cNvPr name="TextBox 21" id="21"/>
            <p:cNvSpPr txBox="true"/>
            <p:nvPr/>
          </p:nvSpPr>
          <p:spPr>
            <a:xfrm>
              <a:off x="0" y="-38100"/>
              <a:ext cx="783221" cy="493662"/>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Building trust</a:t>
              </a:r>
            </a:p>
          </p:txBody>
        </p:sp>
      </p:grpSp>
      <p:grpSp>
        <p:nvGrpSpPr>
          <p:cNvPr name="Group 22" id="22"/>
          <p:cNvGrpSpPr/>
          <p:nvPr/>
        </p:nvGrpSpPr>
        <p:grpSpPr>
          <a:xfrm rot="0">
            <a:off x="9144000" y="8000285"/>
            <a:ext cx="2951970" cy="1512521"/>
            <a:chOff x="0" y="0"/>
            <a:chExt cx="777474" cy="398360"/>
          </a:xfrm>
        </p:grpSpPr>
        <p:sp>
          <p:nvSpPr>
            <p:cNvPr name="Freeform 23" id="23"/>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24" id="24"/>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Advocacy </a:t>
              </a:r>
            </a:p>
          </p:txBody>
        </p:sp>
      </p:grpSp>
      <p:grpSp>
        <p:nvGrpSpPr>
          <p:cNvPr name="Group 25" id="25"/>
          <p:cNvGrpSpPr/>
          <p:nvPr/>
        </p:nvGrpSpPr>
        <p:grpSpPr>
          <a:xfrm rot="0">
            <a:off x="6645586" y="3734387"/>
            <a:ext cx="3757992" cy="446750"/>
            <a:chOff x="0" y="0"/>
            <a:chExt cx="989759" cy="117663"/>
          </a:xfrm>
        </p:grpSpPr>
        <p:sp>
          <p:nvSpPr>
            <p:cNvPr name="Freeform 26" id="26"/>
            <p:cNvSpPr/>
            <p:nvPr/>
          </p:nvSpPr>
          <p:spPr>
            <a:xfrm flipH="false" flipV="false" rot="0">
              <a:off x="0" y="0"/>
              <a:ext cx="989759" cy="117663"/>
            </a:xfrm>
            <a:custGeom>
              <a:avLst/>
              <a:gdLst/>
              <a:ahLst/>
              <a:cxnLst/>
              <a:rect r="r" b="b" t="t" l="l"/>
              <a:pathLst>
                <a:path h="117663" w="989759">
                  <a:moveTo>
                    <a:pt x="58831" y="0"/>
                  </a:moveTo>
                  <a:lnTo>
                    <a:pt x="930928" y="0"/>
                  </a:lnTo>
                  <a:cubicBezTo>
                    <a:pt x="963420" y="0"/>
                    <a:pt x="989759" y="26340"/>
                    <a:pt x="989759" y="58831"/>
                  </a:cubicBezTo>
                  <a:lnTo>
                    <a:pt x="989759" y="58831"/>
                  </a:lnTo>
                  <a:cubicBezTo>
                    <a:pt x="989759" y="74434"/>
                    <a:pt x="983561" y="89398"/>
                    <a:pt x="972528" y="100431"/>
                  </a:cubicBezTo>
                  <a:cubicBezTo>
                    <a:pt x="961495" y="111464"/>
                    <a:pt x="946531" y="117663"/>
                    <a:pt x="930928" y="117663"/>
                  </a:cubicBezTo>
                  <a:lnTo>
                    <a:pt x="58831" y="117663"/>
                  </a:lnTo>
                  <a:cubicBezTo>
                    <a:pt x="43228" y="117663"/>
                    <a:pt x="28264" y="111464"/>
                    <a:pt x="17231" y="100431"/>
                  </a:cubicBezTo>
                  <a:cubicBezTo>
                    <a:pt x="6198" y="89398"/>
                    <a:pt x="0" y="74434"/>
                    <a:pt x="0" y="58831"/>
                  </a:cubicBezTo>
                  <a:lnTo>
                    <a:pt x="0" y="58831"/>
                  </a:lnTo>
                  <a:cubicBezTo>
                    <a:pt x="0" y="43228"/>
                    <a:pt x="6198" y="28264"/>
                    <a:pt x="17231" y="17231"/>
                  </a:cubicBezTo>
                  <a:cubicBezTo>
                    <a:pt x="28264" y="6198"/>
                    <a:pt x="43228" y="0"/>
                    <a:pt x="58831" y="0"/>
                  </a:cubicBezTo>
                  <a:close/>
                </a:path>
              </a:pathLst>
            </a:custGeom>
            <a:solidFill>
              <a:srgbClr val="FFFFFF"/>
            </a:solidFill>
          </p:spPr>
        </p:sp>
        <p:sp>
          <p:nvSpPr>
            <p:cNvPr name="TextBox 27" id="27"/>
            <p:cNvSpPr txBox="true"/>
            <p:nvPr/>
          </p:nvSpPr>
          <p:spPr>
            <a:xfrm>
              <a:off x="0" y="-38100"/>
              <a:ext cx="989759" cy="155763"/>
            </a:xfrm>
            <a:prstGeom prst="rect">
              <a:avLst/>
            </a:prstGeom>
          </p:spPr>
          <p:txBody>
            <a:bodyPr anchor="ctr" rtlCol="false" tIns="50800" lIns="50800" bIns="50800" rIns="50800"/>
            <a:lstStyle/>
            <a:p>
              <a:pPr algn="ctr">
                <a:lnSpc>
                  <a:spcPts val="2659"/>
                </a:lnSpc>
              </a:pPr>
            </a:p>
          </p:txBody>
        </p:sp>
      </p:grpSp>
      <p:sp>
        <p:nvSpPr>
          <p:cNvPr name="TextBox 28" id="28"/>
          <p:cNvSpPr txBox="true"/>
          <p:nvPr/>
        </p:nvSpPr>
        <p:spPr>
          <a:xfrm rot="0">
            <a:off x="6805960" y="3686762"/>
            <a:ext cx="3905869" cy="1298575"/>
          </a:xfrm>
          <a:prstGeom prst="rect">
            <a:avLst/>
          </a:prstGeom>
        </p:spPr>
        <p:txBody>
          <a:bodyPr anchor="t" rtlCol="false" tIns="0" lIns="0" bIns="0" rIns="0">
            <a:spAutoFit/>
          </a:bodyPr>
          <a:lstStyle/>
          <a:p>
            <a:pPr algn="just">
              <a:lnSpc>
                <a:spcPts val="3499"/>
              </a:lnSpc>
            </a:pPr>
            <a:r>
              <a:rPr lang="en-US" sz="2499" b="true">
                <a:solidFill>
                  <a:srgbClr val="393737"/>
                </a:solidFill>
                <a:latin typeface="Canva Sans Bold"/>
                <a:ea typeface="Canva Sans Bold"/>
                <a:cs typeface="Canva Sans Bold"/>
                <a:sym typeface="Canva Sans Bold"/>
              </a:rPr>
              <a:t>Role of Youth workers:</a:t>
            </a:r>
          </a:p>
          <a:p>
            <a:pPr algn="just">
              <a:lnSpc>
                <a:spcPts val="3499"/>
              </a:lnSpc>
            </a:pPr>
          </a:p>
          <a:p>
            <a:pPr algn="just" marL="0" indent="0" lvl="0">
              <a:lnSpc>
                <a:spcPts val="3499"/>
              </a:lnSpc>
              <a:spcBef>
                <a:spcPct val="0"/>
              </a:spcBef>
            </a:pPr>
          </a:p>
        </p:txBody>
      </p:sp>
      <p:grpSp>
        <p:nvGrpSpPr>
          <p:cNvPr name="Group 29" id="29"/>
          <p:cNvGrpSpPr/>
          <p:nvPr/>
        </p:nvGrpSpPr>
        <p:grpSpPr>
          <a:xfrm rot="0">
            <a:off x="4987397" y="8266229"/>
            <a:ext cx="3316379" cy="1601923"/>
            <a:chOff x="0" y="0"/>
            <a:chExt cx="873450" cy="421906"/>
          </a:xfrm>
        </p:grpSpPr>
        <p:sp>
          <p:nvSpPr>
            <p:cNvPr name="Freeform 30" id="30"/>
            <p:cNvSpPr/>
            <p:nvPr/>
          </p:nvSpPr>
          <p:spPr>
            <a:xfrm flipH="false" flipV="false" rot="0">
              <a:off x="0" y="0"/>
              <a:ext cx="873450" cy="421906"/>
            </a:xfrm>
            <a:custGeom>
              <a:avLst/>
              <a:gdLst/>
              <a:ahLst/>
              <a:cxnLst/>
              <a:rect r="r" b="b" t="t" l="l"/>
              <a:pathLst>
                <a:path h="421906" w="873450">
                  <a:moveTo>
                    <a:pt x="210953" y="0"/>
                  </a:moveTo>
                  <a:lnTo>
                    <a:pt x="662497" y="0"/>
                  </a:lnTo>
                  <a:cubicBezTo>
                    <a:pt x="779003" y="0"/>
                    <a:pt x="873450" y="94447"/>
                    <a:pt x="873450" y="210953"/>
                  </a:cubicBezTo>
                  <a:lnTo>
                    <a:pt x="873450" y="210953"/>
                  </a:lnTo>
                  <a:cubicBezTo>
                    <a:pt x="873450" y="266901"/>
                    <a:pt x="851224" y="320558"/>
                    <a:pt x="811663" y="360119"/>
                  </a:cubicBezTo>
                  <a:cubicBezTo>
                    <a:pt x="772102" y="399680"/>
                    <a:pt x="718445" y="421906"/>
                    <a:pt x="662497" y="421906"/>
                  </a:cubicBezTo>
                  <a:lnTo>
                    <a:pt x="210953" y="421906"/>
                  </a:lnTo>
                  <a:cubicBezTo>
                    <a:pt x="94447" y="421906"/>
                    <a:pt x="0" y="327459"/>
                    <a:pt x="0" y="210953"/>
                  </a:cubicBezTo>
                  <a:lnTo>
                    <a:pt x="0" y="210953"/>
                  </a:lnTo>
                  <a:cubicBezTo>
                    <a:pt x="0" y="94447"/>
                    <a:pt x="94447" y="0"/>
                    <a:pt x="210953" y="0"/>
                  </a:cubicBezTo>
                  <a:close/>
                </a:path>
              </a:pathLst>
            </a:custGeom>
            <a:solidFill>
              <a:srgbClr val="FFCFFF"/>
            </a:solidFill>
          </p:spPr>
        </p:sp>
        <p:sp>
          <p:nvSpPr>
            <p:cNvPr name="TextBox 31" id="31"/>
            <p:cNvSpPr txBox="true"/>
            <p:nvPr/>
          </p:nvSpPr>
          <p:spPr>
            <a:xfrm>
              <a:off x="0" y="-38100"/>
              <a:ext cx="873450" cy="460006"/>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Validation</a:t>
              </a:r>
            </a:p>
          </p:txBody>
        </p:sp>
      </p:grpSp>
      <p:grpSp>
        <p:nvGrpSpPr>
          <p:cNvPr name="Group 32" id="32"/>
          <p:cNvGrpSpPr/>
          <p:nvPr/>
        </p:nvGrpSpPr>
        <p:grpSpPr>
          <a:xfrm rot="0">
            <a:off x="2420119" y="6495539"/>
            <a:ext cx="2567278" cy="1549159"/>
            <a:chOff x="0" y="0"/>
            <a:chExt cx="676156" cy="408009"/>
          </a:xfrm>
        </p:grpSpPr>
        <p:sp>
          <p:nvSpPr>
            <p:cNvPr name="Freeform 33" id="33"/>
            <p:cNvSpPr/>
            <p:nvPr/>
          </p:nvSpPr>
          <p:spPr>
            <a:xfrm flipH="false" flipV="false" rot="0">
              <a:off x="0" y="0"/>
              <a:ext cx="676156" cy="408009"/>
            </a:xfrm>
            <a:custGeom>
              <a:avLst/>
              <a:gdLst/>
              <a:ahLst/>
              <a:cxnLst/>
              <a:rect r="r" b="b" t="t" l="l"/>
              <a:pathLst>
                <a:path h="408009" w="676156">
                  <a:moveTo>
                    <a:pt x="204004" y="0"/>
                  </a:moveTo>
                  <a:lnTo>
                    <a:pt x="472151" y="0"/>
                  </a:lnTo>
                  <a:cubicBezTo>
                    <a:pt x="526256" y="0"/>
                    <a:pt x="578146" y="21493"/>
                    <a:pt x="616404" y="59752"/>
                  </a:cubicBezTo>
                  <a:cubicBezTo>
                    <a:pt x="654662" y="98010"/>
                    <a:pt x="676156" y="149899"/>
                    <a:pt x="676156" y="204004"/>
                  </a:cubicBezTo>
                  <a:lnTo>
                    <a:pt x="676156" y="204004"/>
                  </a:lnTo>
                  <a:cubicBezTo>
                    <a:pt x="676156" y="316673"/>
                    <a:pt x="584820" y="408009"/>
                    <a:pt x="472151" y="408009"/>
                  </a:cubicBezTo>
                  <a:lnTo>
                    <a:pt x="204004" y="408009"/>
                  </a:lnTo>
                  <a:cubicBezTo>
                    <a:pt x="91336" y="408009"/>
                    <a:pt x="0" y="316673"/>
                    <a:pt x="0" y="204004"/>
                  </a:cubicBezTo>
                  <a:lnTo>
                    <a:pt x="0" y="204004"/>
                  </a:lnTo>
                  <a:cubicBezTo>
                    <a:pt x="0" y="91336"/>
                    <a:pt x="91336" y="0"/>
                    <a:pt x="204004" y="0"/>
                  </a:cubicBezTo>
                  <a:close/>
                </a:path>
              </a:pathLst>
            </a:custGeom>
            <a:solidFill>
              <a:srgbClr val="FFCFFF"/>
            </a:solidFill>
          </p:spPr>
        </p:sp>
        <p:sp>
          <p:nvSpPr>
            <p:cNvPr name="TextBox 34" id="34"/>
            <p:cNvSpPr txBox="true"/>
            <p:nvPr/>
          </p:nvSpPr>
          <p:spPr>
            <a:xfrm>
              <a:off x="0" y="-38100"/>
              <a:ext cx="676156" cy="446109"/>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Inclusion</a:t>
              </a:r>
            </a:p>
          </p:txBody>
        </p:sp>
      </p:grpSp>
      <p:sp>
        <p:nvSpPr>
          <p:cNvPr name="Freeform 35" id="35"/>
          <p:cNvSpPr/>
          <p:nvPr/>
        </p:nvSpPr>
        <p:spPr>
          <a:xfrm flipH="false" flipV="false" rot="10570126">
            <a:off x="13331031" y="5397659"/>
            <a:ext cx="5959805" cy="4276160"/>
          </a:xfrm>
          <a:custGeom>
            <a:avLst/>
            <a:gdLst/>
            <a:ahLst/>
            <a:cxnLst/>
            <a:rect r="r" b="b" t="t" l="l"/>
            <a:pathLst>
              <a:path h="4276160" w="5959805">
                <a:moveTo>
                  <a:pt x="0" y="0"/>
                </a:moveTo>
                <a:lnTo>
                  <a:pt x="5959805" y="0"/>
                </a:lnTo>
                <a:lnTo>
                  <a:pt x="5959805" y="4276160"/>
                </a:lnTo>
                <a:lnTo>
                  <a:pt x="0" y="4276160"/>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36" id="36"/>
          <p:cNvGrpSpPr/>
          <p:nvPr/>
        </p:nvGrpSpPr>
        <p:grpSpPr>
          <a:xfrm rot="0">
            <a:off x="6414821" y="6235064"/>
            <a:ext cx="2912104" cy="1644531"/>
            <a:chOff x="0" y="0"/>
            <a:chExt cx="766974" cy="433128"/>
          </a:xfrm>
        </p:grpSpPr>
        <p:sp>
          <p:nvSpPr>
            <p:cNvPr name="Freeform 37" id="37"/>
            <p:cNvSpPr/>
            <p:nvPr/>
          </p:nvSpPr>
          <p:spPr>
            <a:xfrm flipH="false" flipV="false" rot="0">
              <a:off x="0" y="0"/>
              <a:ext cx="766974" cy="433128"/>
            </a:xfrm>
            <a:custGeom>
              <a:avLst/>
              <a:gdLst/>
              <a:ahLst/>
              <a:cxnLst/>
              <a:rect r="r" b="b" t="t" l="l"/>
              <a:pathLst>
                <a:path h="433128" w="766974">
                  <a:moveTo>
                    <a:pt x="216564" y="0"/>
                  </a:moveTo>
                  <a:lnTo>
                    <a:pt x="550410" y="0"/>
                  </a:lnTo>
                  <a:cubicBezTo>
                    <a:pt x="670015" y="0"/>
                    <a:pt x="766974" y="96959"/>
                    <a:pt x="766974" y="216564"/>
                  </a:cubicBezTo>
                  <a:lnTo>
                    <a:pt x="766974" y="216564"/>
                  </a:lnTo>
                  <a:cubicBezTo>
                    <a:pt x="766974" y="336169"/>
                    <a:pt x="670015" y="433128"/>
                    <a:pt x="550410" y="433128"/>
                  </a:cubicBezTo>
                  <a:lnTo>
                    <a:pt x="216564" y="433128"/>
                  </a:lnTo>
                  <a:cubicBezTo>
                    <a:pt x="96959" y="433128"/>
                    <a:pt x="0" y="336169"/>
                    <a:pt x="0" y="216564"/>
                  </a:cubicBezTo>
                  <a:lnTo>
                    <a:pt x="0" y="216564"/>
                  </a:lnTo>
                  <a:cubicBezTo>
                    <a:pt x="0" y="96959"/>
                    <a:pt x="96959" y="0"/>
                    <a:pt x="216564" y="0"/>
                  </a:cubicBezTo>
                  <a:close/>
                </a:path>
              </a:pathLst>
            </a:custGeom>
            <a:solidFill>
              <a:srgbClr val="FFCFFF"/>
            </a:solidFill>
          </p:spPr>
        </p:sp>
        <p:sp>
          <p:nvSpPr>
            <p:cNvPr name="TextBox 38" id="38"/>
            <p:cNvSpPr txBox="true"/>
            <p:nvPr/>
          </p:nvSpPr>
          <p:spPr>
            <a:xfrm>
              <a:off x="0" y="-38100"/>
              <a:ext cx="766974" cy="471228"/>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Mentorship</a:t>
              </a:r>
            </a:p>
          </p:txBody>
        </p:sp>
      </p:grpSp>
      <p:grpSp>
        <p:nvGrpSpPr>
          <p:cNvPr name="Group 39" id="39"/>
          <p:cNvGrpSpPr/>
          <p:nvPr/>
        </p:nvGrpSpPr>
        <p:grpSpPr>
          <a:xfrm rot="0">
            <a:off x="814531" y="8266229"/>
            <a:ext cx="3153691" cy="1705732"/>
            <a:chOff x="0" y="0"/>
            <a:chExt cx="830602" cy="449246"/>
          </a:xfrm>
        </p:grpSpPr>
        <p:sp>
          <p:nvSpPr>
            <p:cNvPr name="Freeform 40" id="40"/>
            <p:cNvSpPr/>
            <p:nvPr/>
          </p:nvSpPr>
          <p:spPr>
            <a:xfrm flipH="false" flipV="false" rot="0">
              <a:off x="0" y="0"/>
              <a:ext cx="830602" cy="449246"/>
            </a:xfrm>
            <a:custGeom>
              <a:avLst/>
              <a:gdLst/>
              <a:ahLst/>
              <a:cxnLst/>
              <a:rect r="r" b="b" t="t" l="l"/>
              <a:pathLst>
                <a:path h="449246" w="830602">
                  <a:moveTo>
                    <a:pt x="224623" y="0"/>
                  </a:moveTo>
                  <a:lnTo>
                    <a:pt x="605978" y="0"/>
                  </a:lnTo>
                  <a:cubicBezTo>
                    <a:pt x="665552" y="0"/>
                    <a:pt x="722686" y="23666"/>
                    <a:pt x="764811" y="65791"/>
                  </a:cubicBezTo>
                  <a:cubicBezTo>
                    <a:pt x="806936" y="107916"/>
                    <a:pt x="830602" y="165049"/>
                    <a:pt x="830602" y="224623"/>
                  </a:cubicBezTo>
                  <a:lnTo>
                    <a:pt x="830602" y="224623"/>
                  </a:lnTo>
                  <a:cubicBezTo>
                    <a:pt x="830602" y="284197"/>
                    <a:pt x="806936" y="341331"/>
                    <a:pt x="764811" y="383456"/>
                  </a:cubicBezTo>
                  <a:cubicBezTo>
                    <a:pt x="722686" y="425581"/>
                    <a:pt x="665552" y="449246"/>
                    <a:pt x="605978" y="449246"/>
                  </a:cubicBezTo>
                  <a:lnTo>
                    <a:pt x="224623" y="449246"/>
                  </a:lnTo>
                  <a:cubicBezTo>
                    <a:pt x="165049" y="449246"/>
                    <a:pt x="107916" y="425581"/>
                    <a:pt x="65791" y="383456"/>
                  </a:cubicBezTo>
                  <a:cubicBezTo>
                    <a:pt x="23666" y="341331"/>
                    <a:pt x="0" y="284197"/>
                    <a:pt x="0" y="224623"/>
                  </a:cubicBezTo>
                  <a:lnTo>
                    <a:pt x="0" y="224623"/>
                  </a:lnTo>
                  <a:cubicBezTo>
                    <a:pt x="0" y="165049"/>
                    <a:pt x="23666" y="107916"/>
                    <a:pt x="65791" y="65791"/>
                  </a:cubicBezTo>
                  <a:cubicBezTo>
                    <a:pt x="107916" y="23666"/>
                    <a:pt x="165049" y="0"/>
                    <a:pt x="224623" y="0"/>
                  </a:cubicBezTo>
                  <a:close/>
                </a:path>
              </a:pathLst>
            </a:custGeom>
            <a:solidFill>
              <a:srgbClr val="FFCFFF"/>
            </a:solidFill>
          </p:spPr>
        </p:sp>
        <p:sp>
          <p:nvSpPr>
            <p:cNvPr name="TextBox 41" id="41"/>
            <p:cNvSpPr txBox="true"/>
            <p:nvPr/>
          </p:nvSpPr>
          <p:spPr>
            <a:xfrm>
              <a:off x="0" y="-38100"/>
              <a:ext cx="830602" cy="487346"/>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Empowerment</a:t>
              </a:r>
            </a:p>
          </p:txBody>
        </p:sp>
      </p:grpSp>
      <p:sp>
        <p:nvSpPr>
          <p:cNvPr name="Freeform 42" id="42"/>
          <p:cNvSpPr/>
          <p:nvPr/>
        </p:nvSpPr>
        <p:spPr>
          <a:xfrm flipH="true" flipV="true" rot="-12995584">
            <a:off x="-2021333" y="6496093"/>
            <a:ext cx="4559645" cy="4776598"/>
          </a:xfrm>
          <a:custGeom>
            <a:avLst/>
            <a:gdLst/>
            <a:ahLst/>
            <a:cxnLst/>
            <a:rect r="r" b="b" t="t" l="l"/>
            <a:pathLst>
              <a:path h="4776598" w="4559645">
                <a:moveTo>
                  <a:pt x="0" y="969390"/>
                </a:moveTo>
                <a:lnTo>
                  <a:pt x="3507391" y="0"/>
                </a:lnTo>
                <a:lnTo>
                  <a:pt x="4559645" y="3807209"/>
                </a:lnTo>
                <a:lnTo>
                  <a:pt x="1052254" y="4776598"/>
                </a:lnTo>
                <a:lnTo>
                  <a:pt x="0" y="969390"/>
                </a:lnTo>
                <a:close/>
              </a:path>
            </a:pathLst>
          </a:custGeom>
          <a:blipFill>
            <a:blip r:embed="rId8">
              <a:extLst>
                <a:ext uri="{96DAC541-7B7A-43D3-8B79-37D633B846F1}">
                  <asvg:svgBlip xmlns:asvg="http://schemas.microsoft.com/office/drawing/2016/SVG/main" r:embed="rId9"/>
                </a:ext>
              </a:extLst>
            </a:blip>
            <a:stretch>
              <a:fillRect l="0" t="-1808" r="0" b="-1808"/>
            </a:stretch>
          </a:blipFill>
        </p:spPr>
      </p:sp>
      <p:grpSp>
        <p:nvGrpSpPr>
          <p:cNvPr name="Group 43" id="43"/>
          <p:cNvGrpSpPr/>
          <p:nvPr/>
        </p:nvGrpSpPr>
        <p:grpSpPr>
          <a:xfrm rot="0">
            <a:off x="12800684" y="8422802"/>
            <a:ext cx="2567278" cy="1549159"/>
            <a:chOff x="0" y="0"/>
            <a:chExt cx="676156" cy="408009"/>
          </a:xfrm>
        </p:grpSpPr>
        <p:sp>
          <p:nvSpPr>
            <p:cNvPr name="Freeform 44" id="44"/>
            <p:cNvSpPr/>
            <p:nvPr/>
          </p:nvSpPr>
          <p:spPr>
            <a:xfrm flipH="false" flipV="false" rot="0">
              <a:off x="0" y="0"/>
              <a:ext cx="676156" cy="408009"/>
            </a:xfrm>
            <a:custGeom>
              <a:avLst/>
              <a:gdLst/>
              <a:ahLst/>
              <a:cxnLst/>
              <a:rect r="r" b="b" t="t" l="l"/>
              <a:pathLst>
                <a:path h="408009" w="676156">
                  <a:moveTo>
                    <a:pt x="204004" y="0"/>
                  </a:moveTo>
                  <a:lnTo>
                    <a:pt x="472151" y="0"/>
                  </a:lnTo>
                  <a:cubicBezTo>
                    <a:pt x="526256" y="0"/>
                    <a:pt x="578146" y="21493"/>
                    <a:pt x="616404" y="59752"/>
                  </a:cubicBezTo>
                  <a:cubicBezTo>
                    <a:pt x="654662" y="98010"/>
                    <a:pt x="676156" y="149899"/>
                    <a:pt x="676156" y="204004"/>
                  </a:cubicBezTo>
                  <a:lnTo>
                    <a:pt x="676156" y="204004"/>
                  </a:lnTo>
                  <a:cubicBezTo>
                    <a:pt x="676156" y="316673"/>
                    <a:pt x="584820" y="408009"/>
                    <a:pt x="472151" y="408009"/>
                  </a:cubicBezTo>
                  <a:lnTo>
                    <a:pt x="204004" y="408009"/>
                  </a:lnTo>
                  <a:cubicBezTo>
                    <a:pt x="91336" y="408009"/>
                    <a:pt x="0" y="316673"/>
                    <a:pt x="0" y="204004"/>
                  </a:cubicBezTo>
                  <a:lnTo>
                    <a:pt x="0" y="204004"/>
                  </a:lnTo>
                  <a:cubicBezTo>
                    <a:pt x="0" y="91336"/>
                    <a:pt x="91336" y="0"/>
                    <a:pt x="204004" y="0"/>
                  </a:cubicBezTo>
                  <a:close/>
                </a:path>
              </a:pathLst>
            </a:custGeom>
            <a:solidFill>
              <a:srgbClr val="FFCFFF"/>
            </a:solidFill>
          </p:spPr>
        </p:sp>
        <p:sp>
          <p:nvSpPr>
            <p:cNvPr name="TextBox 45" id="45"/>
            <p:cNvSpPr txBox="true"/>
            <p:nvPr/>
          </p:nvSpPr>
          <p:spPr>
            <a:xfrm>
              <a:off x="0" y="-38100"/>
              <a:ext cx="676156" cy="446109"/>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Creating safe spaces</a:t>
              </a:r>
            </a:p>
          </p:txBody>
        </p:sp>
      </p:grpSp>
      <p:grpSp>
        <p:nvGrpSpPr>
          <p:cNvPr name="Group 46" id="46"/>
          <p:cNvGrpSpPr/>
          <p:nvPr/>
        </p:nvGrpSpPr>
        <p:grpSpPr>
          <a:xfrm rot="0">
            <a:off x="4733456" y="4582077"/>
            <a:ext cx="2951970" cy="1512521"/>
            <a:chOff x="0" y="0"/>
            <a:chExt cx="777474" cy="398360"/>
          </a:xfrm>
        </p:grpSpPr>
        <p:sp>
          <p:nvSpPr>
            <p:cNvPr name="Freeform 47" id="47"/>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48" id="48"/>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Signposting</a:t>
              </a:r>
            </a:p>
          </p:txBody>
        </p:sp>
      </p:grpSp>
      <p:grpSp>
        <p:nvGrpSpPr>
          <p:cNvPr name="Group 49" id="49"/>
          <p:cNvGrpSpPr/>
          <p:nvPr/>
        </p:nvGrpSpPr>
        <p:grpSpPr>
          <a:xfrm rot="0">
            <a:off x="15336030" y="6793986"/>
            <a:ext cx="2951970" cy="1512521"/>
            <a:chOff x="0" y="0"/>
            <a:chExt cx="777474" cy="398360"/>
          </a:xfrm>
        </p:grpSpPr>
        <p:sp>
          <p:nvSpPr>
            <p:cNvPr name="Freeform 50" id="50"/>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51" id="51"/>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Empathy and Patience</a:t>
              </a:r>
            </a:p>
          </p:txBody>
        </p:sp>
      </p:grpSp>
      <p:grpSp>
        <p:nvGrpSpPr>
          <p:cNvPr name="Group 52" id="52"/>
          <p:cNvGrpSpPr/>
          <p:nvPr/>
        </p:nvGrpSpPr>
        <p:grpSpPr>
          <a:xfrm rot="0">
            <a:off x="11344632" y="6047739"/>
            <a:ext cx="2912104" cy="1644531"/>
            <a:chOff x="0" y="0"/>
            <a:chExt cx="766974" cy="433128"/>
          </a:xfrm>
        </p:grpSpPr>
        <p:sp>
          <p:nvSpPr>
            <p:cNvPr name="Freeform 53" id="53"/>
            <p:cNvSpPr/>
            <p:nvPr/>
          </p:nvSpPr>
          <p:spPr>
            <a:xfrm flipH="false" flipV="false" rot="0">
              <a:off x="0" y="0"/>
              <a:ext cx="766974" cy="433128"/>
            </a:xfrm>
            <a:custGeom>
              <a:avLst/>
              <a:gdLst/>
              <a:ahLst/>
              <a:cxnLst/>
              <a:rect r="r" b="b" t="t" l="l"/>
              <a:pathLst>
                <a:path h="433128" w="766974">
                  <a:moveTo>
                    <a:pt x="216564" y="0"/>
                  </a:moveTo>
                  <a:lnTo>
                    <a:pt x="550410" y="0"/>
                  </a:lnTo>
                  <a:cubicBezTo>
                    <a:pt x="670015" y="0"/>
                    <a:pt x="766974" y="96959"/>
                    <a:pt x="766974" y="216564"/>
                  </a:cubicBezTo>
                  <a:lnTo>
                    <a:pt x="766974" y="216564"/>
                  </a:lnTo>
                  <a:cubicBezTo>
                    <a:pt x="766974" y="336169"/>
                    <a:pt x="670015" y="433128"/>
                    <a:pt x="550410" y="433128"/>
                  </a:cubicBezTo>
                  <a:lnTo>
                    <a:pt x="216564" y="433128"/>
                  </a:lnTo>
                  <a:cubicBezTo>
                    <a:pt x="96959" y="433128"/>
                    <a:pt x="0" y="336169"/>
                    <a:pt x="0" y="216564"/>
                  </a:cubicBezTo>
                  <a:lnTo>
                    <a:pt x="0" y="216564"/>
                  </a:lnTo>
                  <a:cubicBezTo>
                    <a:pt x="0" y="96959"/>
                    <a:pt x="96959" y="0"/>
                    <a:pt x="216564" y="0"/>
                  </a:cubicBezTo>
                  <a:close/>
                </a:path>
              </a:pathLst>
            </a:custGeom>
            <a:solidFill>
              <a:srgbClr val="FFCFFF"/>
            </a:solidFill>
          </p:spPr>
        </p:sp>
        <p:sp>
          <p:nvSpPr>
            <p:cNvPr name="TextBox 54" id="54"/>
            <p:cNvSpPr txBox="true"/>
            <p:nvPr/>
          </p:nvSpPr>
          <p:spPr>
            <a:xfrm>
              <a:off x="0" y="-38100"/>
              <a:ext cx="766974" cy="471228"/>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Educative</a:t>
              </a:r>
            </a:p>
          </p:txBody>
        </p:sp>
      </p:grpSp>
      <p:grpSp>
        <p:nvGrpSpPr>
          <p:cNvPr name="Group 55" id="55"/>
          <p:cNvGrpSpPr/>
          <p:nvPr/>
        </p:nvGrpSpPr>
        <p:grpSpPr>
          <a:xfrm rot="0">
            <a:off x="9445340" y="4359862"/>
            <a:ext cx="2912104" cy="1644531"/>
            <a:chOff x="0" y="0"/>
            <a:chExt cx="766974" cy="433128"/>
          </a:xfrm>
        </p:grpSpPr>
        <p:sp>
          <p:nvSpPr>
            <p:cNvPr name="Freeform 56" id="56"/>
            <p:cNvSpPr/>
            <p:nvPr/>
          </p:nvSpPr>
          <p:spPr>
            <a:xfrm flipH="false" flipV="false" rot="0">
              <a:off x="0" y="0"/>
              <a:ext cx="766974" cy="433128"/>
            </a:xfrm>
            <a:custGeom>
              <a:avLst/>
              <a:gdLst/>
              <a:ahLst/>
              <a:cxnLst/>
              <a:rect r="r" b="b" t="t" l="l"/>
              <a:pathLst>
                <a:path h="433128" w="766974">
                  <a:moveTo>
                    <a:pt x="216564" y="0"/>
                  </a:moveTo>
                  <a:lnTo>
                    <a:pt x="550410" y="0"/>
                  </a:lnTo>
                  <a:cubicBezTo>
                    <a:pt x="670015" y="0"/>
                    <a:pt x="766974" y="96959"/>
                    <a:pt x="766974" y="216564"/>
                  </a:cubicBezTo>
                  <a:lnTo>
                    <a:pt x="766974" y="216564"/>
                  </a:lnTo>
                  <a:cubicBezTo>
                    <a:pt x="766974" y="336169"/>
                    <a:pt x="670015" y="433128"/>
                    <a:pt x="550410" y="433128"/>
                  </a:cubicBezTo>
                  <a:lnTo>
                    <a:pt x="216564" y="433128"/>
                  </a:lnTo>
                  <a:cubicBezTo>
                    <a:pt x="96959" y="433128"/>
                    <a:pt x="0" y="336169"/>
                    <a:pt x="0" y="216564"/>
                  </a:cubicBezTo>
                  <a:lnTo>
                    <a:pt x="0" y="216564"/>
                  </a:lnTo>
                  <a:cubicBezTo>
                    <a:pt x="0" y="96959"/>
                    <a:pt x="96959" y="0"/>
                    <a:pt x="216564" y="0"/>
                  </a:cubicBezTo>
                  <a:close/>
                </a:path>
              </a:pathLst>
            </a:custGeom>
            <a:solidFill>
              <a:srgbClr val="FFCFFF"/>
            </a:solidFill>
          </p:spPr>
        </p:sp>
        <p:sp>
          <p:nvSpPr>
            <p:cNvPr name="TextBox 57" id="57"/>
            <p:cNvSpPr txBox="true"/>
            <p:nvPr/>
          </p:nvSpPr>
          <p:spPr>
            <a:xfrm>
              <a:off x="0" y="-38100"/>
              <a:ext cx="766974" cy="471228"/>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Person-centered approaches</a:t>
              </a:r>
            </a:p>
          </p:txBody>
        </p:sp>
      </p:grpSp>
      <p:sp>
        <p:nvSpPr>
          <p:cNvPr name="TextBox 58" id="58"/>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9762959" y="-6578329"/>
            <a:ext cx="11156181" cy="111561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false" flipV="false" rot="-534233">
            <a:off x="12088627" y="-2333613"/>
            <a:ext cx="6504846" cy="4667227"/>
          </a:xfrm>
          <a:custGeom>
            <a:avLst/>
            <a:gdLst/>
            <a:ahLst/>
            <a:cxnLst/>
            <a:rect r="r" b="b" t="t" l="l"/>
            <a:pathLst>
              <a:path h="4667227" w="6504846">
                <a:moveTo>
                  <a:pt x="0" y="0"/>
                </a:moveTo>
                <a:lnTo>
                  <a:pt x="6504845" y="0"/>
                </a:lnTo>
                <a:lnTo>
                  <a:pt x="6504845"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5500028" y="4833482"/>
            <a:ext cx="4679325" cy="4679325"/>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9" id="9"/>
          <p:cNvSpPr/>
          <p:nvPr/>
        </p:nvSpPr>
        <p:spPr>
          <a:xfrm flipH="false" flipV="false" rot="-8694323">
            <a:off x="9587214" y="2152885"/>
            <a:ext cx="1080044" cy="1065194"/>
          </a:xfrm>
          <a:custGeom>
            <a:avLst/>
            <a:gdLst/>
            <a:ahLst/>
            <a:cxnLst/>
            <a:rect r="r" b="b" t="t" l="l"/>
            <a:pathLst>
              <a:path h="1065194" w="1080044">
                <a:moveTo>
                  <a:pt x="0" y="0"/>
                </a:moveTo>
                <a:lnTo>
                  <a:pt x="1080044" y="0"/>
                </a:lnTo>
                <a:lnTo>
                  <a:pt x="1080044" y="1065194"/>
                </a:lnTo>
                <a:lnTo>
                  <a:pt x="0" y="10651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10" id="10"/>
          <p:cNvSpPr/>
          <p:nvPr/>
        </p:nvSpPr>
        <p:spPr>
          <a:xfrm flipH="false" flipV="false" rot="0">
            <a:off x="15084676" y="4785362"/>
            <a:ext cx="830705" cy="835930"/>
          </a:xfrm>
          <a:custGeom>
            <a:avLst/>
            <a:gdLst/>
            <a:ahLst/>
            <a:cxnLst/>
            <a:rect r="r" b="b" t="t" l="l"/>
            <a:pathLst>
              <a:path h="835930" w="830705">
                <a:moveTo>
                  <a:pt x="0" y="0"/>
                </a:moveTo>
                <a:lnTo>
                  <a:pt x="830705" y="0"/>
                </a:lnTo>
                <a:lnTo>
                  <a:pt x="830705" y="835930"/>
                </a:lnTo>
                <a:lnTo>
                  <a:pt x="0" y="83593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Freeform 11" id="11"/>
          <p:cNvSpPr/>
          <p:nvPr/>
        </p:nvSpPr>
        <p:spPr>
          <a:xfrm flipH="false" flipV="false" rot="10570126">
            <a:off x="13331031" y="5397659"/>
            <a:ext cx="5959805" cy="4276160"/>
          </a:xfrm>
          <a:custGeom>
            <a:avLst/>
            <a:gdLst/>
            <a:ahLst/>
            <a:cxnLst/>
            <a:rect r="r" b="b" t="t" l="l"/>
            <a:pathLst>
              <a:path h="4276160" w="5959805">
                <a:moveTo>
                  <a:pt x="0" y="0"/>
                </a:moveTo>
                <a:lnTo>
                  <a:pt x="5959805" y="0"/>
                </a:lnTo>
                <a:lnTo>
                  <a:pt x="5959805" y="4276160"/>
                </a:lnTo>
                <a:lnTo>
                  <a:pt x="0" y="4276160"/>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12" id="12"/>
          <p:cNvSpPr/>
          <p:nvPr/>
        </p:nvSpPr>
        <p:spPr>
          <a:xfrm flipH="true" flipV="true" rot="-12995584">
            <a:off x="-2021333" y="6496093"/>
            <a:ext cx="4559645" cy="4776598"/>
          </a:xfrm>
          <a:custGeom>
            <a:avLst/>
            <a:gdLst/>
            <a:ahLst/>
            <a:cxnLst/>
            <a:rect r="r" b="b" t="t" l="l"/>
            <a:pathLst>
              <a:path h="4776598" w="4559645">
                <a:moveTo>
                  <a:pt x="0" y="969390"/>
                </a:moveTo>
                <a:lnTo>
                  <a:pt x="3507391" y="0"/>
                </a:lnTo>
                <a:lnTo>
                  <a:pt x="4559645" y="3807209"/>
                </a:lnTo>
                <a:lnTo>
                  <a:pt x="1052254" y="4776598"/>
                </a:lnTo>
                <a:lnTo>
                  <a:pt x="0" y="969390"/>
                </a:lnTo>
                <a:close/>
              </a:path>
            </a:pathLst>
          </a:custGeom>
          <a:blipFill>
            <a:blip r:embed="rId8">
              <a:extLst>
                <a:ext uri="{96DAC541-7B7A-43D3-8B79-37D633B846F1}">
                  <asvg:svgBlip xmlns:asvg="http://schemas.microsoft.com/office/drawing/2016/SVG/main" r:embed="rId9"/>
                </a:ext>
              </a:extLst>
            </a:blip>
            <a:stretch>
              <a:fillRect l="0" t="-1808" r="0" b="-1808"/>
            </a:stretch>
          </a:blipFill>
        </p:spPr>
      </p:sp>
      <p:sp>
        <p:nvSpPr>
          <p:cNvPr name="TextBox 13" id="13"/>
          <p:cNvSpPr txBox="true"/>
          <p:nvPr/>
        </p:nvSpPr>
        <p:spPr>
          <a:xfrm rot="0">
            <a:off x="1028700" y="852751"/>
            <a:ext cx="9993111" cy="1086484"/>
          </a:xfrm>
          <a:prstGeom prst="rect">
            <a:avLst/>
          </a:prstGeom>
        </p:spPr>
        <p:txBody>
          <a:bodyPr anchor="t" rtlCol="false" tIns="0" lIns="0" bIns="0" rIns="0">
            <a:spAutoFit/>
          </a:bodyPr>
          <a:lstStyle/>
          <a:p>
            <a:pPr algn="l">
              <a:lnSpc>
                <a:spcPts val="7899"/>
              </a:lnSpc>
            </a:pPr>
            <a:r>
              <a:rPr lang="en-US" sz="7899">
                <a:solidFill>
                  <a:srgbClr val="4EA62F"/>
                </a:solidFill>
                <a:latin typeface="Brixton"/>
                <a:ea typeface="Brixton"/>
                <a:cs typeface="Brixton"/>
                <a:sym typeface="Brixton"/>
              </a:rPr>
              <a:t>Transitional</a:t>
            </a:r>
            <a:r>
              <a:rPr lang="en-US" sz="7899">
                <a:solidFill>
                  <a:srgbClr val="F8BDC0"/>
                </a:solidFill>
                <a:latin typeface="Brixton"/>
                <a:ea typeface="Brixton"/>
                <a:cs typeface="Brixton"/>
                <a:sym typeface="Brixton"/>
              </a:rPr>
              <a:t> Changes</a:t>
            </a:r>
          </a:p>
        </p:txBody>
      </p:sp>
      <p:grpSp>
        <p:nvGrpSpPr>
          <p:cNvPr name="Group 14" id="14"/>
          <p:cNvGrpSpPr/>
          <p:nvPr/>
        </p:nvGrpSpPr>
        <p:grpSpPr>
          <a:xfrm rot="0">
            <a:off x="6642169" y="4108770"/>
            <a:ext cx="2951970" cy="1512521"/>
            <a:chOff x="0" y="0"/>
            <a:chExt cx="777474" cy="398360"/>
          </a:xfrm>
        </p:grpSpPr>
        <p:sp>
          <p:nvSpPr>
            <p:cNvPr name="Freeform 15" id="15"/>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16" id="16"/>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Biological transitions </a:t>
              </a:r>
            </a:p>
          </p:txBody>
        </p:sp>
      </p:grpSp>
      <p:grpSp>
        <p:nvGrpSpPr>
          <p:cNvPr name="Group 17" id="17"/>
          <p:cNvGrpSpPr/>
          <p:nvPr/>
        </p:nvGrpSpPr>
        <p:grpSpPr>
          <a:xfrm rot="0">
            <a:off x="258489" y="2685482"/>
            <a:ext cx="6617407" cy="1277778"/>
            <a:chOff x="0" y="0"/>
            <a:chExt cx="1742856" cy="336534"/>
          </a:xfrm>
        </p:grpSpPr>
        <p:sp>
          <p:nvSpPr>
            <p:cNvPr name="Freeform 18" id="18"/>
            <p:cNvSpPr/>
            <p:nvPr/>
          </p:nvSpPr>
          <p:spPr>
            <a:xfrm flipH="false" flipV="false" rot="0">
              <a:off x="0" y="0"/>
              <a:ext cx="1742856" cy="336534"/>
            </a:xfrm>
            <a:custGeom>
              <a:avLst/>
              <a:gdLst/>
              <a:ahLst/>
              <a:cxnLst/>
              <a:rect r="r" b="b" t="t" l="l"/>
              <a:pathLst>
                <a:path h="336534" w="1742856">
                  <a:moveTo>
                    <a:pt x="116993" y="0"/>
                  </a:moveTo>
                  <a:lnTo>
                    <a:pt x="1625863" y="0"/>
                  </a:lnTo>
                  <a:cubicBezTo>
                    <a:pt x="1656892" y="0"/>
                    <a:pt x="1686649" y="12326"/>
                    <a:pt x="1708590" y="34267"/>
                  </a:cubicBezTo>
                  <a:cubicBezTo>
                    <a:pt x="1730530" y="56207"/>
                    <a:pt x="1742856" y="85965"/>
                    <a:pt x="1742856" y="116993"/>
                  </a:cubicBezTo>
                  <a:lnTo>
                    <a:pt x="1742856" y="219541"/>
                  </a:lnTo>
                  <a:cubicBezTo>
                    <a:pt x="1742856" y="250569"/>
                    <a:pt x="1730530" y="280327"/>
                    <a:pt x="1708590" y="302268"/>
                  </a:cubicBezTo>
                  <a:cubicBezTo>
                    <a:pt x="1686649" y="324208"/>
                    <a:pt x="1656892" y="336534"/>
                    <a:pt x="1625863" y="336534"/>
                  </a:cubicBezTo>
                  <a:lnTo>
                    <a:pt x="116993" y="336534"/>
                  </a:lnTo>
                  <a:cubicBezTo>
                    <a:pt x="85965" y="336534"/>
                    <a:pt x="56207" y="324208"/>
                    <a:pt x="34267" y="302268"/>
                  </a:cubicBezTo>
                  <a:cubicBezTo>
                    <a:pt x="12326" y="280327"/>
                    <a:pt x="0" y="250569"/>
                    <a:pt x="0" y="219541"/>
                  </a:cubicBezTo>
                  <a:lnTo>
                    <a:pt x="0" y="116993"/>
                  </a:lnTo>
                  <a:cubicBezTo>
                    <a:pt x="0" y="85965"/>
                    <a:pt x="12326" y="56207"/>
                    <a:pt x="34267" y="34267"/>
                  </a:cubicBezTo>
                  <a:cubicBezTo>
                    <a:pt x="56207" y="12326"/>
                    <a:pt x="85965" y="0"/>
                    <a:pt x="116993" y="0"/>
                  </a:cubicBezTo>
                  <a:close/>
                </a:path>
              </a:pathLst>
            </a:custGeom>
            <a:solidFill>
              <a:srgbClr val="82C46B"/>
            </a:solidFill>
          </p:spPr>
        </p:sp>
        <p:sp>
          <p:nvSpPr>
            <p:cNvPr name="TextBox 19" id="19"/>
            <p:cNvSpPr txBox="true"/>
            <p:nvPr/>
          </p:nvSpPr>
          <p:spPr>
            <a:xfrm>
              <a:off x="0" y="-38100"/>
              <a:ext cx="1742856" cy="374634"/>
            </a:xfrm>
            <a:prstGeom prst="rect">
              <a:avLst/>
            </a:prstGeom>
          </p:spPr>
          <p:txBody>
            <a:bodyPr anchor="ctr" rtlCol="false" tIns="50800" lIns="50800" bIns="50800" rIns="50800"/>
            <a:lstStyle/>
            <a:p>
              <a:pPr algn="just">
                <a:lnSpc>
                  <a:spcPts val="2659"/>
                </a:lnSpc>
              </a:pPr>
              <a:r>
                <a:rPr lang="en-US" sz="1899">
                  <a:solidFill>
                    <a:srgbClr val="000000"/>
                  </a:solidFill>
                  <a:latin typeface="Canva Sans"/>
                  <a:ea typeface="Canva Sans"/>
                  <a:cs typeface="Canva Sans"/>
                  <a:sym typeface="Canva Sans"/>
                </a:rPr>
                <a:t>Adolescent transitions occur at individual rates for young people. Transitions include:</a:t>
              </a:r>
            </a:p>
            <a:p>
              <a:pPr algn="ctr">
                <a:lnSpc>
                  <a:spcPts val="2659"/>
                </a:lnSpc>
              </a:pPr>
            </a:p>
          </p:txBody>
        </p:sp>
      </p:grpSp>
      <p:grpSp>
        <p:nvGrpSpPr>
          <p:cNvPr name="Group 20" id="20"/>
          <p:cNvGrpSpPr/>
          <p:nvPr/>
        </p:nvGrpSpPr>
        <p:grpSpPr>
          <a:xfrm rot="0">
            <a:off x="1028700" y="5478804"/>
            <a:ext cx="2951970" cy="1512521"/>
            <a:chOff x="0" y="0"/>
            <a:chExt cx="777474" cy="398360"/>
          </a:xfrm>
        </p:grpSpPr>
        <p:sp>
          <p:nvSpPr>
            <p:cNvPr name="Freeform 21" id="21"/>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22" id="22"/>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Psychological well-being</a:t>
              </a:r>
            </a:p>
          </p:txBody>
        </p:sp>
      </p:grpSp>
      <p:grpSp>
        <p:nvGrpSpPr>
          <p:cNvPr name="Group 23" id="23"/>
          <p:cNvGrpSpPr/>
          <p:nvPr/>
        </p:nvGrpSpPr>
        <p:grpSpPr>
          <a:xfrm rot="0">
            <a:off x="5830180" y="7792992"/>
            <a:ext cx="2951970" cy="1512521"/>
            <a:chOff x="0" y="0"/>
            <a:chExt cx="777474" cy="398360"/>
          </a:xfrm>
        </p:grpSpPr>
        <p:sp>
          <p:nvSpPr>
            <p:cNvPr name="Freeform 24" id="24"/>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25" id="25"/>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Emotional development</a:t>
              </a:r>
            </a:p>
          </p:txBody>
        </p:sp>
      </p:grpSp>
      <p:grpSp>
        <p:nvGrpSpPr>
          <p:cNvPr name="Group 26" id="26"/>
          <p:cNvGrpSpPr/>
          <p:nvPr/>
        </p:nvGrpSpPr>
        <p:grpSpPr>
          <a:xfrm rot="0">
            <a:off x="11718844" y="5203327"/>
            <a:ext cx="2951970" cy="1512521"/>
            <a:chOff x="0" y="0"/>
            <a:chExt cx="777474" cy="398360"/>
          </a:xfrm>
        </p:grpSpPr>
        <p:sp>
          <p:nvSpPr>
            <p:cNvPr name="Freeform 27" id="27"/>
            <p:cNvSpPr/>
            <p:nvPr/>
          </p:nvSpPr>
          <p:spPr>
            <a:xfrm flipH="false" flipV="false" rot="0">
              <a:off x="0" y="0"/>
              <a:ext cx="777474" cy="398360"/>
            </a:xfrm>
            <a:custGeom>
              <a:avLst/>
              <a:gdLst/>
              <a:ahLst/>
              <a:cxnLst/>
              <a:rect r="r" b="b" t="t" l="l"/>
              <a:pathLst>
                <a:path h="398360" w="777474">
                  <a:moveTo>
                    <a:pt x="199180" y="0"/>
                  </a:moveTo>
                  <a:lnTo>
                    <a:pt x="578294" y="0"/>
                  </a:lnTo>
                  <a:cubicBezTo>
                    <a:pt x="631120" y="0"/>
                    <a:pt x="681782" y="20985"/>
                    <a:pt x="719135" y="58338"/>
                  </a:cubicBezTo>
                  <a:cubicBezTo>
                    <a:pt x="756489" y="95692"/>
                    <a:pt x="777474" y="146354"/>
                    <a:pt x="777474" y="199180"/>
                  </a:cubicBezTo>
                  <a:lnTo>
                    <a:pt x="777474" y="199180"/>
                  </a:lnTo>
                  <a:cubicBezTo>
                    <a:pt x="777474" y="252006"/>
                    <a:pt x="756489" y="302668"/>
                    <a:pt x="719135" y="340021"/>
                  </a:cubicBezTo>
                  <a:cubicBezTo>
                    <a:pt x="681782" y="377375"/>
                    <a:pt x="631120" y="398360"/>
                    <a:pt x="578294" y="398360"/>
                  </a:cubicBezTo>
                  <a:lnTo>
                    <a:pt x="199180" y="398360"/>
                  </a:lnTo>
                  <a:cubicBezTo>
                    <a:pt x="146354" y="398360"/>
                    <a:pt x="95692" y="377375"/>
                    <a:pt x="58338" y="340021"/>
                  </a:cubicBezTo>
                  <a:cubicBezTo>
                    <a:pt x="20985" y="302668"/>
                    <a:pt x="0" y="252006"/>
                    <a:pt x="0" y="199180"/>
                  </a:cubicBezTo>
                  <a:lnTo>
                    <a:pt x="0" y="199180"/>
                  </a:lnTo>
                  <a:cubicBezTo>
                    <a:pt x="0" y="146354"/>
                    <a:pt x="20985" y="95692"/>
                    <a:pt x="58338" y="58338"/>
                  </a:cubicBezTo>
                  <a:cubicBezTo>
                    <a:pt x="95692" y="20985"/>
                    <a:pt x="146354" y="0"/>
                    <a:pt x="199180" y="0"/>
                  </a:cubicBezTo>
                  <a:close/>
                </a:path>
              </a:pathLst>
            </a:custGeom>
            <a:solidFill>
              <a:srgbClr val="FFCFFF"/>
            </a:solidFill>
          </p:spPr>
        </p:sp>
        <p:sp>
          <p:nvSpPr>
            <p:cNvPr name="TextBox 28" id="28"/>
            <p:cNvSpPr txBox="true"/>
            <p:nvPr/>
          </p:nvSpPr>
          <p:spPr>
            <a:xfrm>
              <a:off x="0" y="-38100"/>
              <a:ext cx="777474" cy="436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Physical development</a:t>
              </a:r>
            </a:p>
          </p:txBody>
        </p:sp>
      </p:grpSp>
      <p:sp>
        <p:nvSpPr>
          <p:cNvPr name="TextBox 29" id="2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4</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9762959" y="-6578329"/>
            <a:ext cx="11156181" cy="111561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false" flipV="false" rot="0">
            <a:off x="12340328" y="-1584664"/>
            <a:ext cx="6504846" cy="4667227"/>
          </a:xfrm>
          <a:custGeom>
            <a:avLst/>
            <a:gdLst/>
            <a:ahLst/>
            <a:cxnLst/>
            <a:rect r="r" b="b" t="t" l="l"/>
            <a:pathLst>
              <a:path h="4667227" w="6504846">
                <a:moveTo>
                  <a:pt x="0" y="0"/>
                </a:moveTo>
                <a:lnTo>
                  <a:pt x="6504846" y="0"/>
                </a:lnTo>
                <a:lnTo>
                  <a:pt x="6504846"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3781868" y="7174107"/>
            <a:ext cx="10761586" cy="10761586"/>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9" id="9"/>
          <p:cNvSpPr/>
          <p:nvPr/>
        </p:nvSpPr>
        <p:spPr>
          <a:xfrm flipH="false" flipV="false" rot="10570126">
            <a:off x="-1653498" y="7675568"/>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10" id="10"/>
          <p:cNvGrpSpPr/>
          <p:nvPr/>
        </p:nvGrpSpPr>
        <p:grpSpPr>
          <a:xfrm rot="0">
            <a:off x="393234" y="1852680"/>
            <a:ext cx="17501533" cy="1115371"/>
            <a:chOff x="0" y="0"/>
            <a:chExt cx="4609457" cy="293760"/>
          </a:xfrm>
        </p:grpSpPr>
        <p:sp>
          <p:nvSpPr>
            <p:cNvPr name="Freeform 11" id="11"/>
            <p:cNvSpPr/>
            <p:nvPr/>
          </p:nvSpPr>
          <p:spPr>
            <a:xfrm flipH="false" flipV="false" rot="0">
              <a:off x="0" y="0"/>
              <a:ext cx="4609457" cy="293760"/>
            </a:xfrm>
            <a:custGeom>
              <a:avLst/>
              <a:gdLst/>
              <a:ahLst/>
              <a:cxnLst/>
              <a:rect r="r" b="b" t="t" l="l"/>
              <a:pathLst>
                <a:path h="293760" w="4609457">
                  <a:moveTo>
                    <a:pt x="44236" y="0"/>
                  </a:moveTo>
                  <a:lnTo>
                    <a:pt x="4565221" y="0"/>
                  </a:lnTo>
                  <a:cubicBezTo>
                    <a:pt x="4576954" y="0"/>
                    <a:pt x="4588205" y="4661"/>
                    <a:pt x="4596501" y="12956"/>
                  </a:cubicBezTo>
                  <a:cubicBezTo>
                    <a:pt x="4604796" y="21252"/>
                    <a:pt x="4609457" y="32504"/>
                    <a:pt x="4609457" y="44236"/>
                  </a:cubicBezTo>
                  <a:lnTo>
                    <a:pt x="4609457" y="249525"/>
                  </a:lnTo>
                  <a:cubicBezTo>
                    <a:pt x="4609457" y="273955"/>
                    <a:pt x="4589652" y="293760"/>
                    <a:pt x="4565221" y="293760"/>
                  </a:cubicBezTo>
                  <a:lnTo>
                    <a:pt x="44236" y="293760"/>
                  </a:lnTo>
                  <a:cubicBezTo>
                    <a:pt x="19805" y="293760"/>
                    <a:pt x="0" y="273955"/>
                    <a:pt x="0" y="249525"/>
                  </a:cubicBezTo>
                  <a:lnTo>
                    <a:pt x="0" y="44236"/>
                  </a:lnTo>
                  <a:cubicBezTo>
                    <a:pt x="0" y="19805"/>
                    <a:pt x="19805" y="0"/>
                    <a:pt x="44236" y="0"/>
                  </a:cubicBezTo>
                  <a:close/>
                </a:path>
              </a:pathLst>
            </a:custGeom>
            <a:solidFill>
              <a:srgbClr val="FFFFFF"/>
            </a:solidFill>
          </p:spPr>
        </p:sp>
        <p:sp>
          <p:nvSpPr>
            <p:cNvPr name="TextBox 12" id="12"/>
            <p:cNvSpPr txBox="true"/>
            <p:nvPr/>
          </p:nvSpPr>
          <p:spPr>
            <a:xfrm>
              <a:off x="0" y="-38100"/>
              <a:ext cx="4609457" cy="3318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Physical development in adolescence is a biological process that occurs over time, and is the transition from adolescence to adulthood. Physical development occurs through a process called puberty which releases specific hormones over time that causes the body to physically change in preparation for adulthood (Cleveland Clinic, 2023).</a:t>
              </a:r>
            </a:p>
          </p:txBody>
        </p:sp>
      </p:grpSp>
      <p:grpSp>
        <p:nvGrpSpPr>
          <p:cNvPr name="Group 13" id="13"/>
          <p:cNvGrpSpPr/>
          <p:nvPr/>
        </p:nvGrpSpPr>
        <p:grpSpPr>
          <a:xfrm rot="0">
            <a:off x="4333052" y="3129105"/>
            <a:ext cx="9621897" cy="1448746"/>
            <a:chOff x="0" y="0"/>
            <a:chExt cx="2534162" cy="381563"/>
          </a:xfrm>
        </p:grpSpPr>
        <p:sp>
          <p:nvSpPr>
            <p:cNvPr name="Freeform 14" id="14"/>
            <p:cNvSpPr/>
            <p:nvPr/>
          </p:nvSpPr>
          <p:spPr>
            <a:xfrm flipH="false" flipV="false" rot="0">
              <a:off x="0" y="0"/>
              <a:ext cx="2534162" cy="381563"/>
            </a:xfrm>
            <a:custGeom>
              <a:avLst/>
              <a:gdLst/>
              <a:ahLst/>
              <a:cxnLst/>
              <a:rect r="r" b="b" t="t" l="l"/>
              <a:pathLst>
                <a:path h="381563" w="2534162">
                  <a:moveTo>
                    <a:pt x="80461" y="0"/>
                  </a:moveTo>
                  <a:lnTo>
                    <a:pt x="2453701" y="0"/>
                  </a:lnTo>
                  <a:cubicBezTo>
                    <a:pt x="2475040" y="0"/>
                    <a:pt x="2495506" y="8477"/>
                    <a:pt x="2510596" y="23567"/>
                  </a:cubicBezTo>
                  <a:cubicBezTo>
                    <a:pt x="2525685" y="38656"/>
                    <a:pt x="2534162" y="59122"/>
                    <a:pt x="2534162" y="80461"/>
                  </a:cubicBezTo>
                  <a:lnTo>
                    <a:pt x="2534162" y="301101"/>
                  </a:lnTo>
                  <a:cubicBezTo>
                    <a:pt x="2534162" y="322441"/>
                    <a:pt x="2525685" y="342907"/>
                    <a:pt x="2510596" y="357996"/>
                  </a:cubicBezTo>
                  <a:cubicBezTo>
                    <a:pt x="2495506" y="373086"/>
                    <a:pt x="2475040" y="381563"/>
                    <a:pt x="2453701" y="381563"/>
                  </a:cubicBezTo>
                  <a:lnTo>
                    <a:pt x="80461" y="381563"/>
                  </a:lnTo>
                  <a:cubicBezTo>
                    <a:pt x="59122" y="381563"/>
                    <a:pt x="38656" y="373086"/>
                    <a:pt x="23567" y="357996"/>
                  </a:cubicBezTo>
                  <a:cubicBezTo>
                    <a:pt x="8477" y="342907"/>
                    <a:pt x="0" y="322441"/>
                    <a:pt x="0" y="301101"/>
                  </a:cubicBezTo>
                  <a:lnTo>
                    <a:pt x="0" y="80461"/>
                  </a:lnTo>
                  <a:cubicBezTo>
                    <a:pt x="0" y="59122"/>
                    <a:pt x="8477" y="38656"/>
                    <a:pt x="23567" y="23567"/>
                  </a:cubicBezTo>
                  <a:cubicBezTo>
                    <a:pt x="38656" y="8477"/>
                    <a:pt x="59122" y="0"/>
                    <a:pt x="80461" y="0"/>
                  </a:cubicBezTo>
                  <a:close/>
                </a:path>
              </a:pathLst>
            </a:custGeom>
            <a:solidFill>
              <a:srgbClr val="FFFFFF"/>
            </a:solidFill>
            <a:ln cap="rnd">
              <a:noFill/>
              <a:prstDash val="solid"/>
              <a:round/>
            </a:ln>
          </p:spPr>
        </p:sp>
        <p:sp>
          <p:nvSpPr>
            <p:cNvPr name="TextBox 15" id="15"/>
            <p:cNvSpPr txBox="true"/>
            <p:nvPr/>
          </p:nvSpPr>
          <p:spPr>
            <a:xfrm>
              <a:off x="0" y="-38100"/>
              <a:ext cx="2534162" cy="419663"/>
            </a:xfrm>
            <a:prstGeom prst="rect">
              <a:avLst/>
            </a:prstGeom>
          </p:spPr>
          <p:txBody>
            <a:bodyPr anchor="ctr" rtlCol="false" tIns="50800" lIns="50800" bIns="50800" rIns="50800"/>
            <a:lstStyle/>
            <a:p>
              <a:pPr algn="ctr">
                <a:lnSpc>
                  <a:spcPts val="2659"/>
                </a:lnSpc>
              </a:pPr>
            </a:p>
            <a:p>
              <a:pPr algn="ctr" marL="0" indent="0" lvl="0">
                <a:lnSpc>
                  <a:spcPts val="2659"/>
                </a:lnSpc>
                <a:spcBef>
                  <a:spcPct val="0"/>
                </a:spcBef>
              </a:pPr>
              <a:r>
                <a:rPr lang="en-US" sz="1899">
                  <a:solidFill>
                    <a:srgbClr val="000000"/>
                  </a:solidFill>
                  <a:latin typeface="Canva Sans"/>
                  <a:ea typeface="Canva Sans"/>
                  <a:cs typeface="Canva Sans"/>
                  <a:sym typeface="Canva Sans"/>
                </a:rPr>
                <a:t>Puberty typically begins between the ages of 8 and 14 years old, with girls often starting and completing the process earlier than boys. Physical changes for girls and boys include:</a:t>
              </a:r>
            </a:p>
          </p:txBody>
        </p:sp>
      </p:grpSp>
      <p:sp>
        <p:nvSpPr>
          <p:cNvPr name="TextBox 16" id="16"/>
          <p:cNvSpPr txBox="true"/>
          <p:nvPr/>
        </p:nvSpPr>
        <p:spPr>
          <a:xfrm rot="0">
            <a:off x="1191185" y="605142"/>
            <a:ext cx="9993111" cy="1086484"/>
          </a:xfrm>
          <a:prstGeom prst="rect">
            <a:avLst/>
          </a:prstGeom>
        </p:spPr>
        <p:txBody>
          <a:bodyPr anchor="t" rtlCol="false" tIns="0" lIns="0" bIns="0" rIns="0">
            <a:spAutoFit/>
          </a:bodyPr>
          <a:lstStyle/>
          <a:p>
            <a:pPr algn="l">
              <a:lnSpc>
                <a:spcPts val="7899"/>
              </a:lnSpc>
            </a:pPr>
            <a:r>
              <a:rPr lang="en-US" sz="7899">
                <a:solidFill>
                  <a:srgbClr val="4EA62F"/>
                </a:solidFill>
                <a:latin typeface="Brixton"/>
                <a:ea typeface="Brixton"/>
                <a:cs typeface="Brixton"/>
                <a:sym typeface="Brixton"/>
              </a:rPr>
              <a:t>Physical</a:t>
            </a:r>
            <a:r>
              <a:rPr lang="en-US" sz="7899">
                <a:solidFill>
                  <a:srgbClr val="F8BDC0"/>
                </a:solidFill>
                <a:latin typeface="Brixton"/>
                <a:ea typeface="Brixton"/>
                <a:cs typeface="Brixton"/>
                <a:sym typeface="Brixton"/>
              </a:rPr>
              <a:t> development</a:t>
            </a:r>
          </a:p>
        </p:txBody>
      </p:sp>
      <p:grpSp>
        <p:nvGrpSpPr>
          <p:cNvPr name="Group 17" id="17"/>
          <p:cNvGrpSpPr/>
          <p:nvPr/>
        </p:nvGrpSpPr>
        <p:grpSpPr>
          <a:xfrm rot="0">
            <a:off x="1043865" y="4983874"/>
            <a:ext cx="6578373" cy="4274426"/>
            <a:chOff x="0" y="0"/>
            <a:chExt cx="1732576" cy="1125775"/>
          </a:xfrm>
        </p:grpSpPr>
        <p:sp>
          <p:nvSpPr>
            <p:cNvPr name="Freeform 18" id="18"/>
            <p:cNvSpPr/>
            <p:nvPr/>
          </p:nvSpPr>
          <p:spPr>
            <a:xfrm flipH="false" flipV="false" rot="0">
              <a:off x="0" y="0"/>
              <a:ext cx="1732576" cy="1125775"/>
            </a:xfrm>
            <a:custGeom>
              <a:avLst/>
              <a:gdLst/>
              <a:ahLst/>
              <a:cxnLst/>
              <a:rect r="r" b="b" t="t" l="l"/>
              <a:pathLst>
                <a:path h="1125775" w="1732576">
                  <a:moveTo>
                    <a:pt x="117687" y="0"/>
                  </a:moveTo>
                  <a:lnTo>
                    <a:pt x="1614888" y="0"/>
                  </a:lnTo>
                  <a:cubicBezTo>
                    <a:pt x="1679885" y="0"/>
                    <a:pt x="1732576" y="52690"/>
                    <a:pt x="1732576" y="117687"/>
                  </a:cubicBezTo>
                  <a:lnTo>
                    <a:pt x="1732576" y="1008087"/>
                  </a:lnTo>
                  <a:cubicBezTo>
                    <a:pt x="1732576" y="1073084"/>
                    <a:pt x="1679885" y="1125775"/>
                    <a:pt x="1614888" y="1125775"/>
                  </a:cubicBezTo>
                  <a:lnTo>
                    <a:pt x="117687" y="1125775"/>
                  </a:lnTo>
                  <a:cubicBezTo>
                    <a:pt x="52690" y="1125775"/>
                    <a:pt x="0" y="1073084"/>
                    <a:pt x="0" y="1008087"/>
                  </a:cubicBezTo>
                  <a:lnTo>
                    <a:pt x="0" y="117687"/>
                  </a:lnTo>
                  <a:cubicBezTo>
                    <a:pt x="0" y="52690"/>
                    <a:pt x="52690" y="0"/>
                    <a:pt x="117687" y="0"/>
                  </a:cubicBezTo>
                  <a:close/>
                </a:path>
              </a:pathLst>
            </a:custGeom>
            <a:solidFill>
              <a:srgbClr val="FFFFFF"/>
            </a:solidFill>
          </p:spPr>
        </p:sp>
        <p:sp>
          <p:nvSpPr>
            <p:cNvPr name="TextBox 19" id="19"/>
            <p:cNvSpPr txBox="true"/>
            <p:nvPr/>
          </p:nvSpPr>
          <p:spPr>
            <a:xfrm>
              <a:off x="0" y="-38100"/>
              <a:ext cx="1732576" cy="1163875"/>
            </a:xfrm>
            <a:prstGeom prst="rect">
              <a:avLst/>
            </a:prstGeom>
          </p:spPr>
          <p:txBody>
            <a:bodyPr anchor="ctr" rtlCol="false" tIns="50800" lIns="50800" bIns="50800" rIns="50800"/>
            <a:lstStyle/>
            <a:p>
              <a:pPr algn="ctr">
                <a:lnSpc>
                  <a:spcPts val="2939"/>
                </a:lnSpc>
              </a:pPr>
            </a:p>
            <a:p>
              <a:pPr algn="ctr">
                <a:lnSpc>
                  <a:spcPts val="2939"/>
                </a:lnSpc>
              </a:pPr>
              <a:r>
                <a:rPr lang="en-US" sz="2099">
                  <a:solidFill>
                    <a:srgbClr val="000000"/>
                  </a:solidFill>
                  <a:latin typeface="Canva Sans"/>
                  <a:ea typeface="Canva Sans"/>
                  <a:cs typeface="Canva Sans"/>
                  <a:sym typeface="Canva Sans"/>
                </a:rPr>
                <a:t>Physical changes for girls:</a:t>
              </a:r>
            </a:p>
            <a:p>
              <a:pPr algn="ctr">
                <a:lnSpc>
                  <a:spcPts val="2939"/>
                </a:lnSpc>
              </a:pP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Increased height and weight</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Acne</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Body odor</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Beginning menstruation </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Breast development</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Hair growth</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Increased hormones</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Hip widening</a:t>
              </a:r>
            </a:p>
          </p:txBody>
        </p:sp>
      </p:grpSp>
      <p:grpSp>
        <p:nvGrpSpPr>
          <p:cNvPr name="Group 20" id="20"/>
          <p:cNvGrpSpPr/>
          <p:nvPr/>
        </p:nvGrpSpPr>
        <p:grpSpPr>
          <a:xfrm rot="0">
            <a:off x="9990003" y="5036894"/>
            <a:ext cx="6578373" cy="4274426"/>
            <a:chOff x="0" y="0"/>
            <a:chExt cx="1732576" cy="1125775"/>
          </a:xfrm>
        </p:grpSpPr>
        <p:sp>
          <p:nvSpPr>
            <p:cNvPr name="Freeform 21" id="21"/>
            <p:cNvSpPr/>
            <p:nvPr/>
          </p:nvSpPr>
          <p:spPr>
            <a:xfrm flipH="false" flipV="false" rot="0">
              <a:off x="0" y="0"/>
              <a:ext cx="1732576" cy="1125775"/>
            </a:xfrm>
            <a:custGeom>
              <a:avLst/>
              <a:gdLst/>
              <a:ahLst/>
              <a:cxnLst/>
              <a:rect r="r" b="b" t="t" l="l"/>
              <a:pathLst>
                <a:path h="1125775" w="1732576">
                  <a:moveTo>
                    <a:pt x="117687" y="0"/>
                  </a:moveTo>
                  <a:lnTo>
                    <a:pt x="1614888" y="0"/>
                  </a:lnTo>
                  <a:cubicBezTo>
                    <a:pt x="1679885" y="0"/>
                    <a:pt x="1732576" y="52690"/>
                    <a:pt x="1732576" y="117687"/>
                  </a:cubicBezTo>
                  <a:lnTo>
                    <a:pt x="1732576" y="1008087"/>
                  </a:lnTo>
                  <a:cubicBezTo>
                    <a:pt x="1732576" y="1073084"/>
                    <a:pt x="1679885" y="1125775"/>
                    <a:pt x="1614888" y="1125775"/>
                  </a:cubicBezTo>
                  <a:lnTo>
                    <a:pt x="117687" y="1125775"/>
                  </a:lnTo>
                  <a:cubicBezTo>
                    <a:pt x="52690" y="1125775"/>
                    <a:pt x="0" y="1073084"/>
                    <a:pt x="0" y="1008087"/>
                  </a:cubicBezTo>
                  <a:lnTo>
                    <a:pt x="0" y="117687"/>
                  </a:lnTo>
                  <a:cubicBezTo>
                    <a:pt x="0" y="52690"/>
                    <a:pt x="52690" y="0"/>
                    <a:pt x="117687" y="0"/>
                  </a:cubicBezTo>
                  <a:close/>
                </a:path>
              </a:pathLst>
            </a:custGeom>
            <a:solidFill>
              <a:srgbClr val="FFFFFF"/>
            </a:solidFill>
          </p:spPr>
        </p:sp>
        <p:sp>
          <p:nvSpPr>
            <p:cNvPr name="TextBox 22" id="22"/>
            <p:cNvSpPr txBox="true"/>
            <p:nvPr/>
          </p:nvSpPr>
          <p:spPr>
            <a:xfrm>
              <a:off x="0" y="-38100"/>
              <a:ext cx="1732576" cy="1163875"/>
            </a:xfrm>
            <a:prstGeom prst="rect">
              <a:avLst/>
            </a:prstGeom>
          </p:spPr>
          <p:txBody>
            <a:bodyPr anchor="ctr" rtlCol="false" tIns="50800" lIns="50800" bIns="50800" rIns="50800"/>
            <a:lstStyle/>
            <a:p>
              <a:pPr algn="ctr">
                <a:lnSpc>
                  <a:spcPts val="2939"/>
                </a:lnSpc>
              </a:pPr>
              <a:r>
                <a:rPr lang="en-US" sz="2099">
                  <a:solidFill>
                    <a:srgbClr val="000000"/>
                  </a:solidFill>
                  <a:latin typeface="Canva Sans"/>
                  <a:ea typeface="Canva Sans"/>
                  <a:cs typeface="Canva Sans"/>
                  <a:sym typeface="Canva Sans"/>
                </a:rPr>
                <a:t>Physical changes for boys:</a:t>
              </a:r>
            </a:p>
            <a:p>
              <a:pPr algn="ctr">
                <a:lnSpc>
                  <a:spcPts val="2939"/>
                </a:lnSpc>
              </a:pP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Increased height and weight</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Acne</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Body odor</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Increased muscle mass</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Enlargement of scrotum and testes</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Voice deepening</a:t>
              </a:r>
            </a:p>
            <a:p>
              <a:pPr algn="l" marL="453388" indent="-226694" lvl="1">
                <a:lnSpc>
                  <a:spcPts val="2939"/>
                </a:lnSpc>
                <a:buFont typeface="Arial"/>
                <a:buChar char="•"/>
              </a:pPr>
              <a:r>
                <a:rPr lang="en-US" sz="2099">
                  <a:solidFill>
                    <a:srgbClr val="000000"/>
                  </a:solidFill>
                  <a:latin typeface="Canva Sans"/>
                  <a:ea typeface="Canva Sans"/>
                  <a:cs typeface="Canva Sans"/>
                  <a:sym typeface="Canva Sans"/>
                </a:rPr>
                <a:t>Hair growth </a:t>
              </a:r>
            </a:p>
          </p:txBody>
        </p:sp>
      </p:grpSp>
      <p:sp>
        <p:nvSpPr>
          <p:cNvPr name="TextBox 23" id="23"/>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5</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9762959" y="-6578329"/>
            <a:ext cx="11156181" cy="111561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false" flipV="false" rot="0">
            <a:off x="12340328" y="-1584664"/>
            <a:ext cx="6504846" cy="4667227"/>
          </a:xfrm>
          <a:custGeom>
            <a:avLst/>
            <a:gdLst/>
            <a:ahLst/>
            <a:cxnLst/>
            <a:rect r="r" b="b" t="t" l="l"/>
            <a:pathLst>
              <a:path h="4667227" w="6504846">
                <a:moveTo>
                  <a:pt x="0" y="0"/>
                </a:moveTo>
                <a:lnTo>
                  <a:pt x="6504846" y="0"/>
                </a:lnTo>
                <a:lnTo>
                  <a:pt x="6504846"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3781868" y="7174107"/>
            <a:ext cx="10761586" cy="10761586"/>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9" id="9"/>
          <p:cNvSpPr/>
          <p:nvPr/>
        </p:nvSpPr>
        <p:spPr>
          <a:xfrm flipH="false" flipV="false" rot="10570126">
            <a:off x="-1653498" y="7675568"/>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10" id="10"/>
          <p:cNvGrpSpPr/>
          <p:nvPr/>
        </p:nvGrpSpPr>
        <p:grpSpPr>
          <a:xfrm rot="0">
            <a:off x="189058" y="2539197"/>
            <a:ext cx="17848280" cy="1448746"/>
            <a:chOff x="0" y="0"/>
            <a:chExt cx="4700782" cy="381563"/>
          </a:xfrm>
        </p:grpSpPr>
        <p:sp>
          <p:nvSpPr>
            <p:cNvPr name="Freeform 11" id="11"/>
            <p:cNvSpPr/>
            <p:nvPr/>
          </p:nvSpPr>
          <p:spPr>
            <a:xfrm flipH="false" flipV="false" rot="0">
              <a:off x="0" y="0"/>
              <a:ext cx="4700782" cy="381563"/>
            </a:xfrm>
            <a:custGeom>
              <a:avLst/>
              <a:gdLst/>
              <a:ahLst/>
              <a:cxnLst/>
              <a:rect r="r" b="b" t="t" l="l"/>
              <a:pathLst>
                <a:path h="381563" w="4700782">
                  <a:moveTo>
                    <a:pt x="43376" y="0"/>
                  </a:moveTo>
                  <a:lnTo>
                    <a:pt x="4657405" y="0"/>
                  </a:lnTo>
                  <a:cubicBezTo>
                    <a:pt x="4668910" y="0"/>
                    <a:pt x="4679942" y="4570"/>
                    <a:pt x="4688077" y="12705"/>
                  </a:cubicBezTo>
                  <a:cubicBezTo>
                    <a:pt x="4696212" y="20839"/>
                    <a:pt x="4700782" y="31872"/>
                    <a:pt x="4700782" y="43376"/>
                  </a:cubicBezTo>
                  <a:lnTo>
                    <a:pt x="4700782" y="338187"/>
                  </a:lnTo>
                  <a:cubicBezTo>
                    <a:pt x="4700782" y="349691"/>
                    <a:pt x="4696212" y="360724"/>
                    <a:pt x="4688077" y="368858"/>
                  </a:cubicBezTo>
                  <a:cubicBezTo>
                    <a:pt x="4679942" y="376993"/>
                    <a:pt x="4668910" y="381563"/>
                    <a:pt x="4657405" y="381563"/>
                  </a:cubicBezTo>
                  <a:lnTo>
                    <a:pt x="43376" y="381563"/>
                  </a:lnTo>
                  <a:cubicBezTo>
                    <a:pt x="19420" y="381563"/>
                    <a:pt x="0" y="362143"/>
                    <a:pt x="0" y="338187"/>
                  </a:cubicBezTo>
                  <a:lnTo>
                    <a:pt x="0" y="43376"/>
                  </a:lnTo>
                  <a:cubicBezTo>
                    <a:pt x="0" y="31872"/>
                    <a:pt x="4570" y="20839"/>
                    <a:pt x="12705" y="12705"/>
                  </a:cubicBezTo>
                  <a:cubicBezTo>
                    <a:pt x="20839" y="4570"/>
                    <a:pt x="31872" y="0"/>
                    <a:pt x="43376" y="0"/>
                  </a:cubicBezTo>
                  <a:close/>
                </a:path>
              </a:pathLst>
            </a:custGeom>
            <a:solidFill>
              <a:srgbClr val="FFFFFF"/>
            </a:solidFill>
          </p:spPr>
        </p:sp>
        <p:sp>
          <p:nvSpPr>
            <p:cNvPr name="TextBox 12" id="12"/>
            <p:cNvSpPr txBox="true"/>
            <p:nvPr/>
          </p:nvSpPr>
          <p:spPr>
            <a:xfrm>
              <a:off x="0" y="-38100"/>
              <a:ext cx="4700782" cy="419663"/>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Youth workers foster trusted, non-judgemental relationships that are formed through active participation and person-centred approaches that are directly led by the young people and their needs. Providing safe spaces to discuss the emotional and physical changes that are occurring whilst normalising puberty-related challenges, fostering self-esteem, teaching coping strategies and providing tailored support to help navigate through their own individual process and development.</a:t>
              </a:r>
            </a:p>
          </p:txBody>
        </p:sp>
      </p:grpSp>
      <p:grpSp>
        <p:nvGrpSpPr>
          <p:cNvPr name="Group 13" id="13"/>
          <p:cNvGrpSpPr/>
          <p:nvPr/>
        </p:nvGrpSpPr>
        <p:grpSpPr>
          <a:xfrm rot="0">
            <a:off x="3981370" y="4264169"/>
            <a:ext cx="9114864" cy="470387"/>
            <a:chOff x="0" y="0"/>
            <a:chExt cx="2400623" cy="123888"/>
          </a:xfrm>
        </p:grpSpPr>
        <p:sp>
          <p:nvSpPr>
            <p:cNvPr name="Freeform 14" id="14"/>
            <p:cNvSpPr/>
            <p:nvPr/>
          </p:nvSpPr>
          <p:spPr>
            <a:xfrm flipH="false" flipV="false" rot="0">
              <a:off x="0" y="0"/>
              <a:ext cx="2400623" cy="123888"/>
            </a:xfrm>
            <a:custGeom>
              <a:avLst/>
              <a:gdLst/>
              <a:ahLst/>
              <a:cxnLst/>
              <a:rect r="r" b="b" t="t" l="l"/>
              <a:pathLst>
                <a:path h="123888" w="2400623">
                  <a:moveTo>
                    <a:pt x="61944" y="0"/>
                  </a:moveTo>
                  <a:lnTo>
                    <a:pt x="2338679" y="0"/>
                  </a:lnTo>
                  <a:cubicBezTo>
                    <a:pt x="2372889" y="0"/>
                    <a:pt x="2400623" y="27733"/>
                    <a:pt x="2400623" y="61944"/>
                  </a:cubicBezTo>
                  <a:lnTo>
                    <a:pt x="2400623" y="61944"/>
                  </a:lnTo>
                  <a:cubicBezTo>
                    <a:pt x="2400623" y="78373"/>
                    <a:pt x="2394097" y="94128"/>
                    <a:pt x="2382480" y="105745"/>
                  </a:cubicBezTo>
                  <a:cubicBezTo>
                    <a:pt x="2370863" y="117362"/>
                    <a:pt x="2355107" y="123888"/>
                    <a:pt x="2338679" y="123888"/>
                  </a:cubicBezTo>
                  <a:lnTo>
                    <a:pt x="61944" y="123888"/>
                  </a:lnTo>
                  <a:cubicBezTo>
                    <a:pt x="45515" y="123888"/>
                    <a:pt x="29760" y="117362"/>
                    <a:pt x="18143" y="105745"/>
                  </a:cubicBezTo>
                  <a:cubicBezTo>
                    <a:pt x="6526" y="94128"/>
                    <a:pt x="0" y="78373"/>
                    <a:pt x="0" y="61944"/>
                  </a:cubicBezTo>
                  <a:lnTo>
                    <a:pt x="0" y="61944"/>
                  </a:lnTo>
                  <a:cubicBezTo>
                    <a:pt x="0" y="45515"/>
                    <a:pt x="6526" y="29760"/>
                    <a:pt x="18143" y="18143"/>
                  </a:cubicBezTo>
                  <a:cubicBezTo>
                    <a:pt x="29760" y="6526"/>
                    <a:pt x="45515" y="0"/>
                    <a:pt x="61944" y="0"/>
                  </a:cubicBezTo>
                  <a:close/>
                </a:path>
              </a:pathLst>
            </a:custGeom>
            <a:solidFill>
              <a:srgbClr val="FFFFFF"/>
            </a:solidFill>
            <a:ln cap="rnd">
              <a:noFill/>
              <a:prstDash val="solid"/>
              <a:round/>
            </a:ln>
          </p:spPr>
        </p:sp>
        <p:sp>
          <p:nvSpPr>
            <p:cNvPr name="TextBox 15" id="15"/>
            <p:cNvSpPr txBox="true"/>
            <p:nvPr/>
          </p:nvSpPr>
          <p:spPr>
            <a:xfrm>
              <a:off x="0" y="-38100"/>
              <a:ext cx="2400623" cy="161988"/>
            </a:xfrm>
            <a:prstGeom prst="rect">
              <a:avLst/>
            </a:prstGeom>
          </p:spPr>
          <p:txBody>
            <a:bodyPr anchor="ctr" rtlCol="false" tIns="50800" lIns="50800" bIns="50800" rIns="50800"/>
            <a:lstStyle/>
            <a:p>
              <a:pPr algn="ctr">
                <a:lnSpc>
                  <a:spcPts val="2659"/>
                </a:lnSpc>
                <a:spcBef>
                  <a:spcPct val="0"/>
                </a:spcBef>
              </a:pPr>
              <a:r>
                <a:rPr lang="en-US" sz="1899">
                  <a:solidFill>
                    <a:srgbClr val="000000"/>
                  </a:solidFill>
                  <a:latin typeface="Canva Sans"/>
                  <a:ea typeface="Canva Sans"/>
                  <a:cs typeface="Canva Sans"/>
                  <a:sym typeface="Canva Sans"/>
                </a:rPr>
                <a:t>Youth workers can support young people during puberty by:</a:t>
              </a:r>
            </a:p>
          </p:txBody>
        </p:sp>
      </p:grpSp>
      <p:sp>
        <p:nvSpPr>
          <p:cNvPr name="TextBox 16" id="16"/>
          <p:cNvSpPr txBox="true"/>
          <p:nvPr/>
        </p:nvSpPr>
        <p:spPr>
          <a:xfrm rot="0">
            <a:off x="189058" y="303952"/>
            <a:ext cx="17577046" cy="2086609"/>
          </a:xfrm>
          <a:prstGeom prst="rect">
            <a:avLst/>
          </a:prstGeom>
        </p:spPr>
        <p:txBody>
          <a:bodyPr anchor="t" rtlCol="false" tIns="0" lIns="0" bIns="0" rIns="0">
            <a:spAutoFit/>
          </a:bodyPr>
          <a:lstStyle/>
          <a:p>
            <a:pPr algn="l">
              <a:lnSpc>
                <a:spcPts val="7899"/>
              </a:lnSpc>
            </a:pPr>
            <a:r>
              <a:rPr lang="en-US" sz="7899">
                <a:solidFill>
                  <a:srgbClr val="F8BDC0"/>
                </a:solidFill>
                <a:latin typeface="Brixton"/>
                <a:ea typeface="Brixton"/>
                <a:cs typeface="Brixton"/>
                <a:sym typeface="Brixton"/>
              </a:rPr>
              <a:t>Supporting Young People During Puberty</a:t>
            </a:r>
          </a:p>
        </p:txBody>
      </p:sp>
      <p:grpSp>
        <p:nvGrpSpPr>
          <p:cNvPr name="Group 17" id="17"/>
          <p:cNvGrpSpPr/>
          <p:nvPr/>
        </p:nvGrpSpPr>
        <p:grpSpPr>
          <a:xfrm rot="0">
            <a:off x="5298198" y="5410831"/>
            <a:ext cx="6743938" cy="981280"/>
            <a:chOff x="0" y="0"/>
            <a:chExt cx="1776181" cy="258444"/>
          </a:xfrm>
        </p:grpSpPr>
        <p:sp>
          <p:nvSpPr>
            <p:cNvPr name="Freeform 18" id="18"/>
            <p:cNvSpPr/>
            <p:nvPr/>
          </p:nvSpPr>
          <p:spPr>
            <a:xfrm flipH="false" flipV="false" rot="0">
              <a:off x="0" y="0"/>
              <a:ext cx="1776181" cy="258444"/>
            </a:xfrm>
            <a:custGeom>
              <a:avLst/>
              <a:gdLst/>
              <a:ahLst/>
              <a:cxnLst/>
              <a:rect r="r" b="b" t="t" l="l"/>
              <a:pathLst>
                <a:path h="258444" w="1776181">
                  <a:moveTo>
                    <a:pt x="114798" y="0"/>
                  </a:moveTo>
                  <a:lnTo>
                    <a:pt x="1661383" y="0"/>
                  </a:lnTo>
                  <a:cubicBezTo>
                    <a:pt x="1691829" y="0"/>
                    <a:pt x="1721029" y="12095"/>
                    <a:pt x="1742558" y="33624"/>
                  </a:cubicBezTo>
                  <a:cubicBezTo>
                    <a:pt x="1764086" y="55152"/>
                    <a:pt x="1776181" y="84352"/>
                    <a:pt x="1776181" y="114798"/>
                  </a:cubicBezTo>
                  <a:lnTo>
                    <a:pt x="1776181" y="143646"/>
                  </a:lnTo>
                  <a:cubicBezTo>
                    <a:pt x="1776181" y="174092"/>
                    <a:pt x="1764086" y="203292"/>
                    <a:pt x="1742558" y="224820"/>
                  </a:cubicBezTo>
                  <a:cubicBezTo>
                    <a:pt x="1721029" y="246349"/>
                    <a:pt x="1691829" y="258444"/>
                    <a:pt x="1661383" y="258444"/>
                  </a:cubicBezTo>
                  <a:lnTo>
                    <a:pt x="114798" y="258444"/>
                  </a:lnTo>
                  <a:cubicBezTo>
                    <a:pt x="84352" y="258444"/>
                    <a:pt x="55152" y="246349"/>
                    <a:pt x="33624" y="224820"/>
                  </a:cubicBezTo>
                  <a:cubicBezTo>
                    <a:pt x="12095" y="203292"/>
                    <a:pt x="0" y="174092"/>
                    <a:pt x="0" y="143646"/>
                  </a:cubicBezTo>
                  <a:lnTo>
                    <a:pt x="0" y="114798"/>
                  </a:lnTo>
                  <a:cubicBezTo>
                    <a:pt x="0" y="84352"/>
                    <a:pt x="12095" y="55152"/>
                    <a:pt x="33624" y="33624"/>
                  </a:cubicBezTo>
                  <a:cubicBezTo>
                    <a:pt x="55152" y="12095"/>
                    <a:pt x="84352" y="0"/>
                    <a:pt x="114798" y="0"/>
                  </a:cubicBezTo>
                  <a:close/>
                </a:path>
              </a:pathLst>
            </a:custGeom>
            <a:solidFill>
              <a:srgbClr val="FFCFFF"/>
            </a:solidFill>
          </p:spPr>
        </p:sp>
        <p:sp>
          <p:nvSpPr>
            <p:cNvPr name="TextBox 19" id="19"/>
            <p:cNvSpPr txBox="true"/>
            <p:nvPr/>
          </p:nvSpPr>
          <p:spPr>
            <a:xfrm>
              <a:off x="0" y="-38100"/>
              <a:ext cx="1776181" cy="296544"/>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Offer clear, accurate, age appropriate  education &amp; advice about bodily changes, hygiene and sexual feelings </a:t>
              </a:r>
            </a:p>
          </p:txBody>
        </p:sp>
      </p:grpSp>
      <p:grpSp>
        <p:nvGrpSpPr>
          <p:cNvPr name="Group 20" id="20"/>
          <p:cNvGrpSpPr/>
          <p:nvPr/>
        </p:nvGrpSpPr>
        <p:grpSpPr>
          <a:xfrm rot="0">
            <a:off x="189058" y="5990547"/>
            <a:ext cx="4810948" cy="792562"/>
            <a:chOff x="0" y="0"/>
            <a:chExt cx="1267081" cy="208741"/>
          </a:xfrm>
        </p:grpSpPr>
        <p:sp>
          <p:nvSpPr>
            <p:cNvPr name="Freeform 21" id="21"/>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22" id="22"/>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Establishing consistent,supportive and confidential environments</a:t>
              </a:r>
            </a:p>
          </p:txBody>
        </p:sp>
      </p:grpSp>
      <p:grpSp>
        <p:nvGrpSpPr>
          <p:cNvPr name="Group 23" id="23"/>
          <p:cNvGrpSpPr/>
          <p:nvPr/>
        </p:nvGrpSpPr>
        <p:grpSpPr>
          <a:xfrm rot="0">
            <a:off x="5690298" y="8970131"/>
            <a:ext cx="5697009" cy="836681"/>
            <a:chOff x="0" y="0"/>
            <a:chExt cx="1500447" cy="220360"/>
          </a:xfrm>
        </p:grpSpPr>
        <p:sp>
          <p:nvSpPr>
            <p:cNvPr name="Freeform 24" id="24"/>
            <p:cNvSpPr/>
            <p:nvPr/>
          </p:nvSpPr>
          <p:spPr>
            <a:xfrm flipH="false" flipV="false" rot="0">
              <a:off x="0" y="0"/>
              <a:ext cx="1500447" cy="220360"/>
            </a:xfrm>
            <a:custGeom>
              <a:avLst/>
              <a:gdLst/>
              <a:ahLst/>
              <a:cxnLst/>
              <a:rect r="r" b="b" t="t" l="l"/>
              <a:pathLst>
                <a:path h="220360" w="1500447">
                  <a:moveTo>
                    <a:pt x="110180" y="0"/>
                  </a:moveTo>
                  <a:lnTo>
                    <a:pt x="1390267" y="0"/>
                  </a:lnTo>
                  <a:cubicBezTo>
                    <a:pt x="1419488" y="0"/>
                    <a:pt x="1447513" y="11608"/>
                    <a:pt x="1468176" y="32271"/>
                  </a:cubicBezTo>
                  <a:cubicBezTo>
                    <a:pt x="1488839" y="52934"/>
                    <a:pt x="1500447" y="80959"/>
                    <a:pt x="1500447" y="110180"/>
                  </a:cubicBezTo>
                  <a:lnTo>
                    <a:pt x="1500447" y="110180"/>
                  </a:lnTo>
                  <a:cubicBezTo>
                    <a:pt x="1500447" y="139402"/>
                    <a:pt x="1488839" y="167427"/>
                    <a:pt x="1468176" y="188089"/>
                  </a:cubicBezTo>
                  <a:cubicBezTo>
                    <a:pt x="1447513" y="208752"/>
                    <a:pt x="1419488" y="220360"/>
                    <a:pt x="1390267" y="220360"/>
                  </a:cubicBezTo>
                  <a:lnTo>
                    <a:pt x="110180" y="220360"/>
                  </a:lnTo>
                  <a:cubicBezTo>
                    <a:pt x="80959" y="220360"/>
                    <a:pt x="52934" y="208752"/>
                    <a:pt x="32271" y="188089"/>
                  </a:cubicBezTo>
                  <a:cubicBezTo>
                    <a:pt x="11608" y="167427"/>
                    <a:pt x="0" y="139402"/>
                    <a:pt x="0" y="110180"/>
                  </a:cubicBezTo>
                  <a:lnTo>
                    <a:pt x="0" y="110180"/>
                  </a:lnTo>
                  <a:cubicBezTo>
                    <a:pt x="0" y="80959"/>
                    <a:pt x="11608" y="52934"/>
                    <a:pt x="32271" y="32271"/>
                  </a:cubicBezTo>
                  <a:cubicBezTo>
                    <a:pt x="52934" y="11608"/>
                    <a:pt x="80959" y="0"/>
                    <a:pt x="110180" y="0"/>
                  </a:cubicBezTo>
                  <a:close/>
                </a:path>
              </a:pathLst>
            </a:custGeom>
            <a:solidFill>
              <a:srgbClr val="FFCFFF"/>
            </a:solidFill>
          </p:spPr>
        </p:sp>
        <p:sp>
          <p:nvSpPr>
            <p:cNvPr name="TextBox 25" id="25"/>
            <p:cNvSpPr txBox="true"/>
            <p:nvPr/>
          </p:nvSpPr>
          <p:spPr>
            <a:xfrm>
              <a:off x="0" y="-38100"/>
              <a:ext cx="1500447" cy="2584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Helping identify triggers for strong emotions and teach techniques for emotional regulation</a:t>
              </a:r>
            </a:p>
          </p:txBody>
        </p:sp>
      </p:grpSp>
      <p:grpSp>
        <p:nvGrpSpPr>
          <p:cNvPr name="Group 26" id="26"/>
          <p:cNvGrpSpPr/>
          <p:nvPr/>
        </p:nvGrpSpPr>
        <p:grpSpPr>
          <a:xfrm rot="0">
            <a:off x="12824847" y="6001112"/>
            <a:ext cx="4764189" cy="781996"/>
            <a:chOff x="0" y="0"/>
            <a:chExt cx="1254766" cy="205958"/>
          </a:xfrm>
        </p:grpSpPr>
        <p:sp>
          <p:nvSpPr>
            <p:cNvPr name="Freeform 27" id="27"/>
            <p:cNvSpPr/>
            <p:nvPr/>
          </p:nvSpPr>
          <p:spPr>
            <a:xfrm flipH="false" flipV="false" rot="0">
              <a:off x="0" y="0"/>
              <a:ext cx="1254766" cy="205958"/>
            </a:xfrm>
            <a:custGeom>
              <a:avLst/>
              <a:gdLst/>
              <a:ahLst/>
              <a:cxnLst/>
              <a:rect r="r" b="b" t="t" l="l"/>
              <a:pathLst>
                <a:path h="205958" w="1254766">
                  <a:moveTo>
                    <a:pt x="102979" y="0"/>
                  </a:moveTo>
                  <a:lnTo>
                    <a:pt x="1151787" y="0"/>
                  </a:lnTo>
                  <a:cubicBezTo>
                    <a:pt x="1179099" y="0"/>
                    <a:pt x="1205292" y="10850"/>
                    <a:pt x="1224604" y="30162"/>
                  </a:cubicBezTo>
                  <a:cubicBezTo>
                    <a:pt x="1243916" y="49474"/>
                    <a:pt x="1254766" y="75667"/>
                    <a:pt x="1254766" y="102979"/>
                  </a:cubicBezTo>
                  <a:lnTo>
                    <a:pt x="1254766" y="102979"/>
                  </a:lnTo>
                  <a:cubicBezTo>
                    <a:pt x="1254766" y="130291"/>
                    <a:pt x="1243916" y="156484"/>
                    <a:pt x="1224604" y="175796"/>
                  </a:cubicBezTo>
                  <a:cubicBezTo>
                    <a:pt x="1205292" y="195108"/>
                    <a:pt x="1179099" y="205958"/>
                    <a:pt x="1151787" y="205958"/>
                  </a:cubicBezTo>
                  <a:lnTo>
                    <a:pt x="102979" y="205958"/>
                  </a:lnTo>
                  <a:cubicBezTo>
                    <a:pt x="75667" y="205958"/>
                    <a:pt x="49474" y="195108"/>
                    <a:pt x="30162" y="175796"/>
                  </a:cubicBezTo>
                  <a:cubicBezTo>
                    <a:pt x="10850" y="156484"/>
                    <a:pt x="0" y="130291"/>
                    <a:pt x="0" y="102979"/>
                  </a:cubicBezTo>
                  <a:lnTo>
                    <a:pt x="0" y="102979"/>
                  </a:lnTo>
                  <a:cubicBezTo>
                    <a:pt x="0" y="75667"/>
                    <a:pt x="10850" y="49474"/>
                    <a:pt x="30162" y="30162"/>
                  </a:cubicBezTo>
                  <a:cubicBezTo>
                    <a:pt x="49474" y="10850"/>
                    <a:pt x="75667" y="0"/>
                    <a:pt x="102979" y="0"/>
                  </a:cubicBezTo>
                  <a:close/>
                </a:path>
              </a:pathLst>
            </a:custGeom>
            <a:solidFill>
              <a:srgbClr val="FFCFFF"/>
            </a:solidFill>
          </p:spPr>
        </p:sp>
        <p:sp>
          <p:nvSpPr>
            <p:cNvPr name="TextBox 28" id="28"/>
            <p:cNvSpPr txBox="true"/>
            <p:nvPr/>
          </p:nvSpPr>
          <p:spPr>
            <a:xfrm>
              <a:off x="0" y="-38100"/>
              <a:ext cx="1254766" cy="244058"/>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Promoting healthy lifestyles and positive choices</a:t>
              </a:r>
            </a:p>
          </p:txBody>
        </p:sp>
      </p:grpSp>
      <p:grpSp>
        <p:nvGrpSpPr>
          <p:cNvPr name="Group 29" id="29"/>
          <p:cNvGrpSpPr/>
          <p:nvPr/>
        </p:nvGrpSpPr>
        <p:grpSpPr>
          <a:xfrm rot="0">
            <a:off x="12824847" y="8316634"/>
            <a:ext cx="4507727" cy="781996"/>
            <a:chOff x="0" y="0"/>
            <a:chExt cx="1187220" cy="205958"/>
          </a:xfrm>
        </p:grpSpPr>
        <p:sp>
          <p:nvSpPr>
            <p:cNvPr name="Freeform 30" id="30"/>
            <p:cNvSpPr/>
            <p:nvPr/>
          </p:nvSpPr>
          <p:spPr>
            <a:xfrm flipH="false" flipV="false" rot="0">
              <a:off x="0" y="0"/>
              <a:ext cx="1187220" cy="205958"/>
            </a:xfrm>
            <a:custGeom>
              <a:avLst/>
              <a:gdLst/>
              <a:ahLst/>
              <a:cxnLst/>
              <a:rect r="r" b="b" t="t" l="l"/>
              <a:pathLst>
                <a:path h="205958" w="1187220">
                  <a:moveTo>
                    <a:pt x="102979" y="0"/>
                  </a:moveTo>
                  <a:lnTo>
                    <a:pt x="1084241" y="0"/>
                  </a:lnTo>
                  <a:cubicBezTo>
                    <a:pt x="1141115" y="0"/>
                    <a:pt x="1187220" y="46105"/>
                    <a:pt x="1187220" y="102979"/>
                  </a:cubicBezTo>
                  <a:lnTo>
                    <a:pt x="1187220" y="102979"/>
                  </a:lnTo>
                  <a:cubicBezTo>
                    <a:pt x="1187220" y="130291"/>
                    <a:pt x="1176371" y="156484"/>
                    <a:pt x="1157059" y="175796"/>
                  </a:cubicBezTo>
                  <a:cubicBezTo>
                    <a:pt x="1137746" y="195108"/>
                    <a:pt x="1111553" y="205958"/>
                    <a:pt x="1084241" y="205958"/>
                  </a:cubicBezTo>
                  <a:lnTo>
                    <a:pt x="102979" y="205958"/>
                  </a:lnTo>
                  <a:cubicBezTo>
                    <a:pt x="75667" y="205958"/>
                    <a:pt x="49474" y="195108"/>
                    <a:pt x="30162" y="175796"/>
                  </a:cubicBezTo>
                  <a:cubicBezTo>
                    <a:pt x="10850" y="156484"/>
                    <a:pt x="0" y="130291"/>
                    <a:pt x="0" y="102979"/>
                  </a:cubicBezTo>
                  <a:lnTo>
                    <a:pt x="0" y="102979"/>
                  </a:lnTo>
                  <a:cubicBezTo>
                    <a:pt x="0" y="75667"/>
                    <a:pt x="10850" y="49474"/>
                    <a:pt x="30162" y="30162"/>
                  </a:cubicBezTo>
                  <a:cubicBezTo>
                    <a:pt x="49474" y="10850"/>
                    <a:pt x="75667" y="0"/>
                    <a:pt x="102979" y="0"/>
                  </a:cubicBezTo>
                  <a:close/>
                </a:path>
              </a:pathLst>
            </a:custGeom>
            <a:solidFill>
              <a:srgbClr val="FFCFFF"/>
            </a:solidFill>
          </p:spPr>
        </p:sp>
        <p:sp>
          <p:nvSpPr>
            <p:cNvPr name="TextBox 31" id="31"/>
            <p:cNvSpPr txBox="true"/>
            <p:nvPr/>
          </p:nvSpPr>
          <p:spPr>
            <a:xfrm>
              <a:off x="0" y="-38100"/>
              <a:ext cx="1187220" cy="244058"/>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Providing 1-1 sessions and group sessions </a:t>
              </a:r>
            </a:p>
          </p:txBody>
        </p:sp>
      </p:grpSp>
      <p:grpSp>
        <p:nvGrpSpPr>
          <p:cNvPr name="Group 32" id="32"/>
          <p:cNvGrpSpPr/>
          <p:nvPr/>
        </p:nvGrpSpPr>
        <p:grpSpPr>
          <a:xfrm rot="0">
            <a:off x="5298198" y="7174107"/>
            <a:ext cx="6743938" cy="853049"/>
            <a:chOff x="0" y="0"/>
            <a:chExt cx="1776181" cy="224671"/>
          </a:xfrm>
        </p:grpSpPr>
        <p:sp>
          <p:nvSpPr>
            <p:cNvPr name="Freeform 33" id="33"/>
            <p:cNvSpPr/>
            <p:nvPr/>
          </p:nvSpPr>
          <p:spPr>
            <a:xfrm flipH="false" flipV="false" rot="0">
              <a:off x="0" y="0"/>
              <a:ext cx="1776181" cy="224671"/>
            </a:xfrm>
            <a:custGeom>
              <a:avLst/>
              <a:gdLst/>
              <a:ahLst/>
              <a:cxnLst/>
              <a:rect r="r" b="b" t="t" l="l"/>
              <a:pathLst>
                <a:path h="224671" w="1776181">
                  <a:moveTo>
                    <a:pt x="112336" y="0"/>
                  </a:moveTo>
                  <a:lnTo>
                    <a:pt x="1663846" y="0"/>
                  </a:lnTo>
                  <a:cubicBezTo>
                    <a:pt x="1693639" y="0"/>
                    <a:pt x="1722212" y="11835"/>
                    <a:pt x="1743279" y="32902"/>
                  </a:cubicBezTo>
                  <a:cubicBezTo>
                    <a:pt x="1764346" y="53969"/>
                    <a:pt x="1776181" y="82542"/>
                    <a:pt x="1776181" y="112336"/>
                  </a:cubicBezTo>
                  <a:lnTo>
                    <a:pt x="1776181" y="112336"/>
                  </a:lnTo>
                  <a:cubicBezTo>
                    <a:pt x="1776181" y="142129"/>
                    <a:pt x="1764346" y="170702"/>
                    <a:pt x="1743279" y="191769"/>
                  </a:cubicBezTo>
                  <a:cubicBezTo>
                    <a:pt x="1722212" y="212836"/>
                    <a:pt x="1693639" y="224671"/>
                    <a:pt x="1663846" y="224671"/>
                  </a:cubicBezTo>
                  <a:lnTo>
                    <a:pt x="112336" y="224671"/>
                  </a:lnTo>
                  <a:cubicBezTo>
                    <a:pt x="82542" y="224671"/>
                    <a:pt x="53969" y="212836"/>
                    <a:pt x="32902" y="191769"/>
                  </a:cubicBezTo>
                  <a:cubicBezTo>
                    <a:pt x="11835" y="170702"/>
                    <a:pt x="0" y="142129"/>
                    <a:pt x="0" y="112336"/>
                  </a:cubicBezTo>
                  <a:lnTo>
                    <a:pt x="0" y="112336"/>
                  </a:lnTo>
                  <a:cubicBezTo>
                    <a:pt x="0" y="82542"/>
                    <a:pt x="11835" y="53969"/>
                    <a:pt x="32902" y="32902"/>
                  </a:cubicBezTo>
                  <a:cubicBezTo>
                    <a:pt x="53969" y="11835"/>
                    <a:pt x="82542" y="0"/>
                    <a:pt x="112336" y="0"/>
                  </a:cubicBezTo>
                  <a:close/>
                </a:path>
              </a:pathLst>
            </a:custGeom>
            <a:solidFill>
              <a:srgbClr val="FFCFFF"/>
            </a:solidFill>
          </p:spPr>
        </p:sp>
        <p:sp>
          <p:nvSpPr>
            <p:cNvPr name="TextBox 34" id="34"/>
            <p:cNvSpPr txBox="true"/>
            <p:nvPr/>
          </p:nvSpPr>
          <p:spPr>
            <a:xfrm>
              <a:off x="0" y="-38100"/>
              <a:ext cx="1776181" cy="26277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Foster positive body image and self esteem through activities and group discussions</a:t>
              </a:r>
            </a:p>
          </p:txBody>
        </p:sp>
      </p:grpSp>
      <p:grpSp>
        <p:nvGrpSpPr>
          <p:cNvPr name="Group 35" id="35"/>
          <p:cNvGrpSpPr/>
          <p:nvPr/>
        </p:nvGrpSpPr>
        <p:grpSpPr>
          <a:xfrm rot="0">
            <a:off x="189058" y="8306068"/>
            <a:ext cx="4810948" cy="792562"/>
            <a:chOff x="0" y="0"/>
            <a:chExt cx="1267081" cy="208741"/>
          </a:xfrm>
        </p:grpSpPr>
        <p:sp>
          <p:nvSpPr>
            <p:cNvPr name="Freeform 36" id="36"/>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37" id="37"/>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Providing reassurance and emotional support</a:t>
              </a:r>
            </a:p>
          </p:txBody>
        </p:sp>
      </p:grpSp>
      <p:sp>
        <p:nvSpPr>
          <p:cNvPr name="TextBox 38" id="38"/>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6</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9762959" y="-6578329"/>
            <a:ext cx="11156181" cy="111561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false" flipV="false" rot="0">
            <a:off x="12340328" y="-1584664"/>
            <a:ext cx="6504846" cy="4667227"/>
          </a:xfrm>
          <a:custGeom>
            <a:avLst/>
            <a:gdLst/>
            <a:ahLst/>
            <a:cxnLst/>
            <a:rect r="r" b="b" t="t" l="l"/>
            <a:pathLst>
              <a:path h="4667227" w="6504846">
                <a:moveTo>
                  <a:pt x="0" y="0"/>
                </a:moveTo>
                <a:lnTo>
                  <a:pt x="6504846" y="0"/>
                </a:lnTo>
                <a:lnTo>
                  <a:pt x="6504846" y="4667226"/>
                </a:lnTo>
                <a:lnTo>
                  <a:pt x="0" y="4667226"/>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3781868" y="7174107"/>
            <a:ext cx="10761586" cy="10761586"/>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9" id="9"/>
          <p:cNvSpPr/>
          <p:nvPr/>
        </p:nvSpPr>
        <p:spPr>
          <a:xfrm flipH="false" flipV="false" rot="10570126">
            <a:off x="-1653498" y="7675568"/>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10" id="10"/>
          <p:cNvGrpSpPr/>
          <p:nvPr/>
        </p:nvGrpSpPr>
        <p:grpSpPr>
          <a:xfrm rot="0">
            <a:off x="1446276" y="3727241"/>
            <a:ext cx="6628093" cy="4267079"/>
            <a:chOff x="0" y="0"/>
            <a:chExt cx="1745671" cy="1123840"/>
          </a:xfrm>
        </p:grpSpPr>
        <p:sp>
          <p:nvSpPr>
            <p:cNvPr name="Freeform 11" id="11"/>
            <p:cNvSpPr/>
            <p:nvPr/>
          </p:nvSpPr>
          <p:spPr>
            <a:xfrm flipH="false" flipV="false" rot="0">
              <a:off x="0" y="0"/>
              <a:ext cx="1745671" cy="1123840"/>
            </a:xfrm>
            <a:custGeom>
              <a:avLst/>
              <a:gdLst/>
              <a:ahLst/>
              <a:cxnLst/>
              <a:rect r="r" b="b" t="t" l="l"/>
              <a:pathLst>
                <a:path h="1123840" w="1745671">
                  <a:moveTo>
                    <a:pt x="116805" y="0"/>
                  </a:moveTo>
                  <a:lnTo>
                    <a:pt x="1628866" y="0"/>
                  </a:lnTo>
                  <a:cubicBezTo>
                    <a:pt x="1659844" y="0"/>
                    <a:pt x="1689554" y="12306"/>
                    <a:pt x="1711459" y="34211"/>
                  </a:cubicBezTo>
                  <a:cubicBezTo>
                    <a:pt x="1733364" y="56116"/>
                    <a:pt x="1745671" y="85826"/>
                    <a:pt x="1745671" y="116805"/>
                  </a:cubicBezTo>
                  <a:lnTo>
                    <a:pt x="1745671" y="1007035"/>
                  </a:lnTo>
                  <a:cubicBezTo>
                    <a:pt x="1745671" y="1038014"/>
                    <a:pt x="1733364" y="1067723"/>
                    <a:pt x="1711459" y="1089628"/>
                  </a:cubicBezTo>
                  <a:cubicBezTo>
                    <a:pt x="1689554" y="1111534"/>
                    <a:pt x="1659844" y="1123840"/>
                    <a:pt x="1628866" y="1123840"/>
                  </a:cubicBezTo>
                  <a:lnTo>
                    <a:pt x="116805" y="1123840"/>
                  </a:lnTo>
                  <a:cubicBezTo>
                    <a:pt x="85826" y="1123840"/>
                    <a:pt x="56116" y="1111534"/>
                    <a:pt x="34211" y="1089628"/>
                  </a:cubicBezTo>
                  <a:cubicBezTo>
                    <a:pt x="12306" y="1067723"/>
                    <a:pt x="0" y="1038014"/>
                    <a:pt x="0" y="1007035"/>
                  </a:cubicBezTo>
                  <a:lnTo>
                    <a:pt x="0" y="116805"/>
                  </a:lnTo>
                  <a:cubicBezTo>
                    <a:pt x="0" y="85826"/>
                    <a:pt x="12306" y="56116"/>
                    <a:pt x="34211" y="34211"/>
                  </a:cubicBezTo>
                  <a:cubicBezTo>
                    <a:pt x="56116" y="12306"/>
                    <a:pt x="85826" y="0"/>
                    <a:pt x="116805" y="0"/>
                  </a:cubicBezTo>
                  <a:close/>
                </a:path>
              </a:pathLst>
            </a:custGeom>
            <a:solidFill>
              <a:srgbClr val="FFFFFF"/>
            </a:solidFill>
          </p:spPr>
        </p:sp>
        <p:sp>
          <p:nvSpPr>
            <p:cNvPr name="TextBox 12" id="12"/>
            <p:cNvSpPr txBox="true"/>
            <p:nvPr/>
          </p:nvSpPr>
          <p:spPr>
            <a:xfrm>
              <a:off x="0" y="-38100"/>
              <a:ext cx="1745671" cy="1161940"/>
            </a:xfrm>
            <a:prstGeom prst="rect">
              <a:avLst/>
            </a:prstGeom>
          </p:spPr>
          <p:txBody>
            <a:bodyPr anchor="ctr" rtlCol="false" tIns="50800" lIns="50800" bIns="50800" rIns="50800"/>
            <a:lstStyle/>
            <a:p>
              <a:pPr algn="ctr">
                <a:lnSpc>
                  <a:spcPts val="2659"/>
                </a:lnSpc>
              </a:pPr>
            </a:p>
          </p:txBody>
        </p:sp>
      </p:grpSp>
      <p:sp>
        <p:nvSpPr>
          <p:cNvPr name="TextBox 13" id="13"/>
          <p:cNvSpPr txBox="true"/>
          <p:nvPr/>
        </p:nvSpPr>
        <p:spPr>
          <a:xfrm rot="0">
            <a:off x="1724319" y="4009474"/>
            <a:ext cx="6147628" cy="3598123"/>
          </a:xfrm>
          <a:prstGeom prst="rect">
            <a:avLst/>
          </a:prstGeom>
        </p:spPr>
        <p:txBody>
          <a:bodyPr anchor="t" rtlCol="false" tIns="0" lIns="0" bIns="0" rIns="0">
            <a:spAutoFit/>
          </a:bodyPr>
          <a:lstStyle/>
          <a:p>
            <a:pPr algn="ctr">
              <a:lnSpc>
                <a:spcPts val="2889"/>
              </a:lnSpc>
              <a:spcBef>
                <a:spcPct val="0"/>
              </a:spcBef>
            </a:pPr>
            <a:r>
              <a:rPr lang="en-US" sz="2064">
                <a:solidFill>
                  <a:srgbClr val="000000"/>
                </a:solidFill>
                <a:latin typeface="Canva Sans"/>
                <a:ea typeface="Canva Sans"/>
                <a:cs typeface="Canva Sans"/>
                <a:sym typeface="Canva Sans"/>
              </a:rPr>
              <a:t>Psychological well-being by definition refers to an individuals emotional health and functioning. This consists of:</a:t>
            </a:r>
          </a:p>
          <a:p>
            <a:pPr algn="ctr">
              <a:lnSpc>
                <a:spcPts val="2889"/>
              </a:lnSpc>
              <a:spcBef>
                <a:spcPct val="0"/>
              </a:spcBef>
            </a:pPr>
          </a:p>
          <a:p>
            <a:pPr algn="l" marL="445676" indent="-222838" lvl="1">
              <a:lnSpc>
                <a:spcPts val="2889"/>
              </a:lnSpc>
              <a:spcBef>
                <a:spcPct val="0"/>
              </a:spcBef>
              <a:buFont typeface="Arial"/>
              <a:buChar char="•"/>
            </a:pPr>
            <a:r>
              <a:rPr lang="en-US" sz="2064">
                <a:solidFill>
                  <a:srgbClr val="000000"/>
                </a:solidFill>
                <a:latin typeface="Canva Sans"/>
                <a:ea typeface="Canva Sans"/>
                <a:cs typeface="Canva Sans"/>
                <a:sym typeface="Canva Sans"/>
              </a:rPr>
              <a:t>Positive social relationships</a:t>
            </a:r>
          </a:p>
          <a:p>
            <a:pPr algn="l" marL="445676" indent="-222838" lvl="1">
              <a:lnSpc>
                <a:spcPts val="2889"/>
              </a:lnSpc>
              <a:spcBef>
                <a:spcPct val="0"/>
              </a:spcBef>
              <a:buFont typeface="Arial"/>
              <a:buChar char="•"/>
            </a:pPr>
            <a:r>
              <a:rPr lang="en-US" sz="2064">
                <a:solidFill>
                  <a:srgbClr val="000000"/>
                </a:solidFill>
                <a:latin typeface="Canva Sans"/>
                <a:ea typeface="Canva Sans"/>
                <a:cs typeface="Canva Sans"/>
                <a:sym typeface="Canva Sans"/>
              </a:rPr>
              <a:t>Autonomy</a:t>
            </a:r>
          </a:p>
          <a:p>
            <a:pPr algn="l" marL="445676" indent="-222838" lvl="1">
              <a:lnSpc>
                <a:spcPts val="2889"/>
              </a:lnSpc>
              <a:spcBef>
                <a:spcPct val="0"/>
              </a:spcBef>
              <a:buFont typeface="Arial"/>
              <a:buChar char="•"/>
            </a:pPr>
            <a:r>
              <a:rPr lang="en-US" sz="2064">
                <a:solidFill>
                  <a:srgbClr val="000000"/>
                </a:solidFill>
                <a:latin typeface="Canva Sans"/>
                <a:ea typeface="Canva Sans"/>
                <a:cs typeface="Canva Sans"/>
                <a:sym typeface="Canva Sans"/>
              </a:rPr>
              <a:t>Self-acceptance</a:t>
            </a:r>
          </a:p>
          <a:p>
            <a:pPr algn="l" marL="445676" indent="-222838" lvl="1">
              <a:lnSpc>
                <a:spcPts val="2889"/>
              </a:lnSpc>
              <a:spcBef>
                <a:spcPct val="0"/>
              </a:spcBef>
              <a:buFont typeface="Arial"/>
              <a:buChar char="•"/>
            </a:pPr>
            <a:r>
              <a:rPr lang="en-US" sz="2064">
                <a:solidFill>
                  <a:srgbClr val="000000"/>
                </a:solidFill>
                <a:latin typeface="Canva Sans"/>
                <a:ea typeface="Canva Sans"/>
                <a:cs typeface="Canva Sans"/>
                <a:sym typeface="Canva Sans"/>
              </a:rPr>
              <a:t>A sense of purpose</a:t>
            </a:r>
          </a:p>
          <a:p>
            <a:pPr algn="l" marL="445676" indent="-222838" lvl="1">
              <a:lnSpc>
                <a:spcPts val="2889"/>
              </a:lnSpc>
              <a:spcBef>
                <a:spcPct val="0"/>
              </a:spcBef>
              <a:buFont typeface="Arial"/>
              <a:buChar char="•"/>
            </a:pPr>
            <a:r>
              <a:rPr lang="en-US" sz="2064">
                <a:solidFill>
                  <a:srgbClr val="000000"/>
                </a:solidFill>
                <a:latin typeface="Canva Sans"/>
                <a:ea typeface="Canva Sans"/>
                <a:cs typeface="Canva Sans"/>
                <a:sym typeface="Canva Sans"/>
              </a:rPr>
              <a:t>Personal growth</a:t>
            </a:r>
          </a:p>
          <a:p>
            <a:pPr algn="ctr">
              <a:lnSpc>
                <a:spcPts val="2889"/>
              </a:lnSpc>
              <a:spcBef>
                <a:spcPct val="0"/>
              </a:spcBef>
            </a:pPr>
            <a:r>
              <a:rPr lang="en-US" sz="2064">
                <a:solidFill>
                  <a:srgbClr val="000000"/>
                </a:solidFill>
                <a:latin typeface="Canva Sans"/>
                <a:ea typeface="Canva Sans"/>
                <a:cs typeface="Canva Sans"/>
                <a:sym typeface="Canva Sans"/>
              </a:rPr>
              <a:t> (A Morin, 2025).</a:t>
            </a:r>
          </a:p>
        </p:txBody>
      </p:sp>
      <p:grpSp>
        <p:nvGrpSpPr>
          <p:cNvPr name="Group 14" id="14"/>
          <p:cNvGrpSpPr/>
          <p:nvPr/>
        </p:nvGrpSpPr>
        <p:grpSpPr>
          <a:xfrm rot="0">
            <a:off x="9144000" y="3678121"/>
            <a:ext cx="6807403" cy="4431715"/>
            <a:chOff x="0" y="0"/>
            <a:chExt cx="1792896" cy="1167201"/>
          </a:xfrm>
        </p:grpSpPr>
        <p:sp>
          <p:nvSpPr>
            <p:cNvPr name="Freeform 15" id="15"/>
            <p:cNvSpPr/>
            <p:nvPr/>
          </p:nvSpPr>
          <p:spPr>
            <a:xfrm flipH="false" flipV="false" rot="0">
              <a:off x="0" y="0"/>
              <a:ext cx="1792896" cy="1167201"/>
            </a:xfrm>
            <a:custGeom>
              <a:avLst/>
              <a:gdLst/>
              <a:ahLst/>
              <a:cxnLst/>
              <a:rect r="r" b="b" t="t" l="l"/>
              <a:pathLst>
                <a:path h="1167201" w="1792896">
                  <a:moveTo>
                    <a:pt x="113728" y="0"/>
                  </a:moveTo>
                  <a:lnTo>
                    <a:pt x="1679168" y="0"/>
                  </a:lnTo>
                  <a:cubicBezTo>
                    <a:pt x="1709331" y="0"/>
                    <a:pt x="1738258" y="11982"/>
                    <a:pt x="1759586" y="33310"/>
                  </a:cubicBezTo>
                  <a:cubicBezTo>
                    <a:pt x="1780914" y="54638"/>
                    <a:pt x="1792896" y="83565"/>
                    <a:pt x="1792896" y="113728"/>
                  </a:cubicBezTo>
                  <a:lnTo>
                    <a:pt x="1792896" y="1053473"/>
                  </a:lnTo>
                  <a:cubicBezTo>
                    <a:pt x="1792896" y="1083635"/>
                    <a:pt x="1780914" y="1112563"/>
                    <a:pt x="1759586" y="1133891"/>
                  </a:cubicBezTo>
                  <a:cubicBezTo>
                    <a:pt x="1738258" y="1155219"/>
                    <a:pt x="1709331" y="1167201"/>
                    <a:pt x="1679168" y="1167201"/>
                  </a:cubicBezTo>
                  <a:lnTo>
                    <a:pt x="113728" y="1167201"/>
                  </a:lnTo>
                  <a:cubicBezTo>
                    <a:pt x="83565" y="1167201"/>
                    <a:pt x="54638" y="1155219"/>
                    <a:pt x="33310" y="1133891"/>
                  </a:cubicBezTo>
                  <a:cubicBezTo>
                    <a:pt x="11982" y="1112563"/>
                    <a:pt x="0" y="1083635"/>
                    <a:pt x="0" y="1053473"/>
                  </a:cubicBezTo>
                  <a:lnTo>
                    <a:pt x="0" y="113728"/>
                  </a:lnTo>
                  <a:cubicBezTo>
                    <a:pt x="0" y="83565"/>
                    <a:pt x="11982" y="54638"/>
                    <a:pt x="33310" y="33310"/>
                  </a:cubicBezTo>
                  <a:cubicBezTo>
                    <a:pt x="54638" y="11982"/>
                    <a:pt x="83565" y="0"/>
                    <a:pt x="113728" y="0"/>
                  </a:cubicBezTo>
                  <a:close/>
                </a:path>
              </a:pathLst>
            </a:custGeom>
            <a:solidFill>
              <a:srgbClr val="FFFFFF"/>
            </a:solidFill>
            <a:ln cap="rnd">
              <a:noFill/>
              <a:prstDash val="solid"/>
              <a:round/>
            </a:ln>
          </p:spPr>
        </p:sp>
        <p:sp>
          <p:nvSpPr>
            <p:cNvPr name="TextBox 16" id="16"/>
            <p:cNvSpPr txBox="true"/>
            <p:nvPr/>
          </p:nvSpPr>
          <p:spPr>
            <a:xfrm>
              <a:off x="0" y="-28575"/>
              <a:ext cx="1792896" cy="1195776"/>
            </a:xfrm>
            <a:prstGeom prst="rect">
              <a:avLst/>
            </a:prstGeom>
          </p:spPr>
          <p:txBody>
            <a:bodyPr anchor="ctr" rtlCol="false" tIns="50800" lIns="50800" bIns="50800" rIns="50800"/>
            <a:lstStyle/>
            <a:p>
              <a:pPr algn="ctr">
                <a:lnSpc>
                  <a:spcPts val="2884"/>
                </a:lnSpc>
              </a:pPr>
              <a:r>
                <a:rPr lang="en-US" sz="2060">
                  <a:solidFill>
                    <a:srgbClr val="000000"/>
                  </a:solidFill>
                  <a:latin typeface="Canva Sans"/>
                  <a:ea typeface="Canva Sans"/>
                  <a:cs typeface="Canva Sans"/>
                  <a:sym typeface="Canva Sans"/>
                </a:rPr>
                <a:t>Although, some young people suffer greatly from mental health issues. These issues can but not always come from:</a:t>
              </a:r>
            </a:p>
            <a:p>
              <a:pPr algn="ctr">
                <a:lnSpc>
                  <a:spcPts val="2884"/>
                </a:lnSpc>
              </a:pP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F</a:t>
              </a:r>
              <a:r>
                <a:rPr lang="en-US" sz="2060">
                  <a:solidFill>
                    <a:srgbClr val="000000"/>
                  </a:solidFill>
                  <a:latin typeface="Canva Sans"/>
                  <a:ea typeface="Canva Sans"/>
                  <a:cs typeface="Canva Sans"/>
                  <a:sym typeface="Canva Sans"/>
                </a:rPr>
                <a:t>amily issues</a:t>
              </a: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B</a:t>
              </a:r>
              <a:r>
                <a:rPr lang="en-US" sz="2060">
                  <a:solidFill>
                    <a:srgbClr val="000000"/>
                  </a:solidFill>
                  <a:latin typeface="Canva Sans"/>
                  <a:ea typeface="Canva Sans"/>
                  <a:cs typeface="Canva Sans"/>
                  <a:sym typeface="Canva Sans"/>
                </a:rPr>
                <a:t>ody image/self-esteem</a:t>
              </a: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I</a:t>
              </a:r>
              <a:r>
                <a:rPr lang="en-US" sz="2060">
                  <a:solidFill>
                    <a:srgbClr val="000000"/>
                  </a:solidFill>
                  <a:latin typeface="Canva Sans"/>
                  <a:ea typeface="Canva Sans"/>
                  <a:cs typeface="Canva Sans"/>
                  <a:sym typeface="Canva Sans"/>
                </a:rPr>
                <a:t>dentity exploration</a:t>
              </a: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B</a:t>
              </a:r>
              <a:r>
                <a:rPr lang="en-US" sz="2060">
                  <a:solidFill>
                    <a:srgbClr val="000000"/>
                  </a:solidFill>
                  <a:latin typeface="Canva Sans"/>
                  <a:ea typeface="Canva Sans"/>
                  <a:cs typeface="Canva Sans"/>
                  <a:sym typeface="Canva Sans"/>
                </a:rPr>
                <a:t>ullying</a:t>
              </a: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E</a:t>
              </a:r>
              <a:r>
                <a:rPr lang="en-US" sz="2060">
                  <a:solidFill>
                    <a:srgbClr val="000000"/>
                  </a:solidFill>
                  <a:latin typeface="Canva Sans"/>
                  <a:ea typeface="Canva Sans"/>
                  <a:cs typeface="Canva Sans"/>
                  <a:sym typeface="Canva Sans"/>
                </a:rPr>
                <a:t>motional struggles</a:t>
              </a: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A</a:t>
              </a:r>
              <a:r>
                <a:rPr lang="en-US" sz="2060">
                  <a:solidFill>
                    <a:srgbClr val="000000"/>
                  </a:solidFill>
                  <a:latin typeface="Canva Sans"/>
                  <a:ea typeface="Canva Sans"/>
                  <a:cs typeface="Canva Sans"/>
                  <a:sym typeface="Canva Sans"/>
                </a:rPr>
                <a:t>cademic pressures</a:t>
              </a:r>
            </a:p>
            <a:p>
              <a:pPr algn="l" marL="444755" indent="-222377" lvl="1">
                <a:lnSpc>
                  <a:spcPts val="2884"/>
                </a:lnSpc>
                <a:buFont typeface="Arial"/>
                <a:buChar char="•"/>
              </a:pPr>
              <a:r>
                <a:rPr lang="en-US" sz="2060">
                  <a:solidFill>
                    <a:srgbClr val="000000"/>
                  </a:solidFill>
                  <a:latin typeface="Canva Sans"/>
                  <a:ea typeface="Canva Sans"/>
                  <a:cs typeface="Canva Sans"/>
                  <a:sym typeface="Canva Sans"/>
                </a:rPr>
                <a:t>S</a:t>
              </a:r>
              <a:r>
                <a:rPr lang="en-US" sz="2060">
                  <a:solidFill>
                    <a:srgbClr val="000000"/>
                  </a:solidFill>
                  <a:latin typeface="Canva Sans"/>
                  <a:ea typeface="Canva Sans"/>
                  <a:cs typeface="Canva Sans"/>
                  <a:sym typeface="Canva Sans"/>
                </a:rPr>
                <a:t>ocial media</a:t>
              </a:r>
            </a:p>
            <a:p>
              <a:pPr algn="ctr" marL="0" indent="0" lvl="0">
                <a:lnSpc>
                  <a:spcPts val="2659"/>
                </a:lnSpc>
                <a:spcBef>
                  <a:spcPct val="0"/>
                </a:spcBef>
              </a:pPr>
            </a:p>
          </p:txBody>
        </p:sp>
      </p:grpSp>
      <p:sp>
        <p:nvSpPr>
          <p:cNvPr name="TextBox 17" id="17"/>
          <p:cNvSpPr txBox="true"/>
          <p:nvPr/>
        </p:nvSpPr>
        <p:spPr>
          <a:xfrm rot="0">
            <a:off x="355477" y="1311479"/>
            <a:ext cx="17577046" cy="1086484"/>
          </a:xfrm>
          <a:prstGeom prst="rect">
            <a:avLst/>
          </a:prstGeom>
        </p:spPr>
        <p:txBody>
          <a:bodyPr anchor="t" rtlCol="false" tIns="0" lIns="0" bIns="0" rIns="0">
            <a:spAutoFit/>
          </a:bodyPr>
          <a:lstStyle/>
          <a:p>
            <a:pPr algn="l">
              <a:lnSpc>
                <a:spcPts val="7899"/>
              </a:lnSpc>
            </a:pPr>
            <a:r>
              <a:rPr lang="en-US" sz="7899">
                <a:solidFill>
                  <a:srgbClr val="4EA62F"/>
                </a:solidFill>
                <a:latin typeface="Brixton"/>
                <a:ea typeface="Brixton"/>
                <a:cs typeface="Brixton"/>
                <a:sym typeface="Brixton"/>
              </a:rPr>
              <a:t>Psychological</a:t>
            </a:r>
            <a:r>
              <a:rPr lang="en-US" sz="7899">
                <a:solidFill>
                  <a:srgbClr val="F8BDC0"/>
                </a:solidFill>
                <a:latin typeface="Brixton"/>
                <a:ea typeface="Brixton"/>
                <a:cs typeface="Brixton"/>
                <a:sym typeface="Brixton"/>
              </a:rPr>
              <a:t> well-being</a:t>
            </a:r>
          </a:p>
        </p:txBody>
      </p:sp>
      <p:sp>
        <p:nvSpPr>
          <p:cNvPr name="TextBox 18" id="18"/>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7</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3700210" y="5813139"/>
            <a:ext cx="10761586" cy="10761586"/>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5046341" y="3290340"/>
            <a:ext cx="5107262" cy="5107262"/>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8" id="8"/>
          <p:cNvSpPr/>
          <p:nvPr/>
        </p:nvSpPr>
        <p:spPr>
          <a:xfrm flipH="false" flipV="false" rot="10570126">
            <a:off x="-1571840" y="6314601"/>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9" id="9"/>
          <p:cNvSpPr/>
          <p:nvPr/>
        </p:nvSpPr>
        <p:spPr>
          <a:xfrm flipH="false" flipV="false" rot="10570126">
            <a:off x="15195000" y="4378969"/>
            <a:ext cx="6504846" cy="4667227"/>
          </a:xfrm>
          <a:custGeom>
            <a:avLst/>
            <a:gdLst/>
            <a:ahLst/>
            <a:cxnLst/>
            <a:rect r="r" b="b" t="t" l="l"/>
            <a:pathLst>
              <a:path h="4667227" w="6504846">
                <a:moveTo>
                  <a:pt x="0" y="0"/>
                </a:moveTo>
                <a:lnTo>
                  <a:pt x="6504845" y="0"/>
                </a:lnTo>
                <a:lnTo>
                  <a:pt x="6504845"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10" id="10"/>
          <p:cNvGrpSpPr/>
          <p:nvPr/>
        </p:nvGrpSpPr>
        <p:grpSpPr>
          <a:xfrm rot="0">
            <a:off x="1028700" y="2256514"/>
            <a:ext cx="16230600" cy="5773972"/>
            <a:chOff x="0" y="0"/>
            <a:chExt cx="4274726" cy="1520717"/>
          </a:xfrm>
        </p:grpSpPr>
        <p:sp>
          <p:nvSpPr>
            <p:cNvPr name="Freeform 11" id="11"/>
            <p:cNvSpPr/>
            <p:nvPr/>
          </p:nvSpPr>
          <p:spPr>
            <a:xfrm flipH="false" flipV="false" rot="0">
              <a:off x="0" y="0"/>
              <a:ext cx="4274726" cy="1520717"/>
            </a:xfrm>
            <a:custGeom>
              <a:avLst/>
              <a:gdLst/>
              <a:ahLst/>
              <a:cxnLst/>
              <a:rect r="r" b="b" t="t" l="l"/>
              <a:pathLst>
                <a:path h="1520717" w="4274726">
                  <a:moveTo>
                    <a:pt x="47700" y="0"/>
                  </a:moveTo>
                  <a:lnTo>
                    <a:pt x="4227026" y="0"/>
                  </a:lnTo>
                  <a:cubicBezTo>
                    <a:pt x="4239677" y="0"/>
                    <a:pt x="4251809" y="5025"/>
                    <a:pt x="4260755" y="13971"/>
                  </a:cubicBezTo>
                  <a:cubicBezTo>
                    <a:pt x="4269700" y="22916"/>
                    <a:pt x="4274726" y="35049"/>
                    <a:pt x="4274726" y="47700"/>
                  </a:cubicBezTo>
                  <a:lnTo>
                    <a:pt x="4274726" y="1473017"/>
                  </a:lnTo>
                  <a:cubicBezTo>
                    <a:pt x="4274726" y="1485668"/>
                    <a:pt x="4269700" y="1497801"/>
                    <a:pt x="4260755" y="1506746"/>
                  </a:cubicBezTo>
                  <a:cubicBezTo>
                    <a:pt x="4251809" y="1515691"/>
                    <a:pt x="4239677" y="1520717"/>
                    <a:pt x="4227026" y="1520717"/>
                  </a:cubicBezTo>
                  <a:lnTo>
                    <a:pt x="47700" y="1520717"/>
                  </a:lnTo>
                  <a:cubicBezTo>
                    <a:pt x="35049" y="1520717"/>
                    <a:pt x="22916" y="1515691"/>
                    <a:pt x="13971" y="1506746"/>
                  </a:cubicBezTo>
                  <a:cubicBezTo>
                    <a:pt x="5025" y="1497801"/>
                    <a:pt x="0" y="1485668"/>
                    <a:pt x="0" y="1473017"/>
                  </a:cubicBezTo>
                  <a:lnTo>
                    <a:pt x="0" y="47700"/>
                  </a:lnTo>
                  <a:cubicBezTo>
                    <a:pt x="0" y="35049"/>
                    <a:pt x="5025" y="22916"/>
                    <a:pt x="13971" y="13971"/>
                  </a:cubicBezTo>
                  <a:cubicBezTo>
                    <a:pt x="22916" y="5025"/>
                    <a:pt x="35049" y="0"/>
                    <a:pt x="47700" y="0"/>
                  </a:cubicBezTo>
                  <a:close/>
                </a:path>
              </a:pathLst>
            </a:custGeom>
            <a:solidFill>
              <a:srgbClr val="FFFFFF"/>
            </a:solidFill>
          </p:spPr>
        </p:sp>
        <p:sp>
          <p:nvSpPr>
            <p:cNvPr name="TextBox 12" id="12"/>
            <p:cNvSpPr txBox="true"/>
            <p:nvPr/>
          </p:nvSpPr>
          <p:spPr>
            <a:xfrm>
              <a:off x="0" y="-38100"/>
              <a:ext cx="4274726" cy="1558817"/>
            </a:xfrm>
            <a:prstGeom prst="rect">
              <a:avLst/>
            </a:prstGeom>
          </p:spPr>
          <p:txBody>
            <a:bodyPr anchor="ctr" rtlCol="false" tIns="50800" lIns="50800" bIns="50800" rIns="50800"/>
            <a:lstStyle/>
            <a:p>
              <a:pPr algn="ctr">
                <a:lnSpc>
                  <a:spcPts val="2659"/>
                </a:lnSpc>
              </a:pPr>
            </a:p>
          </p:txBody>
        </p:sp>
      </p:grpSp>
      <p:sp>
        <p:nvSpPr>
          <p:cNvPr name="Freeform 13" id="13"/>
          <p:cNvSpPr/>
          <p:nvPr/>
        </p:nvSpPr>
        <p:spPr>
          <a:xfrm flipH="true" flipV="true" rot="3333442">
            <a:off x="16257084" y="-801950"/>
            <a:ext cx="2685776" cy="2915360"/>
          </a:xfrm>
          <a:custGeom>
            <a:avLst/>
            <a:gdLst/>
            <a:ahLst/>
            <a:cxnLst/>
            <a:rect r="r" b="b" t="t" l="l"/>
            <a:pathLst>
              <a:path h="2915360" w="2685776">
                <a:moveTo>
                  <a:pt x="2685776" y="2915361"/>
                </a:moveTo>
                <a:lnTo>
                  <a:pt x="0" y="2915361"/>
                </a:lnTo>
                <a:lnTo>
                  <a:pt x="0" y="0"/>
                </a:lnTo>
                <a:lnTo>
                  <a:pt x="2685776" y="0"/>
                </a:lnTo>
                <a:lnTo>
                  <a:pt x="2685776" y="2915361"/>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4" id="14"/>
          <p:cNvSpPr/>
          <p:nvPr/>
        </p:nvSpPr>
        <p:spPr>
          <a:xfrm flipH="false" flipV="false" rot="0">
            <a:off x="13798406" y="8830259"/>
            <a:ext cx="2495870" cy="1862543"/>
          </a:xfrm>
          <a:custGeom>
            <a:avLst/>
            <a:gdLst/>
            <a:ahLst/>
            <a:cxnLst/>
            <a:rect r="r" b="b" t="t" l="l"/>
            <a:pathLst>
              <a:path h="1862543" w="2495870">
                <a:moveTo>
                  <a:pt x="0" y="0"/>
                </a:moveTo>
                <a:lnTo>
                  <a:pt x="2495870" y="0"/>
                </a:lnTo>
                <a:lnTo>
                  <a:pt x="2495870" y="1862542"/>
                </a:lnTo>
                <a:lnTo>
                  <a:pt x="0" y="18625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5" id="15"/>
          <p:cNvSpPr/>
          <p:nvPr/>
        </p:nvSpPr>
        <p:spPr>
          <a:xfrm flipH="false" flipV="false" rot="-8694323">
            <a:off x="8722007" y="8310811"/>
            <a:ext cx="1080044" cy="1065194"/>
          </a:xfrm>
          <a:custGeom>
            <a:avLst/>
            <a:gdLst/>
            <a:ahLst/>
            <a:cxnLst/>
            <a:rect r="r" b="b" t="t" l="l"/>
            <a:pathLst>
              <a:path h="1065194" w="1080044">
                <a:moveTo>
                  <a:pt x="0" y="0"/>
                </a:moveTo>
                <a:lnTo>
                  <a:pt x="1080045" y="0"/>
                </a:lnTo>
                <a:lnTo>
                  <a:pt x="1080045" y="1065194"/>
                </a:lnTo>
                <a:lnTo>
                  <a:pt x="0" y="106519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16" id="16"/>
          <p:cNvSpPr/>
          <p:nvPr/>
        </p:nvSpPr>
        <p:spPr>
          <a:xfrm flipH="false" flipV="false" rot="0">
            <a:off x="15463571" y="2169671"/>
            <a:ext cx="830705" cy="835930"/>
          </a:xfrm>
          <a:custGeom>
            <a:avLst/>
            <a:gdLst/>
            <a:ahLst/>
            <a:cxnLst/>
            <a:rect r="r" b="b" t="t" l="l"/>
            <a:pathLst>
              <a:path h="835930" w="830705">
                <a:moveTo>
                  <a:pt x="0" y="0"/>
                </a:moveTo>
                <a:lnTo>
                  <a:pt x="830705" y="0"/>
                </a:lnTo>
                <a:lnTo>
                  <a:pt x="830705" y="835930"/>
                </a:lnTo>
                <a:lnTo>
                  <a:pt x="0" y="83593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Freeform 17" id="17"/>
          <p:cNvSpPr/>
          <p:nvPr/>
        </p:nvSpPr>
        <p:spPr>
          <a:xfrm flipH="false" flipV="false" rot="0">
            <a:off x="2214727" y="4737509"/>
            <a:ext cx="651352" cy="770830"/>
          </a:xfrm>
          <a:custGeom>
            <a:avLst/>
            <a:gdLst/>
            <a:ahLst/>
            <a:cxnLst/>
            <a:rect r="r" b="b" t="t" l="l"/>
            <a:pathLst>
              <a:path h="770830" w="651352">
                <a:moveTo>
                  <a:pt x="0" y="0"/>
                </a:moveTo>
                <a:lnTo>
                  <a:pt x="651351" y="0"/>
                </a:lnTo>
                <a:lnTo>
                  <a:pt x="651351" y="770830"/>
                </a:lnTo>
                <a:lnTo>
                  <a:pt x="0" y="77083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18" id="18"/>
          <p:cNvSpPr/>
          <p:nvPr/>
        </p:nvSpPr>
        <p:spPr>
          <a:xfrm flipH="false" flipV="false" rot="0">
            <a:off x="5738378" y="4737509"/>
            <a:ext cx="715044" cy="715044"/>
          </a:xfrm>
          <a:custGeom>
            <a:avLst/>
            <a:gdLst/>
            <a:ahLst/>
            <a:cxnLst/>
            <a:rect r="r" b="b" t="t" l="l"/>
            <a:pathLst>
              <a:path h="715044" w="715044">
                <a:moveTo>
                  <a:pt x="0" y="0"/>
                </a:moveTo>
                <a:lnTo>
                  <a:pt x="715044" y="0"/>
                </a:lnTo>
                <a:lnTo>
                  <a:pt x="715044" y="715044"/>
                </a:lnTo>
                <a:lnTo>
                  <a:pt x="0" y="715044"/>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a:ln cap="sq">
            <a:noFill/>
            <a:prstDash val="solid"/>
            <a:miter/>
          </a:ln>
        </p:spPr>
      </p:sp>
      <p:sp>
        <p:nvSpPr>
          <p:cNvPr name="Freeform 19" id="19"/>
          <p:cNvSpPr/>
          <p:nvPr/>
        </p:nvSpPr>
        <p:spPr>
          <a:xfrm flipH="false" flipV="false" rot="0">
            <a:off x="9262029" y="4696126"/>
            <a:ext cx="670383" cy="756427"/>
          </a:xfrm>
          <a:custGeom>
            <a:avLst/>
            <a:gdLst/>
            <a:ahLst/>
            <a:cxnLst/>
            <a:rect r="r" b="b" t="t" l="l"/>
            <a:pathLst>
              <a:path h="756427" w="670383">
                <a:moveTo>
                  <a:pt x="0" y="0"/>
                </a:moveTo>
                <a:lnTo>
                  <a:pt x="670384" y="0"/>
                </a:lnTo>
                <a:lnTo>
                  <a:pt x="670384" y="756427"/>
                </a:lnTo>
                <a:lnTo>
                  <a:pt x="0" y="756427"/>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a:ln cap="sq">
            <a:noFill/>
            <a:prstDash val="solid"/>
            <a:miter/>
          </a:ln>
        </p:spPr>
      </p:sp>
      <p:sp>
        <p:nvSpPr>
          <p:cNvPr name="Freeform 20" id="20"/>
          <p:cNvSpPr/>
          <p:nvPr/>
        </p:nvSpPr>
        <p:spPr>
          <a:xfrm flipH="false" flipV="false" rot="0">
            <a:off x="12742288" y="4885129"/>
            <a:ext cx="644978" cy="623210"/>
          </a:xfrm>
          <a:custGeom>
            <a:avLst/>
            <a:gdLst/>
            <a:ahLst/>
            <a:cxnLst/>
            <a:rect r="r" b="b" t="t" l="l"/>
            <a:pathLst>
              <a:path h="623210" w="644978">
                <a:moveTo>
                  <a:pt x="0" y="0"/>
                </a:moveTo>
                <a:lnTo>
                  <a:pt x="644978" y="0"/>
                </a:lnTo>
                <a:lnTo>
                  <a:pt x="644978" y="623210"/>
                </a:lnTo>
                <a:lnTo>
                  <a:pt x="0" y="623210"/>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a:ln cap="sq">
            <a:noFill/>
            <a:prstDash val="solid"/>
            <a:miter/>
          </a:ln>
        </p:spPr>
      </p:sp>
      <p:sp>
        <p:nvSpPr>
          <p:cNvPr name="TextBox 21" id="21"/>
          <p:cNvSpPr txBox="true"/>
          <p:nvPr/>
        </p:nvSpPr>
        <p:spPr>
          <a:xfrm rot="0">
            <a:off x="2214727" y="5609021"/>
            <a:ext cx="2669101" cy="422275"/>
          </a:xfrm>
          <a:prstGeom prst="rect">
            <a:avLst/>
          </a:prstGeom>
        </p:spPr>
        <p:txBody>
          <a:bodyPr anchor="t" rtlCol="false" tIns="0" lIns="0" bIns="0" rIns="0">
            <a:spAutoFit/>
          </a:bodyPr>
          <a:lstStyle/>
          <a:p>
            <a:pPr algn="just" marL="0" indent="0" lvl="0">
              <a:lnSpc>
                <a:spcPts val="3499"/>
              </a:lnSpc>
              <a:spcBef>
                <a:spcPct val="0"/>
              </a:spcBef>
            </a:pPr>
            <a:r>
              <a:rPr lang="en-US" b="true" sz="2499">
                <a:solidFill>
                  <a:srgbClr val="393737"/>
                </a:solidFill>
                <a:latin typeface="Canva Sans Bold"/>
                <a:ea typeface="Canva Sans Bold"/>
                <a:cs typeface="Canva Sans Bold"/>
                <a:sym typeface="Canva Sans Bold"/>
              </a:rPr>
              <a:t>Depression</a:t>
            </a:r>
          </a:p>
        </p:txBody>
      </p:sp>
      <p:sp>
        <p:nvSpPr>
          <p:cNvPr name="TextBox 22" id="22"/>
          <p:cNvSpPr txBox="true"/>
          <p:nvPr/>
        </p:nvSpPr>
        <p:spPr>
          <a:xfrm rot="0">
            <a:off x="5738378" y="5578189"/>
            <a:ext cx="2669101" cy="422275"/>
          </a:xfrm>
          <a:prstGeom prst="rect">
            <a:avLst/>
          </a:prstGeom>
        </p:spPr>
        <p:txBody>
          <a:bodyPr anchor="t" rtlCol="false" tIns="0" lIns="0" bIns="0" rIns="0">
            <a:spAutoFit/>
          </a:bodyPr>
          <a:lstStyle/>
          <a:p>
            <a:pPr algn="just" marL="0" indent="0" lvl="0">
              <a:lnSpc>
                <a:spcPts val="3499"/>
              </a:lnSpc>
              <a:spcBef>
                <a:spcPct val="0"/>
              </a:spcBef>
            </a:pPr>
            <a:r>
              <a:rPr lang="en-US" b="true" sz="2499">
                <a:solidFill>
                  <a:srgbClr val="393737"/>
                </a:solidFill>
                <a:latin typeface="Canva Sans Bold"/>
                <a:ea typeface="Canva Sans Bold"/>
                <a:cs typeface="Canva Sans Bold"/>
                <a:sym typeface="Canva Sans Bold"/>
              </a:rPr>
              <a:t>Anxiety</a:t>
            </a:r>
          </a:p>
        </p:txBody>
      </p:sp>
      <p:sp>
        <p:nvSpPr>
          <p:cNvPr name="TextBox 23" id="23"/>
          <p:cNvSpPr txBox="true"/>
          <p:nvPr/>
        </p:nvSpPr>
        <p:spPr>
          <a:xfrm rot="0">
            <a:off x="2214727" y="6155121"/>
            <a:ext cx="2956721" cy="1554480"/>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A mood disorder that causes persistent feelings of sadness, loss of interest, and decreased energy for daily activities.</a:t>
            </a:r>
          </a:p>
        </p:txBody>
      </p:sp>
      <p:sp>
        <p:nvSpPr>
          <p:cNvPr name="TextBox 24" id="24"/>
          <p:cNvSpPr txBox="true"/>
          <p:nvPr/>
        </p:nvSpPr>
        <p:spPr>
          <a:xfrm rot="0">
            <a:off x="5738378" y="6073922"/>
            <a:ext cx="2956721" cy="1554480"/>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Excessive worry or fear that often interferes with normal activities and causes physical symptoms such as a rapid heartbeat.</a:t>
            </a:r>
          </a:p>
        </p:txBody>
      </p:sp>
      <p:sp>
        <p:nvSpPr>
          <p:cNvPr name="TextBox 25" id="25"/>
          <p:cNvSpPr txBox="true"/>
          <p:nvPr/>
        </p:nvSpPr>
        <p:spPr>
          <a:xfrm rot="0">
            <a:off x="9095341" y="5609021"/>
            <a:ext cx="2669101" cy="422275"/>
          </a:xfrm>
          <a:prstGeom prst="rect">
            <a:avLst/>
          </a:prstGeom>
        </p:spPr>
        <p:txBody>
          <a:bodyPr anchor="t" rtlCol="false" tIns="0" lIns="0" bIns="0" rIns="0">
            <a:spAutoFit/>
          </a:bodyPr>
          <a:lstStyle/>
          <a:p>
            <a:pPr algn="just" marL="0" indent="0" lvl="0">
              <a:lnSpc>
                <a:spcPts val="3499"/>
              </a:lnSpc>
              <a:spcBef>
                <a:spcPct val="0"/>
              </a:spcBef>
            </a:pPr>
            <a:r>
              <a:rPr lang="en-US" b="true" sz="2499">
                <a:solidFill>
                  <a:srgbClr val="393737"/>
                </a:solidFill>
                <a:latin typeface="Canva Sans Bold"/>
                <a:ea typeface="Canva Sans Bold"/>
                <a:cs typeface="Canva Sans Bold"/>
                <a:sym typeface="Canva Sans Bold"/>
              </a:rPr>
              <a:t>Low self-esteem</a:t>
            </a:r>
          </a:p>
        </p:txBody>
      </p:sp>
      <p:sp>
        <p:nvSpPr>
          <p:cNvPr name="TextBox 26" id="26"/>
          <p:cNvSpPr txBox="true"/>
          <p:nvPr/>
        </p:nvSpPr>
        <p:spPr>
          <a:xfrm rot="0">
            <a:off x="9095341" y="6073922"/>
            <a:ext cx="2956721" cy="1554480"/>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Critical opinion of yourself, feelings of inadequacy, lack of confidence and worthlessness.</a:t>
            </a:r>
          </a:p>
        </p:txBody>
      </p:sp>
      <p:sp>
        <p:nvSpPr>
          <p:cNvPr name="TextBox 27" id="27"/>
          <p:cNvSpPr txBox="true"/>
          <p:nvPr/>
        </p:nvSpPr>
        <p:spPr>
          <a:xfrm rot="0">
            <a:off x="12621692" y="5578189"/>
            <a:ext cx="2669101" cy="422275"/>
          </a:xfrm>
          <a:prstGeom prst="rect">
            <a:avLst/>
          </a:prstGeom>
        </p:spPr>
        <p:txBody>
          <a:bodyPr anchor="t" rtlCol="false" tIns="0" lIns="0" bIns="0" rIns="0">
            <a:spAutoFit/>
          </a:bodyPr>
          <a:lstStyle/>
          <a:p>
            <a:pPr algn="just" marL="0" indent="0" lvl="0">
              <a:lnSpc>
                <a:spcPts val="3499"/>
              </a:lnSpc>
              <a:spcBef>
                <a:spcPct val="0"/>
              </a:spcBef>
            </a:pPr>
            <a:r>
              <a:rPr lang="en-US" b="true" sz="2499">
                <a:solidFill>
                  <a:srgbClr val="393737"/>
                </a:solidFill>
                <a:latin typeface="Canva Sans Bold"/>
                <a:ea typeface="Canva Sans Bold"/>
                <a:cs typeface="Canva Sans Bold"/>
                <a:sym typeface="Canva Sans Bold"/>
              </a:rPr>
              <a:t>Eating Disorders</a:t>
            </a:r>
          </a:p>
        </p:txBody>
      </p:sp>
      <p:sp>
        <p:nvSpPr>
          <p:cNvPr name="TextBox 28" id="28"/>
          <p:cNvSpPr txBox="true"/>
          <p:nvPr/>
        </p:nvSpPr>
        <p:spPr>
          <a:xfrm rot="0">
            <a:off x="12621692" y="6073922"/>
            <a:ext cx="2956721" cy="1868805"/>
          </a:xfrm>
          <a:prstGeom prst="rect">
            <a:avLst/>
          </a:prstGeom>
        </p:spPr>
        <p:txBody>
          <a:bodyPr anchor="t" rtlCol="false" tIns="0" lIns="0" bIns="0" rIns="0">
            <a:spAutoFit/>
          </a:bodyPr>
          <a:lstStyle/>
          <a:p>
            <a:pPr algn="just">
              <a:lnSpc>
                <a:spcPts val="2520"/>
              </a:lnSpc>
            </a:pPr>
            <a:r>
              <a:rPr lang="en-US" sz="1800">
                <a:solidFill>
                  <a:srgbClr val="393737"/>
                </a:solidFill>
                <a:latin typeface="Canva Sans"/>
                <a:ea typeface="Canva Sans"/>
                <a:cs typeface="Canva Sans"/>
                <a:sym typeface="Canva Sans"/>
              </a:rPr>
              <a:t>A condition involving abnormal eating patterns, such as anorexia or bulimia, that impact physical and mental health.</a:t>
            </a:r>
          </a:p>
        </p:txBody>
      </p:sp>
      <p:sp>
        <p:nvSpPr>
          <p:cNvPr name="TextBox 29" id="29"/>
          <p:cNvSpPr txBox="true"/>
          <p:nvPr/>
        </p:nvSpPr>
        <p:spPr>
          <a:xfrm rot="0">
            <a:off x="2044830" y="2549536"/>
            <a:ext cx="14198341" cy="1691026"/>
          </a:xfrm>
          <a:prstGeom prst="rect">
            <a:avLst/>
          </a:prstGeom>
        </p:spPr>
        <p:txBody>
          <a:bodyPr anchor="t" rtlCol="false" tIns="0" lIns="0" bIns="0" rIns="0">
            <a:spAutoFit/>
          </a:bodyPr>
          <a:lstStyle/>
          <a:p>
            <a:pPr algn="ctr">
              <a:lnSpc>
                <a:spcPts val="3393"/>
              </a:lnSpc>
            </a:pPr>
            <a:r>
              <a:rPr lang="en-US" sz="2424">
                <a:solidFill>
                  <a:srgbClr val="393737"/>
                </a:solidFill>
                <a:latin typeface="Canva Sans"/>
                <a:ea typeface="Canva Sans"/>
                <a:cs typeface="Canva Sans"/>
                <a:sym typeface="Canva Sans"/>
              </a:rPr>
              <a:t>According to the WHO:</a:t>
            </a:r>
          </a:p>
          <a:p>
            <a:pPr algn="ctr">
              <a:lnSpc>
                <a:spcPts val="3393"/>
              </a:lnSpc>
            </a:pPr>
          </a:p>
          <a:p>
            <a:pPr algn="ctr">
              <a:lnSpc>
                <a:spcPts val="3393"/>
              </a:lnSpc>
              <a:spcBef>
                <a:spcPct val="0"/>
              </a:spcBef>
            </a:pPr>
            <a:r>
              <a:rPr lang="en-US" b="true" sz="2424">
                <a:solidFill>
                  <a:srgbClr val="393737"/>
                </a:solidFill>
                <a:latin typeface="Canva Sans Bold"/>
                <a:ea typeface="Canva Sans Bold"/>
                <a:cs typeface="Canva Sans Bold"/>
                <a:sym typeface="Canva Sans Bold"/>
              </a:rPr>
              <a:t>“Globally, it is estimated that one in seven (14.3%) of 10-19 year old’s experience mental health conditions, yet these remain largely unrecognized and untreated” (WHO, 2025).</a:t>
            </a:r>
          </a:p>
        </p:txBody>
      </p:sp>
      <p:sp>
        <p:nvSpPr>
          <p:cNvPr name="TextBox 30" id="3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393737"/>
                </a:solidFill>
                <a:latin typeface="Canva Sans"/>
                <a:ea typeface="Canva Sans"/>
                <a:cs typeface="Canva Sans"/>
                <a:sym typeface="Canva Sans"/>
              </a:rPr>
              <a:t>8</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15046341" y="3290340"/>
            <a:ext cx="5107262" cy="5107262"/>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false" flipV="false" rot="10570126">
            <a:off x="15195000" y="4378969"/>
            <a:ext cx="6504846" cy="4667227"/>
          </a:xfrm>
          <a:custGeom>
            <a:avLst/>
            <a:gdLst/>
            <a:ahLst/>
            <a:cxnLst/>
            <a:rect r="r" b="b" t="t" l="l"/>
            <a:pathLst>
              <a:path h="4667227" w="6504846">
                <a:moveTo>
                  <a:pt x="0" y="0"/>
                </a:moveTo>
                <a:lnTo>
                  <a:pt x="6504845" y="0"/>
                </a:lnTo>
                <a:lnTo>
                  <a:pt x="6504845"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true" flipV="true" rot="3333442">
            <a:off x="16257084" y="-801950"/>
            <a:ext cx="2685776" cy="2915360"/>
          </a:xfrm>
          <a:custGeom>
            <a:avLst/>
            <a:gdLst/>
            <a:ahLst/>
            <a:cxnLst/>
            <a:rect r="r" b="b" t="t" l="l"/>
            <a:pathLst>
              <a:path h="2915360" w="2685776">
                <a:moveTo>
                  <a:pt x="2685776" y="2915361"/>
                </a:moveTo>
                <a:lnTo>
                  <a:pt x="0" y="2915361"/>
                </a:lnTo>
                <a:lnTo>
                  <a:pt x="0" y="0"/>
                </a:lnTo>
                <a:lnTo>
                  <a:pt x="2685776" y="0"/>
                </a:lnTo>
                <a:lnTo>
                  <a:pt x="2685776" y="2915361"/>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3798406" y="8830259"/>
            <a:ext cx="2495870" cy="1862543"/>
          </a:xfrm>
          <a:custGeom>
            <a:avLst/>
            <a:gdLst/>
            <a:ahLst/>
            <a:cxnLst/>
            <a:rect r="r" b="b" t="t" l="l"/>
            <a:pathLst>
              <a:path h="1862543" w="2495870">
                <a:moveTo>
                  <a:pt x="0" y="0"/>
                </a:moveTo>
                <a:lnTo>
                  <a:pt x="2495870" y="0"/>
                </a:lnTo>
                <a:lnTo>
                  <a:pt x="2495870" y="1862542"/>
                </a:lnTo>
                <a:lnTo>
                  <a:pt x="0" y="18625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8694323">
            <a:off x="9889869" y="8611252"/>
            <a:ext cx="1080044" cy="1065194"/>
          </a:xfrm>
          <a:custGeom>
            <a:avLst/>
            <a:gdLst/>
            <a:ahLst/>
            <a:cxnLst/>
            <a:rect r="r" b="b" t="t" l="l"/>
            <a:pathLst>
              <a:path h="1065194" w="1080044">
                <a:moveTo>
                  <a:pt x="0" y="0"/>
                </a:moveTo>
                <a:lnTo>
                  <a:pt x="1080044" y="0"/>
                </a:lnTo>
                <a:lnTo>
                  <a:pt x="1080044" y="1065194"/>
                </a:lnTo>
                <a:lnTo>
                  <a:pt x="0" y="106519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9" id="9"/>
          <p:cNvSpPr/>
          <p:nvPr/>
        </p:nvSpPr>
        <p:spPr>
          <a:xfrm flipH="false" flipV="false" rot="0">
            <a:off x="12002403" y="4010477"/>
            <a:ext cx="830705" cy="835930"/>
          </a:xfrm>
          <a:custGeom>
            <a:avLst/>
            <a:gdLst/>
            <a:ahLst/>
            <a:cxnLst/>
            <a:rect r="r" b="b" t="t" l="l"/>
            <a:pathLst>
              <a:path h="835930" w="830705">
                <a:moveTo>
                  <a:pt x="0" y="0"/>
                </a:moveTo>
                <a:lnTo>
                  <a:pt x="830706" y="0"/>
                </a:lnTo>
                <a:lnTo>
                  <a:pt x="830706" y="835930"/>
                </a:lnTo>
                <a:lnTo>
                  <a:pt x="0" y="83593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TextBox 10" id="10"/>
          <p:cNvSpPr txBox="true"/>
          <p:nvPr/>
        </p:nvSpPr>
        <p:spPr>
          <a:xfrm rot="0">
            <a:off x="179923" y="282783"/>
            <a:ext cx="17928154" cy="2307662"/>
          </a:xfrm>
          <a:prstGeom prst="rect">
            <a:avLst/>
          </a:prstGeom>
        </p:spPr>
        <p:txBody>
          <a:bodyPr anchor="t" rtlCol="false" tIns="0" lIns="0" bIns="0" rIns="0">
            <a:spAutoFit/>
          </a:bodyPr>
          <a:lstStyle/>
          <a:p>
            <a:pPr algn="l">
              <a:lnSpc>
                <a:spcPts val="8727"/>
              </a:lnSpc>
            </a:pPr>
            <a:r>
              <a:rPr lang="en-US" sz="8727">
                <a:solidFill>
                  <a:srgbClr val="F8BDC0"/>
                </a:solidFill>
                <a:latin typeface="Brixton"/>
                <a:ea typeface="Brixton"/>
                <a:cs typeface="Brixton"/>
                <a:sym typeface="Brixton"/>
              </a:rPr>
              <a:t>Supporting</a:t>
            </a:r>
            <a:r>
              <a:rPr lang="en-US" sz="8727">
                <a:solidFill>
                  <a:srgbClr val="193D0D"/>
                </a:solidFill>
                <a:latin typeface="Brixton"/>
                <a:ea typeface="Brixton"/>
                <a:cs typeface="Brixton"/>
                <a:sym typeface="Brixton"/>
              </a:rPr>
              <a:t> </a:t>
            </a:r>
            <a:r>
              <a:rPr lang="en-US" sz="8727">
                <a:solidFill>
                  <a:srgbClr val="4EA62F"/>
                </a:solidFill>
                <a:latin typeface="Brixton"/>
                <a:ea typeface="Brixton"/>
                <a:cs typeface="Brixton"/>
                <a:sym typeface="Brixton"/>
              </a:rPr>
              <a:t>psychological well-being</a:t>
            </a:r>
          </a:p>
        </p:txBody>
      </p:sp>
      <p:grpSp>
        <p:nvGrpSpPr>
          <p:cNvPr name="Group 11" id="11"/>
          <p:cNvGrpSpPr/>
          <p:nvPr/>
        </p:nvGrpSpPr>
        <p:grpSpPr>
          <a:xfrm rot="2176977">
            <a:off x="-1169312" y="6613361"/>
            <a:ext cx="5511388" cy="5511388"/>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13" id="13"/>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14" id="14"/>
          <p:cNvSpPr/>
          <p:nvPr/>
        </p:nvSpPr>
        <p:spPr>
          <a:xfrm flipH="false" flipV="false" rot="10570126">
            <a:off x="-838816" y="7773776"/>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15" id="15"/>
          <p:cNvGrpSpPr/>
          <p:nvPr/>
        </p:nvGrpSpPr>
        <p:grpSpPr>
          <a:xfrm rot="0">
            <a:off x="321034" y="3173304"/>
            <a:ext cx="4810948" cy="1115371"/>
            <a:chOff x="0" y="0"/>
            <a:chExt cx="1267081" cy="293760"/>
          </a:xfrm>
        </p:grpSpPr>
        <p:sp>
          <p:nvSpPr>
            <p:cNvPr name="Freeform 16" id="16"/>
            <p:cNvSpPr/>
            <p:nvPr/>
          </p:nvSpPr>
          <p:spPr>
            <a:xfrm flipH="false" flipV="false" rot="0">
              <a:off x="0" y="0"/>
              <a:ext cx="1267081" cy="293760"/>
            </a:xfrm>
            <a:custGeom>
              <a:avLst/>
              <a:gdLst/>
              <a:ahLst/>
              <a:cxnLst/>
              <a:rect r="r" b="b" t="t" l="l"/>
              <a:pathLst>
                <a:path h="293760" w="1267081">
                  <a:moveTo>
                    <a:pt x="146880" y="0"/>
                  </a:moveTo>
                  <a:lnTo>
                    <a:pt x="1120201" y="0"/>
                  </a:lnTo>
                  <a:cubicBezTo>
                    <a:pt x="1201321" y="0"/>
                    <a:pt x="1267081" y="65760"/>
                    <a:pt x="1267081" y="146880"/>
                  </a:cubicBezTo>
                  <a:lnTo>
                    <a:pt x="1267081" y="146880"/>
                  </a:lnTo>
                  <a:cubicBezTo>
                    <a:pt x="1267081" y="185835"/>
                    <a:pt x="1251606" y="223195"/>
                    <a:pt x="1224061" y="250740"/>
                  </a:cubicBezTo>
                  <a:cubicBezTo>
                    <a:pt x="1196516" y="278286"/>
                    <a:pt x="1159156" y="293760"/>
                    <a:pt x="1120201" y="293760"/>
                  </a:cubicBezTo>
                  <a:lnTo>
                    <a:pt x="146880" y="293760"/>
                  </a:lnTo>
                  <a:cubicBezTo>
                    <a:pt x="65760" y="293760"/>
                    <a:pt x="0" y="228000"/>
                    <a:pt x="0" y="146880"/>
                  </a:cubicBezTo>
                  <a:lnTo>
                    <a:pt x="0" y="146880"/>
                  </a:lnTo>
                  <a:cubicBezTo>
                    <a:pt x="0" y="65760"/>
                    <a:pt x="65760" y="0"/>
                    <a:pt x="146880" y="0"/>
                  </a:cubicBezTo>
                  <a:close/>
                </a:path>
              </a:pathLst>
            </a:custGeom>
            <a:solidFill>
              <a:srgbClr val="FFCFFF"/>
            </a:solidFill>
          </p:spPr>
        </p:sp>
        <p:sp>
          <p:nvSpPr>
            <p:cNvPr name="TextBox 17" id="17"/>
            <p:cNvSpPr txBox="true"/>
            <p:nvPr/>
          </p:nvSpPr>
          <p:spPr>
            <a:xfrm>
              <a:off x="0" y="-38100"/>
              <a:ext cx="1267081" cy="3318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Signposting for psychological treatment through GP’s, counselling, CAMHS &amp; school</a:t>
              </a:r>
            </a:p>
          </p:txBody>
        </p:sp>
      </p:grpSp>
      <p:grpSp>
        <p:nvGrpSpPr>
          <p:cNvPr name="Group 18" id="18"/>
          <p:cNvGrpSpPr/>
          <p:nvPr/>
        </p:nvGrpSpPr>
        <p:grpSpPr>
          <a:xfrm rot="0">
            <a:off x="2413607" y="6266439"/>
            <a:ext cx="4810948" cy="792562"/>
            <a:chOff x="0" y="0"/>
            <a:chExt cx="1267081" cy="208741"/>
          </a:xfrm>
        </p:grpSpPr>
        <p:sp>
          <p:nvSpPr>
            <p:cNvPr name="Freeform 19" id="19"/>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20" id="20"/>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Mental Health awareness</a:t>
              </a:r>
            </a:p>
          </p:txBody>
        </p:sp>
      </p:grpSp>
      <p:grpSp>
        <p:nvGrpSpPr>
          <p:cNvPr name="Group 21" id="21"/>
          <p:cNvGrpSpPr/>
          <p:nvPr/>
        </p:nvGrpSpPr>
        <p:grpSpPr>
          <a:xfrm rot="0">
            <a:off x="7191455" y="4930952"/>
            <a:ext cx="4810948" cy="792562"/>
            <a:chOff x="0" y="0"/>
            <a:chExt cx="1267081" cy="208741"/>
          </a:xfrm>
        </p:grpSpPr>
        <p:sp>
          <p:nvSpPr>
            <p:cNvPr name="Freeform 22" id="22"/>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23" id="23"/>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Offering a listening ear</a:t>
              </a:r>
            </a:p>
          </p:txBody>
        </p:sp>
      </p:grpSp>
      <p:grpSp>
        <p:nvGrpSpPr>
          <p:cNvPr name="Group 24" id="24"/>
          <p:cNvGrpSpPr/>
          <p:nvPr/>
        </p:nvGrpSpPr>
        <p:grpSpPr>
          <a:xfrm rot="0">
            <a:off x="12640867" y="7714888"/>
            <a:ext cx="4810948" cy="1115371"/>
            <a:chOff x="0" y="0"/>
            <a:chExt cx="1267081" cy="293760"/>
          </a:xfrm>
        </p:grpSpPr>
        <p:sp>
          <p:nvSpPr>
            <p:cNvPr name="Freeform 25" id="25"/>
            <p:cNvSpPr/>
            <p:nvPr/>
          </p:nvSpPr>
          <p:spPr>
            <a:xfrm flipH="false" flipV="false" rot="0">
              <a:off x="0" y="0"/>
              <a:ext cx="1267081" cy="293760"/>
            </a:xfrm>
            <a:custGeom>
              <a:avLst/>
              <a:gdLst/>
              <a:ahLst/>
              <a:cxnLst/>
              <a:rect r="r" b="b" t="t" l="l"/>
              <a:pathLst>
                <a:path h="293760" w="1267081">
                  <a:moveTo>
                    <a:pt x="146880" y="0"/>
                  </a:moveTo>
                  <a:lnTo>
                    <a:pt x="1120201" y="0"/>
                  </a:lnTo>
                  <a:cubicBezTo>
                    <a:pt x="1201321" y="0"/>
                    <a:pt x="1267081" y="65760"/>
                    <a:pt x="1267081" y="146880"/>
                  </a:cubicBezTo>
                  <a:lnTo>
                    <a:pt x="1267081" y="146880"/>
                  </a:lnTo>
                  <a:cubicBezTo>
                    <a:pt x="1267081" y="185835"/>
                    <a:pt x="1251606" y="223195"/>
                    <a:pt x="1224061" y="250740"/>
                  </a:cubicBezTo>
                  <a:cubicBezTo>
                    <a:pt x="1196516" y="278286"/>
                    <a:pt x="1159156" y="293760"/>
                    <a:pt x="1120201" y="293760"/>
                  </a:cubicBezTo>
                  <a:lnTo>
                    <a:pt x="146880" y="293760"/>
                  </a:lnTo>
                  <a:cubicBezTo>
                    <a:pt x="65760" y="293760"/>
                    <a:pt x="0" y="228000"/>
                    <a:pt x="0" y="146880"/>
                  </a:cubicBezTo>
                  <a:lnTo>
                    <a:pt x="0" y="146880"/>
                  </a:lnTo>
                  <a:cubicBezTo>
                    <a:pt x="0" y="65760"/>
                    <a:pt x="65760" y="0"/>
                    <a:pt x="146880" y="0"/>
                  </a:cubicBezTo>
                  <a:close/>
                </a:path>
              </a:pathLst>
            </a:custGeom>
            <a:solidFill>
              <a:srgbClr val="FFCFFF"/>
            </a:solidFill>
          </p:spPr>
        </p:sp>
        <p:sp>
          <p:nvSpPr>
            <p:cNvPr name="TextBox 26" id="26"/>
            <p:cNvSpPr txBox="true"/>
            <p:nvPr/>
          </p:nvSpPr>
          <p:spPr>
            <a:xfrm>
              <a:off x="0" y="-38100"/>
              <a:ext cx="1267081" cy="331860"/>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Encouraging conversations about mental health in group sessions &amp;  workshops</a:t>
              </a:r>
            </a:p>
          </p:txBody>
        </p:sp>
      </p:grpSp>
      <p:grpSp>
        <p:nvGrpSpPr>
          <p:cNvPr name="Group 27" id="27"/>
          <p:cNvGrpSpPr/>
          <p:nvPr/>
        </p:nvGrpSpPr>
        <p:grpSpPr>
          <a:xfrm rot="0">
            <a:off x="12919776" y="4747219"/>
            <a:ext cx="4810948" cy="792562"/>
            <a:chOff x="0" y="0"/>
            <a:chExt cx="1267081" cy="208741"/>
          </a:xfrm>
        </p:grpSpPr>
        <p:sp>
          <p:nvSpPr>
            <p:cNvPr name="Freeform 28" id="28"/>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29" id="29"/>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Promote positive coping strategies </a:t>
              </a:r>
            </a:p>
          </p:txBody>
        </p:sp>
      </p:grpSp>
      <p:grpSp>
        <p:nvGrpSpPr>
          <p:cNvPr name="Group 30" id="30"/>
          <p:cNvGrpSpPr/>
          <p:nvPr/>
        </p:nvGrpSpPr>
        <p:grpSpPr>
          <a:xfrm rot="0">
            <a:off x="627557" y="4971207"/>
            <a:ext cx="4810948" cy="792562"/>
            <a:chOff x="0" y="0"/>
            <a:chExt cx="1267081" cy="208741"/>
          </a:xfrm>
        </p:grpSpPr>
        <p:sp>
          <p:nvSpPr>
            <p:cNvPr name="Freeform 31" id="31"/>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32" id="32"/>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Providing reassurance and compassion</a:t>
              </a:r>
            </a:p>
          </p:txBody>
        </p:sp>
      </p:grpSp>
      <p:grpSp>
        <p:nvGrpSpPr>
          <p:cNvPr name="Group 33" id="33"/>
          <p:cNvGrpSpPr/>
          <p:nvPr/>
        </p:nvGrpSpPr>
        <p:grpSpPr>
          <a:xfrm rot="0">
            <a:off x="10012282" y="6266439"/>
            <a:ext cx="4810948" cy="792562"/>
            <a:chOff x="0" y="0"/>
            <a:chExt cx="1267081" cy="208741"/>
          </a:xfrm>
        </p:grpSpPr>
        <p:sp>
          <p:nvSpPr>
            <p:cNvPr name="Freeform 34" id="34"/>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35" id="35"/>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Empowering young people to make their own decisions and choices</a:t>
              </a:r>
            </a:p>
          </p:txBody>
        </p:sp>
      </p:grpSp>
      <p:grpSp>
        <p:nvGrpSpPr>
          <p:cNvPr name="Group 36" id="36"/>
          <p:cNvGrpSpPr/>
          <p:nvPr/>
        </p:nvGrpSpPr>
        <p:grpSpPr>
          <a:xfrm rot="0">
            <a:off x="6366996" y="3078149"/>
            <a:ext cx="4810948" cy="792562"/>
            <a:chOff x="0" y="0"/>
            <a:chExt cx="1267081" cy="208741"/>
          </a:xfrm>
        </p:grpSpPr>
        <p:sp>
          <p:nvSpPr>
            <p:cNvPr name="Freeform 37" id="37"/>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38" id="38"/>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Making the environment safe and welcoming </a:t>
              </a:r>
            </a:p>
          </p:txBody>
        </p:sp>
      </p:grpSp>
      <p:grpSp>
        <p:nvGrpSpPr>
          <p:cNvPr name="Group 39" id="39"/>
          <p:cNvGrpSpPr/>
          <p:nvPr/>
        </p:nvGrpSpPr>
        <p:grpSpPr>
          <a:xfrm rot="0">
            <a:off x="738742" y="7561671"/>
            <a:ext cx="4810948" cy="792562"/>
            <a:chOff x="0" y="0"/>
            <a:chExt cx="1267081" cy="208741"/>
          </a:xfrm>
        </p:grpSpPr>
        <p:sp>
          <p:nvSpPr>
            <p:cNvPr name="Freeform 40" id="40"/>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41" id="41"/>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Work with young people to access further help and support</a:t>
              </a:r>
            </a:p>
          </p:txBody>
        </p:sp>
      </p:grpSp>
      <p:grpSp>
        <p:nvGrpSpPr>
          <p:cNvPr name="Group 42" id="42"/>
          <p:cNvGrpSpPr/>
          <p:nvPr/>
        </p:nvGrpSpPr>
        <p:grpSpPr>
          <a:xfrm rot="0">
            <a:off x="6366996" y="7605041"/>
            <a:ext cx="4810948" cy="792562"/>
            <a:chOff x="0" y="0"/>
            <a:chExt cx="1267081" cy="208741"/>
          </a:xfrm>
        </p:grpSpPr>
        <p:sp>
          <p:nvSpPr>
            <p:cNvPr name="Freeform 43" id="43"/>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44" id="44"/>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Encourage open communication free of judgement </a:t>
              </a:r>
            </a:p>
          </p:txBody>
        </p:sp>
      </p:grpSp>
      <p:grpSp>
        <p:nvGrpSpPr>
          <p:cNvPr name="Group 45" id="45"/>
          <p:cNvGrpSpPr/>
          <p:nvPr/>
        </p:nvGrpSpPr>
        <p:grpSpPr>
          <a:xfrm rot="0">
            <a:off x="12640867" y="2980969"/>
            <a:ext cx="4810948" cy="792562"/>
            <a:chOff x="0" y="0"/>
            <a:chExt cx="1267081" cy="208741"/>
          </a:xfrm>
        </p:grpSpPr>
        <p:sp>
          <p:nvSpPr>
            <p:cNvPr name="Freeform 46" id="46"/>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47" id="47"/>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Ensure safeguarding and protection</a:t>
              </a:r>
            </a:p>
          </p:txBody>
        </p:sp>
      </p:grpSp>
      <p:grpSp>
        <p:nvGrpSpPr>
          <p:cNvPr name="Group 48" id="48"/>
          <p:cNvGrpSpPr/>
          <p:nvPr/>
        </p:nvGrpSpPr>
        <p:grpSpPr>
          <a:xfrm rot="0">
            <a:off x="2613098" y="8883377"/>
            <a:ext cx="4810948" cy="792562"/>
            <a:chOff x="0" y="0"/>
            <a:chExt cx="1267081" cy="208741"/>
          </a:xfrm>
        </p:grpSpPr>
        <p:sp>
          <p:nvSpPr>
            <p:cNvPr name="Freeform 49" id="49"/>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50" id="50"/>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1-1 and group activities</a:t>
              </a:r>
            </a:p>
          </p:txBody>
        </p:sp>
      </p:grpSp>
      <p:grpSp>
        <p:nvGrpSpPr>
          <p:cNvPr name="Group 51" id="51"/>
          <p:cNvGrpSpPr/>
          <p:nvPr/>
        </p:nvGrpSpPr>
        <p:grpSpPr>
          <a:xfrm rot="0">
            <a:off x="8022160" y="9279658"/>
            <a:ext cx="4810948" cy="792562"/>
            <a:chOff x="0" y="0"/>
            <a:chExt cx="1267081" cy="208741"/>
          </a:xfrm>
        </p:grpSpPr>
        <p:sp>
          <p:nvSpPr>
            <p:cNvPr name="Freeform 52" id="52"/>
            <p:cNvSpPr/>
            <p:nvPr/>
          </p:nvSpPr>
          <p:spPr>
            <a:xfrm flipH="false" flipV="false" rot="0">
              <a:off x="0" y="0"/>
              <a:ext cx="1267081" cy="208741"/>
            </a:xfrm>
            <a:custGeom>
              <a:avLst/>
              <a:gdLst/>
              <a:ahLst/>
              <a:cxnLst/>
              <a:rect r="r" b="b" t="t" l="l"/>
              <a:pathLst>
                <a:path h="208741" w="1267081">
                  <a:moveTo>
                    <a:pt x="104370" y="0"/>
                  </a:moveTo>
                  <a:lnTo>
                    <a:pt x="1162711" y="0"/>
                  </a:lnTo>
                  <a:cubicBezTo>
                    <a:pt x="1220353" y="0"/>
                    <a:pt x="1267081" y="46728"/>
                    <a:pt x="1267081" y="104370"/>
                  </a:cubicBezTo>
                  <a:lnTo>
                    <a:pt x="1267081" y="104370"/>
                  </a:lnTo>
                  <a:cubicBezTo>
                    <a:pt x="1267081" y="162012"/>
                    <a:pt x="1220353" y="208741"/>
                    <a:pt x="1162711" y="208741"/>
                  </a:cubicBezTo>
                  <a:lnTo>
                    <a:pt x="104370" y="208741"/>
                  </a:lnTo>
                  <a:cubicBezTo>
                    <a:pt x="46728" y="208741"/>
                    <a:pt x="0" y="162012"/>
                    <a:pt x="0" y="104370"/>
                  </a:cubicBezTo>
                  <a:lnTo>
                    <a:pt x="0" y="104370"/>
                  </a:lnTo>
                  <a:cubicBezTo>
                    <a:pt x="0" y="46728"/>
                    <a:pt x="46728" y="0"/>
                    <a:pt x="104370" y="0"/>
                  </a:cubicBezTo>
                  <a:close/>
                </a:path>
              </a:pathLst>
            </a:custGeom>
            <a:solidFill>
              <a:srgbClr val="FFCFFF"/>
            </a:solidFill>
          </p:spPr>
        </p:sp>
        <p:sp>
          <p:nvSpPr>
            <p:cNvPr name="TextBox 53" id="53"/>
            <p:cNvSpPr txBox="true"/>
            <p:nvPr/>
          </p:nvSpPr>
          <p:spPr>
            <a:xfrm>
              <a:off x="0" y="-38100"/>
              <a:ext cx="1267081" cy="246841"/>
            </a:xfrm>
            <a:prstGeom prst="rect">
              <a:avLst/>
            </a:prstGeom>
          </p:spPr>
          <p:txBody>
            <a:bodyPr anchor="ctr" rtlCol="false" tIns="50800" lIns="50800" bIns="50800" rIns="50800"/>
            <a:lstStyle/>
            <a:p>
              <a:pPr algn="ctr">
                <a:lnSpc>
                  <a:spcPts val="2659"/>
                </a:lnSpc>
              </a:pPr>
              <a:r>
                <a:rPr lang="en-US" sz="1899">
                  <a:solidFill>
                    <a:srgbClr val="000000"/>
                  </a:solidFill>
                  <a:latin typeface="Canva Sans"/>
                  <a:ea typeface="Canva Sans"/>
                  <a:cs typeface="Canva Sans"/>
                  <a:sym typeface="Canva Sans"/>
                </a:rPr>
                <a:t>Promotion of self-help such as exercise, healthy eat</a:t>
              </a:r>
            </a:p>
          </p:txBody>
        </p:sp>
      </p:grpSp>
      <p:sp>
        <p:nvSpPr>
          <p:cNvPr name="TextBox 54" id="54"/>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9</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sp>
        <p:nvSpPr>
          <p:cNvPr name="Freeform 2" id="2"/>
          <p:cNvSpPr/>
          <p:nvPr/>
        </p:nvSpPr>
        <p:spPr>
          <a:xfrm flipH="false" flipV="false" rot="0">
            <a:off x="370209" y="7838390"/>
            <a:ext cx="2495870" cy="1862543"/>
          </a:xfrm>
          <a:custGeom>
            <a:avLst/>
            <a:gdLst/>
            <a:ahLst/>
            <a:cxnLst/>
            <a:rect r="r" b="b" t="t" l="l"/>
            <a:pathLst>
              <a:path h="1862543" w="2495870">
                <a:moveTo>
                  <a:pt x="0" y="0"/>
                </a:moveTo>
                <a:lnTo>
                  <a:pt x="2495869" y="0"/>
                </a:lnTo>
                <a:lnTo>
                  <a:pt x="2495869" y="1862543"/>
                </a:lnTo>
                <a:lnTo>
                  <a:pt x="0" y="186254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7259300" y="2865511"/>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13858219" y="6905999"/>
            <a:ext cx="5107262" cy="5107262"/>
            <a:chOff x="0" y="0"/>
            <a:chExt cx="812800" cy="812800"/>
          </a:xfrm>
        </p:grpSpPr>
        <p:sp>
          <p:nvSpPr>
            <p:cNvPr name="Freeform 5" id="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6" id="6"/>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7" id="7"/>
          <p:cNvSpPr/>
          <p:nvPr/>
        </p:nvSpPr>
        <p:spPr>
          <a:xfrm flipH="false" flipV="false" rot="10570126">
            <a:off x="14006877" y="7994628"/>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grpSp>
        <p:nvGrpSpPr>
          <p:cNvPr name="Group 8" id="8"/>
          <p:cNvGrpSpPr/>
          <p:nvPr/>
        </p:nvGrpSpPr>
        <p:grpSpPr>
          <a:xfrm rot="0">
            <a:off x="-3165075" y="-8578340"/>
            <a:ext cx="10761586" cy="10761586"/>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11" id="11"/>
          <p:cNvSpPr/>
          <p:nvPr/>
        </p:nvSpPr>
        <p:spPr>
          <a:xfrm flipH="false" flipV="false" rot="-4616882">
            <a:off x="-1251459" y="-3845776"/>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2" id="12"/>
          <p:cNvSpPr/>
          <p:nvPr/>
        </p:nvSpPr>
        <p:spPr>
          <a:xfrm flipH="false" flipV="false" rot="0">
            <a:off x="16843947" y="5497701"/>
            <a:ext cx="830705" cy="835930"/>
          </a:xfrm>
          <a:custGeom>
            <a:avLst/>
            <a:gdLst/>
            <a:ahLst/>
            <a:cxnLst/>
            <a:rect r="r" b="b" t="t" l="l"/>
            <a:pathLst>
              <a:path h="835930" w="830705">
                <a:moveTo>
                  <a:pt x="0" y="0"/>
                </a:moveTo>
                <a:lnTo>
                  <a:pt x="830706" y="0"/>
                </a:lnTo>
                <a:lnTo>
                  <a:pt x="830706" y="835930"/>
                </a:lnTo>
                <a:lnTo>
                  <a:pt x="0" y="83593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Freeform 13" id="13"/>
          <p:cNvSpPr/>
          <p:nvPr/>
        </p:nvSpPr>
        <p:spPr>
          <a:xfrm flipH="true" flipV="true" rot="3333442">
            <a:off x="16257084" y="-801950"/>
            <a:ext cx="2685776" cy="2915360"/>
          </a:xfrm>
          <a:custGeom>
            <a:avLst/>
            <a:gdLst/>
            <a:ahLst/>
            <a:cxnLst/>
            <a:rect r="r" b="b" t="t" l="l"/>
            <a:pathLst>
              <a:path h="2915360" w="2685776">
                <a:moveTo>
                  <a:pt x="2685776" y="2915361"/>
                </a:moveTo>
                <a:lnTo>
                  <a:pt x="0" y="2915361"/>
                </a:lnTo>
                <a:lnTo>
                  <a:pt x="0" y="0"/>
                </a:lnTo>
                <a:lnTo>
                  <a:pt x="2685776" y="0"/>
                </a:lnTo>
                <a:lnTo>
                  <a:pt x="2685776" y="2915361"/>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4" id="14"/>
          <p:cNvSpPr/>
          <p:nvPr/>
        </p:nvSpPr>
        <p:spPr>
          <a:xfrm flipH="true" flipV="true" rot="-7597089">
            <a:off x="-1907276" y="4377527"/>
            <a:ext cx="2685776" cy="2915360"/>
          </a:xfrm>
          <a:custGeom>
            <a:avLst/>
            <a:gdLst/>
            <a:ahLst/>
            <a:cxnLst/>
            <a:rect r="r" b="b" t="t" l="l"/>
            <a:pathLst>
              <a:path h="2915360" w="2685776">
                <a:moveTo>
                  <a:pt x="2685776" y="2915361"/>
                </a:moveTo>
                <a:lnTo>
                  <a:pt x="0" y="2915361"/>
                </a:lnTo>
                <a:lnTo>
                  <a:pt x="0" y="0"/>
                </a:lnTo>
                <a:lnTo>
                  <a:pt x="2685776" y="0"/>
                </a:lnTo>
                <a:lnTo>
                  <a:pt x="2685776" y="2915361"/>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5" id="15"/>
          <p:cNvSpPr/>
          <p:nvPr/>
        </p:nvSpPr>
        <p:spPr>
          <a:xfrm flipH="false" flipV="false" rot="0">
            <a:off x="6648130" y="9459630"/>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6" id="16"/>
          <p:cNvSpPr txBox="true"/>
          <p:nvPr/>
        </p:nvSpPr>
        <p:spPr>
          <a:xfrm rot="0">
            <a:off x="879074" y="1605599"/>
            <a:ext cx="17928154" cy="1202762"/>
          </a:xfrm>
          <a:prstGeom prst="rect">
            <a:avLst/>
          </a:prstGeom>
        </p:spPr>
        <p:txBody>
          <a:bodyPr anchor="t" rtlCol="false" tIns="0" lIns="0" bIns="0" rIns="0">
            <a:spAutoFit/>
          </a:bodyPr>
          <a:lstStyle/>
          <a:p>
            <a:pPr algn="l">
              <a:lnSpc>
                <a:spcPts val="8727"/>
              </a:lnSpc>
            </a:pPr>
            <a:r>
              <a:rPr lang="en-US" sz="8727">
                <a:solidFill>
                  <a:srgbClr val="4EA62F"/>
                </a:solidFill>
                <a:latin typeface="Brixton"/>
                <a:ea typeface="Brixton"/>
                <a:cs typeface="Brixton"/>
                <a:sym typeface="Brixton"/>
              </a:rPr>
              <a:t>Strength-based </a:t>
            </a:r>
            <a:r>
              <a:rPr lang="en-US" sz="8727">
                <a:solidFill>
                  <a:srgbClr val="F8BDC0"/>
                </a:solidFill>
                <a:latin typeface="Brixton"/>
                <a:ea typeface="Brixton"/>
                <a:cs typeface="Brixton"/>
                <a:sym typeface="Brixton"/>
              </a:rPr>
              <a:t>practice theory</a:t>
            </a:r>
          </a:p>
        </p:txBody>
      </p:sp>
      <p:grpSp>
        <p:nvGrpSpPr>
          <p:cNvPr name="Group 17" id="17"/>
          <p:cNvGrpSpPr/>
          <p:nvPr/>
        </p:nvGrpSpPr>
        <p:grpSpPr>
          <a:xfrm rot="0">
            <a:off x="2396789" y="3364161"/>
            <a:ext cx="12984676" cy="4267079"/>
            <a:chOff x="0" y="0"/>
            <a:chExt cx="3419832" cy="1123840"/>
          </a:xfrm>
        </p:grpSpPr>
        <p:sp>
          <p:nvSpPr>
            <p:cNvPr name="Freeform 18" id="18"/>
            <p:cNvSpPr/>
            <p:nvPr/>
          </p:nvSpPr>
          <p:spPr>
            <a:xfrm flipH="false" flipV="false" rot="0">
              <a:off x="0" y="0"/>
              <a:ext cx="3419832" cy="1123840"/>
            </a:xfrm>
            <a:custGeom>
              <a:avLst/>
              <a:gdLst/>
              <a:ahLst/>
              <a:cxnLst/>
              <a:rect r="r" b="b" t="t" l="l"/>
              <a:pathLst>
                <a:path h="1123840" w="3419832">
                  <a:moveTo>
                    <a:pt x="59624" y="0"/>
                  </a:moveTo>
                  <a:lnTo>
                    <a:pt x="3360209" y="0"/>
                  </a:lnTo>
                  <a:cubicBezTo>
                    <a:pt x="3376022" y="0"/>
                    <a:pt x="3391188" y="6282"/>
                    <a:pt x="3402369" y="17463"/>
                  </a:cubicBezTo>
                  <a:cubicBezTo>
                    <a:pt x="3413551" y="28645"/>
                    <a:pt x="3419832" y="43810"/>
                    <a:pt x="3419832" y="59624"/>
                  </a:cubicBezTo>
                  <a:lnTo>
                    <a:pt x="3419832" y="1064216"/>
                  </a:lnTo>
                  <a:cubicBezTo>
                    <a:pt x="3419832" y="1080029"/>
                    <a:pt x="3413551" y="1095195"/>
                    <a:pt x="3402369" y="1106376"/>
                  </a:cubicBezTo>
                  <a:cubicBezTo>
                    <a:pt x="3391188" y="1117558"/>
                    <a:pt x="3376022" y="1123840"/>
                    <a:pt x="3360209" y="1123840"/>
                  </a:cubicBezTo>
                  <a:lnTo>
                    <a:pt x="59624" y="1123840"/>
                  </a:lnTo>
                  <a:cubicBezTo>
                    <a:pt x="43810" y="1123840"/>
                    <a:pt x="28645" y="1117558"/>
                    <a:pt x="17463" y="1106376"/>
                  </a:cubicBezTo>
                  <a:cubicBezTo>
                    <a:pt x="6282" y="1095195"/>
                    <a:pt x="0" y="1080029"/>
                    <a:pt x="0" y="1064216"/>
                  </a:cubicBezTo>
                  <a:lnTo>
                    <a:pt x="0" y="59624"/>
                  </a:lnTo>
                  <a:cubicBezTo>
                    <a:pt x="0" y="43810"/>
                    <a:pt x="6282" y="28645"/>
                    <a:pt x="17463" y="17463"/>
                  </a:cubicBezTo>
                  <a:cubicBezTo>
                    <a:pt x="28645" y="6282"/>
                    <a:pt x="43810" y="0"/>
                    <a:pt x="59624" y="0"/>
                  </a:cubicBezTo>
                  <a:close/>
                </a:path>
              </a:pathLst>
            </a:custGeom>
            <a:solidFill>
              <a:srgbClr val="FFFFFF"/>
            </a:solidFill>
          </p:spPr>
        </p:sp>
        <p:sp>
          <p:nvSpPr>
            <p:cNvPr name="TextBox 19" id="19"/>
            <p:cNvSpPr txBox="true"/>
            <p:nvPr/>
          </p:nvSpPr>
          <p:spPr>
            <a:xfrm>
              <a:off x="0" y="-38100"/>
              <a:ext cx="3419832" cy="1161940"/>
            </a:xfrm>
            <a:prstGeom prst="rect">
              <a:avLst/>
            </a:prstGeom>
          </p:spPr>
          <p:txBody>
            <a:bodyPr anchor="ctr" rtlCol="false" tIns="50800" lIns="50800" bIns="50800" rIns="50800"/>
            <a:lstStyle/>
            <a:p>
              <a:pPr algn="ctr">
                <a:lnSpc>
                  <a:spcPts val="2799"/>
                </a:lnSpc>
              </a:pPr>
            </a:p>
            <a:p>
              <a:pPr algn="ctr">
                <a:lnSpc>
                  <a:spcPts val="2799"/>
                </a:lnSpc>
              </a:pPr>
              <a:r>
                <a:rPr lang="en-US" sz="1999">
                  <a:solidFill>
                    <a:srgbClr val="000000"/>
                  </a:solidFill>
                  <a:latin typeface="Canva Sans"/>
                  <a:ea typeface="Canva Sans"/>
                  <a:cs typeface="Canva Sans"/>
                  <a:sym typeface="Canva Sans"/>
                </a:rPr>
                <a:t>A theory that has shown to have a positive effect on young people is strength-based practice. Strength-based practice recognises that young people are their own individuals with their own feelings, experiences, coping mechanisms and capabilities. By recognising this, the theory uses these as tools to overcome and/or manage challenges. It focuses on being collaborative and person-centered with the young person, this then encourages them to identify their own goals and areas they would like to focus on. With their active participation, this helps use their current skills and capabilities, and reframe and develop them further for long-term and sustainable ways of coping in the future. This theory does not diminish or minimise the challenges or risks the young person may have faced in the past or currently, but acknowledges the skills learnt through these and works on making them more effective for the long-term physical and psychological well-being of the young person (Youth Affairs Council Victoria, 2026).</a:t>
              </a:r>
            </a:p>
          </p:txBody>
        </p:sp>
      </p:grpSp>
      <p:sp>
        <p:nvSpPr>
          <p:cNvPr name="TextBox 20" id="2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10</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9761970" y="5143500"/>
            <a:ext cx="11156181" cy="111561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5" id="5"/>
          <p:cNvGrpSpPr/>
          <p:nvPr/>
        </p:nvGrpSpPr>
        <p:grpSpPr>
          <a:xfrm rot="0">
            <a:off x="-1787037" y="4499440"/>
            <a:ext cx="4679325" cy="467932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8" id="8"/>
          <p:cNvSpPr/>
          <p:nvPr/>
        </p:nvSpPr>
        <p:spPr>
          <a:xfrm flipH="false" flipV="false" rot="10570126">
            <a:off x="-3937715" y="5182419"/>
            <a:ext cx="5959805" cy="4276160"/>
          </a:xfrm>
          <a:custGeom>
            <a:avLst/>
            <a:gdLst/>
            <a:ahLst/>
            <a:cxnLst/>
            <a:rect r="r" b="b" t="t" l="l"/>
            <a:pathLst>
              <a:path h="4276160" w="5959805">
                <a:moveTo>
                  <a:pt x="0" y="0"/>
                </a:moveTo>
                <a:lnTo>
                  <a:pt x="5959805" y="0"/>
                </a:lnTo>
                <a:lnTo>
                  <a:pt x="5959805" y="4276160"/>
                </a:lnTo>
                <a:lnTo>
                  <a:pt x="0" y="4276160"/>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1276054" y="4666422"/>
            <a:ext cx="13357401" cy="4386833"/>
            <a:chOff x="0" y="0"/>
            <a:chExt cx="3517999" cy="1155380"/>
          </a:xfrm>
        </p:grpSpPr>
        <p:sp>
          <p:nvSpPr>
            <p:cNvPr name="Freeform 10" id="10"/>
            <p:cNvSpPr/>
            <p:nvPr/>
          </p:nvSpPr>
          <p:spPr>
            <a:xfrm flipH="false" flipV="false" rot="0">
              <a:off x="0" y="0"/>
              <a:ext cx="3517998" cy="1155380"/>
            </a:xfrm>
            <a:custGeom>
              <a:avLst/>
              <a:gdLst/>
              <a:ahLst/>
              <a:cxnLst/>
              <a:rect r="r" b="b" t="t" l="l"/>
              <a:pathLst>
                <a:path h="1155380" w="3517998">
                  <a:moveTo>
                    <a:pt x="57960" y="0"/>
                  </a:moveTo>
                  <a:lnTo>
                    <a:pt x="3460039" y="0"/>
                  </a:lnTo>
                  <a:cubicBezTo>
                    <a:pt x="3492049" y="0"/>
                    <a:pt x="3517998" y="25949"/>
                    <a:pt x="3517998" y="57960"/>
                  </a:cubicBezTo>
                  <a:lnTo>
                    <a:pt x="3517998" y="1097420"/>
                  </a:lnTo>
                  <a:cubicBezTo>
                    <a:pt x="3517998" y="1129430"/>
                    <a:pt x="3492049" y="1155380"/>
                    <a:pt x="3460039" y="1155380"/>
                  </a:cubicBezTo>
                  <a:lnTo>
                    <a:pt x="57960" y="1155380"/>
                  </a:lnTo>
                  <a:cubicBezTo>
                    <a:pt x="25949" y="1155380"/>
                    <a:pt x="0" y="1129430"/>
                    <a:pt x="0" y="1097420"/>
                  </a:cubicBezTo>
                  <a:lnTo>
                    <a:pt x="0" y="57960"/>
                  </a:lnTo>
                  <a:cubicBezTo>
                    <a:pt x="0" y="25949"/>
                    <a:pt x="25949" y="0"/>
                    <a:pt x="57960" y="0"/>
                  </a:cubicBezTo>
                  <a:close/>
                </a:path>
              </a:pathLst>
            </a:custGeom>
            <a:solidFill>
              <a:srgbClr val="FFFFFF"/>
            </a:solidFill>
          </p:spPr>
        </p:sp>
        <p:sp>
          <p:nvSpPr>
            <p:cNvPr name="TextBox 11" id="11"/>
            <p:cNvSpPr txBox="true"/>
            <p:nvPr/>
          </p:nvSpPr>
          <p:spPr>
            <a:xfrm>
              <a:off x="0" y="-38100"/>
              <a:ext cx="3517999" cy="1193480"/>
            </a:xfrm>
            <a:prstGeom prst="rect">
              <a:avLst/>
            </a:prstGeom>
          </p:spPr>
          <p:txBody>
            <a:bodyPr anchor="ctr" rtlCol="false" tIns="50800" lIns="50800" bIns="50800" rIns="50800"/>
            <a:lstStyle/>
            <a:p>
              <a:pPr algn="ctr">
                <a:lnSpc>
                  <a:spcPts val="2659"/>
                </a:lnSpc>
              </a:pPr>
            </a:p>
          </p:txBody>
        </p:sp>
      </p:grpSp>
      <p:sp>
        <p:nvSpPr>
          <p:cNvPr name="Freeform 12" id="12"/>
          <p:cNvSpPr/>
          <p:nvPr/>
        </p:nvSpPr>
        <p:spPr>
          <a:xfrm flipH="false" flipV="false" rot="0">
            <a:off x="11673722" y="1028700"/>
            <a:ext cx="5585578" cy="6347247"/>
          </a:xfrm>
          <a:custGeom>
            <a:avLst/>
            <a:gdLst/>
            <a:ahLst/>
            <a:cxnLst/>
            <a:rect r="r" b="b" t="t" l="l"/>
            <a:pathLst>
              <a:path h="6347247" w="5585578">
                <a:moveTo>
                  <a:pt x="0" y="0"/>
                </a:moveTo>
                <a:lnTo>
                  <a:pt x="5585578" y="0"/>
                </a:lnTo>
                <a:lnTo>
                  <a:pt x="5585578" y="6347247"/>
                </a:lnTo>
                <a:lnTo>
                  <a:pt x="0" y="634724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false" flipV="false" rot="10105443">
            <a:off x="11381032" y="7228914"/>
            <a:ext cx="6504846" cy="4667227"/>
          </a:xfrm>
          <a:custGeom>
            <a:avLst/>
            <a:gdLst/>
            <a:ahLst/>
            <a:cxnLst/>
            <a:rect r="r" b="b" t="t" l="l"/>
            <a:pathLst>
              <a:path h="4667227" w="6504846">
                <a:moveTo>
                  <a:pt x="0" y="0"/>
                </a:moveTo>
                <a:lnTo>
                  <a:pt x="6504845" y="0"/>
                </a:lnTo>
                <a:lnTo>
                  <a:pt x="6504845"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14" id="14"/>
          <p:cNvSpPr/>
          <p:nvPr/>
        </p:nvSpPr>
        <p:spPr>
          <a:xfrm flipH="false" flipV="false" rot="0">
            <a:off x="16011365" y="-473334"/>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5" id="15"/>
          <p:cNvSpPr txBox="true"/>
          <p:nvPr/>
        </p:nvSpPr>
        <p:spPr>
          <a:xfrm rot="0">
            <a:off x="1576769" y="1336577"/>
            <a:ext cx="7288831" cy="3005456"/>
          </a:xfrm>
          <a:prstGeom prst="rect">
            <a:avLst/>
          </a:prstGeom>
        </p:spPr>
        <p:txBody>
          <a:bodyPr anchor="t" rtlCol="false" tIns="0" lIns="0" bIns="0" rIns="0">
            <a:spAutoFit/>
          </a:bodyPr>
          <a:lstStyle/>
          <a:p>
            <a:pPr algn="l">
              <a:lnSpc>
                <a:spcPts val="7700"/>
              </a:lnSpc>
            </a:pPr>
            <a:r>
              <a:rPr lang="en-US" sz="7700">
                <a:solidFill>
                  <a:srgbClr val="F8BDC0"/>
                </a:solidFill>
                <a:latin typeface="Brixton"/>
                <a:ea typeface="Brixton"/>
                <a:cs typeface="Brixton"/>
                <a:sym typeface="Brixton"/>
              </a:rPr>
              <a:t>Relevant</a:t>
            </a:r>
            <a:r>
              <a:rPr lang="en-US" sz="7700">
                <a:solidFill>
                  <a:srgbClr val="193D0D"/>
                </a:solidFill>
                <a:latin typeface="Brixton"/>
                <a:ea typeface="Brixton"/>
                <a:cs typeface="Brixton"/>
                <a:sym typeface="Brixton"/>
              </a:rPr>
              <a:t> </a:t>
            </a:r>
            <a:r>
              <a:rPr lang="en-US" sz="7700">
                <a:solidFill>
                  <a:srgbClr val="F8BDC0"/>
                </a:solidFill>
                <a:latin typeface="Brixton"/>
                <a:ea typeface="Brixton"/>
                <a:cs typeface="Brixton"/>
                <a:sym typeface="Brixton"/>
              </a:rPr>
              <a:t>policies</a:t>
            </a:r>
            <a:r>
              <a:rPr lang="en-US" sz="7700">
                <a:solidFill>
                  <a:srgbClr val="193D0D"/>
                </a:solidFill>
                <a:latin typeface="Brixton"/>
                <a:ea typeface="Brixton"/>
                <a:cs typeface="Brixton"/>
                <a:sym typeface="Brixton"/>
              </a:rPr>
              <a:t> </a:t>
            </a:r>
            <a:r>
              <a:rPr lang="en-US" sz="7700">
                <a:solidFill>
                  <a:srgbClr val="4EA62F"/>
                </a:solidFill>
                <a:latin typeface="Brixton"/>
                <a:ea typeface="Brixton"/>
                <a:cs typeface="Brixton"/>
                <a:sym typeface="Brixton"/>
              </a:rPr>
              <a:t>and</a:t>
            </a:r>
            <a:r>
              <a:rPr lang="en-US" sz="7700">
                <a:solidFill>
                  <a:srgbClr val="193D0D"/>
                </a:solidFill>
                <a:latin typeface="Brixton"/>
                <a:ea typeface="Brixton"/>
                <a:cs typeface="Brixton"/>
                <a:sym typeface="Brixton"/>
              </a:rPr>
              <a:t> </a:t>
            </a:r>
            <a:r>
              <a:rPr lang="en-US" sz="7700">
                <a:solidFill>
                  <a:srgbClr val="4EA62F"/>
                </a:solidFill>
                <a:latin typeface="Brixton"/>
                <a:ea typeface="Brixton"/>
                <a:cs typeface="Brixton"/>
                <a:sym typeface="Brixton"/>
              </a:rPr>
              <a:t>guidance</a:t>
            </a:r>
            <a:r>
              <a:rPr lang="en-US" sz="7700">
                <a:solidFill>
                  <a:srgbClr val="193D0D"/>
                </a:solidFill>
                <a:latin typeface="Brixton"/>
                <a:ea typeface="Brixton"/>
                <a:cs typeface="Brixton"/>
                <a:sym typeface="Brixton"/>
              </a:rPr>
              <a:t> </a:t>
            </a:r>
          </a:p>
        </p:txBody>
      </p:sp>
      <p:sp>
        <p:nvSpPr>
          <p:cNvPr name="Freeform 16" id="16"/>
          <p:cNvSpPr/>
          <p:nvPr/>
        </p:nvSpPr>
        <p:spPr>
          <a:xfrm flipH="true" flipV="true" rot="-68786">
            <a:off x="9790866" y="-483387"/>
            <a:ext cx="2685776" cy="2915360"/>
          </a:xfrm>
          <a:custGeom>
            <a:avLst/>
            <a:gdLst/>
            <a:ahLst/>
            <a:cxnLst/>
            <a:rect r="r" b="b" t="t" l="l"/>
            <a:pathLst>
              <a:path h="2915360" w="2685776">
                <a:moveTo>
                  <a:pt x="2685776" y="2915360"/>
                </a:moveTo>
                <a:lnTo>
                  <a:pt x="0" y="2915360"/>
                </a:lnTo>
                <a:lnTo>
                  <a:pt x="0" y="0"/>
                </a:lnTo>
                <a:lnTo>
                  <a:pt x="2685776" y="0"/>
                </a:lnTo>
                <a:lnTo>
                  <a:pt x="2685776" y="291536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7" id="17"/>
          <p:cNvSpPr/>
          <p:nvPr/>
        </p:nvSpPr>
        <p:spPr>
          <a:xfrm flipH="false" flipV="false" rot="0">
            <a:off x="10148204" y="3101827"/>
            <a:ext cx="830705" cy="835930"/>
          </a:xfrm>
          <a:custGeom>
            <a:avLst/>
            <a:gdLst/>
            <a:ahLst/>
            <a:cxnLst/>
            <a:rect r="r" b="b" t="t" l="l"/>
            <a:pathLst>
              <a:path h="835930" w="830705">
                <a:moveTo>
                  <a:pt x="0" y="0"/>
                </a:moveTo>
                <a:lnTo>
                  <a:pt x="830705" y="0"/>
                </a:lnTo>
                <a:lnTo>
                  <a:pt x="830705" y="835930"/>
                </a:lnTo>
                <a:lnTo>
                  <a:pt x="0" y="83593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TextBox 18" id="18"/>
          <p:cNvSpPr txBox="true"/>
          <p:nvPr/>
        </p:nvSpPr>
        <p:spPr>
          <a:xfrm rot="0">
            <a:off x="1823149" y="5095875"/>
            <a:ext cx="9310605" cy="3521075"/>
          </a:xfrm>
          <a:prstGeom prst="rect">
            <a:avLst/>
          </a:prstGeom>
        </p:spPr>
        <p:txBody>
          <a:bodyPr anchor="t" rtlCol="false" tIns="0" lIns="0" bIns="0" rIns="0">
            <a:spAutoFit/>
          </a:bodyPr>
          <a:lstStyle/>
          <a:p>
            <a:pPr algn="just">
              <a:lnSpc>
                <a:spcPts val="2800"/>
              </a:lnSpc>
            </a:pPr>
            <a:r>
              <a:rPr lang="en-US" sz="2000">
                <a:solidFill>
                  <a:srgbClr val="393737"/>
                </a:solidFill>
                <a:latin typeface="Canva Sans"/>
                <a:ea typeface="Canva Sans"/>
                <a:cs typeface="Canva Sans"/>
                <a:sym typeface="Canva Sans"/>
              </a:rPr>
              <a:t>Policies and guidance relevant to youth well-being and adolescent transitions include:</a:t>
            </a:r>
          </a:p>
          <a:p>
            <a:pPr algn="just">
              <a:lnSpc>
                <a:spcPts val="2800"/>
              </a:lnSpc>
            </a:pPr>
          </a:p>
          <a:p>
            <a:pPr algn="l" marL="431801" indent="-215900" lvl="1">
              <a:lnSpc>
                <a:spcPts val="2800"/>
              </a:lnSpc>
              <a:buFont typeface="Arial"/>
              <a:buChar char="•"/>
            </a:pPr>
            <a:r>
              <a:rPr lang="en-US" sz="2000">
                <a:solidFill>
                  <a:srgbClr val="393737"/>
                </a:solidFill>
                <a:latin typeface="Canva Sans"/>
                <a:ea typeface="Canva Sans"/>
                <a:cs typeface="Canva Sans"/>
                <a:sym typeface="Canva Sans"/>
              </a:rPr>
              <a:t>Youth Matters: Your National Youth Strategy</a:t>
            </a:r>
          </a:p>
          <a:p>
            <a:pPr algn="l" marL="431801" indent="-215900" lvl="1">
              <a:lnSpc>
                <a:spcPts val="2800"/>
              </a:lnSpc>
              <a:buFont typeface="Arial"/>
              <a:buChar char="•"/>
            </a:pPr>
            <a:r>
              <a:rPr lang="en-US" sz="2000">
                <a:solidFill>
                  <a:srgbClr val="393737"/>
                </a:solidFill>
                <a:latin typeface="Canva Sans"/>
                <a:ea typeface="Canva Sans"/>
                <a:cs typeface="Canva Sans"/>
                <a:sym typeface="Canva Sans"/>
              </a:rPr>
              <a:t>NHS England: Supporting young people to transition into adolescent and adult services</a:t>
            </a:r>
          </a:p>
          <a:p>
            <a:pPr algn="l" marL="431801" indent="-215900" lvl="1">
              <a:lnSpc>
                <a:spcPts val="2800"/>
              </a:lnSpc>
              <a:buFont typeface="Arial"/>
              <a:buChar char="•"/>
            </a:pPr>
            <a:r>
              <a:rPr lang="en-US" sz="2000">
                <a:solidFill>
                  <a:srgbClr val="393737"/>
                </a:solidFill>
                <a:latin typeface="Canva Sans"/>
                <a:ea typeface="Canva Sans"/>
                <a:cs typeface="Canva Sans"/>
                <a:sym typeface="Canva Sans"/>
              </a:rPr>
              <a:t>“You’re Welcome” Quality standards</a:t>
            </a:r>
          </a:p>
          <a:p>
            <a:pPr algn="l" marL="431801" indent="-215900" lvl="1">
              <a:lnSpc>
                <a:spcPts val="2800"/>
              </a:lnSpc>
              <a:buFont typeface="Arial"/>
              <a:buChar char="•"/>
            </a:pPr>
            <a:r>
              <a:rPr lang="en-US" sz="2000">
                <a:solidFill>
                  <a:srgbClr val="393737"/>
                </a:solidFill>
                <a:latin typeface="Canva Sans"/>
                <a:ea typeface="Canva Sans"/>
                <a:cs typeface="Canva Sans"/>
                <a:sym typeface="Canva Sans"/>
              </a:rPr>
              <a:t>National Youth Agency Guidance</a:t>
            </a:r>
          </a:p>
          <a:p>
            <a:pPr algn="l" marL="431801" indent="-215900" lvl="1">
              <a:lnSpc>
                <a:spcPts val="2800"/>
              </a:lnSpc>
              <a:buFont typeface="Arial"/>
              <a:buChar char="•"/>
            </a:pPr>
            <a:r>
              <a:rPr lang="en-US" sz="2000">
                <a:solidFill>
                  <a:srgbClr val="393737"/>
                </a:solidFill>
                <a:latin typeface="Canva Sans"/>
                <a:ea typeface="Canva Sans"/>
                <a:cs typeface="Canva Sans"/>
                <a:sym typeface="Canva Sans"/>
              </a:rPr>
              <a:t>YoungMinds</a:t>
            </a:r>
          </a:p>
          <a:p>
            <a:pPr algn="l" marL="431801" indent="-215900" lvl="1">
              <a:lnSpc>
                <a:spcPts val="2800"/>
              </a:lnSpc>
              <a:buFont typeface="Arial"/>
              <a:buChar char="•"/>
            </a:pPr>
            <a:r>
              <a:rPr lang="en-US" sz="2000">
                <a:solidFill>
                  <a:srgbClr val="393737"/>
                </a:solidFill>
                <a:latin typeface="Canva Sans"/>
                <a:ea typeface="Canva Sans"/>
                <a:cs typeface="Canva Sans"/>
                <a:sym typeface="Canva Sans"/>
              </a:rPr>
              <a:t>UK Youth - UK Youth Safeguarding Policy</a:t>
            </a:r>
          </a:p>
        </p:txBody>
      </p:sp>
      <p:sp>
        <p:nvSpPr>
          <p:cNvPr name="TextBox 19" id="1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11</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7668485" y="7947338"/>
            <a:ext cx="4679325" cy="467932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true" flipV="true" rot="2606518">
            <a:off x="5823751" y="-1668755"/>
            <a:ext cx="2685776" cy="2915360"/>
          </a:xfrm>
          <a:custGeom>
            <a:avLst/>
            <a:gdLst/>
            <a:ahLst/>
            <a:cxnLst/>
            <a:rect r="r" b="b" t="t" l="l"/>
            <a:pathLst>
              <a:path h="2915360" w="2685776">
                <a:moveTo>
                  <a:pt x="2685775" y="2915360"/>
                </a:moveTo>
                <a:lnTo>
                  <a:pt x="0" y="2915360"/>
                </a:lnTo>
                <a:lnTo>
                  <a:pt x="0" y="0"/>
                </a:lnTo>
                <a:lnTo>
                  <a:pt x="2685775" y="0"/>
                </a:lnTo>
                <a:lnTo>
                  <a:pt x="2685775" y="291536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1981575" y="-211075"/>
            <a:ext cx="11156181" cy="11156181"/>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9" id="9"/>
          <p:cNvSpPr/>
          <p:nvPr/>
        </p:nvSpPr>
        <p:spPr>
          <a:xfrm flipH="false" flipV="false" rot="10105443">
            <a:off x="12749933" y="1131007"/>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0" id="10"/>
          <p:cNvSpPr/>
          <p:nvPr/>
        </p:nvSpPr>
        <p:spPr>
          <a:xfrm flipH="false" flipV="false" rot="184070">
            <a:off x="12324105" y="5014587"/>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1" id="11"/>
          <p:cNvSpPr/>
          <p:nvPr/>
        </p:nvSpPr>
        <p:spPr>
          <a:xfrm flipH="false" flipV="false" rot="0">
            <a:off x="9851941" y="-434590"/>
            <a:ext cx="2495870" cy="1862543"/>
          </a:xfrm>
          <a:custGeom>
            <a:avLst/>
            <a:gdLst/>
            <a:ahLst/>
            <a:cxnLst/>
            <a:rect r="r" b="b" t="t" l="l"/>
            <a:pathLst>
              <a:path h="1862543" w="2495870">
                <a:moveTo>
                  <a:pt x="0" y="0"/>
                </a:moveTo>
                <a:lnTo>
                  <a:pt x="2495869" y="0"/>
                </a:lnTo>
                <a:lnTo>
                  <a:pt x="2495869" y="1862542"/>
                </a:lnTo>
                <a:lnTo>
                  <a:pt x="0" y="18625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2" id="12"/>
          <p:cNvGrpSpPr/>
          <p:nvPr/>
        </p:nvGrpSpPr>
        <p:grpSpPr>
          <a:xfrm rot="0">
            <a:off x="9725025" y="1028424"/>
            <a:ext cx="7534275" cy="7811911"/>
            <a:chOff x="0" y="0"/>
            <a:chExt cx="1984336" cy="2057458"/>
          </a:xfrm>
        </p:grpSpPr>
        <p:sp>
          <p:nvSpPr>
            <p:cNvPr name="Freeform 13" id="13"/>
            <p:cNvSpPr/>
            <p:nvPr/>
          </p:nvSpPr>
          <p:spPr>
            <a:xfrm flipH="false" flipV="false" rot="0">
              <a:off x="0" y="0"/>
              <a:ext cx="1984336" cy="2057458"/>
            </a:xfrm>
            <a:custGeom>
              <a:avLst/>
              <a:gdLst/>
              <a:ahLst/>
              <a:cxnLst/>
              <a:rect r="r" b="b" t="t" l="l"/>
              <a:pathLst>
                <a:path h="2057458" w="1984336">
                  <a:moveTo>
                    <a:pt x="102756" y="0"/>
                  </a:moveTo>
                  <a:lnTo>
                    <a:pt x="1881580" y="0"/>
                  </a:lnTo>
                  <a:cubicBezTo>
                    <a:pt x="1938330" y="0"/>
                    <a:pt x="1984336" y="46005"/>
                    <a:pt x="1984336" y="102756"/>
                  </a:cubicBezTo>
                  <a:lnTo>
                    <a:pt x="1984336" y="1954702"/>
                  </a:lnTo>
                  <a:cubicBezTo>
                    <a:pt x="1984336" y="1981955"/>
                    <a:pt x="1973510" y="2008091"/>
                    <a:pt x="1954239" y="2027362"/>
                  </a:cubicBezTo>
                  <a:cubicBezTo>
                    <a:pt x="1934969" y="2046632"/>
                    <a:pt x="1908833" y="2057458"/>
                    <a:pt x="1881580" y="2057458"/>
                  </a:cubicBezTo>
                  <a:lnTo>
                    <a:pt x="102756" y="2057458"/>
                  </a:lnTo>
                  <a:cubicBezTo>
                    <a:pt x="46005" y="2057458"/>
                    <a:pt x="0" y="2011453"/>
                    <a:pt x="0" y="1954702"/>
                  </a:cubicBezTo>
                  <a:lnTo>
                    <a:pt x="0" y="102756"/>
                  </a:lnTo>
                  <a:cubicBezTo>
                    <a:pt x="0" y="75503"/>
                    <a:pt x="10826" y="49367"/>
                    <a:pt x="30097" y="30097"/>
                  </a:cubicBezTo>
                  <a:cubicBezTo>
                    <a:pt x="49367" y="10826"/>
                    <a:pt x="75503" y="0"/>
                    <a:pt x="102756" y="0"/>
                  </a:cubicBezTo>
                  <a:close/>
                </a:path>
              </a:pathLst>
            </a:custGeom>
            <a:solidFill>
              <a:srgbClr val="FFFFFF"/>
            </a:solidFill>
          </p:spPr>
        </p:sp>
        <p:sp>
          <p:nvSpPr>
            <p:cNvPr name="TextBox 14" id="14"/>
            <p:cNvSpPr txBox="true"/>
            <p:nvPr/>
          </p:nvSpPr>
          <p:spPr>
            <a:xfrm>
              <a:off x="0" y="-38100"/>
              <a:ext cx="1984336" cy="2095558"/>
            </a:xfrm>
            <a:prstGeom prst="rect">
              <a:avLst/>
            </a:prstGeom>
          </p:spPr>
          <p:txBody>
            <a:bodyPr anchor="ctr" rtlCol="false" tIns="50800" lIns="50800" bIns="50800" rIns="50800"/>
            <a:lstStyle/>
            <a:p>
              <a:pPr algn="ctr">
                <a:lnSpc>
                  <a:spcPts val="2659"/>
                </a:lnSpc>
              </a:pPr>
            </a:p>
          </p:txBody>
        </p:sp>
      </p:grpSp>
      <p:sp>
        <p:nvSpPr>
          <p:cNvPr name="Freeform 15" id="15"/>
          <p:cNvSpPr/>
          <p:nvPr/>
        </p:nvSpPr>
        <p:spPr>
          <a:xfrm flipH="false" flipV="false" rot="8285369">
            <a:off x="6283822" y="9176194"/>
            <a:ext cx="5959805" cy="4276160"/>
          </a:xfrm>
          <a:custGeom>
            <a:avLst/>
            <a:gdLst/>
            <a:ahLst/>
            <a:cxnLst/>
            <a:rect r="r" b="b" t="t" l="l"/>
            <a:pathLst>
              <a:path h="4276160" w="5959805">
                <a:moveTo>
                  <a:pt x="0" y="0"/>
                </a:moveTo>
                <a:lnTo>
                  <a:pt x="5959805" y="0"/>
                </a:lnTo>
                <a:lnTo>
                  <a:pt x="5959805" y="4276160"/>
                </a:lnTo>
                <a:lnTo>
                  <a:pt x="0" y="4276160"/>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6" id="16"/>
          <p:cNvSpPr/>
          <p:nvPr/>
        </p:nvSpPr>
        <p:spPr>
          <a:xfrm flipH="false" flipV="false" rot="0">
            <a:off x="-1467170" y="7732656"/>
            <a:ext cx="2495870" cy="1862543"/>
          </a:xfrm>
          <a:custGeom>
            <a:avLst/>
            <a:gdLst/>
            <a:ahLst/>
            <a:cxnLst/>
            <a:rect r="r" b="b" t="t" l="l"/>
            <a:pathLst>
              <a:path h="1862543" w="2495870">
                <a:moveTo>
                  <a:pt x="0" y="0"/>
                </a:moveTo>
                <a:lnTo>
                  <a:pt x="2495870" y="0"/>
                </a:lnTo>
                <a:lnTo>
                  <a:pt x="2495870" y="1862542"/>
                </a:lnTo>
                <a:lnTo>
                  <a:pt x="0" y="18625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7" id="17"/>
          <p:cNvSpPr/>
          <p:nvPr/>
        </p:nvSpPr>
        <p:spPr>
          <a:xfrm flipH="false" flipV="false" rot="0">
            <a:off x="364075" y="9258300"/>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8" id="18"/>
          <p:cNvSpPr/>
          <p:nvPr/>
        </p:nvSpPr>
        <p:spPr>
          <a:xfrm flipH="false" flipV="false" rot="0">
            <a:off x="6562466" y="8422370"/>
            <a:ext cx="830705" cy="835930"/>
          </a:xfrm>
          <a:custGeom>
            <a:avLst/>
            <a:gdLst/>
            <a:ahLst/>
            <a:cxnLst/>
            <a:rect r="r" b="b" t="t" l="l"/>
            <a:pathLst>
              <a:path h="835930" w="830705">
                <a:moveTo>
                  <a:pt x="0" y="0"/>
                </a:moveTo>
                <a:lnTo>
                  <a:pt x="830706" y="0"/>
                </a:lnTo>
                <a:lnTo>
                  <a:pt x="830706" y="835930"/>
                </a:lnTo>
                <a:lnTo>
                  <a:pt x="0" y="83593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19" id="19"/>
          <p:cNvSpPr/>
          <p:nvPr/>
        </p:nvSpPr>
        <p:spPr>
          <a:xfrm flipH="false" flipV="false" rot="0">
            <a:off x="15507801" y="1134551"/>
            <a:ext cx="989110" cy="1109800"/>
          </a:xfrm>
          <a:custGeom>
            <a:avLst/>
            <a:gdLst/>
            <a:ahLst/>
            <a:cxnLst/>
            <a:rect r="r" b="b" t="t" l="l"/>
            <a:pathLst>
              <a:path h="1109800" w="989110">
                <a:moveTo>
                  <a:pt x="0" y="0"/>
                </a:moveTo>
                <a:lnTo>
                  <a:pt x="989109" y="0"/>
                </a:lnTo>
                <a:lnTo>
                  <a:pt x="989109" y="1109801"/>
                </a:lnTo>
                <a:lnTo>
                  <a:pt x="0" y="1109801"/>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20" id="20"/>
          <p:cNvSpPr txBox="true"/>
          <p:nvPr/>
        </p:nvSpPr>
        <p:spPr>
          <a:xfrm rot="0">
            <a:off x="10350621" y="2277976"/>
            <a:ext cx="6489505" cy="6340475"/>
          </a:xfrm>
          <a:prstGeom prst="rect">
            <a:avLst/>
          </a:prstGeom>
        </p:spPr>
        <p:txBody>
          <a:bodyPr anchor="t" rtlCol="false" tIns="0" lIns="0" bIns="0" rIns="0">
            <a:spAutoFit/>
          </a:bodyPr>
          <a:lstStyle/>
          <a:p>
            <a:pPr algn="just">
              <a:lnSpc>
                <a:spcPts val="2800"/>
              </a:lnSpc>
            </a:pPr>
            <a:r>
              <a:rPr lang="en-US" sz="2000">
                <a:solidFill>
                  <a:srgbClr val="393737"/>
                </a:solidFill>
                <a:latin typeface="Canva Sans"/>
                <a:ea typeface="Canva Sans"/>
                <a:cs typeface="Canva Sans"/>
                <a:sym typeface="Canva Sans"/>
              </a:rPr>
              <a:t>The ‘You’re Welcome’ quality standards are UK national guidelines designed to help services like GP surgeries, mental health and counselling services, sexual health services and more become more inclusive, approachable and accessible to young people. The guidelines set a standard that organisations should be ensuring a safe, welcoming and confidential environment where young people feel respected, heard and supported. Whilst most importantly recognising and encouraging young people’s involvement in decision-making about their care, support, needs and lives. The guidance also highlights the importance of safeguarding, inclusion and equality as well as professionals that understand the developmental changes and challenges that young people experience during the transitions from child to adolescence, all the way to adulthood (Gov, 2023).</a:t>
            </a:r>
          </a:p>
        </p:txBody>
      </p:sp>
      <p:sp>
        <p:nvSpPr>
          <p:cNvPr name="TextBox 21" id="21"/>
          <p:cNvSpPr txBox="true"/>
          <p:nvPr/>
        </p:nvSpPr>
        <p:spPr>
          <a:xfrm rot="0">
            <a:off x="10350621" y="1641826"/>
            <a:ext cx="5009373" cy="422275"/>
          </a:xfrm>
          <a:prstGeom prst="rect">
            <a:avLst/>
          </a:prstGeom>
        </p:spPr>
        <p:txBody>
          <a:bodyPr anchor="t" rtlCol="false" tIns="0" lIns="0" bIns="0" rIns="0">
            <a:spAutoFit/>
          </a:bodyPr>
          <a:lstStyle/>
          <a:p>
            <a:pPr algn="just" marL="0" indent="0" lvl="0">
              <a:lnSpc>
                <a:spcPts val="3499"/>
              </a:lnSpc>
              <a:spcBef>
                <a:spcPct val="0"/>
              </a:spcBef>
            </a:pPr>
            <a:r>
              <a:rPr lang="en-US" b="true" sz="2499">
                <a:solidFill>
                  <a:srgbClr val="393737"/>
                </a:solidFill>
                <a:latin typeface="Canva Sans Bold"/>
                <a:ea typeface="Canva Sans Bold"/>
                <a:cs typeface="Canva Sans Bold"/>
                <a:sym typeface="Canva Sans Bold"/>
              </a:rPr>
              <a:t>“You’re Welcome” Guidelines</a:t>
            </a:r>
          </a:p>
        </p:txBody>
      </p:sp>
      <p:grpSp>
        <p:nvGrpSpPr>
          <p:cNvPr name="Group 22" id="22"/>
          <p:cNvGrpSpPr/>
          <p:nvPr/>
        </p:nvGrpSpPr>
        <p:grpSpPr>
          <a:xfrm rot="0">
            <a:off x="1028700" y="1134551"/>
            <a:ext cx="7534275" cy="7811911"/>
            <a:chOff x="0" y="0"/>
            <a:chExt cx="1984336" cy="2057458"/>
          </a:xfrm>
        </p:grpSpPr>
        <p:sp>
          <p:nvSpPr>
            <p:cNvPr name="Freeform 23" id="23"/>
            <p:cNvSpPr/>
            <p:nvPr/>
          </p:nvSpPr>
          <p:spPr>
            <a:xfrm flipH="false" flipV="false" rot="0">
              <a:off x="0" y="0"/>
              <a:ext cx="1984336" cy="2057458"/>
            </a:xfrm>
            <a:custGeom>
              <a:avLst/>
              <a:gdLst/>
              <a:ahLst/>
              <a:cxnLst/>
              <a:rect r="r" b="b" t="t" l="l"/>
              <a:pathLst>
                <a:path h="2057458" w="1984336">
                  <a:moveTo>
                    <a:pt x="102756" y="0"/>
                  </a:moveTo>
                  <a:lnTo>
                    <a:pt x="1881580" y="0"/>
                  </a:lnTo>
                  <a:cubicBezTo>
                    <a:pt x="1938330" y="0"/>
                    <a:pt x="1984336" y="46005"/>
                    <a:pt x="1984336" y="102756"/>
                  </a:cubicBezTo>
                  <a:lnTo>
                    <a:pt x="1984336" y="1954702"/>
                  </a:lnTo>
                  <a:cubicBezTo>
                    <a:pt x="1984336" y="1981955"/>
                    <a:pt x="1973510" y="2008091"/>
                    <a:pt x="1954239" y="2027362"/>
                  </a:cubicBezTo>
                  <a:cubicBezTo>
                    <a:pt x="1934969" y="2046632"/>
                    <a:pt x="1908833" y="2057458"/>
                    <a:pt x="1881580" y="2057458"/>
                  </a:cubicBezTo>
                  <a:lnTo>
                    <a:pt x="102756" y="2057458"/>
                  </a:lnTo>
                  <a:cubicBezTo>
                    <a:pt x="46005" y="2057458"/>
                    <a:pt x="0" y="2011453"/>
                    <a:pt x="0" y="1954702"/>
                  </a:cubicBezTo>
                  <a:lnTo>
                    <a:pt x="0" y="102756"/>
                  </a:lnTo>
                  <a:cubicBezTo>
                    <a:pt x="0" y="75503"/>
                    <a:pt x="10826" y="49367"/>
                    <a:pt x="30097" y="30097"/>
                  </a:cubicBezTo>
                  <a:cubicBezTo>
                    <a:pt x="49367" y="10826"/>
                    <a:pt x="75503" y="0"/>
                    <a:pt x="102756" y="0"/>
                  </a:cubicBezTo>
                  <a:close/>
                </a:path>
              </a:pathLst>
            </a:custGeom>
            <a:solidFill>
              <a:srgbClr val="FFFFFF"/>
            </a:solidFill>
          </p:spPr>
        </p:sp>
        <p:sp>
          <p:nvSpPr>
            <p:cNvPr name="TextBox 24" id="24"/>
            <p:cNvSpPr txBox="true"/>
            <p:nvPr/>
          </p:nvSpPr>
          <p:spPr>
            <a:xfrm>
              <a:off x="0" y="-38100"/>
              <a:ext cx="1984336" cy="2095558"/>
            </a:xfrm>
            <a:prstGeom prst="rect">
              <a:avLst/>
            </a:prstGeom>
          </p:spPr>
          <p:txBody>
            <a:bodyPr anchor="ctr" rtlCol="false" tIns="50800" lIns="50800" bIns="50800" rIns="50800"/>
            <a:lstStyle/>
            <a:p>
              <a:pPr algn="ctr">
                <a:lnSpc>
                  <a:spcPts val="2799"/>
                </a:lnSpc>
              </a:pPr>
              <a:r>
                <a:rPr lang="en-US" sz="1999">
                  <a:solidFill>
                    <a:srgbClr val="000000"/>
                  </a:solidFill>
                  <a:latin typeface="Canva Sans"/>
                  <a:ea typeface="Canva Sans"/>
                  <a:cs typeface="Canva Sans"/>
                  <a:sym typeface="Canva Sans"/>
                </a:rPr>
                <a:t>YoungMinds focuses on promoting and protecting the emotional wellbeing and mental health of children and young people through a strong safeguarding and support framework. YoungMinds are building a youth-led movement to ensure that young people receive the support that they need, when they need it most. YoungMinds highlights the importance of early intervention, resilience building and trauma-informed practice. YoungMinds recognises and stresses that all professionals have a responsibility to safeguard young people and support them adequately through the emotional, social and physical challenges that occur during adolescence and the transition into adulthood (YoungMinds, 2025).</a:t>
              </a:r>
            </a:p>
          </p:txBody>
        </p:sp>
      </p:grpSp>
      <p:sp>
        <p:nvSpPr>
          <p:cNvPr name="TextBox 25" id="25"/>
          <p:cNvSpPr txBox="true"/>
          <p:nvPr/>
        </p:nvSpPr>
        <p:spPr>
          <a:xfrm rot="0">
            <a:off x="1612010" y="1822076"/>
            <a:ext cx="5009373" cy="422275"/>
          </a:xfrm>
          <a:prstGeom prst="rect">
            <a:avLst/>
          </a:prstGeom>
        </p:spPr>
        <p:txBody>
          <a:bodyPr anchor="t" rtlCol="false" tIns="0" lIns="0" bIns="0" rIns="0">
            <a:spAutoFit/>
          </a:bodyPr>
          <a:lstStyle/>
          <a:p>
            <a:pPr algn="just" marL="0" indent="0" lvl="0">
              <a:lnSpc>
                <a:spcPts val="3499"/>
              </a:lnSpc>
              <a:spcBef>
                <a:spcPct val="0"/>
              </a:spcBef>
            </a:pPr>
            <a:r>
              <a:rPr lang="en-US" b="true" sz="2499">
                <a:solidFill>
                  <a:srgbClr val="393737"/>
                </a:solidFill>
                <a:latin typeface="Canva Sans Bold"/>
                <a:ea typeface="Canva Sans Bold"/>
                <a:cs typeface="Canva Sans Bold"/>
                <a:sym typeface="Canva Sans Bold"/>
              </a:rPr>
              <a:t>YoungMinds Guidelines</a:t>
            </a:r>
          </a:p>
        </p:txBody>
      </p:sp>
      <p:sp>
        <p:nvSpPr>
          <p:cNvPr name="Freeform 26" id="26"/>
          <p:cNvSpPr/>
          <p:nvPr/>
        </p:nvSpPr>
        <p:spPr>
          <a:xfrm flipH="false" flipV="false" rot="0">
            <a:off x="6562466" y="1605638"/>
            <a:ext cx="902778" cy="902778"/>
          </a:xfrm>
          <a:custGeom>
            <a:avLst/>
            <a:gdLst/>
            <a:ahLst/>
            <a:cxnLst/>
            <a:rect r="r" b="b" t="t" l="l"/>
            <a:pathLst>
              <a:path h="902778" w="902778">
                <a:moveTo>
                  <a:pt x="0" y="0"/>
                </a:moveTo>
                <a:lnTo>
                  <a:pt x="902778" y="0"/>
                </a:lnTo>
                <a:lnTo>
                  <a:pt x="902778" y="902777"/>
                </a:lnTo>
                <a:lnTo>
                  <a:pt x="0" y="902777"/>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a:ln cap="sq">
            <a:noFill/>
            <a:prstDash val="solid"/>
            <a:miter/>
          </a:ln>
        </p:spPr>
      </p:sp>
      <p:sp>
        <p:nvSpPr>
          <p:cNvPr name="TextBox 27" id="2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393737"/>
                </a:solidFill>
                <a:latin typeface="Canva Sans"/>
                <a:ea typeface="Canva Sans"/>
                <a:cs typeface="Canva Sans"/>
                <a:sym typeface="Canva Sans"/>
              </a:rPr>
              <a:t>12</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7668485" y="7947338"/>
            <a:ext cx="4679325" cy="4679325"/>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true" flipV="true" rot="2606518">
            <a:off x="5823751" y="-1668755"/>
            <a:ext cx="2685776" cy="2915360"/>
          </a:xfrm>
          <a:custGeom>
            <a:avLst/>
            <a:gdLst/>
            <a:ahLst/>
            <a:cxnLst/>
            <a:rect r="r" b="b" t="t" l="l"/>
            <a:pathLst>
              <a:path h="2915360" w="2685776">
                <a:moveTo>
                  <a:pt x="2685775" y="2915360"/>
                </a:moveTo>
                <a:lnTo>
                  <a:pt x="0" y="2915360"/>
                </a:lnTo>
                <a:lnTo>
                  <a:pt x="0" y="0"/>
                </a:lnTo>
                <a:lnTo>
                  <a:pt x="2685775" y="0"/>
                </a:lnTo>
                <a:lnTo>
                  <a:pt x="2685775" y="291536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1981575" y="-211075"/>
            <a:ext cx="11156181" cy="11156181"/>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9" id="9"/>
          <p:cNvSpPr/>
          <p:nvPr/>
        </p:nvSpPr>
        <p:spPr>
          <a:xfrm flipH="false" flipV="false" rot="10105443">
            <a:off x="12749933" y="1131007"/>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0" id="10"/>
          <p:cNvSpPr/>
          <p:nvPr/>
        </p:nvSpPr>
        <p:spPr>
          <a:xfrm flipH="false" flipV="false" rot="184070">
            <a:off x="12324105" y="5014587"/>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1" id="11"/>
          <p:cNvSpPr/>
          <p:nvPr/>
        </p:nvSpPr>
        <p:spPr>
          <a:xfrm flipH="false" flipV="false" rot="0">
            <a:off x="9851941" y="-434590"/>
            <a:ext cx="2495870" cy="1862543"/>
          </a:xfrm>
          <a:custGeom>
            <a:avLst/>
            <a:gdLst/>
            <a:ahLst/>
            <a:cxnLst/>
            <a:rect r="r" b="b" t="t" l="l"/>
            <a:pathLst>
              <a:path h="1862543" w="2495870">
                <a:moveTo>
                  <a:pt x="0" y="0"/>
                </a:moveTo>
                <a:lnTo>
                  <a:pt x="2495869" y="0"/>
                </a:lnTo>
                <a:lnTo>
                  <a:pt x="2495869" y="1862542"/>
                </a:lnTo>
                <a:lnTo>
                  <a:pt x="0" y="18625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2" id="12"/>
          <p:cNvSpPr/>
          <p:nvPr/>
        </p:nvSpPr>
        <p:spPr>
          <a:xfrm flipH="false" flipV="false" rot="8285369">
            <a:off x="6283822" y="9176194"/>
            <a:ext cx="5959805" cy="4276160"/>
          </a:xfrm>
          <a:custGeom>
            <a:avLst/>
            <a:gdLst/>
            <a:ahLst/>
            <a:cxnLst/>
            <a:rect r="r" b="b" t="t" l="l"/>
            <a:pathLst>
              <a:path h="4276160" w="5959805">
                <a:moveTo>
                  <a:pt x="0" y="0"/>
                </a:moveTo>
                <a:lnTo>
                  <a:pt x="5959805" y="0"/>
                </a:lnTo>
                <a:lnTo>
                  <a:pt x="5959805" y="4276160"/>
                </a:lnTo>
                <a:lnTo>
                  <a:pt x="0" y="4276160"/>
                </a:lnTo>
                <a:lnTo>
                  <a:pt x="0" y="0"/>
                </a:lnTo>
                <a:close/>
              </a:path>
            </a:pathLst>
          </a:custGeom>
          <a:blipFill>
            <a:blip r:embed="rId4">
              <a:alphaModFix amt="9999"/>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false" flipV="false" rot="0">
            <a:off x="-1467170" y="7732656"/>
            <a:ext cx="2495870" cy="1862543"/>
          </a:xfrm>
          <a:custGeom>
            <a:avLst/>
            <a:gdLst/>
            <a:ahLst/>
            <a:cxnLst/>
            <a:rect r="r" b="b" t="t" l="l"/>
            <a:pathLst>
              <a:path h="1862543" w="2495870">
                <a:moveTo>
                  <a:pt x="0" y="0"/>
                </a:moveTo>
                <a:lnTo>
                  <a:pt x="2495870" y="0"/>
                </a:lnTo>
                <a:lnTo>
                  <a:pt x="2495870" y="1862542"/>
                </a:lnTo>
                <a:lnTo>
                  <a:pt x="0" y="18625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4" id="14"/>
          <p:cNvSpPr/>
          <p:nvPr/>
        </p:nvSpPr>
        <p:spPr>
          <a:xfrm flipH="false" flipV="false" rot="0">
            <a:off x="364075" y="9258300"/>
            <a:ext cx="2495870" cy="1862543"/>
          </a:xfrm>
          <a:custGeom>
            <a:avLst/>
            <a:gdLst/>
            <a:ahLst/>
            <a:cxnLst/>
            <a:rect r="r" b="b" t="t" l="l"/>
            <a:pathLst>
              <a:path h="1862543" w="2495870">
                <a:moveTo>
                  <a:pt x="0" y="0"/>
                </a:moveTo>
                <a:lnTo>
                  <a:pt x="2495870" y="0"/>
                </a:lnTo>
                <a:lnTo>
                  <a:pt x="2495870" y="1862543"/>
                </a:lnTo>
                <a:lnTo>
                  <a:pt x="0" y="186254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5" id="15"/>
          <p:cNvSpPr/>
          <p:nvPr/>
        </p:nvSpPr>
        <p:spPr>
          <a:xfrm flipH="false" flipV="false" rot="0">
            <a:off x="6562466" y="8422370"/>
            <a:ext cx="830705" cy="835930"/>
          </a:xfrm>
          <a:custGeom>
            <a:avLst/>
            <a:gdLst/>
            <a:ahLst/>
            <a:cxnLst/>
            <a:rect r="r" b="b" t="t" l="l"/>
            <a:pathLst>
              <a:path h="835930" w="830705">
                <a:moveTo>
                  <a:pt x="0" y="0"/>
                </a:moveTo>
                <a:lnTo>
                  <a:pt x="830706" y="0"/>
                </a:lnTo>
                <a:lnTo>
                  <a:pt x="830706" y="835930"/>
                </a:lnTo>
                <a:lnTo>
                  <a:pt x="0" y="83593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grpSp>
        <p:nvGrpSpPr>
          <p:cNvPr name="Group 16" id="16"/>
          <p:cNvGrpSpPr/>
          <p:nvPr/>
        </p:nvGrpSpPr>
        <p:grpSpPr>
          <a:xfrm rot="0">
            <a:off x="4914743" y="3297828"/>
            <a:ext cx="9092024" cy="2324739"/>
            <a:chOff x="0" y="0"/>
            <a:chExt cx="2394607" cy="612277"/>
          </a:xfrm>
        </p:grpSpPr>
        <p:sp>
          <p:nvSpPr>
            <p:cNvPr name="Freeform 17" id="17"/>
            <p:cNvSpPr/>
            <p:nvPr/>
          </p:nvSpPr>
          <p:spPr>
            <a:xfrm flipH="false" flipV="false" rot="0">
              <a:off x="0" y="0"/>
              <a:ext cx="2394607" cy="612277"/>
            </a:xfrm>
            <a:custGeom>
              <a:avLst/>
              <a:gdLst/>
              <a:ahLst/>
              <a:cxnLst/>
              <a:rect r="r" b="b" t="t" l="l"/>
              <a:pathLst>
                <a:path h="612277" w="2394607">
                  <a:moveTo>
                    <a:pt x="85151" y="0"/>
                  </a:moveTo>
                  <a:lnTo>
                    <a:pt x="2309457" y="0"/>
                  </a:lnTo>
                  <a:cubicBezTo>
                    <a:pt x="2356484" y="0"/>
                    <a:pt x="2394607" y="38123"/>
                    <a:pt x="2394607" y="85151"/>
                  </a:cubicBezTo>
                  <a:lnTo>
                    <a:pt x="2394607" y="527126"/>
                  </a:lnTo>
                  <a:cubicBezTo>
                    <a:pt x="2394607" y="549710"/>
                    <a:pt x="2385636" y="571368"/>
                    <a:pt x="2369667" y="587337"/>
                  </a:cubicBezTo>
                  <a:cubicBezTo>
                    <a:pt x="2353698" y="603306"/>
                    <a:pt x="2332040" y="612277"/>
                    <a:pt x="2309457" y="612277"/>
                  </a:cubicBezTo>
                  <a:lnTo>
                    <a:pt x="85151" y="612277"/>
                  </a:lnTo>
                  <a:cubicBezTo>
                    <a:pt x="62567" y="612277"/>
                    <a:pt x="40909" y="603306"/>
                    <a:pt x="24940" y="587337"/>
                  </a:cubicBezTo>
                  <a:cubicBezTo>
                    <a:pt x="8971" y="571368"/>
                    <a:pt x="0" y="549710"/>
                    <a:pt x="0" y="527126"/>
                  </a:cubicBezTo>
                  <a:lnTo>
                    <a:pt x="0" y="85151"/>
                  </a:lnTo>
                  <a:cubicBezTo>
                    <a:pt x="0" y="62567"/>
                    <a:pt x="8971" y="40909"/>
                    <a:pt x="24940" y="24940"/>
                  </a:cubicBezTo>
                  <a:cubicBezTo>
                    <a:pt x="40909" y="8971"/>
                    <a:pt x="62567" y="0"/>
                    <a:pt x="85151" y="0"/>
                  </a:cubicBezTo>
                  <a:close/>
                </a:path>
              </a:pathLst>
            </a:custGeom>
            <a:solidFill>
              <a:srgbClr val="FFFFFF"/>
            </a:solidFill>
          </p:spPr>
        </p:sp>
        <p:sp>
          <p:nvSpPr>
            <p:cNvPr name="TextBox 18" id="18"/>
            <p:cNvSpPr txBox="true"/>
            <p:nvPr/>
          </p:nvSpPr>
          <p:spPr>
            <a:xfrm>
              <a:off x="0" y="-38100"/>
              <a:ext cx="2394607" cy="650377"/>
            </a:xfrm>
            <a:prstGeom prst="rect">
              <a:avLst/>
            </a:prstGeom>
          </p:spPr>
          <p:txBody>
            <a:bodyPr anchor="ctr" rtlCol="false" tIns="50800" lIns="50800" bIns="50800" rIns="50800"/>
            <a:lstStyle/>
            <a:p>
              <a:pPr algn="ctr">
                <a:lnSpc>
                  <a:spcPts val="2799"/>
                </a:lnSpc>
              </a:pPr>
            </a:p>
          </p:txBody>
        </p:sp>
      </p:grpSp>
      <p:sp>
        <p:nvSpPr>
          <p:cNvPr name="TextBox 19" id="19"/>
          <p:cNvSpPr txBox="true"/>
          <p:nvPr/>
        </p:nvSpPr>
        <p:spPr>
          <a:xfrm rot="0">
            <a:off x="5189277" y="3689928"/>
            <a:ext cx="8817491" cy="1298575"/>
          </a:xfrm>
          <a:prstGeom prst="rect">
            <a:avLst/>
          </a:prstGeom>
        </p:spPr>
        <p:txBody>
          <a:bodyPr anchor="t" rtlCol="false" tIns="0" lIns="0" bIns="0" rIns="0">
            <a:spAutoFit/>
          </a:bodyPr>
          <a:lstStyle/>
          <a:p>
            <a:pPr algn="ctr">
              <a:lnSpc>
                <a:spcPts val="3499"/>
              </a:lnSpc>
            </a:pPr>
            <a:r>
              <a:rPr lang="en-US" sz="2499" b="true">
                <a:solidFill>
                  <a:srgbClr val="393737"/>
                </a:solidFill>
                <a:latin typeface="Canva Sans Bold"/>
                <a:ea typeface="Canva Sans Bold"/>
                <a:cs typeface="Canva Sans Bold"/>
                <a:sym typeface="Canva Sans Bold"/>
              </a:rPr>
              <a:t>Thank</a:t>
            </a:r>
            <a:r>
              <a:rPr lang="en-US" sz="2499" b="true">
                <a:solidFill>
                  <a:srgbClr val="393737"/>
                </a:solidFill>
                <a:latin typeface="Canva Sans Bold"/>
                <a:ea typeface="Canva Sans Bold"/>
                <a:cs typeface="Canva Sans Bold"/>
                <a:sym typeface="Canva Sans Bold"/>
              </a:rPr>
              <a:t> you for watching my presentation.</a:t>
            </a:r>
          </a:p>
          <a:p>
            <a:pPr algn="just">
              <a:lnSpc>
                <a:spcPts val="3499"/>
              </a:lnSpc>
            </a:pPr>
          </a:p>
          <a:p>
            <a:pPr algn="ctr" marL="0" indent="0" lvl="0">
              <a:lnSpc>
                <a:spcPts val="3499"/>
              </a:lnSpc>
              <a:spcBef>
                <a:spcPct val="0"/>
              </a:spcBef>
            </a:pPr>
            <a:r>
              <a:rPr lang="en-US" b="true" sz="2499">
                <a:solidFill>
                  <a:srgbClr val="393737"/>
                </a:solidFill>
                <a:latin typeface="Canva Sans Bold"/>
                <a:ea typeface="Canva Sans Bold"/>
                <a:cs typeface="Canva Sans Bold"/>
                <a:sym typeface="Canva Sans Bold"/>
              </a:rPr>
              <a:t> If there is any questions please feel free to ask</a:t>
            </a:r>
          </a:p>
        </p:txBody>
      </p:sp>
      <p:sp>
        <p:nvSpPr>
          <p:cNvPr name="TextBox 20" id="2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393737"/>
                </a:solidFill>
                <a:latin typeface="Canva Sans"/>
                <a:ea typeface="Canva Sans"/>
                <a:cs typeface="Canva Sans"/>
                <a:sym typeface="Canva Sans"/>
              </a:rPr>
              <a:t>13</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3FADC"/>
        </a:solidFill>
      </p:bgPr>
    </p:bg>
    <p:spTree>
      <p:nvGrpSpPr>
        <p:cNvPr id="1" name=""/>
        <p:cNvGrpSpPr/>
        <p:nvPr/>
      </p:nvGrpSpPr>
      <p:grpSpPr>
        <a:xfrm>
          <a:off x="0" y="0"/>
          <a:ext cx="0" cy="0"/>
          <a:chOff x="0" y="0"/>
          <a:chExt cx="0" cy="0"/>
        </a:xfrm>
      </p:grpSpPr>
      <p:grpSp>
        <p:nvGrpSpPr>
          <p:cNvPr name="Group 2" id="2"/>
          <p:cNvGrpSpPr/>
          <p:nvPr/>
        </p:nvGrpSpPr>
        <p:grpSpPr>
          <a:xfrm rot="0">
            <a:off x="8859060" y="-4441917"/>
            <a:ext cx="11156181" cy="111561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2C46B"/>
            </a:soli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5" id="5"/>
          <p:cNvSpPr/>
          <p:nvPr/>
        </p:nvSpPr>
        <p:spPr>
          <a:xfrm flipH="false" flipV="false" rot="-534233">
            <a:off x="12653415" y="-1954651"/>
            <a:ext cx="7796493" cy="5593984"/>
          </a:xfrm>
          <a:custGeom>
            <a:avLst/>
            <a:gdLst/>
            <a:ahLst/>
            <a:cxnLst/>
            <a:rect r="r" b="b" t="t" l="l"/>
            <a:pathLst>
              <a:path h="5593984" w="7796493">
                <a:moveTo>
                  <a:pt x="0" y="0"/>
                </a:moveTo>
                <a:lnTo>
                  <a:pt x="7796494" y="0"/>
                </a:lnTo>
                <a:lnTo>
                  <a:pt x="7796494" y="5593984"/>
                </a:lnTo>
                <a:lnTo>
                  <a:pt x="0" y="5593984"/>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686626" y="3989066"/>
            <a:ext cx="11156181" cy="11156181"/>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DC0"/>
            </a:solidFill>
            <a:ln cap="sq">
              <a:noFill/>
              <a:prstDash val="solid"/>
              <a:miter/>
            </a:ln>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9" id="9"/>
          <p:cNvSpPr/>
          <p:nvPr/>
        </p:nvSpPr>
        <p:spPr>
          <a:xfrm flipH="false" flipV="false" rot="-10800000">
            <a:off x="-822187" y="7233543"/>
            <a:ext cx="6504846" cy="4667227"/>
          </a:xfrm>
          <a:custGeom>
            <a:avLst/>
            <a:gdLst/>
            <a:ahLst/>
            <a:cxnLst/>
            <a:rect r="r" b="b" t="t" l="l"/>
            <a:pathLst>
              <a:path h="4667227" w="6504846">
                <a:moveTo>
                  <a:pt x="0" y="0"/>
                </a:moveTo>
                <a:lnTo>
                  <a:pt x="6504846" y="0"/>
                </a:lnTo>
                <a:lnTo>
                  <a:pt x="6504846" y="4667227"/>
                </a:lnTo>
                <a:lnTo>
                  <a:pt x="0" y="4667227"/>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10" id="10"/>
          <p:cNvSpPr/>
          <p:nvPr/>
        </p:nvSpPr>
        <p:spPr>
          <a:xfrm flipH="true" flipV="true" rot="2700000">
            <a:off x="15916412" y="6208890"/>
            <a:ext cx="2685776" cy="2915360"/>
          </a:xfrm>
          <a:custGeom>
            <a:avLst/>
            <a:gdLst/>
            <a:ahLst/>
            <a:cxnLst/>
            <a:rect r="r" b="b" t="t" l="l"/>
            <a:pathLst>
              <a:path h="2915360" w="2685776">
                <a:moveTo>
                  <a:pt x="2685776" y="2915361"/>
                </a:moveTo>
                <a:lnTo>
                  <a:pt x="0" y="2915361"/>
                </a:lnTo>
                <a:lnTo>
                  <a:pt x="0" y="0"/>
                </a:lnTo>
                <a:lnTo>
                  <a:pt x="2685776" y="0"/>
                </a:lnTo>
                <a:lnTo>
                  <a:pt x="2685776" y="2915361"/>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1" id="11"/>
          <p:cNvSpPr/>
          <p:nvPr/>
        </p:nvSpPr>
        <p:spPr>
          <a:xfrm flipH="true" flipV="true" rot="-6631718">
            <a:off x="-314188" y="494795"/>
            <a:ext cx="2685776" cy="2915360"/>
          </a:xfrm>
          <a:custGeom>
            <a:avLst/>
            <a:gdLst/>
            <a:ahLst/>
            <a:cxnLst/>
            <a:rect r="r" b="b" t="t" l="l"/>
            <a:pathLst>
              <a:path h="2915360" w="2685776">
                <a:moveTo>
                  <a:pt x="2685776" y="2915361"/>
                </a:moveTo>
                <a:lnTo>
                  <a:pt x="0" y="2915361"/>
                </a:lnTo>
                <a:lnTo>
                  <a:pt x="0" y="0"/>
                </a:lnTo>
                <a:lnTo>
                  <a:pt x="2685776" y="0"/>
                </a:lnTo>
                <a:lnTo>
                  <a:pt x="2685776" y="2915361"/>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2" id="12"/>
          <p:cNvSpPr/>
          <p:nvPr/>
        </p:nvSpPr>
        <p:spPr>
          <a:xfrm flipH="false" flipV="false" rot="10623088">
            <a:off x="12475511" y="7979456"/>
            <a:ext cx="1080044" cy="1065194"/>
          </a:xfrm>
          <a:custGeom>
            <a:avLst/>
            <a:gdLst/>
            <a:ahLst/>
            <a:cxnLst/>
            <a:rect r="r" b="b" t="t" l="l"/>
            <a:pathLst>
              <a:path h="1065194" w="1080044">
                <a:moveTo>
                  <a:pt x="0" y="0"/>
                </a:moveTo>
                <a:lnTo>
                  <a:pt x="1080044" y="0"/>
                </a:lnTo>
                <a:lnTo>
                  <a:pt x="1080044" y="1065194"/>
                </a:lnTo>
                <a:lnTo>
                  <a:pt x="0" y="10651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Freeform 13" id="13"/>
          <p:cNvSpPr/>
          <p:nvPr/>
        </p:nvSpPr>
        <p:spPr>
          <a:xfrm flipH="false" flipV="false" rot="0">
            <a:off x="4130360" y="1992367"/>
            <a:ext cx="830705" cy="835930"/>
          </a:xfrm>
          <a:custGeom>
            <a:avLst/>
            <a:gdLst/>
            <a:ahLst/>
            <a:cxnLst/>
            <a:rect r="r" b="b" t="t" l="l"/>
            <a:pathLst>
              <a:path h="835930" w="830705">
                <a:moveTo>
                  <a:pt x="0" y="0"/>
                </a:moveTo>
                <a:lnTo>
                  <a:pt x="830706" y="0"/>
                </a:lnTo>
                <a:lnTo>
                  <a:pt x="830706" y="835930"/>
                </a:lnTo>
                <a:lnTo>
                  <a:pt x="0" y="83593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14" id="14"/>
          <p:cNvSpPr/>
          <p:nvPr/>
        </p:nvSpPr>
        <p:spPr>
          <a:xfrm flipH="false" flipV="false" rot="0">
            <a:off x="4961066" y="-747579"/>
            <a:ext cx="2495870" cy="1862543"/>
          </a:xfrm>
          <a:custGeom>
            <a:avLst/>
            <a:gdLst/>
            <a:ahLst/>
            <a:cxnLst/>
            <a:rect r="r" b="b" t="t" l="l"/>
            <a:pathLst>
              <a:path h="1862543" w="2495870">
                <a:moveTo>
                  <a:pt x="0" y="0"/>
                </a:moveTo>
                <a:lnTo>
                  <a:pt x="2495869" y="0"/>
                </a:lnTo>
                <a:lnTo>
                  <a:pt x="2495869" y="1862543"/>
                </a:lnTo>
                <a:lnTo>
                  <a:pt x="0" y="186254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5" id="15"/>
          <p:cNvSpPr/>
          <p:nvPr/>
        </p:nvSpPr>
        <p:spPr>
          <a:xfrm flipH="false" flipV="false" rot="0">
            <a:off x="13582237" y="9258300"/>
            <a:ext cx="2495870" cy="1862543"/>
          </a:xfrm>
          <a:custGeom>
            <a:avLst/>
            <a:gdLst/>
            <a:ahLst/>
            <a:cxnLst/>
            <a:rect r="r" b="b" t="t" l="l"/>
            <a:pathLst>
              <a:path h="1862543" w="2495870">
                <a:moveTo>
                  <a:pt x="0" y="0"/>
                </a:moveTo>
                <a:lnTo>
                  <a:pt x="2495869" y="0"/>
                </a:lnTo>
                <a:lnTo>
                  <a:pt x="2495869" y="1862543"/>
                </a:lnTo>
                <a:lnTo>
                  <a:pt x="0" y="186254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6" id="16"/>
          <p:cNvGrpSpPr/>
          <p:nvPr/>
        </p:nvGrpSpPr>
        <p:grpSpPr>
          <a:xfrm rot="0">
            <a:off x="2078961" y="1952476"/>
            <a:ext cx="12984676" cy="7870651"/>
            <a:chOff x="0" y="0"/>
            <a:chExt cx="3419832" cy="2072929"/>
          </a:xfrm>
        </p:grpSpPr>
        <p:sp>
          <p:nvSpPr>
            <p:cNvPr name="Freeform 17" id="17"/>
            <p:cNvSpPr/>
            <p:nvPr/>
          </p:nvSpPr>
          <p:spPr>
            <a:xfrm flipH="false" flipV="false" rot="0">
              <a:off x="0" y="0"/>
              <a:ext cx="3419832" cy="2072929"/>
            </a:xfrm>
            <a:custGeom>
              <a:avLst/>
              <a:gdLst/>
              <a:ahLst/>
              <a:cxnLst/>
              <a:rect r="r" b="b" t="t" l="l"/>
              <a:pathLst>
                <a:path h="2072929" w="3419832">
                  <a:moveTo>
                    <a:pt x="59624" y="0"/>
                  </a:moveTo>
                  <a:lnTo>
                    <a:pt x="3360209" y="0"/>
                  </a:lnTo>
                  <a:cubicBezTo>
                    <a:pt x="3376022" y="0"/>
                    <a:pt x="3391188" y="6282"/>
                    <a:pt x="3402369" y="17463"/>
                  </a:cubicBezTo>
                  <a:cubicBezTo>
                    <a:pt x="3413551" y="28645"/>
                    <a:pt x="3419832" y="43810"/>
                    <a:pt x="3419832" y="59624"/>
                  </a:cubicBezTo>
                  <a:lnTo>
                    <a:pt x="3419832" y="2013305"/>
                  </a:lnTo>
                  <a:cubicBezTo>
                    <a:pt x="3419832" y="2029118"/>
                    <a:pt x="3413551" y="2044284"/>
                    <a:pt x="3402369" y="2055465"/>
                  </a:cubicBezTo>
                  <a:cubicBezTo>
                    <a:pt x="3391188" y="2066647"/>
                    <a:pt x="3376022" y="2072929"/>
                    <a:pt x="3360209" y="2072929"/>
                  </a:cubicBezTo>
                  <a:lnTo>
                    <a:pt x="59624" y="2072929"/>
                  </a:lnTo>
                  <a:cubicBezTo>
                    <a:pt x="43810" y="2072929"/>
                    <a:pt x="28645" y="2066647"/>
                    <a:pt x="17463" y="2055465"/>
                  </a:cubicBezTo>
                  <a:cubicBezTo>
                    <a:pt x="6282" y="2044284"/>
                    <a:pt x="0" y="2029118"/>
                    <a:pt x="0" y="2013305"/>
                  </a:cubicBezTo>
                  <a:lnTo>
                    <a:pt x="0" y="59624"/>
                  </a:lnTo>
                  <a:cubicBezTo>
                    <a:pt x="0" y="43810"/>
                    <a:pt x="6282" y="28645"/>
                    <a:pt x="17463" y="17463"/>
                  </a:cubicBezTo>
                  <a:cubicBezTo>
                    <a:pt x="28645" y="6282"/>
                    <a:pt x="43810" y="0"/>
                    <a:pt x="59624" y="0"/>
                  </a:cubicBezTo>
                  <a:close/>
                </a:path>
              </a:pathLst>
            </a:custGeom>
            <a:solidFill>
              <a:srgbClr val="FFFFFF"/>
            </a:solidFill>
          </p:spPr>
        </p:sp>
        <p:sp>
          <p:nvSpPr>
            <p:cNvPr name="TextBox 18" id="18"/>
            <p:cNvSpPr txBox="true"/>
            <p:nvPr/>
          </p:nvSpPr>
          <p:spPr>
            <a:xfrm>
              <a:off x="0" y="-38100"/>
              <a:ext cx="3419832" cy="2111029"/>
            </a:xfrm>
            <a:prstGeom prst="rect">
              <a:avLst/>
            </a:prstGeom>
          </p:spPr>
          <p:txBody>
            <a:bodyPr anchor="ctr" rtlCol="false" tIns="50800" lIns="50800" bIns="50800" rIns="50800"/>
            <a:lstStyle/>
            <a:p>
              <a:pPr algn="ctr">
                <a:lnSpc>
                  <a:spcPts val="2799"/>
                </a:lnSpc>
              </a:pPr>
              <a:r>
                <a:rPr lang="en-US" sz="1999">
                  <a:solidFill>
                    <a:srgbClr val="000000"/>
                  </a:solidFill>
                  <a:latin typeface="Canva Sans"/>
                  <a:ea typeface="Canva Sans"/>
                  <a:cs typeface="Canva Sans"/>
                  <a:sym typeface="Canva Sans"/>
                </a:rPr>
                <a:t>A Morin, Very Well Mind, 2025.</a:t>
              </a:r>
              <a:r>
                <a:rPr lang="en-US" sz="1999" i="true">
                  <a:solidFill>
                    <a:srgbClr val="000000"/>
                  </a:solidFill>
                  <a:latin typeface="Canva Sans Italics"/>
                  <a:ea typeface="Canva Sans Italics"/>
                  <a:cs typeface="Canva Sans Italics"/>
                  <a:sym typeface="Canva Sans Italics"/>
                </a:rPr>
                <a:t> How to Improve Your Psychological Well-Being.</a:t>
              </a:r>
              <a:r>
                <a:rPr lang="en-US" sz="1999">
                  <a:solidFill>
                    <a:srgbClr val="000000"/>
                  </a:solidFill>
                  <a:latin typeface="Canva Sans"/>
                  <a:ea typeface="Canva Sans"/>
                  <a:cs typeface="Canva Sans"/>
                  <a:sym typeface="Canva Sans"/>
                </a:rPr>
                <a:t> </a:t>
              </a:r>
              <a:r>
                <a:rPr lang="en-US" sz="1999" u="sng">
                  <a:solidFill>
                    <a:srgbClr val="000000"/>
                  </a:solidFill>
                  <a:latin typeface="Canva Sans"/>
                  <a:ea typeface="Canva Sans"/>
                  <a:cs typeface="Canva Sans"/>
                  <a:sym typeface="Canva Sans"/>
                  <a:hlinkClick r:id="rId12" tooltip="https://www.verywellmind.com/improve-psychological-well-being-4177330"/>
                </a:rPr>
                <a:t>https://www.verywellmind.com/improve-psychological-well-being-4177330</a:t>
              </a:r>
              <a:r>
                <a:rPr lang="en-US" sz="1999">
                  <a:solidFill>
                    <a:srgbClr val="000000"/>
                  </a:solidFill>
                  <a:latin typeface="Canva Sans"/>
                  <a:ea typeface="Canva Sans"/>
                  <a:cs typeface="Canva Sans"/>
                  <a:sym typeface="Canva Sans"/>
                </a:rPr>
                <a:t> Date accessed: 4th May 2026</a:t>
              </a:r>
            </a:p>
            <a:p>
              <a:pPr algn="ctr">
                <a:lnSpc>
                  <a:spcPts val="2799"/>
                </a:lnSpc>
              </a:pPr>
            </a:p>
            <a:p>
              <a:pPr algn="ctr">
                <a:lnSpc>
                  <a:spcPts val="2799"/>
                </a:lnSpc>
              </a:pPr>
              <a:r>
                <a:rPr lang="en-US" sz="1999">
                  <a:solidFill>
                    <a:srgbClr val="000000"/>
                  </a:solidFill>
                  <a:latin typeface="Canva Sans"/>
                  <a:ea typeface="Canva Sans"/>
                  <a:cs typeface="Canva Sans"/>
                  <a:sym typeface="Canva Sans"/>
                </a:rPr>
                <a:t>Cleveland Clinic, 2023. </a:t>
              </a:r>
              <a:r>
                <a:rPr lang="en-US" sz="1999" i="true">
                  <a:solidFill>
                    <a:srgbClr val="000000"/>
                  </a:solidFill>
                  <a:latin typeface="Canva Sans Italics"/>
                  <a:ea typeface="Canva Sans Italics"/>
                  <a:cs typeface="Canva Sans Italics"/>
                  <a:sym typeface="Canva Sans Italics"/>
                </a:rPr>
                <a:t>Adolescent Development.</a:t>
              </a:r>
              <a:r>
                <a:rPr lang="en-US" sz="1999">
                  <a:solidFill>
                    <a:srgbClr val="000000"/>
                  </a:solidFill>
                  <a:latin typeface="Canva Sans"/>
                  <a:ea typeface="Canva Sans"/>
                  <a:cs typeface="Canva Sans"/>
                  <a:sym typeface="Canva Sans"/>
                </a:rPr>
                <a:t> </a:t>
              </a:r>
              <a:r>
                <a:rPr lang="en-US" sz="1999" u="sng">
                  <a:solidFill>
                    <a:srgbClr val="000000"/>
                  </a:solidFill>
                  <a:latin typeface="Canva Sans"/>
                  <a:ea typeface="Canva Sans"/>
                  <a:cs typeface="Canva Sans"/>
                  <a:sym typeface="Canva Sans"/>
                  <a:hlinkClick r:id="rId13" tooltip="https://my.clevelandclinic.org/health/articles/7060-adolescent-development"/>
                </a:rPr>
                <a:t>https://my.clevelandclinic.org/health/articles/7060-adolescent-development</a:t>
              </a:r>
              <a:r>
                <a:rPr lang="en-US" sz="1999">
                  <a:solidFill>
                    <a:srgbClr val="000000"/>
                  </a:solidFill>
                  <a:latin typeface="Canva Sans"/>
                  <a:ea typeface="Canva Sans"/>
                  <a:cs typeface="Canva Sans"/>
                  <a:sym typeface="Canva Sans"/>
                </a:rPr>
                <a:t> Date accessed:5th May 2026</a:t>
              </a:r>
            </a:p>
            <a:p>
              <a:pPr algn="ctr">
                <a:lnSpc>
                  <a:spcPts val="2799"/>
                </a:lnSpc>
              </a:pPr>
            </a:p>
            <a:p>
              <a:pPr algn="ctr">
                <a:lnSpc>
                  <a:spcPts val="2799"/>
                </a:lnSpc>
              </a:pPr>
              <a:r>
                <a:rPr lang="en-US" sz="1999">
                  <a:solidFill>
                    <a:srgbClr val="000000"/>
                  </a:solidFill>
                  <a:latin typeface="Canva Sans"/>
                  <a:ea typeface="Canva Sans"/>
                  <a:cs typeface="Canva Sans"/>
                  <a:sym typeface="Canva Sans"/>
                </a:rPr>
                <a:t>Gov, 2023. </a:t>
              </a:r>
              <a:r>
                <a:rPr lang="en-US" sz="1999" i="true">
                  <a:solidFill>
                    <a:srgbClr val="000000"/>
                  </a:solidFill>
                  <a:latin typeface="Canva Sans Italics"/>
                  <a:ea typeface="Canva Sans Italics"/>
                  <a:cs typeface="Canva Sans Italics"/>
                  <a:sym typeface="Canva Sans Italics"/>
                </a:rPr>
                <a:t>Guidance: 'You're Welcome': establishing youth-friendly health and care services.</a:t>
              </a:r>
              <a:r>
                <a:rPr lang="en-US" sz="1999">
                  <a:solidFill>
                    <a:srgbClr val="000000"/>
                  </a:solidFill>
                  <a:latin typeface="Canva Sans"/>
                  <a:ea typeface="Canva Sans"/>
                  <a:cs typeface="Canva Sans"/>
                  <a:sym typeface="Canva Sans"/>
                </a:rPr>
                <a:t> </a:t>
              </a:r>
              <a:r>
                <a:rPr lang="en-US" sz="1999" u="sng">
                  <a:solidFill>
                    <a:srgbClr val="000000"/>
                  </a:solidFill>
                  <a:latin typeface="Canva Sans"/>
                  <a:ea typeface="Canva Sans"/>
                  <a:cs typeface="Canva Sans"/>
                  <a:sym typeface="Canva Sans"/>
                  <a:hlinkClick r:id="rId14" tooltip="https://www.gov.uk/government/publications/establishing-youth-friendly-health-and-care-services/youre-welcome-establishing-youth-friendly-health-and-care-services"/>
                </a:rPr>
                <a:t>https://www.gov.uk/government/publications/establishing-youth-friendly-health-and-care-services/youre-welcome-establishing-youth-friendly-health-and-care-services</a:t>
              </a:r>
              <a:r>
                <a:rPr lang="en-US" sz="1999">
                  <a:solidFill>
                    <a:srgbClr val="000000"/>
                  </a:solidFill>
                  <a:latin typeface="Canva Sans"/>
                  <a:ea typeface="Canva Sans"/>
                  <a:cs typeface="Canva Sans"/>
                  <a:sym typeface="Canva Sans"/>
                </a:rPr>
                <a:t> Date accessed: 5th May 2026.</a:t>
              </a:r>
            </a:p>
            <a:p>
              <a:pPr algn="ctr">
                <a:lnSpc>
                  <a:spcPts val="2799"/>
                </a:lnSpc>
              </a:pPr>
              <a:r>
                <a:rPr lang="en-US" sz="1999">
                  <a:solidFill>
                    <a:srgbClr val="000000"/>
                  </a:solidFill>
                  <a:latin typeface="Canva Sans"/>
                  <a:ea typeface="Canva Sans"/>
                  <a:cs typeface="Canva Sans"/>
                  <a:sym typeface="Canva Sans"/>
                </a:rPr>
                <a:t>National Youth Agency, 2026. </a:t>
              </a:r>
              <a:r>
                <a:rPr lang="en-US" sz="1999" i="true">
                  <a:solidFill>
                    <a:srgbClr val="000000"/>
                  </a:solidFill>
                  <a:latin typeface="Canva Sans Italics"/>
                  <a:ea typeface="Canva Sans Italics"/>
                  <a:cs typeface="Canva Sans Italics"/>
                  <a:sym typeface="Canva Sans Italics"/>
                </a:rPr>
                <a:t>What is Youth Work; An Introduction to Youth Work.</a:t>
              </a:r>
              <a:r>
                <a:rPr lang="en-US" sz="1999">
                  <a:solidFill>
                    <a:srgbClr val="000000"/>
                  </a:solidFill>
                  <a:latin typeface="Canva Sans"/>
                  <a:ea typeface="Canva Sans"/>
                  <a:cs typeface="Canva Sans"/>
                  <a:sym typeface="Canva Sans"/>
                </a:rPr>
                <a:t> </a:t>
              </a:r>
              <a:r>
                <a:rPr lang="en-US" sz="1999" u="sng">
                  <a:solidFill>
                    <a:srgbClr val="000000"/>
                  </a:solidFill>
                  <a:latin typeface="Canva Sans"/>
                  <a:ea typeface="Canva Sans"/>
                  <a:cs typeface="Canva Sans"/>
                  <a:sym typeface="Canva Sans"/>
                  <a:hlinkClick r:id="rId15" tooltip="https://nya.org.uk/what-is-youth-work/"/>
                </a:rPr>
                <a:t>https://nya.org.uk/what-is-youth-work/</a:t>
              </a:r>
              <a:r>
                <a:rPr lang="en-US" sz="1999">
                  <a:solidFill>
                    <a:srgbClr val="000000"/>
                  </a:solidFill>
                  <a:latin typeface="Canva Sans"/>
                  <a:ea typeface="Canva Sans"/>
                  <a:cs typeface="Canva Sans"/>
                  <a:sym typeface="Canva Sans"/>
                </a:rPr>
                <a:t> Date accessed: 4th May 2026.</a:t>
              </a:r>
            </a:p>
            <a:p>
              <a:pPr algn="ctr">
                <a:lnSpc>
                  <a:spcPts val="2799"/>
                </a:lnSpc>
              </a:pPr>
            </a:p>
            <a:p>
              <a:pPr algn="ctr">
                <a:lnSpc>
                  <a:spcPts val="2799"/>
                </a:lnSpc>
              </a:pPr>
              <a:r>
                <a:rPr lang="en-US" sz="1999">
                  <a:solidFill>
                    <a:srgbClr val="000000"/>
                  </a:solidFill>
                  <a:latin typeface="Canva Sans"/>
                  <a:ea typeface="Canva Sans"/>
                  <a:cs typeface="Canva Sans"/>
                  <a:sym typeface="Canva Sans"/>
                </a:rPr>
                <a:t>World Health Organisation, 2025. </a:t>
              </a:r>
              <a:r>
                <a:rPr lang="en-US" sz="1999" i="true">
                  <a:solidFill>
                    <a:srgbClr val="000000"/>
                  </a:solidFill>
                  <a:latin typeface="Canva Sans Italics"/>
                  <a:ea typeface="Canva Sans Italics"/>
                  <a:cs typeface="Canva Sans Italics"/>
                  <a:sym typeface="Canva Sans Italics"/>
                </a:rPr>
                <a:t>Mental Health of Adolescents. </a:t>
              </a:r>
              <a:r>
                <a:rPr lang="en-US" sz="1999" u="sng">
                  <a:solidFill>
                    <a:srgbClr val="000000"/>
                  </a:solidFill>
                  <a:latin typeface="Canva Sans"/>
                  <a:ea typeface="Canva Sans"/>
                  <a:cs typeface="Canva Sans"/>
                  <a:sym typeface="Canva Sans"/>
                  <a:hlinkClick r:id="rId16" tooltip="https://www.who.int/news-room/fact-sheets/detail/adolescent-mental-health"/>
                </a:rPr>
                <a:t>https://www.who.int/news-room/fact-sheets/detail/adolescent-mental-health</a:t>
              </a:r>
              <a:r>
                <a:rPr lang="en-US" sz="1999">
                  <a:solidFill>
                    <a:srgbClr val="000000"/>
                  </a:solidFill>
                  <a:latin typeface="Canva Sans"/>
                  <a:ea typeface="Canva Sans"/>
                  <a:cs typeface="Canva Sans"/>
                  <a:sym typeface="Canva Sans"/>
                </a:rPr>
                <a:t> Date accessed: 4th May 2026.</a:t>
              </a:r>
            </a:p>
            <a:p>
              <a:pPr algn="ctr">
                <a:lnSpc>
                  <a:spcPts val="2799"/>
                </a:lnSpc>
              </a:pPr>
            </a:p>
            <a:p>
              <a:pPr algn="ctr">
                <a:lnSpc>
                  <a:spcPts val="2799"/>
                </a:lnSpc>
              </a:pPr>
              <a:r>
                <a:rPr lang="en-US" sz="1999">
                  <a:solidFill>
                    <a:srgbClr val="000000"/>
                  </a:solidFill>
                  <a:latin typeface="Canva Sans"/>
                  <a:ea typeface="Canva Sans"/>
                  <a:cs typeface="Canva Sans"/>
                  <a:sym typeface="Canva Sans"/>
                </a:rPr>
                <a:t>Youth Affairs Council Victoria, 2026.</a:t>
              </a:r>
              <a:r>
                <a:rPr lang="en-US" sz="1999" i="true">
                  <a:solidFill>
                    <a:srgbClr val="000000"/>
                  </a:solidFill>
                  <a:latin typeface="Canva Sans Italics"/>
                  <a:ea typeface="Canva Sans Italics"/>
                  <a:cs typeface="Canva Sans Italics"/>
                  <a:sym typeface="Canva Sans Italics"/>
                </a:rPr>
                <a:t> Strength-based Practice. </a:t>
              </a:r>
              <a:r>
                <a:rPr lang="en-US" sz="1999" u="sng">
                  <a:solidFill>
                    <a:srgbClr val="000000"/>
                  </a:solidFill>
                  <a:latin typeface="Canva Sans"/>
                  <a:ea typeface="Canva Sans"/>
                  <a:cs typeface="Canva Sans"/>
                  <a:sym typeface="Canva Sans"/>
                  <a:hlinkClick r:id="rId17" tooltip="https://www.yacvic.org.au/yerp/become-a-youth-worker/strengths-based-practice/"/>
                </a:rPr>
                <a:t>https://www.yacvic.org.au/yerp/become-a-youth-worker/strengths-based-practice/</a:t>
              </a:r>
              <a:r>
                <a:rPr lang="en-US" sz="1999">
                  <a:solidFill>
                    <a:srgbClr val="000000"/>
                  </a:solidFill>
                  <a:latin typeface="Canva Sans"/>
                  <a:ea typeface="Canva Sans"/>
                  <a:cs typeface="Canva Sans"/>
                  <a:sym typeface="Canva Sans"/>
                </a:rPr>
                <a:t> Date accessed 5th May 2026.</a:t>
              </a:r>
            </a:p>
            <a:p>
              <a:pPr algn="ctr">
                <a:lnSpc>
                  <a:spcPts val="2799"/>
                </a:lnSpc>
              </a:pPr>
            </a:p>
            <a:p>
              <a:pPr algn="ctr">
                <a:lnSpc>
                  <a:spcPts val="2799"/>
                </a:lnSpc>
              </a:pPr>
              <a:r>
                <a:rPr lang="en-US" sz="1999">
                  <a:solidFill>
                    <a:srgbClr val="000000"/>
                  </a:solidFill>
                  <a:latin typeface="Canva Sans"/>
                  <a:ea typeface="Canva Sans"/>
                  <a:cs typeface="Canva Sans"/>
                  <a:sym typeface="Canva Sans"/>
                </a:rPr>
                <a:t>YoungMinds, 2025.</a:t>
              </a:r>
              <a:r>
                <a:rPr lang="en-US" sz="1999" i="true">
                  <a:solidFill>
                    <a:srgbClr val="000000"/>
                  </a:solidFill>
                  <a:latin typeface="Canva Sans Italics"/>
                  <a:ea typeface="Canva Sans Italics"/>
                  <a:cs typeface="Canva Sans Italics"/>
                  <a:sym typeface="Canva Sans Italics"/>
                </a:rPr>
                <a:t> You Matter: Our strategy 2020-2026.</a:t>
              </a:r>
              <a:r>
                <a:rPr lang="en-US" sz="1999">
                  <a:solidFill>
                    <a:srgbClr val="000000"/>
                  </a:solidFill>
                  <a:latin typeface="Canva Sans"/>
                  <a:ea typeface="Canva Sans"/>
                  <a:cs typeface="Canva Sans"/>
                  <a:sym typeface="Canva Sans"/>
                </a:rPr>
                <a:t> </a:t>
              </a:r>
              <a:r>
                <a:rPr lang="en-US" sz="1999" u="sng">
                  <a:solidFill>
                    <a:srgbClr val="000000"/>
                  </a:solidFill>
                  <a:latin typeface="Canva Sans"/>
                  <a:ea typeface="Canva Sans"/>
                  <a:cs typeface="Canva Sans"/>
                  <a:sym typeface="Canva Sans"/>
                  <a:hlinkClick r:id="rId18" tooltip="https://www.youngminds.org.uk/about-us/our-strategy/"/>
                </a:rPr>
                <a:t>https://www.youngminds.org.uk/about-us/our-strategy/</a:t>
              </a:r>
              <a:r>
                <a:rPr lang="en-US" sz="1999">
                  <a:solidFill>
                    <a:srgbClr val="000000"/>
                  </a:solidFill>
                  <a:latin typeface="Canva Sans"/>
                  <a:ea typeface="Canva Sans"/>
                  <a:cs typeface="Canva Sans"/>
                  <a:sym typeface="Canva Sans"/>
                </a:rPr>
                <a:t> Date accessed: 5th May 2026</a:t>
              </a:r>
            </a:p>
            <a:p>
              <a:pPr algn="ctr">
                <a:lnSpc>
                  <a:spcPts val="2799"/>
                </a:lnSpc>
              </a:pPr>
            </a:p>
          </p:txBody>
        </p:sp>
      </p:grpSp>
      <p:sp>
        <p:nvSpPr>
          <p:cNvPr name="TextBox 19" id="19"/>
          <p:cNvSpPr txBox="true"/>
          <p:nvPr/>
        </p:nvSpPr>
        <p:spPr>
          <a:xfrm rot="0">
            <a:off x="5298757" y="789605"/>
            <a:ext cx="17928154" cy="1202762"/>
          </a:xfrm>
          <a:prstGeom prst="rect">
            <a:avLst/>
          </a:prstGeom>
        </p:spPr>
        <p:txBody>
          <a:bodyPr anchor="t" rtlCol="false" tIns="0" lIns="0" bIns="0" rIns="0">
            <a:spAutoFit/>
          </a:bodyPr>
          <a:lstStyle/>
          <a:p>
            <a:pPr algn="l">
              <a:lnSpc>
                <a:spcPts val="8727"/>
              </a:lnSpc>
            </a:pPr>
            <a:r>
              <a:rPr lang="en-US" sz="8727">
                <a:solidFill>
                  <a:srgbClr val="4EA62F"/>
                </a:solidFill>
                <a:latin typeface="Brixton"/>
                <a:ea typeface="Brixton"/>
                <a:cs typeface="Brixton"/>
                <a:sym typeface="Brixton"/>
              </a:rPr>
              <a:t>References</a:t>
            </a:r>
          </a:p>
        </p:txBody>
      </p:sp>
      <p:sp>
        <p:nvSpPr>
          <p:cNvPr name="TextBox 20" id="2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DAHIv07GJbs</dc:identifier>
  <dcterms:modified xsi:type="dcterms:W3CDTF">2011-08-01T06:04:30Z</dcterms:modified>
  <cp:revision>1</cp:revision>
  <dc:title>Exploring the  Adolescent Experience - Chloe Brown</dc:title>
</cp:coreProperties>
</file>