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handoutMasterIdLst>
    <p:handoutMasterId r:id="rId32"/>
  </p:handoutMasterIdLst>
  <p:sldIdLst>
    <p:sldId id="319" r:id="rId2"/>
    <p:sldId id="315" r:id="rId3"/>
    <p:sldId id="318" r:id="rId4"/>
    <p:sldId id="317" r:id="rId5"/>
    <p:sldId id="314" r:id="rId6"/>
    <p:sldId id="350" r:id="rId7"/>
    <p:sldId id="348" r:id="rId8"/>
    <p:sldId id="325" r:id="rId9"/>
    <p:sldId id="351" r:id="rId10"/>
    <p:sldId id="361" r:id="rId11"/>
    <p:sldId id="352" r:id="rId12"/>
    <p:sldId id="329" r:id="rId13"/>
    <p:sldId id="365" r:id="rId14"/>
    <p:sldId id="358" r:id="rId15"/>
    <p:sldId id="368" r:id="rId16"/>
    <p:sldId id="353" r:id="rId17"/>
    <p:sldId id="369" r:id="rId18"/>
    <p:sldId id="354" r:id="rId19"/>
    <p:sldId id="355" r:id="rId20"/>
    <p:sldId id="356" r:id="rId21"/>
    <p:sldId id="364" r:id="rId22"/>
    <p:sldId id="357" r:id="rId23"/>
    <p:sldId id="349" r:id="rId24"/>
    <p:sldId id="360" r:id="rId25"/>
    <p:sldId id="362" r:id="rId26"/>
    <p:sldId id="366" r:id="rId27"/>
    <p:sldId id="367" r:id="rId28"/>
    <p:sldId id="270" r:id="rId29"/>
    <p:sldId id="363" r:id="rId30"/>
  </p:sldIdLst>
  <p:sldSz cx="9144000" cy="6858000" type="screen4x3"/>
  <p:notesSz cx="6669088" cy="9753600"/>
  <p:custShowLst>
    <p:custShow name="Custom Show 1" id="0">
      <p:sldLst>
        <p:sld r:id="rId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71A206-26BD-4C1E-AF74-67A85D8D3E1A}" v="12" dt="2021-06-07T20:57:29.4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108" d="100"/>
          <a:sy n="108" d="100"/>
        </p:scale>
        <p:origin x="174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006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031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41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241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52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080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1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43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180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8957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9634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865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8391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331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328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156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792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931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37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036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2509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1303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55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51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26&amp;v=ljiOuYDSs4U&amp;feature=emb_logo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t.korede@uwtsd.ac.uk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How to review the  </a:t>
            </a:r>
          </a:p>
          <a:p>
            <a:pPr algn="ctr"/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literature 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Title -	Introduction to Research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Module – BMHP 5005</a:t>
            </a:r>
          </a:p>
          <a:p>
            <a:pPr marL="0" indent="0">
              <a:buNone/>
            </a:pPr>
            <a:r>
              <a:rPr lang="en-GB" sz="2800" dirty="0"/>
              <a:t>Code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5508104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16632"/>
            <a:ext cx="4114800" cy="720080"/>
          </a:xfrm>
        </p:spPr>
        <p:txBody>
          <a:bodyPr>
            <a:normAutofit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449050"/>
              </p:ext>
            </p:extLst>
          </p:nvPr>
        </p:nvGraphicFramePr>
        <p:xfrm>
          <a:off x="323528" y="836712"/>
          <a:ext cx="8640960" cy="475253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43311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297649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75253">
                <a:tc>
                  <a:txBody>
                    <a:bodyPr/>
                    <a:lstStyle/>
                    <a:p>
                      <a:r>
                        <a:rPr lang="en-GB" b="0" dirty="0"/>
                        <a:t>Week 1 (1/10/21)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 (8/10/21)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3 (15/10/21)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4 (22/10/21)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 (29/10/21)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 (5/11/21)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 (12/11/21)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supports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 (19/11/21)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  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 (26/11/21)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Preparation for 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7525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 (3/12/21)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284" y="2060848"/>
            <a:ext cx="5729807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comprehensive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voice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6285384" cy="21602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Structuring your literature review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1184"/>
            <a:ext cx="6696744" cy="702568"/>
          </a:xfrm>
        </p:spPr>
        <p:txBody>
          <a:bodyPr>
            <a:normAutofit/>
          </a:bodyPr>
          <a:lstStyle/>
          <a:p>
            <a:r>
              <a:rPr lang="en-GB" dirty="0"/>
              <a:t>Sources of literature review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08912" cy="4608512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Familiar with a range of reliable resources and can distinguish between good/poor quality. 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The credibility of sources is extremely important. 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b="1" dirty="0"/>
              <a:t>References</a:t>
            </a:r>
            <a:r>
              <a:rPr lang="en-GB" sz="2800" dirty="0"/>
              <a:t> should be according to Harvard referencing conventions. </a:t>
            </a:r>
          </a:p>
        </p:txBody>
      </p:sp>
    </p:spTree>
    <p:extLst>
      <p:ext uri="{BB962C8B-B14F-4D97-AF65-F5344CB8AC3E}">
        <p14:creationId xmlns:p14="http://schemas.microsoft.com/office/powerpoint/2010/main" val="3969152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696744" cy="990600"/>
          </a:xfrm>
        </p:spPr>
        <p:txBody>
          <a:bodyPr>
            <a:normAutofit/>
          </a:bodyPr>
          <a:lstStyle/>
          <a:p>
            <a:r>
              <a:rPr lang="en-GB" dirty="0"/>
              <a:t>Sources of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67272"/>
            <a:ext cx="8301608" cy="3977952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Sources of literature review include: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Textbooks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Reports e.g. WHO, UK and Welsh governments, NHS, Department of Health, Joseph Rowntree Foundation, Nuffield Trust, Health Foundation etc.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Academic research journals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Corporate bodies and websites e.g. BBC, UNICEF</a:t>
            </a:r>
          </a:p>
        </p:txBody>
      </p:sp>
    </p:spTree>
    <p:extLst>
      <p:ext uri="{BB962C8B-B14F-4D97-AF65-F5344CB8AC3E}">
        <p14:creationId xmlns:p14="http://schemas.microsoft.com/office/powerpoint/2010/main" val="2857385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1184"/>
            <a:ext cx="6696744" cy="702568"/>
          </a:xfrm>
        </p:spPr>
        <p:txBody>
          <a:bodyPr>
            <a:normAutofit/>
          </a:bodyPr>
          <a:lstStyle/>
          <a:p>
            <a:r>
              <a:rPr lang="en-GB" dirty="0"/>
              <a:t>Searching for literature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08912" cy="4176464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Select suitable databases and appropriate search engine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Google scholar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Scopus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ScienceDirect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Social Care Online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Web of Science etc.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 with keywords and phrases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 with the year of publication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 with the names of specific authors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 most cited paper/book in that topic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 with synonyms of keywords</a:t>
            </a:r>
          </a:p>
        </p:txBody>
      </p:sp>
    </p:spTree>
    <p:extLst>
      <p:ext uri="{BB962C8B-B14F-4D97-AF65-F5344CB8AC3E}">
        <p14:creationId xmlns:p14="http://schemas.microsoft.com/office/powerpoint/2010/main" val="258466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9E84C6C-2B60-4D38-BB3F-4C62C42C4E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3" b="9060"/>
          <a:stretch/>
        </p:blipFill>
        <p:spPr>
          <a:xfrm>
            <a:off x="666624" y="260647"/>
            <a:ext cx="7001719" cy="534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67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1F3A8DE-0F00-40C5-B0FD-5A2D07E20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850" y="764704"/>
            <a:ext cx="7952582" cy="502934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AD8138-3796-4B31-A847-8A0447CF5A06}"/>
              </a:ext>
            </a:extLst>
          </p:cNvPr>
          <p:cNvSpPr txBox="1"/>
          <p:nvPr/>
        </p:nvSpPr>
        <p:spPr>
          <a:xfrm>
            <a:off x="1043608" y="1886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Inclusion and Exclusion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9237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696744" cy="702568"/>
          </a:xfrm>
        </p:spPr>
        <p:txBody>
          <a:bodyPr>
            <a:normAutofit/>
          </a:bodyPr>
          <a:lstStyle/>
          <a:p>
            <a:r>
              <a:rPr lang="en-GB" dirty="0"/>
              <a:t>Searching for literature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276872"/>
            <a:ext cx="8208912" cy="259228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>
                <a:hlinkClick r:id="rId3"/>
              </a:rPr>
              <a:t>https://www.youtube.com/watch?time_continue=26&amp;v=ljiOuYDSs4U&amp;feature=emb_logo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2863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2520280" cy="990600"/>
          </a:xfrm>
        </p:spPr>
        <p:txBody>
          <a:bodyPr>
            <a:normAutofit/>
          </a:bodyPr>
          <a:lstStyle/>
          <a:p>
            <a:r>
              <a:rPr lang="en-GB" dirty="0"/>
              <a:t>Activity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5"/>
            <a:ext cx="5277272" cy="3039383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200" b="1" dirty="0"/>
              <a:t>Search</a:t>
            </a:r>
            <a:r>
              <a:rPr lang="en-GB" sz="2200" dirty="0"/>
              <a:t> for two literature on your chosen topic using 4 different keywords. </a:t>
            </a:r>
          </a:p>
          <a:p>
            <a:pPr>
              <a:buClr>
                <a:srgbClr val="C00000"/>
              </a:buClr>
            </a:pPr>
            <a:r>
              <a:rPr lang="en-GB" sz="2200" dirty="0"/>
              <a:t>Identify the </a:t>
            </a:r>
            <a:r>
              <a:rPr lang="en-GB" sz="2200" b="1" dirty="0"/>
              <a:t>FOUR</a:t>
            </a:r>
            <a:r>
              <a:rPr lang="en-GB" sz="2200" dirty="0"/>
              <a:t> keywords used. </a:t>
            </a:r>
          </a:p>
          <a:p>
            <a:pPr>
              <a:buClr>
                <a:srgbClr val="C00000"/>
              </a:buClr>
            </a:pPr>
            <a:r>
              <a:rPr lang="en-GB" sz="2200" dirty="0"/>
              <a:t>Reference the literature and share your answer with me at t.korede@uwtsd.ac.ac.uk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881E6-930F-4575-80D2-1587BFAD1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3617" y="2636912"/>
            <a:ext cx="3370383" cy="303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18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6285384" cy="2160240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Structuring your literature review</a:t>
            </a:r>
          </a:p>
          <a:p>
            <a:pPr>
              <a:buClr>
                <a:srgbClr val="C00000"/>
              </a:buClr>
            </a:pPr>
            <a:r>
              <a:rPr lang="en-GB" sz="2600" dirty="0"/>
              <a:t>Example and application to assignment brief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38E826-87C3-4D06-BE6D-F4771799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75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768" y="260648"/>
            <a:ext cx="8507704" cy="702568"/>
          </a:xfrm>
        </p:spPr>
        <p:txBody>
          <a:bodyPr>
            <a:normAutofit/>
          </a:bodyPr>
          <a:lstStyle/>
          <a:p>
            <a:r>
              <a:rPr lang="en-GB" sz="2800" dirty="0"/>
              <a:t>Critical writing in a literature review can include…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208912" cy="4464496"/>
          </a:xfrm>
        </p:spPr>
        <p:txBody>
          <a:bodyPr>
            <a:normAutofit fontScale="62500" lnSpcReduction="20000"/>
          </a:bodyPr>
          <a:lstStyle/>
          <a:p>
            <a:pPr>
              <a:buClr>
                <a:srgbClr val="C00000"/>
              </a:buClr>
            </a:pPr>
            <a:r>
              <a:rPr lang="en-US" sz="3200" dirty="0"/>
              <a:t>Comparing and contrasting different theories, concepts etc. and indicating the position you are taking for your own work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Showing how limitations in others work creates a research gap for you. 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Strategic and selective referencing to support the underpinning arguments which form the basis of your research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Synthesizing and reformulating arguments from various sources to create new/more developed points of view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Agreeing with/defending a point of view or finding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Accepting current viewpoints have some strengths but qualifying your position by highlighting weaknesses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Rejecting a point of view with reasons (e.g. lack of evidence)</a:t>
            </a:r>
          </a:p>
          <a:p>
            <a:pPr>
              <a:buClr>
                <a:srgbClr val="C00000"/>
              </a:buClr>
            </a:pPr>
            <a:r>
              <a:rPr lang="en-US" sz="3200" dirty="0"/>
              <a:t>Making connections between sources</a:t>
            </a:r>
          </a:p>
          <a:p>
            <a:pPr>
              <a:buClr>
                <a:srgbClr val="C00000"/>
              </a:buClr>
            </a:pPr>
            <a:endParaRPr lang="en-US" sz="2800" dirty="0"/>
          </a:p>
          <a:p>
            <a:pPr>
              <a:buClr>
                <a:srgbClr val="C00000"/>
              </a:buClr>
            </a:pPr>
            <a:endParaRPr lang="en-US" sz="28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200" dirty="0"/>
              <a:t>Adapted from Ridley, D 2008. The literature review: a step-by- step guide for students.  London: Sage</a:t>
            </a:r>
          </a:p>
        </p:txBody>
      </p:sp>
    </p:spTree>
    <p:extLst>
      <p:ext uri="{BB962C8B-B14F-4D97-AF65-F5344CB8AC3E}">
        <p14:creationId xmlns:p14="http://schemas.microsoft.com/office/powerpoint/2010/main" val="19981878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768" y="260648"/>
            <a:ext cx="8507704" cy="702568"/>
          </a:xfrm>
        </p:spPr>
        <p:txBody>
          <a:bodyPr>
            <a:normAutofit/>
          </a:bodyPr>
          <a:lstStyle/>
          <a:p>
            <a:r>
              <a:rPr lang="en-GB" sz="2800" dirty="0"/>
              <a:t>Critical writing in a literature review can include…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797152"/>
            <a:ext cx="8208912" cy="864096"/>
          </a:xfrm>
        </p:spPr>
        <p:txBody>
          <a:bodyPr>
            <a:normAutofit fontScale="62500" lnSpcReduction="20000"/>
          </a:bodyPr>
          <a:lstStyle/>
          <a:p>
            <a:pPr>
              <a:buClr>
                <a:srgbClr val="C00000"/>
              </a:buClr>
            </a:pPr>
            <a:endParaRPr lang="en-US" sz="2800" dirty="0"/>
          </a:p>
          <a:p>
            <a:pPr>
              <a:buClr>
                <a:srgbClr val="C00000"/>
              </a:buClr>
            </a:pPr>
            <a:endParaRPr lang="en-US" sz="28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200" dirty="0"/>
              <a:t>Adapted from Moon, cited in Cottrell 1999:23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52A92E2-E249-4A74-A6EB-6EFC9B0642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973904"/>
              </p:ext>
            </p:extLst>
          </p:nvPr>
        </p:nvGraphicFramePr>
        <p:xfrm>
          <a:off x="210136" y="209807"/>
          <a:ext cx="8712968" cy="5013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4">
                  <a:extLst>
                    <a:ext uri="{9D8B030D-6E8A-4147-A177-3AD203B41FA5}">
                      <a16:colId xmlns:a16="http://schemas.microsoft.com/office/drawing/2014/main" val="2779210479"/>
                    </a:ext>
                  </a:extLst>
                </a:gridCol>
                <a:gridCol w="4356484">
                  <a:extLst>
                    <a:ext uri="{9D8B030D-6E8A-4147-A177-3AD203B41FA5}">
                      <a16:colId xmlns:a16="http://schemas.microsoft.com/office/drawing/2014/main" val="897297978"/>
                    </a:ext>
                  </a:extLst>
                </a:gridCol>
              </a:tblGrid>
              <a:tr h="513057">
                <a:tc>
                  <a:txBody>
                    <a:bodyPr/>
                    <a:lstStyle/>
                    <a:p>
                      <a:r>
                        <a:rPr lang="en-GB" dirty="0"/>
                        <a:t>Descriptive writing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Critical /Analytical writing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0728420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GB" dirty="0"/>
                        <a:t>States what happened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Identifies the significance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852532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US" dirty="0"/>
                        <a:t>States what something is like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Evaluates (judges the value) strengths and weaknesses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6601838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US" dirty="0"/>
                        <a:t>Gives the story so far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Weighs one piece of information against another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0612888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US" dirty="0"/>
                        <a:t>Explains what a theory says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Shows why something is relevant or suitable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0277059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GB" dirty="0"/>
                        <a:t>States the different components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Weighs up the importance of component parts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072122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GB" dirty="0"/>
                        <a:t>States links between items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Shows the relevance of links between pieces of</a:t>
                      </a:r>
                    </a:p>
                    <a:p>
                      <a:r>
                        <a:rPr lang="en-US" dirty="0"/>
                        <a:t>information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1449909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r>
                        <a:rPr lang="en-GB" dirty="0"/>
                        <a:t>Gives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Draws conclusions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0856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993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2">
            <a:extLst>
              <a:ext uri="{FF2B5EF4-FFF2-40B4-BE49-F238E27FC236}">
                <a16:creationId xmlns:a16="http://schemas.microsoft.com/office/drawing/2014/main" id="{34F57427-CA2D-4580-8E09-40FE8E8F58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490928"/>
              </p:ext>
            </p:extLst>
          </p:nvPr>
        </p:nvGraphicFramePr>
        <p:xfrm>
          <a:off x="0" y="48241"/>
          <a:ext cx="9144000" cy="680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4009">
                  <a:extLst>
                    <a:ext uri="{9D8B030D-6E8A-4147-A177-3AD203B41FA5}">
                      <a16:colId xmlns:a16="http://schemas.microsoft.com/office/drawing/2014/main" val="2849720916"/>
                    </a:ext>
                  </a:extLst>
                </a:gridCol>
                <a:gridCol w="1451991">
                  <a:extLst>
                    <a:ext uri="{9D8B030D-6E8A-4147-A177-3AD203B41FA5}">
                      <a16:colId xmlns:a16="http://schemas.microsoft.com/office/drawing/2014/main" val="1663377748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524251819"/>
                    </a:ext>
                  </a:extLst>
                </a:gridCol>
              </a:tblGrid>
              <a:tr h="651234">
                <a:tc>
                  <a:txBody>
                    <a:bodyPr/>
                    <a:lstStyle/>
                    <a:p>
                      <a:r>
                        <a:rPr lang="en-GB" dirty="0"/>
                        <a:t>SECTIONS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Included in word count?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Possible % of word count for this section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3839490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TITLE PAGE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533283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ABSTRACT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192473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TABLE OF CONTENTS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7465800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LISTS OF TABLES AND FIGURES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319162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INTRODUCTION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10%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295032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45%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281833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20%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553339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FINDINGS AND DISCUSSION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20%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6557630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chemeClr val="bg1"/>
                          </a:solidFill>
                        </a:rPr>
                        <a:t>CONCLUSION AND RECOMMENDATIONS</a:t>
                      </a:r>
                      <a:endParaRPr lang="en-GB" sz="1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5%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5410642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REFERENCES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Minimum </a:t>
                      </a:r>
                      <a:r>
                        <a:rPr lang="en-GB" b="1">
                          <a:solidFill>
                            <a:schemeClr val="bg1"/>
                          </a:solidFill>
                        </a:rPr>
                        <a:t>20 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4299351"/>
                  </a:ext>
                </a:extLst>
              </a:tr>
              <a:tr h="55986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APPENDICES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18029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4591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124744"/>
            <a:ext cx="8208963" cy="3744119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Abstract / Executive summary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US" dirty="0"/>
              <a:t>Provides an overview of the review content, so that they can determine if it is relevant to their research.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 abstract should include brief background information, including any knowledge gaps or discrepancies that the review aims to address.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A good abstract also includes a brief statement of the main findings and how they relate to the broader context.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723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124744"/>
            <a:ext cx="8208963" cy="3744119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Introduction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US" dirty="0"/>
              <a:t>Start with a relevant background information and definitions or explanations of the relevant terms and concepts.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Provide information that is relevant for your specific topic, and explain the importance of your topic (e.g. why it’s worth reading your literature review).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Tell the reader what the scope of your review is, e.g. what key points you will include in the body of your review.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Give the aim or purpose of your review. This is often included at the end of the introduction.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390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689" y="727799"/>
            <a:ext cx="8496622" cy="4968552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Body: the literature review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Structure the literature review in a logical and coherent way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Use sub-headings and paragraphs to structure and organise your ideas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Describe few items but rather analyse the literature than merely describing them. 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Show similarity and (or) discrepancy among studies and findings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Discuss each of the themes that you have identified from reviewing the literature: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Introduce each theme with contextual/background information  specific to that theme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Describe in detail some of the key research you have found. Focus on research findings or results. 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Indicate strengths/limitations: consider the suitability of the methodology/methods of the studies and of the sampling (its size/method)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Use other references to support the evidence (less detail required) 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Use a paragraph to communicate each theme/ idea/ finding </a:t>
            </a:r>
          </a:p>
          <a:p>
            <a:pPr lvl="2">
              <a:buClr>
                <a:srgbClr val="C00000"/>
              </a:buClr>
            </a:pPr>
            <a:r>
              <a:rPr lang="en-US" dirty="0"/>
              <a:t>Make link with the next theme</a:t>
            </a:r>
          </a:p>
        </p:txBody>
      </p:sp>
    </p:spTree>
    <p:extLst>
      <p:ext uri="{BB962C8B-B14F-4D97-AF65-F5344CB8AC3E}">
        <p14:creationId xmlns:p14="http://schemas.microsoft.com/office/powerpoint/2010/main" val="1075859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124744"/>
            <a:ext cx="8496622" cy="4536504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Methodology and methods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US" dirty="0"/>
              <a:t>Introduce the section</a:t>
            </a:r>
          </a:p>
          <a:p>
            <a:pPr lvl="1">
              <a:buClr>
                <a:srgbClr val="C00000"/>
              </a:buClr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Substantiate your  design choice and describe what you did (i.e. the ‘methodology’ aspect of your study):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Explain how, in practical terms, your research was conducted (this is ‘the methods’ aspect of your study); detail how literature was found and evaluated (e.g. which search engines were used, what key terms were used, what critical appraisal tool was used, what inclusion/exclusion criteria were used etc. </a:t>
            </a:r>
          </a:p>
          <a:p>
            <a:pPr lvl="1">
              <a:buClr>
                <a:srgbClr val="C00000"/>
              </a:buClr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Explain, briefly, the importance of ethics in the research process</a:t>
            </a:r>
          </a:p>
          <a:p>
            <a:pPr lvl="1">
              <a:buClr>
                <a:srgbClr val="C00000"/>
              </a:buClr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 err="1"/>
              <a:t>Summarise</a:t>
            </a:r>
            <a:r>
              <a:rPr lang="en-US" dirty="0"/>
              <a:t> the section and provide link to the next section (results) – the link could be made, for example, by indicating the themes found in the results section</a:t>
            </a:r>
          </a:p>
        </p:txBody>
      </p:sp>
    </p:spTree>
    <p:extLst>
      <p:ext uri="{BB962C8B-B14F-4D97-AF65-F5344CB8AC3E}">
        <p14:creationId xmlns:p14="http://schemas.microsoft.com/office/powerpoint/2010/main" val="265928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689" y="1592796"/>
            <a:ext cx="8496622" cy="3672408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Findings and discussion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US" sz="2400" dirty="0"/>
              <a:t>What did you find based on your research question?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State and discuss the major findings from your research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Explain the importance and implication of your findings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Strengths/limitations of your study 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Discussion of findings, with reference to other literature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See how some of the journals you used have reported their findings and discussed them </a:t>
            </a:r>
          </a:p>
          <a:p>
            <a:pPr lvl="1">
              <a:buClr>
                <a:srgbClr val="C00000"/>
              </a:buClr>
            </a:pPr>
            <a:endParaRPr lang="en-US" dirty="0"/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090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696744" cy="702568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124744"/>
            <a:ext cx="8496622" cy="410445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Conclusion and recommendations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US" sz="2400" dirty="0"/>
              <a:t>Summarize what the research is all about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Explain briefly what you did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Give statement of main findings  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Give the take home point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Draw everything together in a concluding part</a:t>
            </a:r>
          </a:p>
          <a:p>
            <a:pPr lvl="1">
              <a:buClr>
                <a:srgbClr val="C00000"/>
              </a:buClr>
            </a:pPr>
            <a:r>
              <a:rPr lang="en-US" sz="2400" dirty="0"/>
              <a:t>Produce recommendations (bullet points can be used to do this)</a:t>
            </a:r>
          </a:p>
        </p:txBody>
      </p:sp>
    </p:spTree>
    <p:extLst>
      <p:ext uri="{BB962C8B-B14F-4D97-AF65-F5344CB8AC3E}">
        <p14:creationId xmlns:p14="http://schemas.microsoft.com/office/powerpoint/2010/main" val="738667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7272808" cy="648072"/>
          </a:xfrm>
        </p:spPr>
        <p:txBody>
          <a:bodyPr>
            <a:normAutofit/>
          </a:bodyPr>
          <a:lstStyle/>
          <a:p>
            <a:r>
              <a:rPr lang="en-GB" sz="2800" dirty="0"/>
              <a:t>Structuring your literature review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EFB862-4D2D-43F0-A8C3-627CEF3759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" y="620688"/>
            <a:ext cx="9138280" cy="5151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53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12466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Structuring your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8172"/>
            <a:ext cx="5562562" cy="61528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The funnel approach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46862D-56DB-4D12-BB47-02F44F63D00F}"/>
              </a:ext>
            </a:extLst>
          </p:cNvPr>
          <p:cNvSpPr txBox="1"/>
          <p:nvPr/>
        </p:nvSpPr>
        <p:spPr>
          <a:xfrm>
            <a:off x="533400" y="2214652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Distantly related to your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404B65-5C3F-465E-BA7E-6D81BEC10B9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24200" y="1926620"/>
            <a:ext cx="3106063" cy="33025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AC983D-B054-4CEA-A494-CCAA91464F03}"/>
              </a:ext>
            </a:extLst>
          </p:cNvPr>
          <p:cNvSpPr txBox="1"/>
          <p:nvPr/>
        </p:nvSpPr>
        <p:spPr>
          <a:xfrm>
            <a:off x="6504856" y="1998628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Background, more to do with your topic area than your research question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DD6738-6127-4475-B77E-A7EE47848A3D}"/>
              </a:ext>
            </a:extLst>
          </p:cNvPr>
          <p:cNvSpPr txBox="1"/>
          <p:nvPr/>
        </p:nvSpPr>
        <p:spPr>
          <a:xfrm>
            <a:off x="473343" y="30067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Closer to what you are doing but not matching directly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3D0D86-5E2C-4B54-93B6-913D02D8BBEC}"/>
              </a:ext>
            </a:extLst>
          </p:cNvPr>
          <p:cNvSpPr txBox="1"/>
          <p:nvPr/>
        </p:nvSpPr>
        <p:spPr>
          <a:xfrm>
            <a:off x="6452360" y="3150756"/>
            <a:ext cx="23681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Narrow categories; you may find you are dealing with sources in more detail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5E46DA-32E1-47A7-A9BF-80EF0C36254A}"/>
              </a:ext>
            </a:extLst>
          </p:cNvPr>
          <p:cNvSpPr txBox="1"/>
          <p:nvPr/>
        </p:nvSpPr>
        <p:spPr>
          <a:xfrm>
            <a:off x="510665" y="394284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Research that is particularly pertinent to your 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73349-45DF-4FA6-8337-0E43DF2B6B6E}"/>
              </a:ext>
            </a:extLst>
          </p:cNvPr>
          <p:cNvSpPr txBox="1"/>
          <p:nvPr/>
        </p:nvSpPr>
        <p:spPr>
          <a:xfrm>
            <a:off x="6441689" y="43028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Categories close to your research; you may find you are looking at a few key papers in detail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E06A09-3867-49D9-9DB8-5EFB04606819}"/>
              </a:ext>
            </a:extLst>
          </p:cNvPr>
          <p:cNvSpPr/>
          <p:nvPr/>
        </p:nvSpPr>
        <p:spPr bwMode="auto">
          <a:xfrm>
            <a:off x="2849606" y="5277825"/>
            <a:ext cx="3450585" cy="383423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Your study/current research issues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895CC30-3190-445F-B520-E48CD61E5CFF}"/>
              </a:ext>
            </a:extLst>
          </p:cNvPr>
          <p:cNvCxnSpPr/>
          <p:nvPr/>
        </p:nvCxnSpPr>
        <p:spPr bwMode="auto">
          <a:xfrm flipV="1">
            <a:off x="1299599" y="2574692"/>
            <a:ext cx="1832241" cy="10886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57798D8-CB72-4730-933D-B94A4EA804C8}"/>
              </a:ext>
            </a:extLst>
          </p:cNvPr>
          <p:cNvCxnSpPr/>
          <p:nvPr/>
        </p:nvCxnSpPr>
        <p:spPr bwMode="auto">
          <a:xfrm rot="10800000">
            <a:off x="6045689" y="2574692"/>
            <a:ext cx="79200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E640EBC-CBDD-46BE-8DC2-A4C78CA826A0}"/>
              </a:ext>
            </a:extLst>
          </p:cNvPr>
          <p:cNvCxnSpPr/>
          <p:nvPr/>
        </p:nvCxnSpPr>
        <p:spPr bwMode="auto">
          <a:xfrm flipV="1">
            <a:off x="1419310" y="3654812"/>
            <a:ext cx="2144578" cy="21297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3EA062-759A-449F-A787-C1F692098EF7}"/>
              </a:ext>
            </a:extLst>
          </p:cNvPr>
          <p:cNvCxnSpPr/>
          <p:nvPr/>
        </p:nvCxnSpPr>
        <p:spPr bwMode="auto">
          <a:xfrm rot="10800000">
            <a:off x="5697201" y="3582805"/>
            <a:ext cx="108012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5AB46BD-1B60-49EE-AB30-5CD29BBBB9F8}"/>
              </a:ext>
            </a:extLst>
          </p:cNvPr>
          <p:cNvCxnSpPr/>
          <p:nvPr/>
        </p:nvCxnSpPr>
        <p:spPr bwMode="auto">
          <a:xfrm>
            <a:off x="2699792" y="4734932"/>
            <a:ext cx="1224136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B524F2-B88B-4882-9F1D-185BDF6C9C77}"/>
              </a:ext>
            </a:extLst>
          </p:cNvPr>
          <p:cNvCxnSpPr/>
          <p:nvPr/>
        </p:nvCxnSpPr>
        <p:spPr bwMode="auto">
          <a:xfrm rot="10800000">
            <a:off x="5068737" y="4806940"/>
            <a:ext cx="1728192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DEC27EDD-1B27-4349-BDB0-A7511A2F972D}"/>
              </a:ext>
            </a:extLst>
          </p:cNvPr>
          <p:cNvSpPr txBox="1"/>
          <p:nvPr/>
        </p:nvSpPr>
        <p:spPr>
          <a:xfrm>
            <a:off x="3311860" y="1941290"/>
            <a:ext cx="286906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latin typeface="Arial"/>
              </a:rPr>
              <a:t>Introduction (scope and structure)</a:t>
            </a:r>
          </a:p>
        </p:txBody>
      </p:sp>
    </p:spTree>
    <p:extLst>
      <p:ext uri="{BB962C8B-B14F-4D97-AF65-F5344CB8AC3E}">
        <p14:creationId xmlns:p14="http://schemas.microsoft.com/office/powerpoint/2010/main" val="40147240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2520280" cy="990600"/>
          </a:xfrm>
        </p:spPr>
        <p:txBody>
          <a:bodyPr>
            <a:normAutofit/>
          </a:bodyPr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92796"/>
            <a:ext cx="5688632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dirty="0"/>
              <a:t>Describe what you did in activity 1 in detail:</a:t>
            </a:r>
            <a:endParaRPr lang="en-GB" dirty="0"/>
          </a:p>
          <a:p>
            <a:pPr lvl="1">
              <a:buClr>
                <a:srgbClr val="C00000"/>
              </a:buClr>
            </a:pPr>
            <a:endParaRPr lang="en-GB" sz="1600" dirty="0"/>
          </a:p>
          <a:p>
            <a:pPr lvl="1">
              <a:buClr>
                <a:srgbClr val="C00000"/>
              </a:buClr>
            </a:pPr>
            <a:r>
              <a:rPr lang="en-GB" dirty="0"/>
              <a:t>Which database did you use?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Keywords used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The number of articles/journals used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881E6-930F-4575-80D2-1587BFAD1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3617" y="2636912"/>
            <a:ext cx="3370383" cy="303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301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6285384" cy="2160240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Structuring your literature review</a:t>
            </a:r>
          </a:p>
          <a:p>
            <a:pPr>
              <a:buClr>
                <a:srgbClr val="C00000"/>
              </a:buClr>
            </a:pPr>
            <a:r>
              <a:rPr lang="en-GB" sz="2600" dirty="0"/>
              <a:t>Example and application to assignment brief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38E826-87C3-4D06-BE6D-F4771799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8358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2520280" cy="990600"/>
          </a:xfrm>
        </p:spPr>
        <p:txBody>
          <a:bodyPr>
            <a:normAutofit/>
          </a:bodyPr>
          <a:lstStyle/>
          <a:p>
            <a:r>
              <a:rPr lang="en-GB" dirty="0"/>
              <a:t>Activity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92796"/>
            <a:ext cx="5688632" cy="349238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dirty="0"/>
              <a:t> </a:t>
            </a:r>
          </a:p>
          <a:p>
            <a:pPr>
              <a:buClr>
                <a:srgbClr val="C00000"/>
              </a:buClr>
            </a:pPr>
            <a:r>
              <a:rPr lang="en-US" dirty="0"/>
              <a:t>Paraphrase the two journal articles identified in activity 1. Send your paraphrase to me at: </a:t>
            </a:r>
            <a:r>
              <a:rPr lang="en-US" dirty="0">
                <a:hlinkClick r:id="rId3"/>
              </a:rPr>
              <a:t>c.chogugudza@uwtsd.ac.uk</a:t>
            </a:r>
            <a:r>
              <a:rPr lang="en-US" dirty="0"/>
              <a:t> for feedback</a:t>
            </a:r>
            <a:endParaRPr lang="en-GB" dirty="0"/>
          </a:p>
          <a:p>
            <a:pPr lvl="1">
              <a:buClr>
                <a:srgbClr val="C00000"/>
              </a:buClr>
            </a:pPr>
            <a:endParaRPr lang="en-GB" sz="1600" dirty="0"/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881E6-930F-4575-80D2-1587BFAD14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617" y="2636912"/>
            <a:ext cx="3370383" cy="303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112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3682752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In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648" y="1988840"/>
            <a:ext cx="6131024" cy="3052936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en-GB" dirty="0"/>
              <a:t>Research materials must be from reliable and credible sources</a:t>
            </a:r>
          </a:p>
          <a:p>
            <a:pPr>
              <a:buClr>
                <a:srgbClr val="C00000"/>
              </a:buClr>
            </a:pPr>
            <a:r>
              <a:rPr lang="en-GB" dirty="0"/>
              <a:t>Develop a coherent search strategy</a:t>
            </a:r>
          </a:p>
          <a:p>
            <a:pPr>
              <a:buClr>
                <a:srgbClr val="C00000"/>
              </a:buClr>
            </a:pPr>
            <a:r>
              <a:rPr lang="en-GB" dirty="0"/>
              <a:t>Synthesize and structure your ideas around the research question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FF9944-4E41-45C1-BC98-0CF071971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3208225"/>
            <a:ext cx="3164098" cy="22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01080"/>
            <a:ext cx="3682752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Next session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431" y="1574948"/>
            <a:ext cx="6131024" cy="615280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en-GB" dirty="0"/>
              <a:t>Workshop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4E82BF-026E-45CA-827A-4DCC0B828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2492896"/>
            <a:ext cx="4968671" cy="318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625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1831</Words>
  <Application>Microsoft Office PowerPoint</Application>
  <PresentationFormat>On-screen Show (4:3)</PresentationFormat>
  <Paragraphs>274</Paragraphs>
  <Slides>29</Slides>
  <Notes>28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  <vt:variant>
        <vt:lpstr>Custom Shows</vt:lpstr>
      </vt:variant>
      <vt:variant>
        <vt:i4>1</vt:i4>
      </vt:variant>
    </vt:vector>
  </HeadingPairs>
  <TitlesOfParts>
    <vt:vector size="33" baseType="lpstr">
      <vt:lpstr>Arial</vt:lpstr>
      <vt:lpstr>Calibri</vt:lpstr>
      <vt:lpstr>Clarity</vt:lpstr>
      <vt:lpstr>PowerPoint Presentation</vt:lpstr>
      <vt:lpstr>Module overview</vt:lpstr>
      <vt:lpstr>Scheme of work</vt:lpstr>
      <vt:lpstr>Assignments</vt:lpstr>
      <vt:lpstr>Overview of our discussion today</vt:lpstr>
      <vt:lpstr>Sources of literature review </vt:lpstr>
      <vt:lpstr>Sources of literature review? </vt:lpstr>
      <vt:lpstr>Searching for literature </vt:lpstr>
      <vt:lpstr>PowerPoint Presentation</vt:lpstr>
      <vt:lpstr>PowerPoint Presentation</vt:lpstr>
      <vt:lpstr>Searching for literature  </vt:lpstr>
      <vt:lpstr>Activity 1 </vt:lpstr>
      <vt:lpstr>Overview of our discussion today</vt:lpstr>
      <vt:lpstr>Critical writing in a literature review can include…</vt:lpstr>
      <vt:lpstr>Critical writing in a literature review can include…</vt:lpstr>
      <vt:lpstr>PowerPoint Presentation</vt:lpstr>
      <vt:lpstr>Structuring your literature review </vt:lpstr>
      <vt:lpstr>Structuring your literature review </vt:lpstr>
      <vt:lpstr>Structuring your literature review </vt:lpstr>
      <vt:lpstr>Structuring your literature review </vt:lpstr>
      <vt:lpstr>Structuring your literature review </vt:lpstr>
      <vt:lpstr>Structuring your literature review </vt:lpstr>
      <vt:lpstr>Structuring your literature review </vt:lpstr>
      <vt:lpstr>Structuring your literature review</vt:lpstr>
      <vt:lpstr>Activity 2</vt:lpstr>
      <vt:lpstr>Overview of our discussion today</vt:lpstr>
      <vt:lpstr>Activity 3</vt:lpstr>
      <vt:lpstr>In summary</vt:lpstr>
      <vt:lpstr>Next session …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Caroline Williams</cp:lastModifiedBy>
  <cp:revision>130</cp:revision>
  <cp:lastPrinted>2017-10-03T08:29:28Z</cp:lastPrinted>
  <dcterms:created xsi:type="dcterms:W3CDTF">2014-09-13T13:55:51Z</dcterms:created>
  <dcterms:modified xsi:type="dcterms:W3CDTF">2022-06-08T15:37:00Z</dcterms:modified>
</cp:coreProperties>
</file>