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31"/>
  </p:notesMasterIdLst>
  <p:sldIdLst>
    <p:sldId id="256" r:id="rId2"/>
    <p:sldId id="268" r:id="rId3"/>
    <p:sldId id="351" r:id="rId4"/>
    <p:sldId id="273" r:id="rId5"/>
    <p:sldId id="352" r:id="rId6"/>
    <p:sldId id="325" r:id="rId7"/>
    <p:sldId id="326" r:id="rId8"/>
    <p:sldId id="327" r:id="rId9"/>
    <p:sldId id="329" r:id="rId10"/>
    <p:sldId id="330" r:id="rId11"/>
    <p:sldId id="332" r:id="rId12"/>
    <p:sldId id="353" r:id="rId13"/>
    <p:sldId id="333" r:id="rId14"/>
    <p:sldId id="335" r:id="rId15"/>
    <p:sldId id="336" r:id="rId16"/>
    <p:sldId id="338" r:id="rId17"/>
    <p:sldId id="339" r:id="rId18"/>
    <p:sldId id="340" r:id="rId19"/>
    <p:sldId id="341" r:id="rId20"/>
    <p:sldId id="342" r:id="rId21"/>
    <p:sldId id="343" r:id="rId22"/>
    <p:sldId id="344" r:id="rId23"/>
    <p:sldId id="345" r:id="rId24"/>
    <p:sldId id="357" r:id="rId25"/>
    <p:sldId id="356" r:id="rId26"/>
    <p:sldId id="346" r:id="rId27"/>
    <p:sldId id="355" r:id="rId28"/>
    <p:sldId id="354" r:id="rId29"/>
    <p:sldId id="349" r:id="rId30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55F1DEA-710F-474B-9B2C-F73C40291DBD}">
          <p14:sldIdLst>
            <p14:sldId id="256"/>
          </p14:sldIdLst>
        </p14:section>
        <p14:section name="Untitled Section" id="{9CD7279A-C1B7-40DE-B4FB-6852965709DB}">
          <p14:sldIdLst>
            <p14:sldId id="268"/>
            <p14:sldId id="351"/>
            <p14:sldId id="273"/>
            <p14:sldId id="352"/>
            <p14:sldId id="325"/>
            <p14:sldId id="326"/>
            <p14:sldId id="327"/>
            <p14:sldId id="329"/>
            <p14:sldId id="330"/>
            <p14:sldId id="332"/>
            <p14:sldId id="353"/>
            <p14:sldId id="333"/>
            <p14:sldId id="335"/>
            <p14:sldId id="336"/>
            <p14:sldId id="338"/>
            <p14:sldId id="339"/>
            <p14:sldId id="340"/>
            <p14:sldId id="341"/>
            <p14:sldId id="342"/>
            <p14:sldId id="343"/>
            <p14:sldId id="344"/>
            <p14:sldId id="345"/>
            <p14:sldId id="357"/>
            <p14:sldId id="356"/>
            <p14:sldId id="346"/>
            <p14:sldId id="355"/>
            <p14:sldId id="354"/>
            <p14:sldId id="349"/>
          </p14:sldIdLst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3E8D0D4-854F-427A-82AD-8DD16EF9C860}" v="2" dt="2022-03-04T14:22:07.1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8" autoAdjust="0"/>
    <p:restoredTop sz="95373" autoAdjust="0"/>
  </p:normalViewPr>
  <p:slideViewPr>
    <p:cSldViewPr snapToGrid="0" snapToObjects="1">
      <p:cViewPr varScale="1">
        <p:scale>
          <a:sx n="104" d="100"/>
          <a:sy n="104" d="100"/>
        </p:scale>
        <p:origin x="1860" y="102"/>
      </p:cViewPr>
      <p:guideLst/>
    </p:cSldViewPr>
  </p:slideViewPr>
  <p:outlineViewPr>
    <p:cViewPr>
      <p:scale>
        <a:sx n="33" d="100"/>
        <a:sy n="33" d="100"/>
      </p:scale>
      <p:origin x="0" y="-16311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7572"/>
    </p:cViewPr>
  </p:sorterViewPr>
  <p:notesViewPr>
    <p:cSldViewPr snapToGrid="0" snapToObjects="1">
      <p:cViewPr>
        <p:scale>
          <a:sx n="80" d="100"/>
          <a:sy n="80" d="100"/>
        </p:scale>
        <p:origin x="2301" y="3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dith Marshall" userId="0a98e7dd-30f8-4477-a3e0-e11100f91a96" providerId="ADAL" clId="{73E8D0D4-854F-427A-82AD-8DD16EF9C860}"/>
    <pc:docChg chg="undo custSel modSld">
      <pc:chgData name="Judith Marshall" userId="0a98e7dd-30f8-4477-a3e0-e11100f91a96" providerId="ADAL" clId="{73E8D0D4-854F-427A-82AD-8DD16EF9C860}" dt="2022-03-04T14:25:34.124" v="587" actId="1076"/>
      <pc:docMkLst>
        <pc:docMk/>
      </pc:docMkLst>
      <pc:sldChg chg="modSp mod">
        <pc:chgData name="Judith Marshall" userId="0a98e7dd-30f8-4477-a3e0-e11100f91a96" providerId="ADAL" clId="{73E8D0D4-854F-427A-82AD-8DD16EF9C860}" dt="2022-03-04T14:25:34.124" v="587" actId="1076"/>
        <pc:sldMkLst>
          <pc:docMk/>
          <pc:sldMk cId="2319100242" sldId="268"/>
        </pc:sldMkLst>
        <pc:spChg chg="mod">
          <ac:chgData name="Judith Marshall" userId="0a98e7dd-30f8-4477-a3e0-e11100f91a96" providerId="ADAL" clId="{73E8D0D4-854F-427A-82AD-8DD16EF9C860}" dt="2022-03-04T14:25:34.124" v="587" actId="1076"/>
          <ac:spMkLst>
            <pc:docMk/>
            <pc:sldMk cId="2319100242" sldId="268"/>
            <ac:spMk id="2" creationId="{00000000-0000-0000-0000-000000000000}"/>
          </ac:spMkLst>
        </pc:spChg>
        <pc:spChg chg="mod">
          <ac:chgData name="Judith Marshall" userId="0a98e7dd-30f8-4477-a3e0-e11100f91a96" providerId="ADAL" clId="{73E8D0D4-854F-427A-82AD-8DD16EF9C860}" dt="2022-03-04T14:25:26.330" v="586" actId="1076"/>
          <ac:spMkLst>
            <pc:docMk/>
            <pc:sldMk cId="2319100242" sldId="268"/>
            <ac:spMk id="6" creationId="{00000000-0000-0000-0000-000000000000}"/>
          </ac:spMkLst>
        </pc:spChg>
      </pc:sldChg>
      <pc:sldChg chg="modSp mod">
        <pc:chgData name="Judith Marshall" userId="0a98e7dd-30f8-4477-a3e0-e11100f91a96" providerId="ADAL" clId="{73E8D0D4-854F-427A-82AD-8DD16EF9C860}" dt="2022-03-04T13:59:10.759" v="4" actId="2711"/>
        <pc:sldMkLst>
          <pc:docMk/>
          <pc:sldMk cId="1177801272" sldId="273"/>
        </pc:sldMkLst>
        <pc:spChg chg="mod">
          <ac:chgData name="Judith Marshall" userId="0a98e7dd-30f8-4477-a3e0-e11100f91a96" providerId="ADAL" clId="{73E8D0D4-854F-427A-82AD-8DD16EF9C860}" dt="2022-03-04T13:59:10.759" v="4" actId="2711"/>
          <ac:spMkLst>
            <pc:docMk/>
            <pc:sldMk cId="1177801272" sldId="273"/>
            <ac:spMk id="3" creationId="{00000000-0000-0000-0000-000000000000}"/>
          </ac:spMkLst>
        </pc:spChg>
      </pc:sldChg>
      <pc:sldChg chg="modSp mod">
        <pc:chgData name="Judith Marshall" userId="0a98e7dd-30f8-4477-a3e0-e11100f91a96" providerId="ADAL" clId="{73E8D0D4-854F-427A-82AD-8DD16EF9C860}" dt="2022-03-04T14:24:26.880" v="579" actId="255"/>
        <pc:sldMkLst>
          <pc:docMk/>
          <pc:sldMk cId="2447750806" sldId="325"/>
        </pc:sldMkLst>
        <pc:spChg chg="mod">
          <ac:chgData name="Judith Marshall" userId="0a98e7dd-30f8-4477-a3e0-e11100f91a96" providerId="ADAL" clId="{73E8D0D4-854F-427A-82AD-8DD16EF9C860}" dt="2022-03-04T14:24:26.880" v="579" actId="255"/>
          <ac:spMkLst>
            <pc:docMk/>
            <pc:sldMk cId="2447750806" sldId="325"/>
            <ac:spMk id="8195" creationId="{00000000-0000-0000-0000-000000000000}"/>
          </ac:spMkLst>
        </pc:spChg>
        <pc:spChg chg="mod">
          <ac:chgData name="Judith Marshall" userId="0a98e7dd-30f8-4477-a3e0-e11100f91a96" providerId="ADAL" clId="{73E8D0D4-854F-427A-82AD-8DD16EF9C860}" dt="2022-03-04T14:24:19.678" v="578" actId="255"/>
          <ac:spMkLst>
            <pc:docMk/>
            <pc:sldMk cId="2447750806" sldId="325"/>
            <ac:spMk id="18434" creationId="{00000000-0000-0000-0000-000000000000}"/>
          </ac:spMkLst>
        </pc:spChg>
      </pc:sldChg>
      <pc:sldChg chg="modSp mod">
        <pc:chgData name="Judith Marshall" userId="0a98e7dd-30f8-4477-a3e0-e11100f91a96" providerId="ADAL" clId="{73E8D0D4-854F-427A-82AD-8DD16EF9C860}" dt="2022-03-04T14:24:12.061" v="577" actId="1076"/>
        <pc:sldMkLst>
          <pc:docMk/>
          <pc:sldMk cId="2174030852" sldId="326"/>
        </pc:sldMkLst>
        <pc:spChg chg="mod">
          <ac:chgData name="Judith Marshall" userId="0a98e7dd-30f8-4477-a3e0-e11100f91a96" providerId="ADAL" clId="{73E8D0D4-854F-427A-82AD-8DD16EF9C860}" dt="2022-03-04T14:24:12.061" v="577" actId="1076"/>
          <ac:spMkLst>
            <pc:docMk/>
            <pc:sldMk cId="2174030852" sldId="326"/>
            <ac:spMk id="19458" creationId="{00000000-0000-0000-0000-000000000000}"/>
          </ac:spMkLst>
        </pc:spChg>
        <pc:spChg chg="mod">
          <ac:chgData name="Judith Marshall" userId="0a98e7dd-30f8-4477-a3e0-e11100f91a96" providerId="ADAL" clId="{73E8D0D4-854F-427A-82AD-8DD16EF9C860}" dt="2022-03-04T14:00:25.907" v="13" actId="14100"/>
          <ac:spMkLst>
            <pc:docMk/>
            <pc:sldMk cId="2174030852" sldId="326"/>
            <ac:spMk id="19459" creationId="{00000000-0000-0000-0000-000000000000}"/>
          </ac:spMkLst>
        </pc:spChg>
      </pc:sldChg>
      <pc:sldChg chg="modSp mod">
        <pc:chgData name="Judith Marshall" userId="0a98e7dd-30f8-4477-a3e0-e11100f91a96" providerId="ADAL" clId="{73E8D0D4-854F-427A-82AD-8DD16EF9C860}" dt="2022-03-04T14:00:41.463" v="17" actId="20577"/>
        <pc:sldMkLst>
          <pc:docMk/>
          <pc:sldMk cId="3211524233" sldId="327"/>
        </pc:sldMkLst>
        <pc:spChg chg="mod">
          <ac:chgData name="Judith Marshall" userId="0a98e7dd-30f8-4477-a3e0-e11100f91a96" providerId="ADAL" clId="{73E8D0D4-854F-427A-82AD-8DD16EF9C860}" dt="2022-03-04T14:00:41.463" v="17" actId="20577"/>
          <ac:spMkLst>
            <pc:docMk/>
            <pc:sldMk cId="3211524233" sldId="327"/>
            <ac:spMk id="20483" creationId="{00000000-0000-0000-0000-000000000000}"/>
          </ac:spMkLst>
        </pc:spChg>
      </pc:sldChg>
      <pc:sldChg chg="modSp mod">
        <pc:chgData name="Judith Marshall" userId="0a98e7dd-30f8-4477-a3e0-e11100f91a96" providerId="ADAL" clId="{73E8D0D4-854F-427A-82AD-8DD16EF9C860}" dt="2022-03-04T14:24:04.937" v="576" actId="2711"/>
        <pc:sldMkLst>
          <pc:docMk/>
          <pc:sldMk cId="2049145723" sldId="329"/>
        </pc:sldMkLst>
        <pc:spChg chg="mod">
          <ac:chgData name="Judith Marshall" userId="0a98e7dd-30f8-4477-a3e0-e11100f91a96" providerId="ADAL" clId="{73E8D0D4-854F-427A-82AD-8DD16EF9C860}" dt="2022-03-04T14:24:04.937" v="576" actId="2711"/>
          <ac:spMkLst>
            <pc:docMk/>
            <pc:sldMk cId="2049145723" sldId="329"/>
            <ac:spMk id="22530" creationId="{00000000-0000-0000-0000-000000000000}"/>
          </ac:spMkLst>
        </pc:spChg>
        <pc:spChg chg="mod">
          <ac:chgData name="Judith Marshall" userId="0a98e7dd-30f8-4477-a3e0-e11100f91a96" providerId="ADAL" clId="{73E8D0D4-854F-427A-82AD-8DD16EF9C860}" dt="2022-03-04T14:01:02.310" v="19" actId="14100"/>
          <ac:spMkLst>
            <pc:docMk/>
            <pc:sldMk cId="2049145723" sldId="329"/>
            <ac:spMk id="22531" creationId="{00000000-0000-0000-0000-000000000000}"/>
          </ac:spMkLst>
        </pc:spChg>
      </pc:sldChg>
      <pc:sldChg chg="modSp mod">
        <pc:chgData name="Judith Marshall" userId="0a98e7dd-30f8-4477-a3e0-e11100f91a96" providerId="ADAL" clId="{73E8D0D4-854F-427A-82AD-8DD16EF9C860}" dt="2022-03-04T14:01:26.477" v="24" actId="20577"/>
        <pc:sldMkLst>
          <pc:docMk/>
          <pc:sldMk cId="3661812352" sldId="330"/>
        </pc:sldMkLst>
        <pc:spChg chg="mod">
          <ac:chgData name="Judith Marshall" userId="0a98e7dd-30f8-4477-a3e0-e11100f91a96" providerId="ADAL" clId="{73E8D0D4-854F-427A-82AD-8DD16EF9C860}" dt="2022-03-04T14:01:26.477" v="24" actId="20577"/>
          <ac:spMkLst>
            <pc:docMk/>
            <pc:sldMk cId="3661812352" sldId="330"/>
            <ac:spMk id="23555" creationId="{00000000-0000-0000-0000-000000000000}"/>
          </ac:spMkLst>
        </pc:spChg>
      </pc:sldChg>
      <pc:sldChg chg="modSp mod">
        <pc:chgData name="Judith Marshall" userId="0a98e7dd-30f8-4477-a3e0-e11100f91a96" providerId="ADAL" clId="{73E8D0D4-854F-427A-82AD-8DD16EF9C860}" dt="2022-03-04T14:23:55.377" v="574" actId="2711"/>
        <pc:sldMkLst>
          <pc:docMk/>
          <pc:sldMk cId="3467869319" sldId="332"/>
        </pc:sldMkLst>
        <pc:spChg chg="mod">
          <ac:chgData name="Judith Marshall" userId="0a98e7dd-30f8-4477-a3e0-e11100f91a96" providerId="ADAL" clId="{73E8D0D4-854F-427A-82AD-8DD16EF9C860}" dt="2022-03-04T14:23:55.377" v="574" actId="2711"/>
          <ac:spMkLst>
            <pc:docMk/>
            <pc:sldMk cId="3467869319" sldId="332"/>
            <ac:spMk id="25602" creationId="{00000000-0000-0000-0000-000000000000}"/>
          </ac:spMkLst>
        </pc:spChg>
        <pc:spChg chg="mod">
          <ac:chgData name="Judith Marshall" userId="0a98e7dd-30f8-4477-a3e0-e11100f91a96" providerId="ADAL" clId="{73E8D0D4-854F-427A-82AD-8DD16EF9C860}" dt="2022-03-04T14:01:42.320" v="26" actId="14100"/>
          <ac:spMkLst>
            <pc:docMk/>
            <pc:sldMk cId="3467869319" sldId="332"/>
            <ac:spMk id="25603" creationId="{00000000-0000-0000-0000-000000000000}"/>
          </ac:spMkLst>
        </pc:spChg>
      </pc:sldChg>
      <pc:sldChg chg="modSp mod">
        <pc:chgData name="Judith Marshall" userId="0a98e7dd-30f8-4477-a3e0-e11100f91a96" providerId="ADAL" clId="{73E8D0D4-854F-427A-82AD-8DD16EF9C860}" dt="2022-03-04T14:23:39.991" v="572" actId="2711"/>
        <pc:sldMkLst>
          <pc:docMk/>
          <pc:sldMk cId="535964431" sldId="333"/>
        </pc:sldMkLst>
        <pc:spChg chg="mod">
          <ac:chgData name="Judith Marshall" userId="0a98e7dd-30f8-4477-a3e0-e11100f91a96" providerId="ADAL" clId="{73E8D0D4-854F-427A-82AD-8DD16EF9C860}" dt="2022-03-04T14:23:39.991" v="572" actId="2711"/>
          <ac:spMkLst>
            <pc:docMk/>
            <pc:sldMk cId="535964431" sldId="333"/>
            <ac:spMk id="26626" creationId="{00000000-0000-0000-0000-000000000000}"/>
          </ac:spMkLst>
        </pc:spChg>
        <pc:spChg chg="mod">
          <ac:chgData name="Judith Marshall" userId="0a98e7dd-30f8-4477-a3e0-e11100f91a96" providerId="ADAL" clId="{73E8D0D4-854F-427A-82AD-8DD16EF9C860}" dt="2022-03-04T14:03:31.584" v="61" actId="5793"/>
          <ac:spMkLst>
            <pc:docMk/>
            <pc:sldMk cId="535964431" sldId="333"/>
            <ac:spMk id="26627" creationId="{00000000-0000-0000-0000-000000000000}"/>
          </ac:spMkLst>
        </pc:spChg>
      </pc:sldChg>
      <pc:sldChg chg="modSp mod">
        <pc:chgData name="Judith Marshall" userId="0a98e7dd-30f8-4477-a3e0-e11100f91a96" providerId="ADAL" clId="{73E8D0D4-854F-427A-82AD-8DD16EF9C860}" dt="2022-03-04T14:23:32.048" v="571" actId="255"/>
        <pc:sldMkLst>
          <pc:docMk/>
          <pc:sldMk cId="3971614027" sldId="335"/>
        </pc:sldMkLst>
        <pc:spChg chg="mod">
          <ac:chgData name="Judith Marshall" userId="0a98e7dd-30f8-4477-a3e0-e11100f91a96" providerId="ADAL" clId="{73E8D0D4-854F-427A-82AD-8DD16EF9C860}" dt="2022-03-04T14:04:51.570" v="117" actId="20577"/>
          <ac:spMkLst>
            <pc:docMk/>
            <pc:sldMk cId="3971614027" sldId="335"/>
            <ac:spMk id="28675" creationId="{00000000-0000-0000-0000-000000000000}"/>
          </ac:spMkLst>
        </pc:spChg>
        <pc:spChg chg="mod">
          <ac:chgData name="Judith Marshall" userId="0a98e7dd-30f8-4477-a3e0-e11100f91a96" providerId="ADAL" clId="{73E8D0D4-854F-427A-82AD-8DD16EF9C860}" dt="2022-03-04T14:23:32.048" v="571" actId="255"/>
          <ac:spMkLst>
            <pc:docMk/>
            <pc:sldMk cId="3971614027" sldId="335"/>
            <ac:spMk id="577538" creationId="{00000000-0000-0000-0000-000000000000}"/>
          </ac:spMkLst>
        </pc:spChg>
      </pc:sldChg>
      <pc:sldChg chg="modSp mod">
        <pc:chgData name="Judith Marshall" userId="0a98e7dd-30f8-4477-a3e0-e11100f91a96" providerId="ADAL" clId="{73E8D0D4-854F-427A-82AD-8DD16EF9C860}" dt="2022-03-04T14:23:20.713" v="570" actId="113"/>
        <pc:sldMkLst>
          <pc:docMk/>
          <pc:sldMk cId="3569788126" sldId="336"/>
        </pc:sldMkLst>
        <pc:spChg chg="mod">
          <ac:chgData name="Judith Marshall" userId="0a98e7dd-30f8-4477-a3e0-e11100f91a96" providerId="ADAL" clId="{73E8D0D4-854F-427A-82AD-8DD16EF9C860}" dt="2022-03-04T14:23:20.713" v="570" actId="113"/>
          <ac:spMkLst>
            <pc:docMk/>
            <pc:sldMk cId="3569788126" sldId="336"/>
            <ac:spMk id="29698" creationId="{00000000-0000-0000-0000-000000000000}"/>
          </ac:spMkLst>
        </pc:spChg>
      </pc:sldChg>
      <pc:sldChg chg="modSp mod">
        <pc:chgData name="Judith Marshall" userId="0a98e7dd-30f8-4477-a3e0-e11100f91a96" providerId="ADAL" clId="{73E8D0D4-854F-427A-82AD-8DD16EF9C860}" dt="2022-03-04T14:09:07.037" v="212" actId="114"/>
        <pc:sldMkLst>
          <pc:docMk/>
          <pc:sldMk cId="640957759" sldId="338"/>
        </pc:sldMkLst>
        <pc:spChg chg="mod">
          <ac:chgData name="Judith Marshall" userId="0a98e7dd-30f8-4477-a3e0-e11100f91a96" providerId="ADAL" clId="{73E8D0D4-854F-427A-82AD-8DD16EF9C860}" dt="2022-03-04T14:09:07.037" v="212" actId="114"/>
          <ac:spMkLst>
            <pc:docMk/>
            <pc:sldMk cId="640957759" sldId="338"/>
            <ac:spMk id="580611" creationId="{00000000-0000-0000-0000-000000000000}"/>
          </ac:spMkLst>
        </pc:spChg>
      </pc:sldChg>
      <pc:sldChg chg="modSp mod">
        <pc:chgData name="Judith Marshall" userId="0a98e7dd-30f8-4477-a3e0-e11100f91a96" providerId="ADAL" clId="{73E8D0D4-854F-427A-82AD-8DD16EF9C860}" dt="2022-03-04T14:23:08.178" v="568" actId="255"/>
        <pc:sldMkLst>
          <pc:docMk/>
          <pc:sldMk cId="3436164050" sldId="339"/>
        </pc:sldMkLst>
        <pc:spChg chg="mod">
          <ac:chgData name="Judith Marshall" userId="0a98e7dd-30f8-4477-a3e0-e11100f91a96" providerId="ADAL" clId="{73E8D0D4-854F-427A-82AD-8DD16EF9C860}" dt="2022-03-04T14:23:08.178" v="568" actId="255"/>
          <ac:spMkLst>
            <pc:docMk/>
            <pc:sldMk cId="3436164050" sldId="339"/>
            <ac:spMk id="32770" creationId="{00000000-0000-0000-0000-000000000000}"/>
          </ac:spMkLst>
        </pc:spChg>
      </pc:sldChg>
      <pc:sldChg chg="modSp mod">
        <pc:chgData name="Judith Marshall" userId="0a98e7dd-30f8-4477-a3e0-e11100f91a96" providerId="ADAL" clId="{73E8D0D4-854F-427A-82AD-8DD16EF9C860}" dt="2022-03-04T14:21:25.316" v="420" actId="2711"/>
        <pc:sldMkLst>
          <pc:docMk/>
          <pc:sldMk cId="3968485739" sldId="340"/>
        </pc:sldMkLst>
        <pc:spChg chg="mod">
          <ac:chgData name="Judith Marshall" userId="0a98e7dd-30f8-4477-a3e0-e11100f91a96" providerId="ADAL" clId="{73E8D0D4-854F-427A-82AD-8DD16EF9C860}" dt="2022-03-04T14:12:04.215" v="271" actId="14100"/>
          <ac:spMkLst>
            <pc:docMk/>
            <pc:sldMk cId="3968485739" sldId="340"/>
            <ac:spMk id="4" creationId="{00000000-0000-0000-0000-000000000000}"/>
          </ac:spMkLst>
        </pc:spChg>
        <pc:spChg chg="mod">
          <ac:chgData name="Judith Marshall" userId="0a98e7dd-30f8-4477-a3e0-e11100f91a96" providerId="ADAL" clId="{73E8D0D4-854F-427A-82AD-8DD16EF9C860}" dt="2022-03-04T14:21:25.316" v="420" actId="2711"/>
          <ac:spMkLst>
            <pc:docMk/>
            <pc:sldMk cId="3968485739" sldId="340"/>
            <ac:spMk id="33794" creationId="{00000000-0000-0000-0000-000000000000}"/>
          </ac:spMkLst>
        </pc:spChg>
      </pc:sldChg>
      <pc:sldChg chg="modSp mod">
        <pc:chgData name="Judith Marshall" userId="0a98e7dd-30f8-4477-a3e0-e11100f91a96" providerId="ADAL" clId="{73E8D0D4-854F-427A-82AD-8DD16EF9C860}" dt="2022-03-04T14:21:18.514" v="419" actId="14100"/>
        <pc:sldMkLst>
          <pc:docMk/>
          <pc:sldMk cId="2619635841" sldId="341"/>
        </pc:sldMkLst>
        <pc:spChg chg="mod">
          <ac:chgData name="Judith Marshall" userId="0a98e7dd-30f8-4477-a3e0-e11100f91a96" providerId="ADAL" clId="{73E8D0D4-854F-427A-82AD-8DD16EF9C860}" dt="2022-03-04T14:12:51.223" v="301" actId="14100"/>
          <ac:spMkLst>
            <pc:docMk/>
            <pc:sldMk cId="2619635841" sldId="341"/>
            <ac:spMk id="5" creationId="{00000000-0000-0000-0000-000000000000}"/>
          </ac:spMkLst>
        </pc:spChg>
        <pc:spChg chg="mod">
          <ac:chgData name="Judith Marshall" userId="0a98e7dd-30f8-4477-a3e0-e11100f91a96" providerId="ADAL" clId="{73E8D0D4-854F-427A-82AD-8DD16EF9C860}" dt="2022-03-04T14:21:18.514" v="419" actId="14100"/>
          <ac:spMkLst>
            <pc:docMk/>
            <pc:sldMk cId="2619635841" sldId="341"/>
            <ac:spMk id="34818" creationId="{00000000-0000-0000-0000-000000000000}"/>
          </ac:spMkLst>
        </pc:spChg>
        <pc:picChg chg="mod">
          <ac:chgData name="Judith Marshall" userId="0a98e7dd-30f8-4477-a3e0-e11100f91a96" providerId="ADAL" clId="{73E8D0D4-854F-427A-82AD-8DD16EF9C860}" dt="2022-03-04T14:12:44.534" v="300" actId="1076"/>
          <ac:picMkLst>
            <pc:docMk/>
            <pc:sldMk cId="2619635841" sldId="341"/>
            <ac:picMk id="3" creationId="{00000000-0000-0000-0000-000000000000}"/>
          </ac:picMkLst>
        </pc:picChg>
      </pc:sldChg>
      <pc:sldChg chg="modSp mod">
        <pc:chgData name="Judith Marshall" userId="0a98e7dd-30f8-4477-a3e0-e11100f91a96" providerId="ADAL" clId="{73E8D0D4-854F-427A-82AD-8DD16EF9C860}" dt="2022-03-04T14:21:07.123" v="417" actId="14100"/>
        <pc:sldMkLst>
          <pc:docMk/>
          <pc:sldMk cId="809269372" sldId="342"/>
        </pc:sldMkLst>
        <pc:spChg chg="mod">
          <ac:chgData name="Judith Marshall" userId="0a98e7dd-30f8-4477-a3e0-e11100f91a96" providerId="ADAL" clId="{73E8D0D4-854F-427A-82AD-8DD16EF9C860}" dt="2022-03-04T14:21:07.123" v="417" actId="14100"/>
          <ac:spMkLst>
            <pc:docMk/>
            <pc:sldMk cId="809269372" sldId="342"/>
            <ac:spMk id="573443" creationId="{00000000-0000-0000-0000-000000000000}"/>
          </ac:spMkLst>
        </pc:spChg>
      </pc:sldChg>
      <pc:sldChg chg="modSp mod">
        <pc:chgData name="Judith Marshall" userId="0a98e7dd-30f8-4477-a3e0-e11100f91a96" providerId="ADAL" clId="{73E8D0D4-854F-427A-82AD-8DD16EF9C860}" dt="2022-03-04T14:21:02.926" v="416" actId="120"/>
        <pc:sldMkLst>
          <pc:docMk/>
          <pc:sldMk cId="825293033" sldId="343"/>
        </pc:sldMkLst>
        <pc:spChg chg="mod">
          <ac:chgData name="Judith Marshall" userId="0a98e7dd-30f8-4477-a3e0-e11100f91a96" providerId="ADAL" clId="{73E8D0D4-854F-427A-82AD-8DD16EF9C860}" dt="2022-03-04T14:21:02.926" v="416" actId="120"/>
          <ac:spMkLst>
            <pc:docMk/>
            <pc:sldMk cId="825293033" sldId="343"/>
            <ac:spMk id="573443" creationId="{00000000-0000-0000-0000-000000000000}"/>
          </ac:spMkLst>
        </pc:spChg>
      </pc:sldChg>
      <pc:sldChg chg="modSp mod">
        <pc:chgData name="Judith Marshall" userId="0a98e7dd-30f8-4477-a3e0-e11100f91a96" providerId="ADAL" clId="{73E8D0D4-854F-427A-82AD-8DD16EF9C860}" dt="2022-03-04T14:20:56.120" v="415" actId="2711"/>
        <pc:sldMkLst>
          <pc:docMk/>
          <pc:sldMk cId="257643853" sldId="344"/>
        </pc:sldMkLst>
        <pc:spChg chg="mod">
          <ac:chgData name="Judith Marshall" userId="0a98e7dd-30f8-4477-a3e0-e11100f91a96" providerId="ADAL" clId="{73E8D0D4-854F-427A-82AD-8DD16EF9C860}" dt="2022-03-04T14:15:26.497" v="366" actId="20577"/>
          <ac:spMkLst>
            <pc:docMk/>
            <pc:sldMk cId="257643853" sldId="344"/>
            <ac:spMk id="3" creationId="{00000000-0000-0000-0000-000000000000}"/>
          </ac:spMkLst>
        </pc:spChg>
        <pc:spChg chg="mod">
          <ac:chgData name="Judith Marshall" userId="0a98e7dd-30f8-4477-a3e0-e11100f91a96" providerId="ADAL" clId="{73E8D0D4-854F-427A-82AD-8DD16EF9C860}" dt="2022-03-04T14:20:56.120" v="415" actId="2711"/>
          <ac:spMkLst>
            <pc:docMk/>
            <pc:sldMk cId="257643853" sldId="344"/>
            <ac:spMk id="37890" creationId="{00000000-0000-0000-0000-000000000000}"/>
          </ac:spMkLst>
        </pc:spChg>
      </pc:sldChg>
      <pc:sldChg chg="modSp mod">
        <pc:chgData name="Judith Marshall" userId="0a98e7dd-30f8-4477-a3e0-e11100f91a96" providerId="ADAL" clId="{73E8D0D4-854F-427A-82AD-8DD16EF9C860}" dt="2022-03-04T14:20:49.432" v="414" actId="255"/>
        <pc:sldMkLst>
          <pc:docMk/>
          <pc:sldMk cId="2670109389" sldId="345"/>
        </pc:sldMkLst>
        <pc:spChg chg="mod">
          <ac:chgData name="Judith Marshall" userId="0a98e7dd-30f8-4477-a3e0-e11100f91a96" providerId="ADAL" clId="{73E8D0D4-854F-427A-82AD-8DD16EF9C860}" dt="2022-03-04T14:20:49.432" v="414" actId="255"/>
          <ac:spMkLst>
            <pc:docMk/>
            <pc:sldMk cId="2670109389" sldId="345"/>
            <ac:spMk id="38914" creationId="{00000000-0000-0000-0000-000000000000}"/>
          </ac:spMkLst>
        </pc:spChg>
      </pc:sldChg>
      <pc:sldChg chg="modSp mod">
        <pc:chgData name="Judith Marshall" userId="0a98e7dd-30f8-4477-a3e0-e11100f91a96" providerId="ADAL" clId="{73E8D0D4-854F-427A-82AD-8DD16EF9C860}" dt="2022-03-04T14:18:26.274" v="399" actId="255"/>
        <pc:sldMkLst>
          <pc:docMk/>
          <pc:sldMk cId="2144940273" sldId="346"/>
        </pc:sldMkLst>
        <pc:spChg chg="mod">
          <ac:chgData name="Judith Marshall" userId="0a98e7dd-30f8-4477-a3e0-e11100f91a96" providerId="ADAL" clId="{73E8D0D4-854F-427A-82AD-8DD16EF9C860}" dt="2022-03-04T14:18:26.274" v="399" actId="255"/>
          <ac:spMkLst>
            <pc:docMk/>
            <pc:sldMk cId="2144940273" sldId="346"/>
            <ac:spMk id="39938" creationId="{00000000-0000-0000-0000-000000000000}"/>
          </ac:spMkLst>
        </pc:spChg>
        <pc:spChg chg="mod">
          <ac:chgData name="Judith Marshall" userId="0a98e7dd-30f8-4477-a3e0-e11100f91a96" providerId="ADAL" clId="{73E8D0D4-854F-427A-82AD-8DD16EF9C860}" dt="2022-03-04T14:18:21.538" v="398" actId="14100"/>
          <ac:spMkLst>
            <pc:docMk/>
            <pc:sldMk cId="2144940273" sldId="346"/>
            <ac:spMk id="39939" creationId="{00000000-0000-0000-0000-000000000000}"/>
          </ac:spMkLst>
        </pc:spChg>
      </pc:sldChg>
      <pc:sldChg chg="modSp mod">
        <pc:chgData name="Judith Marshall" userId="0a98e7dd-30f8-4477-a3e0-e11100f91a96" providerId="ADAL" clId="{73E8D0D4-854F-427A-82AD-8DD16EF9C860}" dt="2022-03-04T14:20:20.081" v="411" actId="2711"/>
        <pc:sldMkLst>
          <pc:docMk/>
          <pc:sldMk cId="2034622487" sldId="349"/>
        </pc:sldMkLst>
        <pc:spChg chg="mod">
          <ac:chgData name="Judith Marshall" userId="0a98e7dd-30f8-4477-a3e0-e11100f91a96" providerId="ADAL" clId="{73E8D0D4-854F-427A-82AD-8DD16EF9C860}" dt="2022-03-04T14:20:11.149" v="410" actId="20577"/>
          <ac:spMkLst>
            <pc:docMk/>
            <pc:sldMk cId="2034622487" sldId="349"/>
            <ac:spMk id="3" creationId="{00000000-0000-0000-0000-000000000000}"/>
          </ac:spMkLst>
        </pc:spChg>
        <pc:spChg chg="mod">
          <ac:chgData name="Judith Marshall" userId="0a98e7dd-30f8-4477-a3e0-e11100f91a96" providerId="ADAL" clId="{73E8D0D4-854F-427A-82AD-8DD16EF9C860}" dt="2022-03-04T14:20:20.081" v="411" actId="2711"/>
          <ac:spMkLst>
            <pc:docMk/>
            <pc:sldMk cId="2034622487" sldId="349"/>
            <ac:spMk id="43010" creationId="{00000000-0000-0000-0000-000000000000}"/>
          </ac:spMkLst>
        </pc:spChg>
      </pc:sldChg>
      <pc:sldChg chg="modSp mod">
        <pc:chgData name="Judith Marshall" userId="0a98e7dd-30f8-4477-a3e0-e11100f91a96" providerId="ADAL" clId="{73E8D0D4-854F-427A-82AD-8DD16EF9C860}" dt="2022-03-04T13:58:59.292" v="2" actId="255"/>
        <pc:sldMkLst>
          <pc:docMk/>
          <pc:sldMk cId="3328011982" sldId="351"/>
        </pc:sldMkLst>
        <pc:spChg chg="mod">
          <ac:chgData name="Judith Marshall" userId="0a98e7dd-30f8-4477-a3e0-e11100f91a96" providerId="ADAL" clId="{73E8D0D4-854F-427A-82AD-8DD16EF9C860}" dt="2022-03-04T13:58:50.879" v="1" actId="2711"/>
          <ac:spMkLst>
            <pc:docMk/>
            <pc:sldMk cId="3328011982" sldId="351"/>
            <ac:spMk id="3" creationId="{00000000-0000-0000-0000-000000000000}"/>
          </ac:spMkLst>
        </pc:spChg>
        <pc:spChg chg="mod">
          <ac:chgData name="Judith Marshall" userId="0a98e7dd-30f8-4477-a3e0-e11100f91a96" providerId="ADAL" clId="{73E8D0D4-854F-427A-82AD-8DD16EF9C860}" dt="2022-03-04T13:58:59.292" v="2" actId="255"/>
          <ac:spMkLst>
            <pc:docMk/>
            <pc:sldMk cId="3328011982" sldId="351"/>
            <ac:spMk id="4" creationId="{00000000-0000-0000-0000-000000000000}"/>
          </ac:spMkLst>
        </pc:spChg>
      </pc:sldChg>
      <pc:sldChg chg="modSp mod">
        <pc:chgData name="Judith Marshall" userId="0a98e7dd-30f8-4477-a3e0-e11100f91a96" providerId="ADAL" clId="{73E8D0D4-854F-427A-82AD-8DD16EF9C860}" dt="2022-03-04T13:59:44.400" v="9" actId="14100"/>
        <pc:sldMkLst>
          <pc:docMk/>
          <pc:sldMk cId="3030618172" sldId="352"/>
        </pc:sldMkLst>
        <pc:spChg chg="mod">
          <ac:chgData name="Judith Marshall" userId="0a98e7dd-30f8-4477-a3e0-e11100f91a96" providerId="ADAL" clId="{73E8D0D4-854F-427A-82AD-8DD16EF9C860}" dt="2022-03-04T13:59:37.097" v="7" actId="2711"/>
          <ac:spMkLst>
            <pc:docMk/>
            <pc:sldMk cId="3030618172" sldId="352"/>
            <ac:spMk id="2" creationId="{00000000-0000-0000-0000-000000000000}"/>
          </ac:spMkLst>
        </pc:spChg>
        <pc:spChg chg="mod">
          <ac:chgData name="Judith Marshall" userId="0a98e7dd-30f8-4477-a3e0-e11100f91a96" providerId="ADAL" clId="{73E8D0D4-854F-427A-82AD-8DD16EF9C860}" dt="2022-03-04T13:59:40.755" v="8" actId="14100"/>
          <ac:spMkLst>
            <pc:docMk/>
            <pc:sldMk cId="3030618172" sldId="352"/>
            <ac:spMk id="3" creationId="{00000000-0000-0000-0000-000000000000}"/>
          </ac:spMkLst>
        </pc:spChg>
        <pc:spChg chg="mod">
          <ac:chgData name="Judith Marshall" userId="0a98e7dd-30f8-4477-a3e0-e11100f91a96" providerId="ADAL" clId="{73E8D0D4-854F-427A-82AD-8DD16EF9C860}" dt="2022-03-04T13:59:44.400" v="9" actId="14100"/>
          <ac:spMkLst>
            <pc:docMk/>
            <pc:sldMk cId="3030618172" sldId="352"/>
            <ac:spMk id="4" creationId="{00000000-0000-0000-0000-000000000000}"/>
          </ac:spMkLst>
        </pc:spChg>
      </pc:sldChg>
      <pc:sldChg chg="modSp mod">
        <pc:chgData name="Judith Marshall" userId="0a98e7dd-30f8-4477-a3e0-e11100f91a96" providerId="ADAL" clId="{73E8D0D4-854F-427A-82AD-8DD16EF9C860}" dt="2022-03-04T14:23:49.163" v="573" actId="2711"/>
        <pc:sldMkLst>
          <pc:docMk/>
          <pc:sldMk cId="1903643111" sldId="353"/>
        </pc:sldMkLst>
        <pc:spChg chg="mod">
          <ac:chgData name="Judith Marshall" userId="0a98e7dd-30f8-4477-a3e0-e11100f91a96" providerId="ADAL" clId="{73E8D0D4-854F-427A-82AD-8DD16EF9C860}" dt="2022-03-04T14:02:37.862" v="35" actId="14100"/>
          <ac:spMkLst>
            <pc:docMk/>
            <pc:sldMk cId="1903643111" sldId="353"/>
            <ac:spMk id="3" creationId="{00000000-0000-0000-0000-000000000000}"/>
          </ac:spMkLst>
        </pc:spChg>
        <pc:spChg chg="mod">
          <ac:chgData name="Judith Marshall" userId="0a98e7dd-30f8-4477-a3e0-e11100f91a96" providerId="ADAL" clId="{73E8D0D4-854F-427A-82AD-8DD16EF9C860}" dt="2022-03-04T14:23:49.163" v="573" actId="2711"/>
          <ac:spMkLst>
            <pc:docMk/>
            <pc:sldMk cId="1903643111" sldId="353"/>
            <ac:spMk id="4" creationId="{00000000-0000-0000-0000-000000000000}"/>
          </ac:spMkLst>
        </pc:spChg>
      </pc:sldChg>
      <pc:sldChg chg="modSp mod">
        <pc:chgData name="Judith Marshall" userId="0a98e7dd-30f8-4477-a3e0-e11100f91a96" providerId="ADAL" clId="{73E8D0D4-854F-427A-82AD-8DD16EF9C860}" dt="2022-03-04T14:18:52.871" v="403" actId="255"/>
        <pc:sldMkLst>
          <pc:docMk/>
          <pc:sldMk cId="599796262" sldId="354"/>
        </pc:sldMkLst>
        <pc:spChg chg="mod">
          <ac:chgData name="Judith Marshall" userId="0a98e7dd-30f8-4477-a3e0-e11100f91a96" providerId="ADAL" clId="{73E8D0D4-854F-427A-82AD-8DD16EF9C860}" dt="2022-03-04T14:18:52.871" v="403" actId="255"/>
          <ac:spMkLst>
            <pc:docMk/>
            <pc:sldMk cId="599796262" sldId="354"/>
            <ac:spMk id="36866" creationId="{00000000-0000-0000-0000-000000000000}"/>
          </ac:spMkLst>
        </pc:spChg>
      </pc:sldChg>
      <pc:sldChg chg="modSp mod">
        <pc:chgData name="Judith Marshall" userId="0a98e7dd-30f8-4477-a3e0-e11100f91a96" providerId="ADAL" clId="{73E8D0D4-854F-427A-82AD-8DD16EF9C860}" dt="2022-03-04T14:20:32.484" v="412" actId="2711"/>
        <pc:sldMkLst>
          <pc:docMk/>
          <pc:sldMk cId="1698940514" sldId="355"/>
        </pc:sldMkLst>
        <pc:spChg chg="mod">
          <ac:chgData name="Judith Marshall" userId="0a98e7dd-30f8-4477-a3e0-e11100f91a96" providerId="ADAL" clId="{73E8D0D4-854F-427A-82AD-8DD16EF9C860}" dt="2022-03-04T14:20:32.484" v="412" actId="2711"/>
          <ac:spMkLst>
            <pc:docMk/>
            <pc:sldMk cId="1698940514" sldId="355"/>
            <ac:spMk id="39938" creationId="{00000000-0000-0000-0000-000000000000}"/>
          </ac:spMkLst>
        </pc:spChg>
        <pc:spChg chg="mod">
          <ac:chgData name="Judith Marshall" userId="0a98e7dd-30f8-4477-a3e0-e11100f91a96" providerId="ADAL" clId="{73E8D0D4-854F-427A-82AD-8DD16EF9C860}" dt="2022-03-04T14:18:37.583" v="401" actId="14100"/>
          <ac:spMkLst>
            <pc:docMk/>
            <pc:sldMk cId="1698940514" sldId="355"/>
            <ac:spMk id="39939" creationId="{00000000-0000-0000-0000-000000000000}"/>
          </ac:spMkLst>
        </pc:spChg>
      </pc:sldChg>
      <pc:sldChg chg="modSp mod">
        <pc:chgData name="Judith Marshall" userId="0a98e7dd-30f8-4477-a3e0-e11100f91a96" providerId="ADAL" clId="{73E8D0D4-854F-427A-82AD-8DD16EF9C860}" dt="2022-03-04T14:17:02.444" v="381" actId="255"/>
        <pc:sldMkLst>
          <pc:docMk/>
          <pc:sldMk cId="354792602" sldId="356"/>
        </pc:sldMkLst>
        <pc:spChg chg="mod">
          <ac:chgData name="Judith Marshall" userId="0a98e7dd-30f8-4477-a3e0-e11100f91a96" providerId="ADAL" clId="{73E8D0D4-854F-427A-82AD-8DD16EF9C860}" dt="2022-03-04T14:17:02.444" v="381" actId="255"/>
          <ac:spMkLst>
            <pc:docMk/>
            <pc:sldMk cId="354792602" sldId="356"/>
            <ac:spMk id="39939" creationId="{00000000-0000-0000-0000-000000000000}"/>
          </ac:spMkLst>
        </pc:spChg>
      </pc:sldChg>
      <pc:sldChg chg="modSp mod">
        <pc:chgData name="Judith Marshall" userId="0a98e7dd-30f8-4477-a3e0-e11100f91a96" providerId="ADAL" clId="{73E8D0D4-854F-427A-82AD-8DD16EF9C860}" dt="2022-03-04T14:20:42.157" v="413" actId="2711"/>
        <pc:sldMkLst>
          <pc:docMk/>
          <pc:sldMk cId="1789419424" sldId="357"/>
        </pc:sldMkLst>
        <pc:spChg chg="mod">
          <ac:chgData name="Judith Marshall" userId="0a98e7dd-30f8-4477-a3e0-e11100f91a96" providerId="ADAL" clId="{73E8D0D4-854F-427A-82AD-8DD16EF9C860}" dt="2022-03-04T14:20:42.157" v="413" actId="2711"/>
          <ac:spMkLst>
            <pc:docMk/>
            <pc:sldMk cId="1789419424" sldId="357"/>
            <ac:spMk id="39938" creationId="{00000000-0000-0000-0000-000000000000}"/>
          </ac:spMkLst>
        </pc:spChg>
        <pc:spChg chg="mod">
          <ac:chgData name="Judith Marshall" userId="0a98e7dd-30f8-4477-a3e0-e11100f91a96" providerId="ADAL" clId="{73E8D0D4-854F-427A-82AD-8DD16EF9C860}" dt="2022-03-04T14:16:41.290" v="379" actId="20577"/>
          <ac:spMkLst>
            <pc:docMk/>
            <pc:sldMk cId="1789419424" sldId="357"/>
            <ac:spMk id="39939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3638" y="1222375"/>
            <a:ext cx="439737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6E860932-3A13-4C32-ADD6-97730C5C750A}" type="slidenum">
              <a:rPr lang="cy-GB" altLang="en-US"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2</a:t>
            </a:fld>
            <a:endParaRPr lang="cy-GB" altLang="en-US">
              <a:latin typeface="Arial" panose="020B0604020202020204" pitchFamily="34" charset="0"/>
            </a:endParaRPr>
          </a:p>
        </p:txBody>
      </p:sp>
      <p:sp>
        <p:nvSpPr>
          <p:cNvPr id="819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681038" y="795338"/>
            <a:ext cx="5305425" cy="3979862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819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66239" y="5039842"/>
            <a:ext cx="5334578" cy="477682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07280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94897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78047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74320" indent="-274320">
              <a:lnSpc>
                <a:spcPct val="80000"/>
              </a:lnSpc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1400" dirty="0"/>
              <a:t>Trait Approach fell into disrepute </a:t>
            </a:r>
          </a:p>
          <a:p>
            <a:pPr marL="640080" lvl="1" indent="-246888">
              <a:lnSpc>
                <a:spcPct val="80000"/>
              </a:lnSpc>
              <a:buFont typeface="Wingdings 2"/>
              <a:buChar char=""/>
              <a:defRPr/>
            </a:pPr>
            <a:r>
              <a:rPr lang="en-GB" sz="1400" dirty="0"/>
              <a:t>“too simplistic” Conger &amp; </a:t>
            </a:r>
            <a:r>
              <a:rPr lang="en-GB" sz="1400" dirty="0" err="1"/>
              <a:t>Kanungo</a:t>
            </a:r>
            <a:r>
              <a:rPr lang="en-GB" sz="1400" dirty="0"/>
              <a:t> (1998)</a:t>
            </a:r>
          </a:p>
          <a:p>
            <a:pPr marL="640080" lvl="1" indent="-246888">
              <a:lnSpc>
                <a:spcPct val="80000"/>
              </a:lnSpc>
              <a:buFont typeface="Wingdings 2"/>
              <a:buChar char=""/>
              <a:defRPr/>
            </a:pPr>
            <a:endParaRPr lang="en-GB" sz="1400" dirty="0"/>
          </a:p>
          <a:p>
            <a:pPr marL="640080" lvl="1" indent="-246888">
              <a:lnSpc>
                <a:spcPct val="80000"/>
              </a:lnSpc>
              <a:buFont typeface="Wingdings 2"/>
              <a:buChar char=""/>
              <a:defRPr/>
            </a:pPr>
            <a:r>
              <a:rPr lang="en-GB" sz="1400" dirty="0"/>
              <a:t>“It appeared that there were few, if any, universal traits associated with effective leadership… consensus that the search for universal traits was futile”. (House &amp; Aditya, 1997)</a:t>
            </a:r>
          </a:p>
          <a:p>
            <a:pPr marL="640080" lvl="1" indent="-246888">
              <a:lnSpc>
                <a:spcPct val="80000"/>
              </a:lnSpc>
              <a:buFont typeface="Wingdings 2"/>
              <a:buChar char=""/>
              <a:defRPr/>
            </a:pPr>
            <a:endParaRPr lang="en-GB" sz="1400" dirty="0"/>
          </a:p>
          <a:p>
            <a:pPr marL="274320" indent="-274320">
              <a:lnSpc>
                <a:spcPct val="80000"/>
              </a:lnSpc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1400" dirty="0"/>
              <a:t>Revival of trait approach in 1980s</a:t>
            </a:r>
          </a:p>
          <a:p>
            <a:pPr marL="640080" lvl="1" indent="-246888">
              <a:lnSpc>
                <a:spcPct val="80000"/>
              </a:lnSpc>
              <a:buFont typeface="Wingdings 2"/>
              <a:buChar char=""/>
              <a:defRPr/>
            </a:pPr>
            <a:r>
              <a:rPr lang="en-GB" sz="1400" dirty="0"/>
              <a:t>Interest in intelligence and leadership</a:t>
            </a:r>
          </a:p>
          <a:p>
            <a:pPr marL="640080" lvl="1" indent="-246888">
              <a:lnSpc>
                <a:spcPct val="80000"/>
              </a:lnSpc>
              <a:buFont typeface="Wingdings 2"/>
              <a:buChar char=""/>
              <a:defRPr/>
            </a:pPr>
            <a:r>
              <a:rPr lang="en-GB" sz="1400" dirty="0"/>
              <a:t>Development of Five Factor model of personality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1172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a typeface="Calibri"/>
              </a:rPr>
              <a:t>other factors e.g. personality traits and situations factors also need to be considered when predicting leadership ability.</a:t>
            </a:r>
            <a:endParaRPr lang="en-GB" sz="1100" dirty="0">
              <a:ea typeface="Calibri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7044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6425" cy="11398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EE1969-B299-4B54-A9D9-68690064E41D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41665042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B0142-CAA3-495F-BE26-FBE044DA3C61}" type="datetimeFigureOut">
              <a:rPr lang="en-GB" smtClean="0"/>
              <a:pPr/>
              <a:t>04/03/2022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FA635-4223-411C-908B-4C910EBDF23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86082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4670" y="2943690"/>
            <a:ext cx="5997466" cy="970619"/>
          </a:xfrm>
        </p:spPr>
        <p:txBody>
          <a:bodyPr>
            <a:normAutofit/>
          </a:bodyPr>
          <a:lstStyle/>
          <a:p>
            <a:r>
              <a:rPr lang="en-GB" sz="4000" b="1" dirty="0"/>
              <a:t>Leadership &amp; Teamwork 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729155" y="2538018"/>
            <a:ext cx="7886700" cy="11074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128673" y="928904"/>
            <a:ext cx="872899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b="1" dirty="0">
                <a:latin typeface="+mj-lt"/>
                <a:ea typeface="Times New Roman" panose="02020603050405020304" pitchFamily="18" charset="0"/>
              </a:rPr>
              <a:t>Skills for life: employability and future pathways </a:t>
            </a:r>
            <a:endParaRPr lang="en-GB" sz="36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31910024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08907" y="73251"/>
            <a:ext cx="8390164" cy="1325563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+mn-lt"/>
              </a:rPr>
              <a:t>Objectives: Leadership &amp; Teamwork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508907" y="1901449"/>
            <a:ext cx="7726136" cy="4778149"/>
          </a:xfrm>
        </p:spPr>
        <p:txBody>
          <a:bodyPr/>
          <a:lstStyle/>
          <a:p>
            <a:r>
              <a:rPr lang="en-GB" sz="2400" dirty="0"/>
              <a:t>To critically analyse the evidence for different leadership styles in the workplace </a:t>
            </a:r>
          </a:p>
          <a:p>
            <a:endParaRPr lang="en-GB" sz="2400" dirty="0"/>
          </a:p>
          <a:p>
            <a:r>
              <a:rPr lang="en-GB" sz="2400" dirty="0"/>
              <a:t>  To develop students’ critical self-reflection of their own potential leadership and </a:t>
            </a:r>
            <a:r>
              <a:rPr lang="en-GB" sz="2400" dirty="0" err="1"/>
              <a:t>teamworking</a:t>
            </a:r>
            <a:r>
              <a:rPr lang="en-GB" sz="2400" dirty="0"/>
              <a:t> skills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80119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61949" y="245383"/>
            <a:ext cx="8390164" cy="1325563"/>
          </a:xfrm>
        </p:spPr>
        <p:txBody>
          <a:bodyPr/>
          <a:lstStyle/>
          <a:p>
            <a:r>
              <a:rPr lang="en-GB" dirty="0"/>
              <a:t> </a:t>
            </a:r>
            <a:r>
              <a:rPr lang="en-GB" sz="3200" dirty="0">
                <a:latin typeface="+mn-lt"/>
              </a:rPr>
              <a:t>Consider… who makes a good leader?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28650" y="1627414"/>
            <a:ext cx="2876550" cy="4778149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dirty="0">
              <a:cs typeface="Calibri"/>
            </a:endParaRPr>
          </a:p>
        </p:txBody>
      </p:sp>
      <p:pic>
        <p:nvPicPr>
          <p:cNvPr id="5" name="Content Placeholder 7"/>
          <p:cNvPicPr>
            <a:picLocks noGrp="1" noChangeAspect="1"/>
          </p:cNvPicPr>
          <p:nvPr>
            <p:ph sz="quarter" idx="4294967295"/>
          </p:nvPr>
        </p:nvPicPr>
        <p:blipFill>
          <a:blip r:embed="rId3"/>
          <a:stretch>
            <a:fillRect/>
          </a:stretch>
        </p:blipFill>
        <p:spPr>
          <a:xfrm>
            <a:off x="4557031" y="1992087"/>
            <a:ext cx="3660408" cy="2357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78012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8313964" cy="1325563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+mn-lt"/>
              </a:rPr>
              <a:t>Consider… do you have the potential to be a good leader?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2031999"/>
            <a:ext cx="3886200" cy="4144963"/>
          </a:xfrm>
        </p:spPr>
        <p:txBody>
          <a:bodyPr/>
          <a:lstStyle/>
          <a:p>
            <a:r>
              <a:rPr lang="en-GB" dirty="0"/>
              <a:t>Why?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031999"/>
            <a:ext cx="3886200" cy="4144964"/>
          </a:xfrm>
        </p:spPr>
        <p:txBody>
          <a:bodyPr/>
          <a:lstStyle/>
          <a:p>
            <a:r>
              <a:rPr lang="en-GB" dirty="0"/>
              <a:t>Why Not? </a:t>
            </a:r>
          </a:p>
        </p:txBody>
      </p:sp>
    </p:spTree>
    <p:extLst>
      <p:ext uri="{BB962C8B-B14F-4D97-AF65-F5344CB8AC3E}">
        <p14:creationId xmlns:p14="http://schemas.microsoft.com/office/powerpoint/2010/main" val="30306181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692150"/>
            <a:ext cx="7772400" cy="6096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b="1" dirty="0">
                <a:solidFill>
                  <a:schemeClr val="tx1"/>
                </a:solidFill>
              </a:rPr>
              <a:t>What is Organisational Leadership? </a:t>
            </a:r>
            <a:endParaRPr lang="en-US" altLang="en-US" sz="3200" b="1" dirty="0">
              <a:solidFill>
                <a:schemeClr val="tx1"/>
              </a:solidFill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831272" y="1398312"/>
            <a:ext cx="7933847" cy="57912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400" dirty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000" dirty="0"/>
              <a:t>Leaders often defined by: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000" dirty="0"/>
          </a:p>
          <a:p>
            <a:pPr marL="457200" indent="-457200" eaLnBrk="1" hangingPunct="1">
              <a:lnSpc>
                <a:spcPct val="90000"/>
              </a:lnSpc>
              <a:buFont typeface="Wingdings" pitchFamily="2" charset="2"/>
              <a:buAutoNum type="arabicParenR"/>
              <a:defRPr/>
            </a:pPr>
            <a:r>
              <a:rPr lang="en-GB" sz="2000" dirty="0"/>
              <a:t>Excellence and outstanding achievement in the field/profession</a:t>
            </a:r>
          </a:p>
          <a:p>
            <a:pPr marL="457200" indent="-457200" eaLnBrk="1" hangingPunct="1">
              <a:lnSpc>
                <a:spcPct val="90000"/>
              </a:lnSpc>
              <a:buFont typeface="Wingdings" pitchFamily="2" charset="2"/>
              <a:buAutoNum type="arabicParenR"/>
              <a:defRPr/>
            </a:pPr>
            <a:endParaRPr lang="en-GB" sz="2000" dirty="0"/>
          </a:p>
          <a:p>
            <a:pPr marL="457200" indent="-457200" eaLnBrk="1" hangingPunct="1">
              <a:lnSpc>
                <a:spcPct val="90000"/>
              </a:lnSpc>
              <a:buFont typeface="Wingdings" pitchFamily="2" charset="2"/>
              <a:buAutoNum type="arabicParenR"/>
              <a:defRPr/>
            </a:pPr>
            <a:endParaRPr lang="en-GB" sz="2000" dirty="0"/>
          </a:p>
          <a:p>
            <a:pPr marL="457200" indent="-457200" eaLnBrk="1" hangingPunct="1">
              <a:lnSpc>
                <a:spcPct val="90000"/>
              </a:lnSpc>
              <a:buFont typeface="Wingdings" pitchFamily="2" charset="2"/>
              <a:buAutoNum type="arabicParenR"/>
              <a:defRPr/>
            </a:pPr>
            <a:r>
              <a:rPr lang="en-GB" sz="2000" dirty="0"/>
              <a:t>The capacity to influence others</a:t>
            </a:r>
          </a:p>
          <a:p>
            <a:pPr eaLnBrk="1" hangingPunct="1">
              <a:lnSpc>
                <a:spcPct val="90000"/>
              </a:lnSpc>
              <a:defRPr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4477508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457922"/>
            <a:ext cx="7772400" cy="6096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1"/>
                </a:solidFill>
              </a:rPr>
              <a:t>Is Organisational Leadership important? </a:t>
            </a:r>
            <a:endParaRPr lang="en-US" altLang="en-US" sz="3200" b="1" dirty="0">
              <a:solidFill>
                <a:schemeClr val="tx1"/>
              </a:solidFill>
            </a:endParaRP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2041236"/>
            <a:ext cx="8382000" cy="552320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000" dirty="0"/>
              <a:t>Hogan &amp; Kaiser (2005)</a:t>
            </a:r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Leadership is about the performance of teams, groups and organisations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 sz="2000" dirty="0"/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Good leadership promotes effective team and group performance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 sz="2000" dirty="0"/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Some personality traits can predict good leadership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endParaRPr lang="en-GB" altLang="en-US" sz="2400" dirty="0"/>
          </a:p>
          <a:p>
            <a:pPr lvl="1" eaLnBrk="1" hangingPunct="1">
              <a:lnSpc>
                <a:spcPct val="90000"/>
              </a:lnSpc>
            </a:pPr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21740308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476250"/>
            <a:ext cx="7772400" cy="609600"/>
          </a:xfrm>
        </p:spPr>
        <p:txBody>
          <a:bodyPr/>
          <a:lstStyle/>
          <a:p>
            <a:pPr eaLnBrk="1" hangingPunct="1"/>
            <a:r>
              <a:rPr lang="en-GB" altLang="en-US" sz="3200" b="1">
                <a:solidFill>
                  <a:schemeClr val="tx1"/>
                </a:solidFill>
              </a:rPr>
              <a:t>How do we judge effective leadership? </a:t>
            </a:r>
            <a:endParaRPr lang="en-US" altLang="en-US" sz="3200" b="1">
              <a:solidFill>
                <a:schemeClr val="tx1"/>
              </a:solidFill>
            </a:endParaRP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1773238"/>
            <a:ext cx="8382000" cy="3887787"/>
          </a:xfrm>
        </p:spPr>
        <p:txBody>
          <a:bodyPr/>
          <a:lstStyle/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Objective measures of performance?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 sz="2000" dirty="0"/>
          </a:p>
          <a:p>
            <a:pPr lvl="1" eaLnBrk="1" hangingPunct="1">
              <a:lnSpc>
                <a:spcPct val="90000"/>
              </a:lnSpc>
            </a:pPr>
            <a:endParaRPr lang="en-GB" altLang="en-US" sz="2000" dirty="0"/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Subjective perceptions of the leader or their superordinate?</a:t>
            </a:r>
          </a:p>
          <a:p>
            <a:pPr lvl="1" eaLnBrk="1" hangingPunct="1">
              <a:lnSpc>
                <a:spcPct val="90000"/>
              </a:lnSpc>
              <a:buFont typeface="Wingdings 2" panose="05020102010507070707" pitchFamily="18" charset="2"/>
              <a:buNone/>
            </a:pPr>
            <a:endParaRPr lang="en-GB" altLang="en-US" sz="2000" dirty="0"/>
          </a:p>
          <a:p>
            <a:pPr lvl="1" eaLnBrk="1" hangingPunct="1">
              <a:lnSpc>
                <a:spcPct val="90000"/>
              </a:lnSpc>
            </a:pPr>
            <a:endParaRPr lang="en-GB" altLang="en-US" sz="2000" dirty="0"/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Subjective perceptions of the followers?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 sz="2000" dirty="0"/>
          </a:p>
          <a:p>
            <a:pPr lvl="1" eaLnBrk="1" hangingPunct="1">
              <a:lnSpc>
                <a:spcPct val="90000"/>
              </a:lnSpc>
            </a:pPr>
            <a:endParaRPr lang="en-GB" altLang="en-US" sz="2000" dirty="0"/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i="1" dirty="0"/>
              <a:t>Leadership emergence v leadership effectiveness?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dirty="0"/>
          </a:p>
          <a:p>
            <a:pPr lvl="1" eaLnBrk="1" hangingPunct="1">
              <a:lnSpc>
                <a:spcPct val="90000"/>
              </a:lnSpc>
            </a:pPr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32115242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>
          <a:xfrm>
            <a:off x="395288" y="7938"/>
            <a:ext cx="8229600" cy="152529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dirty="0">
                <a:latin typeface="+mn-lt"/>
              </a:rPr>
              <a:t>Models of leadership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>
          <a:xfrm>
            <a:off x="395288" y="1671782"/>
            <a:ext cx="8229600" cy="4925868"/>
          </a:xfrm>
        </p:spPr>
        <p:txBody>
          <a:bodyPr/>
          <a:lstStyle/>
          <a:p>
            <a:pPr eaLnBrk="1" hangingPunct="1"/>
            <a:r>
              <a:rPr lang="en-GB" altLang="en-US" sz="2000" dirty="0"/>
              <a:t>Trait approaches</a:t>
            </a:r>
          </a:p>
          <a:p>
            <a:pPr lvl="1" eaLnBrk="1" hangingPunct="1"/>
            <a:r>
              <a:rPr lang="en-GB" altLang="en-US" sz="2000" dirty="0"/>
              <a:t>What psychological characteristics/attributes define leaders?</a:t>
            </a:r>
          </a:p>
          <a:p>
            <a:pPr lvl="1" eaLnBrk="1" hangingPunct="1"/>
            <a:endParaRPr lang="en-GB" altLang="en-US" sz="2000" dirty="0"/>
          </a:p>
          <a:p>
            <a:pPr eaLnBrk="1" hangingPunct="1"/>
            <a:r>
              <a:rPr lang="en-GB" altLang="en-US" sz="2000" dirty="0"/>
              <a:t>Situational approaches (contingency models)</a:t>
            </a:r>
          </a:p>
          <a:p>
            <a:pPr lvl="1" eaLnBrk="1" hangingPunct="1"/>
            <a:r>
              <a:rPr lang="en-GB" altLang="en-US" sz="2000" dirty="0"/>
              <a:t>Is leadership more determined by situational variables?  </a:t>
            </a:r>
          </a:p>
          <a:p>
            <a:pPr lvl="1" eaLnBrk="1" hangingPunct="1"/>
            <a:endParaRPr lang="en-GB" altLang="en-US" sz="2000" dirty="0"/>
          </a:p>
          <a:p>
            <a:pPr eaLnBrk="1" hangingPunct="1"/>
            <a:r>
              <a:rPr lang="en-GB" altLang="en-US" sz="2000" dirty="0"/>
              <a:t>Behavioural approaches</a:t>
            </a:r>
          </a:p>
          <a:p>
            <a:pPr lvl="1" eaLnBrk="1" hangingPunct="1"/>
            <a:r>
              <a:rPr lang="en-GB" altLang="en-US" sz="2000" dirty="0"/>
              <a:t>What styles of leadership are the most effective (and in what situations?).</a:t>
            </a:r>
          </a:p>
          <a:p>
            <a:pPr lvl="1" eaLnBrk="1" hangingPunct="1"/>
            <a:endParaRPr lang="en-GB" altLang="en-US" dirty="0"/>
          </a:p>
          <a:p>
            <a:pPr lvl="1" eaLnBrk="1" hangingPunct="1"/>
            <a:endParaRPr lang="en-GB" altLang="en-US" dirty="0"/>
          </a:p>
          <a:p>
            <a:pPr lvl="1"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491457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993" y="387350"/>
            <a:ext cx="7772400" cy="6096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1"/>
                </a:solidFill>
              </a:rPr>
              <a:t>Early Trait Approach</a:t>
            </a:r>
            <a:endParaRPr lang="en-US" altLang="en-US" sz="3200" b="1" dirty="0">
              <a:solidFill>
                <a:schemeClr val="tx1"/>
              </a:solidFill>
            </a:endParaRP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468993" y="999445"/>
            <a:ext cx="8382000" cy="5791200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endParaRPr lang="en-GB" altLang="en-US" sz="20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/>
              <a:t>Stogdill (1948)</a:t>
            </a:r>
          </a:p>
          <a:p>
            <a:pPr eaLnBrk="1" hangingPunct="1">
              <a:lnSpc>
                <a:spcPct val="80000"/>
              </a:lnSpc>
            </a:pPr>
            <a:endParaRPr lang="en-GB" altLang="en-US" sz="2000" dirty="0"/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Review of over 100 studies in 1930’s &amp; 1940’s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Extension of the Great Man hypothesis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Traits associated with leadership included: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dirty="0"/>
              <a:t>Self-confidence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dirty="0"/>
              <a:t>Dominance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dirty="0"/>
              <a:t>Diplomacy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dirty="0"/>
              <a:t>Extraversion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dirty="0"/>
              <a:t>Intelligence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dirty="0"/>
              <a:t>Responsibility</a:t>
            </a:r>
          </a:p>
          <a:p>
            <a:pPr lvl="2" eaLnBrk="1" hangingPunct="1">
              <a:lnSpc>
                <a:spcPct val="80000"/>
              </a:lnSpc>
            </a:pPr>
            <a:endParaRPr lang="en-GB" altLang="en-US" dirty="0"/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But always influenced/moderated by situational factors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 sz="2000" dirty="0"/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  <a:p>
            <a:pPr lvl="1" eaLnBrk="1" hangingPunct="1">
              <a:lnSpc>
                <a:spcPct val="80000"/>
              </a:lnSpc>
              <a:buFontTx/>
              <a:buNone/>
            </a:pPr>
            <a:endParaRPr lang="en-US" altLang="en-US" sz="1800" dirty="0"/>
          </a:p>
        </p:txBody>
      </p:sp>
    </p:spTree>
    <p:extLst>
      <p:ext uri="{BB962C8B-B14F-4D97-AF65-F5344CB8AC3E}">
        <p14:creationId xmlns:p14="http://schemas.microsoft.com/office/powerpoint/2010/main" val="36618123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dirty="0">
                <a:latin typeface="+mn-lt"/>
              </a:rPr>
              <a:t>Intelligence &amp; Leadership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457200" y="1560945"/>
            <a:ext cx="8229600" cy="4569980"/>
          </a:xfrm>
        </p:spPr>
        <p:txBody>
          <a:bodyPr/>
          <a:lstStyle/>
          <a:p>
            <a:pPr eaLnBrk="1" hangingPunct="1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alt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Early research studies suggested intelligence may be associated with good leadership</a:t>
            </a:r>
          </a:p>
          <a:p>
            <a:pPr lvl="1" eaLnBrk="1" hangingPunct="1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alt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Lord et al. (1986) r= .50</a:t>
            </a:r>
          </a:p>
          <a:p>
            <a:pPr eaLnBrk="1" hangingPunct="1">
              <a:lnSpc>
                <a:spcPct val="115000"/>
              </a:lnSpc>
              <a:buFont typeface="Symbol" panose="05050102010706020507" pitchFamily="18" charset="2"/>
              <a:buChar char=""/>
            </a:pPr>
            <a:endParaRPr lang="en-GB" altLang="en-US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alt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Recent meta-analyses indicate low predictive validity for intelligence and leadership e.g. Judge et al. (2004) r=.27</a:t>
            </a:r>
            <a:endParaRPr lang="en-GB" altLang="en-US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/>
            <a:endParaRPr lang="en-GB" alt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78693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8981" y="1708726"/>
            <a:ext cx="7422325" cy="3869521"/>
          </a:xfrm>
        </p:spPr>
        <p:txBody>
          <a:bodyPr>
            <a:normAutofit/>
          </a:bodyPr>
          <a:lstStyle/>
          <a:p>
            <a:pPr marL="0" indent="0">
              <a:lnSpc>
                <a:spcPct val="115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000" dirty="0">
                <a:effectLst/>
                <a:latin typeface="Times New Roman"/>
                <a:ea typeface="Calibri"/>
                <a:cs typeface="Times New Roman"/>
              </a:rPr>
              <a:t>Moderating factors have been identified in the leadership-intelligence link (Judge et al., 2004)</a:t>
            </a:r>
          </a:p>
          <a:p>
            <a:pPr marL="0" indent="0">
              <a:lnSpc>
                <a:spcPct val="115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000" dirty="0">
              <a:effectLst/>
              <a:latin typeface="Times New Roman"/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000" dirty="0">
                <a:effectLst/>
                <a:latin typeface="Times New Roman"/>
                <a:ea typeface="Calibri"/>
                <a:cs typeface="Times New Roman"/>
              </a:rPr>
              <a:t>Correlations between intelligence and leadership vary depending upon</a:t>
            </a:r>
          </a:p>
          <a:p>
            <a:pPr marL="457200" indent="-457200">
              <a:lnSpc>
                <a:spcPct val="115000"/>
              </a:lnSpc>
              <a:spcAft>
                <a:spcPts val="0"/>
              </a:spcAft>
              <a:defRPr/>
            </a:pPr>
            <a:r>
              <a:rPr lang="en-GB" sz="2000" dirty="0">
                <a:effectLst/>
                <a:latin typeface="Times New Roman"/>
                <a:ea typeface="Calibri"/>
                <a:cs typeface="Times New Roman"/>
              </a:rPr>
              <a:t> how leadership is defined/measured e.g.</a:t>
            </a:r>
          </a:p>
          <a:p>
            <a:pPr marL="857250" lvl="1" indent="-457200">
              <a:lnSpc>
                <a:spcPct val="115000"/>
              </a:lnSpc>
              <a:spcAft>
                <a:spcPts val="0"/>
              </a:spcAft>
              <a:defRPr/>
            </a:pPr>
            <a:r>
              <a:rPr lang="en-GB" sz="2000" dirty="0">
                <a:latin typeface="Times New Roman"/>
                <a:ea typeface="Calibri"/>
                <a:cs typeface="Times New Roman"/>
              </a:rPr>
              <a:t>P</a:t>
            </a:r>
            <a:r>
              <a:rPr lang="en-GB" sz="2000" dirty="0">
                <a:effectLst/>
                <a:latin typeface="Times New Roman"/>
                <a:ea typeface="Calibri"/>
                <a:cs typeface="Times New Roman"/>
              </a:rPr>
              <a:t>erceived group performance r=.22</a:t>
            </a:r>
          </a:p>
          <a:p>
            <a:pPr marL="857250" lvl="1" indent="-457200">
              <a:lnSpc>
                <a:spcPct val="115000"/>
              </a:lnSpc>
              <a:spcAft>
                <a:spcPts val="0"/>
              </a:spcAft>
              <a:defRPr/>
            </a:pPr>
            <a:r>
              <a:rPr lang="en-GB" sz="2000" dirty="0">
                <a:effectLst/>
                <a:latin typeface="Times New Roman"/>
                <a:ea typeface="Calibri"/>
                <a:cs typeface="Times New Roman"/>
              </a:rPr>
              <a:t>Objective effectiveness r=.33</a:t>
            </a:r>
          </a:p>
          <a:p>
            <a:pPr marL="857250" lvl="1" indent="-457200">
              <a:lnSpc>
                <a:spcPct val="115000"/>
              </a:lnSpc>
              <a:spcAft>
                <a:spcPts val="0"/>
              </a:spcAft>
              <a:defRPr/>
            </a:pPr>
            <a:endParaRPr lang="en-GB" dirty="0">
              <a:effectLst/>
              <a:latin typeface="Times New Roman"/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Font typeface="Wingdings" pitchFamily="2" charset="2"/>
              <a:buNone/>
              <a:defRPr/>
            </a:pPr>
            <a:endParaRPr lang="en-GB" sz="2800" dirty="0">
              <a:effectLst/>
              <a:latin typeface="Calibri"/>
              <a:ea typeface="Calibri"/>
              <a:cs typeface="Times New Roman"/>
            </a:endParaRPr>
          </a:p>
          <a:p>
            <a:pPr>
              <a:defRPr/>
            </a:pPr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585107" y="114755"/>
            <a:ext cx="7886700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200" dirty="0">
                <a:latin typeface="+mn-lt"/>
              </a:rPr>
              <a:t>Intelligence &amp; Leadership</a:t>
            </a:r>
          </a:p>
        </p:txBody>
      </p:sp>
    </p:spTree>
    <p:extLst>
      <p:ext uri="{BB962C8B-B14F-4D97-AF65-F5344CB8AC3E}">
        <p14:creationId xmlns:p14="http://schemas.microsoft.com/office/powerpoint/2010/main" val="19036431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4"/>
          <p:cNvSpPr>
            <a:spLocks noGrp="1" noChangeArrowheads="1"/>
          </p:cNvSpPr>
          <p:nvPr>
            <p:ph type="title"/>
          </p:nvPr>
        </p:nvSpPr>
        <p:spPr>
          <a:xfrm>
            <a:off x="468313" y="-1"/>
            <a:ext cx="8229600" cy="1403927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200" dirty="0">
                <a:latin typeface="+mn-lt"/>
              </a:rPr>
              <a:t>Leadership &amp; Personality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838200"/>
            <a:ext cx="8382000" cy="5791200"/>
          </a:xfrm>
        </p:spPr>
        <p:txBody>
          <a:bodyPr/>
          <a:lstStyle/>
          <a:p>
            <a:pPr marL="381000" indent="-381000"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endParaRPr lang="en-GB" altLang="en-US" sz="2400" dirty="0">
              <a:solidFill>
                <a:schemeClr val="folHlink"/>
              </a:solidFill>
            </a:endParaRPr>
          </a:p>
          <a:p>
            <a:pPr marL="381000" indent="-381000"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2000" dirty="0"/>
              <a:t>Judge et al. (2002) Personality correlations with leadership</a:t>
            </a:r>
          </a:p>
          <a:p>
            <a:pPr marL="800100" lvl="1" indent="-342900" eaLnBrk="1" hangingPunct="1">
              <a:lnSpc>
                <a:spcPct val="80000"/>
              </a:lnSpc>
            </a:pPr>
            <a:endParaRPr lang="en-GB" altLang="en-US" sz="2000" dirty="0"/>
          </a:p>
          <a:p>
            <a:pPr marL="457200" lvl="1" indent="0" eaLnBrk="1" hangingPunct="1">
              <a:lnSpc>
                <a:spcPct val="80000"/>
              </a:lnSpc>
              <a:buNone/>
            </a:pPr>
            <a:r>
              <a:rPr lang="en-GB" altLang="en-US" sz="2000" dirty="0"/>
              <a:t>Meta-analysis using Big 5</a:t>
            </a:r>
          </a:p>
          <a:p>
            <a:pPr marL="800100" lvl="1" indent="-342900" eaLnBrk="1" hangingPunct="1">
              <a:lnSpc>
                <a:spcPct val="80000"/>
              </a:lnSpc>
            </a:pPr>
            <a:endParaRPr lang="en-GB" altLang="en-US" sz="2000" dirty="0"/>
          </a:p>
          <a:p>
            <a:pPr marL="800100" lvl="1" indent="-342900" eaLnBrk="1" hangingPunct="1">
              <a:lnSpc>
                <a:spcPct val="80000"/>
              </a:lnSpc>
            </a:pPr>
            <a:r>
              <a:rPr lang="en-GB" altLang="en-US" sz="2000" dirty="0"/>
              <a:t>Neuroticism = -.24 </a:t>
            </a:r>
          </a:p>
          <a:p>
            <a:pPr marL="800100" lvl="1" indent="-342900" eaLnBrk="1" hangingPunct="1">
              <a:lnSpc>
                <a:spcPct val="80000"/>
              </a:lnSpc>
            </a:pPr>
            <a:r>
              <a:rPr lang="en-GB" altLang="en-US" sz="2000" dirty="0"/>
              <a:t>Extraversion = .31</a:t>
            </a:r>
          </a:p>
          <a:p>
            <a:pPr marL="800100" lvl="1" indent="-342900" eaLnBrk="1" hangingPunct="1">
              <a:lnSpc>
                <a:spcPct val="80000"/>
              </a:lnSpc>
            </a:pPr>
            <a:r>
              <a:rPr lang="en-GB" altLang="en-US" sz="2000" dirty="0"/>
              <a:t>Openness to experience = .24</a:t>
            </a:r>
          </a:p>
          <a:p>
            <a:pPr marL="800100" lvl="1" indent="-342900" eaLnBrk="1" hangingPunct="1">
              <a:lnSpc>
                <a:spcPct val="80000"/>
              </a:lnSpc>
            </a:pPr>
            <a:r>
              <a:rPr lang="en-GB" altLang="en-US" sz="2000" dirty="0"/>
              <a:t>Agreeableness = .08</a:t>
            </a:r>
          </a:p>
          <a:p>
            <a:pPr marL="800100" lvl="1" indent="-342900" eaLnBrk="1" hangingPunct="1">
              <a:lnSpc>
                <a:spcPct val="80000"/>
              </a:lnSpc>
            </a:pPr>
            <a:r>
              <a:rPr lang="en-GB" altLang="en-US" sz="2000" dirty="0"/>
              <a:t>Conscientiousness = .28</a:t>
            </a:r>
          </a:p>
          <a:p>
            <a:pPr marL="800100" lvl="1" indent="-342900" eaLnBrk="1" hangingPunct="1">
              <a:lnSpc>
                <a:spcPct val="80000"/>
              </a:lnSpc>
            </a:pPr>
            <a:endParaRPr lang="en-GB" altLang="en-US" sz="2000" dirty="0"/>
          </a:p>
          <a:p>
            <a:pPr marL="381000" indent="-381000" eaLnBrk="1" hangingPunct="1">
              <a:lnSpc>
                <a:spcPct val="80000"/>
              </a:lnSpc>
            </a:pPr>
            <a:r>
              <a:rPr lang="en-GB" altLang="en-US" sz="2000" dirty="0"/>
              <a:t>Extraversion was consistent general predictor across settings &amp; criteria (leader effectiveness &amp; leader emergence)</a:t>
            </a:r>
          </a:p>
          <a:p>
            <a:pPr marL="381000" indent="-381000" eaLnBrk="1" hangingPunct="1">
              <a:lnSpc>
                <a:spcPct val="80000"/>
              </a:lnSpc>
            </a:pPr>
            <a:r>
              <a:rPr lang="en-GB" altLang="en-US" sz="2000" dirty="0"/>
              <a:t>Multiple Correlation = .48 – indicating strong support for the leader trait perspective</a:t>
            </a:r>
          </a:p>
        </p:txBody>
      </p:sp>
    </p:spTree>
    <p:extLst>
      <p:ext uri="{BB962C8B-B14F-4D97-AF65-F5344CB8AC3E}">
        <p14:creationId xmlns:p14="http://schemas.microsoft.com/office/powerpoint/2010/main" val="5359644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75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82550"/>
            <a:ext cx="7772400" cy="45719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GB" sz="2800" b="1" dirty="0">
                <a:solidFill>
                  <a:schemeClr val="tx1"/>
                </a:solidFill>
              </a:rPr>
            </a:br>
            <a:br>
              <a:rPr lang="en-GB" sz="2800" b="1" dirty="0">
                <a:solidFill>
                  <a:schemeClr val="tx1"/>
                </a:solidFill>
              </a:rPr>
            </a:br>
            <a:br>
              <a:rPr lang="en-GB" b="1" dirty="0">
                <a:solidFill>
                  <a:schemeClr val="tx1"/>
                </a:solidFill>
              </a:rPr>
            </a:br>
            <a:r>
              <a:rPr lang="en-GB" sz="3100" b="1" dirty="0">
                <a:solidFill>
                  <a:schemeClr val="tx1"/>
                </a:solidFill>
              </a:rPr>
              <a:t> </a:t>
            </a:r>
            <a:r>
              <a:rPr lang="en-GB" sz="3600" b="1" dirty="0">
                <a:solidFill>
                  <a:schemeClr val="tx1"/>
                </a:solidFill>
              </a:rPr>
              <a:t>Transactional versus Transformational Leaders</a:t>
            </a:r>
            <a:endParaRPr lang="en-US" sz="3600" b="1" dirty="0">
              <a:solidFill>
                <a:schemeClr val="tx1"/>
              </a:solidFill>
            </a:endParaRP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680557"/>
            <a:ext cx="8382000" cy="5452082"/>
          </a:xfrm>
        </p:spPr>
        <p:txBody>
          <a:bodyPr/>
          <a:lstStyle/>
          <a:p>
            <a:pPr marL="381000" indent="-381000" eaLnBrk="1" hangingPunct="1">
              <a:spcBef>
                <a:spcPct val="0"/>
              </a:spcBef>
            </a:pPr>
            <a:r>
              <a:rPr lang="en-GB" altLang="en-US" sz="2000" b="1" dirty="0"/>
              <a:t>Transactional leaders</a:t>
            </a:r>
          </a:p>
          <a:p>
            <a:pPr marL="381000" indent="-381000" eaLnBrk="1" hangingPunct="1">
              <a:spcBef>
                <a:spcPct val="0"/>
              </a:spcBef>
            </a:pPr>
            <a:endParaRPr lang="en-GB" altLang="en-US" sz="2000" b="1" dirty="0"/>
          </a:p>
          <a:p>
            <a:pPr lvl="1" eaLnBrk="1" hangingPunct="1">
              <a:spcBef>
                <a:spcPct val="0"/>
              </a:spcBef>
            </a:pPr>
            <a:r>
              <a:rPr lang="en-GB" altLang="en-US" sz="2000" dirty="0"/>
              <a:t>Motivate subordinates through observing performance, and rewarding appropriate behaviour </a:t>
            </a:r>
          </a:p>
          <a:p>
            <a:pPr lvl="1" eaLnBrk="1" hangingPunct="1">
              <a:spcBef>
                <a:spcPct val="0"/>
              </a:spcBef>
            </a:pPr>
            <a:endParaRPr lang="en-GB" altLang="en-US" sz="2000" dirty="0"/>
          </a:p>
          <a:p>
            <a:pPr lvl="1" eaLnBrk="1" hangingPunct="1">
              <a:spcBef>
                <a:spcPct val="0"/>
              </a:spcBef>
            </a:pPr>
            <a:r>
              <a:rPr lang="en-GB" altLang="en-US" sz="2000" dirty="0"/>
              <a:t>Define appropriate work goals</a:t>
            </a:r>
          </a:p>
          <a:p>
            <a:pPr lvl="1" eaLnBrk="1" hangingPunct="1">
              <a:spcBef>
                <a:spcPct val="0"/>
              </a:spcBef>
            </a:pPr>
            <a:endParaRPr lang="en-GB" altLang="en-US" sz="2000" dirty="0"/>
          </a:p>
          <a:p>
            <a:pPr lvl="1" eaLnBrk="1" hangingPunct="1">
              <a:spcBef>
                <a:spcPct val="0"/>
              </a:spcBef>
            </a:pPr>
            <a:r>
              <a:rPr lang="en-GB" altLang="en-US" sz="2000" dirty="0"/>
              <a:t>Expect certain performance behaviours and outcomes</a:t>
            </a:r>
          </a:p>
          <a:p>
            <a:pPr lvl="1" eaLnBrk="1" hangingPunct="1">
              <a:spcBef>
                <a:spcPct val="0"/>
              </a:spcBef>
            </a:pPr>
            <a:endParaRPr lang="en-GB" altLang="en-US" sz="2000" dirty="0"/>
          </a:p>
          <a:p>
            <a:pPr lvl="1" eaLnBrk="1" hangingPunct="1">
              <a:spcBef>
                <a:spcPct val="0"/>
              </a:spcBef>
            </a:pPr>
            <a:r>
              <a:rPr lang="en-GB" altLang="en-US" sz="2000" dirty="0"/>
              <a:t>Based on transactions with subordinates</a:t>
            </a:r>
          </a:p>
          <a:p>
            <a:pPr lvl="1" eaLnBrk="1" hangingPunct="1">
              <a:spcBef>
                <a:spcPct val="0"/>
              </a:spcBef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716140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68313" y="193965"/>
            <a:ext cx="8382000" cy="6360824"/>
          </a:xfrm>
        </p:spPr>
        <p:txBody>
          <a:bodyPr/>
          <a:lstStyle/>
          <a:p>
            <a:pPr marL="381000" indent="-381000" eaLnBrk="1" hangingPunct="1">
              <a:lnSpc>
                <a:spcPct val="80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GB" altLang="en-US" dirty="0"/>
              <a:t>Transformational Theories</a:t>
            </a:r>
          </a:p>
          <a:p>
            <a:pPr marL="381000" indent="-381000" eaLnBrk="1" hangingPunct="1">
              <a:lnSpc>
                <a:spcPct val="80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endParaRPr lang="en-GB" altLang="en-US" sz="2400" dirty="0">
              <a:solidFill>
                <a:schemeClr val="folHlink"/>
              </a:solidFill>
            </a:endParaRPr>
          </a:p>
          <a:p>
            <a:pPr marL="381000" indent="-381000" eaLnBrk="1" hangingPunct="1">
              <a:lnSpc>
                <a:spcPct val="80000"/>
              </a:lnSpc>
            </a:pPr>
            <a:r>
              <a:rPr lang="en-GB" altLang="en-US" sz="2000" dirty="0"/>
              <a:t>Central role of charisma (Greek for divinely inspired gift)</a:t>
            </a:r>
          </a:p>
          <a:p>
            <a:pPr marL="381000" indent="-381000" eaLnBrk="1" hangingPunct="1">
              <a:lnSpc>
                <a:spcPct val="80000"/>
              </a:lnSpc>
            </a:pPr>
            <a:endParaRPr lang="en-GB" altLang="en-US" sz="2000" dirty="0"/>
          </a:p>
          <a:p>
            <a:pPr marL="381000" indent="-381000" eaLnBrk="1" hangingPunct="1">
              <a:lnSpc>
                <a:spcPct val="80000"/>
              </a:lnSpc>
            </a:pPr>
            <a:r>
              <a:rPr lang="en-GB" altLang="en-US" sz="2000" dirty="0"/>
              <a:t>Effective leaders possess exceptional personal qualities. </a:t>
            </a:r>
          </a:p>
          <a:p>
            <a:pPr marL="381000" indent="-381000" eaLnBrk="1" hangingPunct="1">
              <a:lnSpc>
                <a:spcPct val="80000"/>
              </a:lnSpc>
            </a:pPr>
            <a:endParaRPr lang="en-GB" altLang="en-US" sz="2000" dirty="0"/>
          </a:p>
          <a:p>
            <a:pPr marL="381000" indent="-381000" eaLnBrk="1" hangingPunct="1">
              <a:lnSpc>
                <a:spcPct val="80000"/>
              </a:lnSpc>
            </a:pPr>
            <a:r>
              <a:rPr lang="en-GB" altLang="en-US" sz="2000" dirty="0"/>
              <a:t>Core theme: Leaders need vision and inspire loyalty and emotional attachment</a:t>
            </a:r>
          </a:p>
          <a:p>
            <a:pPr marL="381000" indent="-381000" eaLnBrk="1" hangingPunct="1">
              <a:lnSpc>
                <a:spcPct val="80000"/>
              </a:lnSpc>
            </a:pPr>
            <a:endParaRPr lang="en-GB" altLang="en-US" sz="2000" dirty="0"/>
          </a:p>
          <a:p>
            <a:pPr marL="381000" indent="-381000" eaLnBrk="1" hangingPunct="1">
              <a:lnSpc>
                <a:spcPct val="80000"/>
              </a:lnSpc>
              <a:spcBef>
                <a:spcPct val="0"/>
              </a:spcBef>
            </a:pPr>
            <a:r>
              <a:rPr lang="en-GB" altLang="en-US" sz="2000" b="1" dirty="0"/>
              <a:t>Transformational leaders</a:t>
            </a:r>
          </a:p>
          <a:p>
            <a:pPr marL="381000" indent="-381000" eaLnBrk="1" hangingPunct="1">
              <a:lnSpc>
                <a:spcPct val="80000"/>
              </a:lnSpc>
              <a:spcBef>
                <a:spcPct val="0"/>
              </a:spcBef>
            </a:pPr>
            <a:endParaRPr lang="en-GB" altLang="en-US" sz="2000" b="1" dirty="0"/>
          </a:p>
          <a:p>
            <a:pPr lvl="1" eaLnBrk="1" hangingPunct="1">
              <a:lnSpc>
                <a:spcPct val="150000"/>
              </a:lnSpc>
              <a:spcBef>
                <a:spcPct val="0"/>
              </a:spcBef>
            </a:pPr>
            <a:r>
              <a:rPr lang="en-GB" altLang="en-US" sz="2000" dirty="0"/>
              <a:t>Develop and inspire subordinates</a:t>
            </a:r>
          </a:p>
          <a:p>
            <a:pPr lvl="1" eaLnBrk="1" hangingPunct="1">
              <a:lnSpc>
                <a:spcPct val="150000"/>
              </a:lnSpc>
              <a:spcBef>
                <a:spcPct val="0"/>
              </a:spcBef>
            </a:pPr>
            <a:r>
              <a:rPr lang="en-GB" altLang="en-US" sz="2000" dirty="0"/>
              <a:t>Challenge intellect and encourage self-development </a:t>
            </a:r>
          </a:p>
          <a:p>
            <a:pPr lvl="1" eaLnBrk="1" hangingPunct="1">
              <a:lnSpc>
                <a:spcPct val="150000"/>
              </a:lnSpc>
              <a:spcBef>
                <a:spcPct val="0"/>
              </a:spcBef>
            </a:pPr>
            <a:r>
              <a:rPr lang="en-GB" altLang="en-US" sz="2000" dirty="0"/>
              <a:t>Set a personal example </a:t>
            </a:r>
          </a:p>
          <a:p>
            <a:pPr lvl="1" eaLnBrk="1" hangingPunct="1">
              <a:lnSpc>
                <a:spcPct val="150000"/>
              </a:lnSpc>
              <a:spcBef>
                <a:spcPct val="0"/>
              </a:spcBef>
            </a:pPr>
            <a:r>
              <a:rPr lang="en-GB" altLang="en-US" sz="2000" dirty="0"/>
              <a:t>Subordinates feel motivated and committed to the leader</a:t>
            </a:r>
          </a:p>
          <a:p>
            <a:pPr marL="381000" indent="-381000" eaLnBrk="1" hangingPunct="1">
              <a:lnSpc>
                <a:spcPct val="80000"/>
              </a:lnSpc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5697881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06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360218"/>
            <a:ext cx="8382000" cy="6269182"/>
          </a:xfrm>
        </p:spPr>
        <p:txBody>
          <a:bodyPr>
            <a:normAutofit/>
          </a:bodyPr>
          <a:lstStyle/>
          <a:p>
            <a:pPr marL="0" indent="0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3"/>
              </a:buClr>
              <a:buNone/>
              <a:defRPr/>
            </a:pPr>
            <a:r>
              <a:rPr lang="en-GB" sz="2000" dirty="0"/>
              <a:t>A </a:t>
            </a:r>
            <a:r>
              <a:rPr lang="en-GB" sz="2000" b="1" dirty="0"/>
              <a:t>transformational</a:t>
            </a:r>
            <a:r>
              <a:rPr lang="en-GB" sz="2000" dirty="0"/>
              <a:t> leadership style is expected to lead to more positive effects on subordinates than transactional</a:t>
            </a:r>
          </a:p>
          <a:p>
            <a:pPr marL="381000" indent="-381000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en-GB" sz="1000" dirty="0"/>
          </a:p>
          <a:p>
            <a:pPr marL="381000" indent="-381000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000" b="1" dirty="0"/>
              <a:t>Positive Outcomes </a:t>
            </a:r>
          </a:p>
          <a:p>
            <a:pPr marL="800100" lvl="1" indent="-342900" eaLnBrk="1" fontAlgn="auto" hangingPunct="1">
              <a:lnSpc>
                <a:spcPct val="12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GB" sz="2000" dirty="0"/>
              <a:t>Subordinate reports of extra effort, satisfaction with leader; perceived leader effectiveness (Bass et al., 1996)</a:t>
            </a:r>
          </a:p>
          <a:p>
            <a:pPr marL="800100" lvl="1" indent="-342900" eaLnBrk="1" fontAlgn="auto" hangingPunct="1">
              <a:lnSpc>
                <a:spcPct val="120000"/>
              </a:lnSpc>
              <a:spcAft>
                <a:spcPts val="0"/>
              </a:spcAft>
              <a:buFont typeface="Wingdings 2"/>
              <a:buChar char=""/>
              <a:defRPr/>
            </a:pPr>
            <a:endParaRPr lang="en-GB" sz="800" dirty="0"/>
          </a:p>
          <a:p>
            <a:pPr marL="800100" lvl="1" indent="-342900" eaLnBrk="1" fontAlgn="auto" hangingPunct="1">
              <a:lnSpc>
                <a:spcPct val="12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GB" sz="2000" dirty="0"/>
              <a:t>Trust in management &amp; colleagues; OCB (Podsakoff et al., 1990)</a:t>
            </a:r>
          </a:p>
          <a:p>
            <a:pPr marL="800100" lvl="1" indent="-342900" eaLnBrk="1" fontAlgn="auto" hangingPunct="1">
              <a:lnSpc>
                <a:spcPct val="120000"/>
              </a:lnSpc>
              <a:spcAft>
                <a:spcPts val="0"/>
              </a:spcAft>
              <a:buFont typeface="Wingdings 2"/>
              <a:buChar char=""/>
              <a:defRPr/>
            </a:pPr>
            <a:endParaRPr lang="en-GB" sz="800" dirty="0"/>
          </a:p>
          <a:p>
            <a:pPr marL="800100" lvl="1" indent="-342900" eaLnBrk="1" fontAlgn="auto" hangingPunct="1">
              <a:lnSpc>
                <a:spcPct val="12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GB" sz="2000" dirty="0"/>
              <a:t>Organisational commitment (Den </a:t>
            </a:r>
            <a:r>
              <a:rPr lang="en-GB" sz="2000" dirty="0" err="1"/>
              <a:t>Hartog</a:t>
            </a:r>
            <a:r>
              <a:rPr lang="en-GB" sz="2000" dirty="0"/>
              <a:t>, 1997)</a:t>
            </a:r>
          </a:p>
          <a:p>
            <a:pPr marL="800100" lvl="1" indent="-342900" eaLnBrk="1" fontAlgn="auto" hangingPunct="1">
              <a:lnSpc>
                <a:spcPct val="120000"/>
              </a:lnSpc>
              <a:spcAft>
                <a:spcPts val="0"/>
              </a:spcAft>
              <a:buFont typeface="Wingdings 2"/>
              <a:buChar char=""/>
              <a:defRPr/>
            </a:pPr>
            <a:endParaRPr lang="en-GB" sz="800" dirty="0"/>
          </a:p>
          <a:p>
            <a:pPr marL="800100" lvl="1" indent="-342900" eaLnBrk="1" fontAlgn="auto" hangingPunct="1">
              <a:lnSpc>
                <a:spcPct val="12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GB" sz="2000" dirty="0"/>
              <a:t>Leader performance (</a:t>
            </a:r>
            <a:r>
              <a:rPr lang="en-GB" sz="2000" dirty="0" err="1"/>
              <a:t>Yammarino</a:t>
            </a:r>
            <a:r>
              <a:rPr lang="en-GB" sz="2000" dirty="0"/>
              <a:t> et al., 1993)</a:t>
            </a:r>
          </a:p>
          <a:p>
            <a:pPr marL="800100" lvl="1" indent="-342900" eaLnBrk="1" fontAlgn="auto" hangingPunct="1">
              <a:lnSpc>
                <a:spcPct val="120000"/>
              </a:lnSpc>
              <a:spcAft>
                <a:spcPts val="0"/>
              </a:spcAft>
              <a:buFont typeface="Wingdings 2"/>
              <a:buChar char=""/>
              <a:defRPr/>
            </a:pPr>
            <a:endParaRPr lang="en-GB" sz="800" dirty="0"/>
          </a:p>
          <a:p>
            <a:pPr marL="800100" lvl="1" indent="-342900" eaLnBrk="1" fontAlgn="auto" hangingPunct="1">
              <a:lnSpc>
                <a:spcPct val="12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GB" sz="2000" dirty="0"/>
              <a:t>Business-unit performance (Howell &amp; </a:t>
            </a:r>
            <a:r>
              <a:rPr lang="en-GB" sz="2000" dirty="0" err="1"/>
              <a:t>Aviolio</a:t>
            </a:r>
            <a:r>
              <a:rPr lang="en-GB" sz="2000" dirty="0"/>
              <a:t>, 1993)</a:t>
            </a:r>
          </a:p>
          <a:p>
            <a:pPr marL="800100" lvl="1" indent="-342900" eaLnBrk="1" fontAlgn="auto" hangingPunct="1">
              <a:lnSpc>
                <a:spcPct val="12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GB" sz="2000" dirty="0"/>
              <a:t>Meta-analytic evidence - organisational measures of effectiveness       </a:t>
            </a:r>
            <a:r>
              <a:rPr lang="en-GB" sz="1800" i="1" dirty="0"/>
              <a:t>(Lowe et al., 1996)</a:t>
            </a:r>
          </a:p>
        </p:txBody>
      </p:sp>
    </p:spTree>
    <p:extLst>
      <p:ext uri="{BB962C8B-B14F-4D97-AF65-F5344CB8AC3E}">
        <p14:creationId xmlns:p14="http://schemas.microsoft.com/office/powerpoint/2010/main" val="6409577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3"/>
          <p:cNvSpPr>
            <a:spLocks noGrp="1" noChangeArrowheads="1"/>
          </p:cNvSpPr>
          <p:nvPr>
            <p:ph idx="1"/>
          </p:nvPr>
        </p:nvSpPr>
        <p:spPr>
          <a:xfrm>
            <a:off x="400405" y="281609"/>
            <a:ext cx="8382000" cy="5574246"/>
          </a:xfrm>
        </p:spPr>
        <p:txBody>
          <a:bodyPr>
            <a:normAutofit lnSpcReduction="10000"/>
          </a:bodyPr>
          <a:lstStyle/>
          <a:p>
            <a:pPr marL="381000" indent="-381000">
              <a:spcBef>
                <a:spcPct val="0"/>
              </a:spcBef>
              <a:buNone/>
            </a:pPr>
            <a:r>
              <a:rPr lang="en-GB" altLang="en-US" sz="3200" dirty="0"/>
              <a:t>Transformational Leadership: </a:t>
            </a:r>
          </a:p>
          <a:p>
            <a:pPr marL="381000" indent="-381000">
              <a:spcBef>
                <a:spcPct val="0"/>
              </a:spcBef>
              <a:buNone/>
            </a:pPr>
            <a:r>
              <a:rPr lang="en-GB" altLang="en-US" sz="3200" dirty="0"/>
              <a:t>                                            Possible Negative Effects                                                                    </a:t>
            </a:r>
          </a:p>
          <a:p>
            <a:pPr marL="381000" indent="-381000" algn="ctr" eaLnBrk="1" hangingPunct="1">
              <a:spcBef>
                <a:spcPct val="0"/>
              </a:spcBef>
              <a:buFont typeface="Wingdings" panose="05000000000000000000" pitchFamily="2" charset="2"/>
              <a:buNone/>
            </a:pPr>
            <a:endParaRPr lang="en-GB" altLang="en-US" sz="3200" dirty="0"/>
          </a:p>
          <a:p>
            <a:pPr marL="800100" lvl="1" indent="-342900" eaLnBrk="1" hangingPunct="1">
              <a:lnSpc>
                <a:spcPct val="80000"/>
              </a:lnSpc>
            </a:pPr>
            <a:r>
              <a:rPr lang="en-GB" altLang="en-US" sz="2000" dirty="0"/>
              <a:t>Leader dependence (De Vries et al., 1999)</a:t>
            </a:r>
          </a:p>
          <a:p>
            <a:pPr marL="800100" lvl="1" indent="-342900" eaLnBrk="1" hangingPunct="1">
              <a:lnSpc>
                <a:spcPct val="80000"/>
              </a:lnSpc>
            </a:pPr>
            <a:endParaRPr lang="en-GB" altLang="en-US" sz="2000" dirty="0"/>
          </a:p>
          <a:p>
            <a:pPr marL="800100" lvl="1" indent="-342900" eaLnBrk="1" hangingPunct="1">
              <a:lnSpc>
                <a:spcPct val="80000"/>
              </a:lnSpc>
            </a:pPr>
            <a:r>
              <a:rPr lang="en-GB" altLang="en-US" sz="2000" dirty="0"/>
              <a:t>Groupthink  - unquestioning obedience (Janis, 1982)</a:t>
            </a:r>
          </a:p>
          <a:p>
            <a:pPr marL="800100" lvl="1" indent="-342900" eaLnBrk="1" hangingPunct="1">
              <a:lnSpc>
                <a:spcPct val="80000"/>
              </a:lnSpc>
            </a:pPr>
            <a:endParaRPr lang="en-GB" altLang="en-US" sz="2000" dirty="0"/>
          </a:p>
          <a:p>
            <a:pPr marL="800100" lvl="1" indent="-342900" eaLnBrk="1" hangingPunct="1">
              <a:lnSpc>
                <a:spcPct val="80000"/>
              </a:lnSpc>
            </a:pPr>
            <a:r>
              <a:rPr lang="en-GB" altLang="en-US" sz="2000" dirty="0"/>
              <a:t>Impulsive, unconventional behaviour; Impression management; poor administrative practices; failure to plan for succession (Conger, 1998)</a:t>
            </a:r>
          </a:p>
          <a:p>
            <a:pPr marL="800100" lvl="1" indent="-342900" eaLnBrk="1" hangingPunct="1">
              <a:lnSpc>
                <a:spcPct val="80000"/>
              </a:lnSpc>
            </a:pPr>
            <a:endParaRPr lang="en-GB" altLang="en-US" sz="2000" dirty="0"/>
          </a:p>
          <a:p>
            <a:pPr marL="381000" indent="-381000" eaLnBrk="1" hangingPunct="1">
              <a:lnSpc>
                <a:spcPct val="80000"/>
              </a:lnSpc>
            </a:pPr>
            <a:r>
              <a:rPr lang="en-GB" altLang="en-US" sz="2000" dirty="0"/>
              <a:t>Hogan &amp; Kaiser (2005):</a:t>
            </a:r>
          </a:p>
          <a:p>
            <a:pPr marL="381000" indent="-381000" eaLnBrk="1" hangingPunct="1">
              <a:lnSpc>
                <a:spcPct val="80000"/>
              </a:lnSpc>
            </a:pPr>
            <a:endParaRPr lang="en-GB" altLang="en-US" sz="800" dirty="0"/>
          </a:p>
          <a:p>
            <a:pPr marL="800100" lvl="1" indent="-342900" eaLnBrk="1" hangingPunct="1">
              <a:lnSpc>
                <a:spcPct val="80000"/>
              </a:lnSpc>
            </a:pPr>
            <a:r>
              <a:rPr lang="en-GB" altLang="en-US" sz="2000" dirty="0"/>
              <a:t>Critique the cult of the charismatic CEO – self-</a:t>
            </a:r>
            <a:r>
              <a:rPr lang="en-GB" altLang="en-US" sz="2000" dirty="0" err="1"/>
              <a:t>dramatising</a:t>
            </a:r>
            <a:r>
              <a:rPr lang="en-GB" altLang="en-US" sz="2000" dirty="0"/>
              <a:t> &amp; self-promoting</a:t>
            </a:r>
          </a:p>
          <a:p>
            <a:pPr marL="800100" lvl="1" indent="-342900" eaLnBrk="1" hangingPunct="1">
              <a:lnSpc>
                <a:spcPct val="80000"/>
              </a:lnSpc>
            </a:pPr>
            <a:endParaRPr lang="en-GB" altLang="en-US" sz="800" dirty="0"/>
          </a:p>
          <a:p>
            <a:pPr marL="800100" lvl="1" indent="-342900" eaLnBrk="1" hangingPunct="1">
              <a:lnSpc>
                <a:spcPct val="80000"/>
              </a:lnSpc>
            </a:pPr>
            <a:r>
              <a:rPr lang="en-GB" altLang="en-US" sz="2000" dirty="0"/>
              <a:t>Ethnographic studies of leadership – leaders are modest, self-effacing, competent, and committed to the collective good</a:t>
            </a:r>
          </a:p>
          <a:p>
            <a:pPr marL="800100" lvl="1" indent="-342900" eaLnBrk="1" hangingPunct="1">
              <a:lnSpc>
                <a:spcPct val="80000"/>
              </a:lnSpc>
            </a:pPr>
            <a:endParaRPr lang="en-GB" altLang="en-US" sz="800" dirty="0"/>
          </a:p>
          <a:p>
            <a:pPr marL="800100" lvl="1" indent="-342900" eaLnBrk="1" hangingPunct="1">
              <a:lnSpc>
                <a:spcPct val="80000"/>
              </a:lnSpc>
            </a:pPr>
            <a:r>
              <a:rPr lang="en-GB" altLang="en-US" sz="2000" dirty="0"/>
              <a:t>Charisma may be confused with narcissism initially</a:t>
            </a:r>
          </a:p>
        </p:txBody>
      </p:sp>
    </p:spTree>
    <p:extLst>
      <p:ext uri="{BB962C8B-B14F-4D97-AF65-F5344CB8AC3E}">
        <p14:creationId xmlns:p14="http://schemas.microsoft.com/office/powerpoint/2010/main" val="34361640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4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200" dirty="0">
                <a:latin typeface="+mn-lt"/>
              </a:rPr>
              <a:t>Leadership &amp; Personality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591127" y="1142999"/>
            <a:ext cx="8321963" cy="4773613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000" dirty="0"/>
              <a:t>Bono &amp; Judge (2004)</a:t>
            </a:r>
          </a:p>
          <a:p>
            <a:pPr marL="640080" lvl="1" indent="-246888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GB" sz="2000" dirty="0"/>
              <a:t>Relationships between personality traits and ratings of transformational and transactional leadership</a:t>
            </a:r>
          </a:p>
          <a:p>
            <a:pPr marL="640080" lvl="1" indent="-246888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en-GB" sz="2000" dirty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000" dirty="0"/>
              <a:t>Transformational leadership: </a:t>
            </a:r>
          </a:p>
          <a:p>
            <a:pPr marL="640080" lvl="1" indent="-246888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GB" sz="2000" dirty="0"/>
              <a:t>Extraversion strongest correlate .24</a:t>
            </a:r>
          </a:p>
          <a:p>
            <a:pPr marL="640080" lvl="1" indent="-246888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GB" sz="2000" dirty="0"/>
              <a:t>Neuroticism negatively associated -.17</a:t>
            </a:r>
          </a:p>
          <a:p>
            <a:pPr marL="640080" lvl="1" indent="-246888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en-GB" sz="2000" dirty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000" dirty="0"/>
              <a:t>Transactional leadership:</a:t>
            </a:r>
          </a:p>
          <a:p>
            <a:pPr marL="640080" lvl="1" indent="-246888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GB" sz="2000" dirty="0"/>
              <a:t>Less support for personality traits </a:t>
            </a:r>
          </a:p>
          <a:p>
            <a:pPr marL="640080" lvl="1" indent="-246888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en-GB" sz="2000" dirty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000" dirty="0"/>
              <a:t>Suggest need to explore narrower personality traits and non-dispositional elements of leadership</a:t>
            </a:r>
          </a:p>
        </p:txBody>
      </p:sp>
    </p:spTree>
    <p:extLst>
      <p:ext uri="{BB962C8B-B14F-4D97-AF65-F5344CB8AC3E}">
        <p14:creationId xmlns:p14="http://schemas.microsoft.com/office/powerpoint/2010/main" val="39684857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918729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dirty="0">
                <a:latin typeface="+mn-lt"/>
              </a:rPr>
              <a:t>Are good leaders always good leaders?</a:t>
            </a:r>
          </a:p>
        </p:txBody>
      </p:sp>
      <p:pic>
        <p:nvPicPr>
          <p:cNvPr id="3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688319" y="2146853"/>
            <a:ext cx="3117992" cy="2008198"/>
          </a:xfrm>
          <a:prstGeom prst="rect">
            <a:avLst/>
          </a:prstGeom>
        </p:spPr>
      </p:pic>
      <p:sp>
        <p:nvSpPr>
          <p:cNvPr id="5" name="Content Placeholder 4"/>
          <p:cNvSpPr>
            <a:spLocks noGrp="1"/>
          </p:cNvSpPr>
          <p:nvPr>
            <p:ph sz="quarter" idx="4"/>
          </p:nvPr>
        </p:nvSpPr>
        <p:spPr>
          <a:xfrm>
            <a:off x="482173" y="2146852"/>
            <a:ext cx="5026944" cy="3293115"/>
          </a:xfrm>
        </p:spPr>
        <p:txBody>
          <a:bodyPr>
            <a:normAutofit/>
          </a:bodyPr>
          <a:lstStyle/>
          <a:p>
            <a:r>
              <a:rPr lang="en-GB" sz="2000" dirty="0"/>
              <a:t>Identify a time when you have acted as a leader in a particular situation</a:t>
            </a:r>
          </a:p>
          <a:p>
            <a:endParaRPr lang="en-GB" sz="2000" dirty="0"/>
          </a:p>
          <a:p>
            <a:r>
              <a:rPr lang="en-GB" sz="2000" dirty="0"/>
              <a:t>What about this situation required your leadership?</a:t>
            </a:r>
          </a:p>
          <a:p>
            <a:endParaRPr lang="en-GB" sz="2000" dirty="0"/>
          </a:p>
          <a:p>
            <a:r>
              <a:rPr lang="en-GB" sz="2000" dirty="0"/>
              <a:t>Were you a “good” leader? </a:t>
            </a:r>
          </a:p>
        </p:txBody>
      </p:sp>
    </p:spTree>
    <p:extLst>
      <p:ext uri="{BB962C8B-B14F-4D97-AF65-F5344CB8AC3E}">
        <p14:creationId xmlns:p14="http://schemas.microsoft.com/office/powerpoint/2010/main" val="26196358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43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600364"/>
            <a:ext cx="8382000" cy="5813136"/>
          </a:xfrm>
        </p:spPr>
        <p:txBody>
          <a:bodyPr>
            <a:normAutofit/>
          </a:bodyPr>
          <a:lstStyle/>
          <a:p>
            <a:pPr marL="381000" indent="-381000" eaLnBrk="1" fontAlgn="auto" hangingPunct="1">
              <a:spcBef>
                <a:spcPct val="0"/>
              </a:spcBef>
              <a:spcAft>
                <a:spcPts val="0"/>
              </a:spcAft>
              <a:buClr>
                <a:schemeClr val="accent3"/>
              </a:buClr>
              <a:buFont typeface="Wingdings" pitchFamily="2" charset="2"/>
              <a:buNone/>
              <a:defRPr/>
            </a:pPr>
            <a:r>
              <a:rPr lang="en-GB" sz="3200" dirty="0"/>
              <a:t>Situational/Contingency Approaches</a:t>
            </a:r>
          </a:p>
          <a:p>
            <a:pPr marL="381000" indent="-381000" algn="ctr" eaLnBrk="1" fontAlgn="auto" hangingPunct="1">
              <a:spcBef>
                <a:spcPct val="0"/>
              </a:spcBef>
              <a:spcAft>
                <a:spcPts val="0"/>
              </a:spcAft>
              <a:buClr>
                <a:schemeClr val="accent3"/>
              </a:buClr>
              <a:buFont typeface="Wingdings" pitchFamily="2" charset="2"/>
              <a:buNone/>
              <a:defRPr/>
            </a:pPr>
            <a:endParaRPr lang="en-GB" dirty="0">
              <a:solidFill>
                <a:schemeClr val="folHlink"/>
              </a:solidFill>
            </a:endParaRPr>
          </a:p>
          <a:p>
            <a:pPr marL="381000" indent="-381000" algn="ctr" eaLnBrk="1" fontAlgn="auto" hangingPunct="1">
              <a:spcBef>
                <a:spcPct val="0"/>
              </a:spcBef>
              <a:spcAft>
                <a:spcPts val="0"/>
              </a:spcAft>
              <a:buClr>
                <a:schemeClr val="accent3"/>
              </a:buClr>
              <a:buFont typeface="Wingdings" pitchFamily="2" charset="2"/>
              <a:buNone/>
              <a:defRPr/>
            </a:pPr>
            <a:endParaRPr lang="en-GB" dirty="0">
              <a:solidFill>
                <a:schemeClr val="folHlink"/>
              </a:solidFill>
            </a:endParaRPr>
          </a:p>
          <a:p>
            <a:pPr marL="381000" indent="-381000" eaLnBrk="1" fontAlgn="auto" hangingPunct="1">
              <a:spcBef>
                <a:spcPct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000" dirty="0"/>
              <a:t>Effectiveness of any given leadership style is contingent on the situation </a:t>
            </a:r>
          </a:p>
          <a:p>
            <a:pPr marL="381000" indent="-381000" eaLnBrk="1" fontAlgn="auto" hangingPunct="1">
              <a:spcBef>
                <a:spcPct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en-GB" sz="2000" dirty="0"/>
          </a:p>
          <a:p>
            <a:pPr marL="381000" indent="-381000" eaLnBrk="1" fontAlgn="auto" hangingPunct="1">
              <a:spcBef>
                <a:spcPct val="0"/>
              </a:spcBef>
              <a:spcAft>
                <a:spcPts val="0"/>
              </a:spcAft>
              <a:buClr>
                <a:schemeClr val="accent3"/>
              </a:buClr>
              <a:buFont typeface="Wingdings 2" panose="05020102010507070707" pitchFamily="18" charset="2"/>
              <a:buNone/>
              <a:defRPr/>
            </a:pPr>
            <a:endParaRPr lang="en-GB" sz="2000" dirty="0"/>
          </a:p>
          <a:p>
            <a:pPr marL="381000" indent="-38100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000" dirty="0"/>
              <a:t>Under conditions of low or high control, transactional managers perform best, whereas under conditions of moderate control, transformational managers perform best (House &amp; </a:t>
            </a:r>
            <a:r>
              <a:rPr lang="en-GB" sz="2000" dirty="0" err="1"/>
              <a:t>Aditya</a:t>
            </a:r>
            <a:r>
              <a:rPr lang="en-GB" sz="2000" dirty="0"/>
              <a:t>, 1997).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" pitchFamily="2" charset="2"/>
              <a:buNone/>
              <a:defRPr/>
            </a:pPr>
            <a:endParaRPr lang="en-GB" sz="2000" dirty="0"/>
          </a:p>
          <a:p>
            <a:pPr marL="800100" lvl="1" indent="-34290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926937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43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434109"/>
            <a:ext cx="8382000" cy="5979391"/>
          </a:xfrm>
        </p:spPr>
        <p:txBody>
          <a:bodyPr>
            <a:normAutofit/>
          </a:bodyPr>
          <a:lstStyle/>
          <a:p>
            <a:pPr marL="381000" indent="-381000" eaLnBrk="1" fontAlgn="auto" hangingPunct="1">
              <a:spcBef>
                <a:spcPct val="0"/>
              </a:spcBef>
              <a:spcAft>
                <a:spcPts val="0"/>
              </a:spcAft>
              <a:buClr>
                <a:schemeClr val="accent3"/>
              </a:buClr>
              <a:buFont typeface="Wingdings" pitchFamily="2" charset="2"/>
              <a:buNone/>
              <a:defRPr/>
            </a:pPr>
            <a:r>
              <a:rPr lang="en-GB" sz="3200" dirty="0"/>
              <a:t>Situational/Contingency Approaches</a:t>
            </a:r>
          </a:p>
          <a:p>
            <a:pPr marL="381000" indent="-381000" algn="ctr" eaLnBrk="1" fontAlgn="auto" hangingPunct="1">
              <a:spcBef>
                <a:spcPct val="0"/>
              </a:spcBef>
              <a:spcAft>
                <a:spcPts val="0"/>
              </a:spcAft>
              <a:buClr>
                <a:schemeClr val="accent3"/>
              </a:buClr>
              <a:buFont typeface="Wingdings" pitchFamily="2" charset="2"/>
              <a:buNone/>
              <a:defRPr/>
            </a:pPr>
            <a:endParaRPr lang="en-GB" dirty="0">
              <a:solidFill>
                <a:schemeClr val="folHlink"/>
              </a:solidFill>
            </a:endParaRPr>
          </a:p>
          <a:p>
            <a:pPr marL="381000" indent="-381000" algn="ctr" eaLnBrk="1" fontAlgn="auto" hangingPunct="1">
              <a:spcBef>
                <a:spcPct val="0"/>
              </a:spcBef>
              <a:spcAft>
                <a:spcPts val="0"/>
              </a:spcAft>
              <a:buClr>
                <a:schemeClr val="accent3"/>
              </a:buClr>
              <a:buFont typeface="Wingdings" pitchFamily="2" charset="2"/>
              <a:buNone/>
              <a:defRPr/>
            </a:pPr>
            <a:endParaRPr lang="en-GB" sz="1000" dirty="0">
              <a:solidFill>
                <a:schemeClr val="folHlink"/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 panose="05020102010507070707" pitchFamily="18" charset="2"/>
              <a:buNone/>
              <a:defRPr/>
            </a:pPr>
            <a:r>
              <a:rPr lang="en-GB" sz="2000" b="1" dirty="0"/>
              <a:t>Task leadership versus emotional leadership (Fielder, 1967, 1993).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 panose="05020102010507070707" pitchFamily="18" charset="2"/>
              <a:buNone/>
              <a:defRPr/>
            </a:pPr>
            <a:endParaRPr lang="en-GB" sz="2000" dirty="0"/>
          </a:p>
          <a:p>
            <a:pPr marL="0" indent="0" eaLnBrk="1" fontAlgn="auto" hangingPunct="1">
              <a:spcAft>
                <a:spcPts val="0"/>
              </a:spcAft>
              <a:buClr>
                <a:schemeClr val="accent3"/>
              </a:buClr>
              <a:defRPr/>
            </a:pPr>
            <a:r>
              <a:rPr lang="en-GB" sz="2000" dirty="0"/>
              <a:t> Effectiveness of type of leadership depends upon demands of situation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3"/>
              </a:buClr>
              <a:defRPr/>
            </a:pPr>
            <a:endParaRPr lang="en-GB" sz="2000" dirty="0"/>
          </a:p>
          <a:p>
            <a:pPr marL="0" indent="0" eaLnBrk="1" fontAlgn="auto" hangingPunct="1">
              <a:spcAft>
                <a:spcPts val="0"/>
              </a:spcAft>
              <a:buClr>
                <a:schemeClr val="accent3"/>
              </a:buClr>
              <a:defRPr/>
            </a:pPr>
            <a:r>
              <a:rPr lang="en-GB" sz="2000" dirty="0"/>
              <a:t>  Clear task + supportive team  = task leadership best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3"/>
              </a:buClr>
              <a:defRPr/>
            </a:pPr>
            <a:r>
              <a:rPr lang="en-GB" sz="2000" dirty="0"/>
              <a:t>  Unclear task/uncertainty = emotional leadership best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 panose="05020102010507070707" pitchFamily="18" charset="2"/>
              <a:buNone/>
              <a:defRPr/>
            </a:pPr>
            <a:endParaRPr lang="en-GB" sz="2000" dirty="0"/>
          </a:p>
          <a:p>
            <a:pPr marL="381000" indent="-38100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000" dirty="0"/>
              <a:t>Fiedler (1996) – In high stress situations experience is a more important attribute than intelligence</a:t>
            </a:r>
          </a:p>
          <a:p>
            <a:pPr marL="800100" lvl="1" indent="-34290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52930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3200" dirty="0">
                <a:latin typeface="+mn-lt"/>
              </a:rPr>
              <a:t>Intelligence &amp; Leadership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013527"/>
            <a:ext cx="7886700" cy="4163436"/>
          </a:xfrm>
        </p:spPr>
        <p:txBody>
          <a:bodyPr>
            <a:normAutofit/>
          </a:bodyPr>
          <a:lstStyle/>
          <a:p>
            <a:pPr marL="228600" indent="-274320" eaLnBrk="1" fontAlgn="auto" hangingPunct="1">
              <a:lnSpc>
                <a:spcPct val="115000"/>
              </a:lnSpc>
              <a:spcAft>
                <a:spcPts val="100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000" dirty="0">
                <a:latin typeface="Times New Roman"/>
                <a:ea typeface="Calibri"/>
                <a:cs typeface="Times New Roman"/>
              </a:rPr>
              <a:t>Objective versus perceived leadership abilities </a:t>
            </a:r>
          </a:p>
          <a:p>
            <a:pPr marL="0" indent="0" eaLnBrk="1" fontAlgn="auto" hangingPunct="1">
              <a:lnSpc>
                <a:spcPct val="115000"/>
              </a:lnSpc>
              <a:spcAft>
                <a:spcPts val="1000"/>
              </a:spcAft>
              <a:buClr>
                <a:schemeClr val="accent3"/>
              </a:buClr>
              <a:buNone/>
              <a:defRPr/>
            </a:pPr>
            <a:r>
              <a:rPr lang="en-GB" sz="2000" dirty="0">
                <a:latin typeface="Times New Roman"/>
                <a:ea typeface="Calibri"/>
                <a:cs typeface="Times New Roman"/>
              </a:rPr>
              <a:t>	– stronger correlation for perceived attributes</a:t>
            </a:r>
          </a:p>
          <a:p>
            <a:pPr marL="0" indent="0" eaLnBrk="1" fontAlgn="auto" hangingPunct="1">
              <a:lnSpc>
                <a:spcPct val="115000"/>
              </a:lnSpc>
              <a:spcAft>
                <a:spcPts val="1000"/>
              </a:spcAft>
              <a:buClr>
                <a:schemeClr val="accent3"/>
              </a:buClr>
              <a:buNone/>
              <a:defRPr/>
            </a:pPr>
            <a:endParaRPr lang="en-GB" sz="2000" dirty="0">
              <a:latin typeface="Times New Roman"/>
              <a:ea typeface="Calibri"/>
              <a:cs typeface="Times New Roman"/>
            </a:endParaRPr>
          </a:p>
          <a:p>
            <a:pPr marL="628650" lvl="1" indent="-246888" eaLnBrk="1" fontAlgn="auto" hangingPunct="1">
              <a:lnSpc>
                <a:spcPct val="115000"/>
              </a:lnSpc>
              <a:spcAft>
                <a:spcPts val="1000"/>
              </a:spcAft>
              <a:buFont typeface="Wingdings 2"/>
              <a:buChar char=""/>
              <a:defRPr/>
            </a:pPr>
            <a:r>
              <a:rPr lang="en-GB" sz="2000" dirty="0">
                <a:latin typeface="Times New Roman"/>
                <a:ea typeface="Calibri"/>
                <a:cs typeface="Times New Roman"/>
              </a:rPr>
              <a:t>Attributions of leadership</a:t>
            </a:r>
          </a:p>
          <a:p>
            <a:pPr marL="400050" indent="-457200" eaLnBrk="1" fontAlgn="auto" hangingPunct="1">
              <a:lnSpc>
                <a:spcPct val="115000"/>
              </a:lnSpc>
              <a:spcAft>
                <a:spcPts val="1000"/>
              </a:spcAft>
              <a:buClr>
                <a:schemeClr val="accent3"/>
              </a:buClr>
              <a:buFont typeface="Arial" pitchFamily="34" charset="0"/>
              <a:buChar char="•"/>
              <a:defRPr/>
            </a:pPr>
            <a:endParaRPr lang="en-GB" dirty="0">
              <a:latin typeface="Times New Roman"/>
              <a:ea typeface="Calibri"/>
              <a:cs typeface="Times New Roman"/>
            </a:endParaRPr>
          </a:p>
          <a:p>
            <a:pPr marL="628650" lvl="1" indent="-246888" eaLnBrk="1" fontAlgn="auto" hangingPunct="1">
              <a:lnSpc>
                <a:spcPct val="115000"/>
              </a:lnSpc>
              <a:spcAft>
                <a:spcPts val="1000"/>
              </a:spcAft>
              <a:buFont typeface="Wingdings 2"/>
              <a:buChar char=""/>
              <a:defRPr/>
            </a:pPr>
            <a:endParaRPr lang="en-GB" dirty="0">
              <a:latin typeface="Times New Roman"/>
              <a:ea typeface="Calibri"/>
              <a:cs typeface="Times New Roman"/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64385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620713"/>
            <a:ext cx="8229600" cy="4530725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/>
              <a:t>Factors that reduce situational consistency:</a:t>
            </a:r>
          </a:p>
          <a:p>
            <a:pPr eaLnBrk="1" hangingPunct="1"/>
            <a:endParaRPr lang="en-US" altLang="en-US" u="sng" dirty="0"/>
          </a:p>
          <a:p>
            <a:pPr lvl="1" eaLnBrk="1" hangingPunct="1"/>
            <a:r>
              <a:rPr lang="en-US" altLang="en-US" sz="2000" dirty="0"/>
              <a:t>Personality traits interact with other traits, as well as with characteristics of different situations</a:t>
            </a:r>
          </a:p>
          <a:p>
            <a:pPr lvl="1" eaLnBrk="1" hangingPunct="1"/>
            <a:endParaRPr lang="en-US" altLang="en-US" sz="2000" dirty="0"/>
          </a:p>
          <a:p>
            <a:pPr lvl="1" eaLnBrk="1" hangingPunct="1"/>
            <a:r>
              <a:rPr lang="en-US" altLang="en-US" sz="2000" dirty="0"/>
              <a:t>Influenced by how important a given trait is for a person</a:t>
            </a:r>
          </a:p>
          <a:p>
            <a:pPr lvl="1" eaLnBrk="1" hangingPunct="1"/>
            <a:endParaRPr lang="en-US" altLang="en-US" sz="2000" dirty="0"/>
          </a:p>
          <a:p>
            <a:pPr lvl="1" eaLnBrk="1" hangingPunct="1"/>
            <a:r>
              <a:rPr lang="en-US" altLang="en-US" sz="2000" dirty="0"/>
              <a:t>Differences in the tendency to tailor behaviour to a given situation</a:t>
            </a:r>
          </a:p>
          <a:p>
            <a:pPr lvl="1" eaLnBrk="1" hangingPunct="1"/>
            <a:endParaRPr lang="en-US" altLang="en-US" sz="2000" dirty="0"/>
          </a:p>
          <a:p>
            <a:pPr lvl="2" eaLnBrk="1" hangingPunct="1"/>
            <a:r>
              <a:rPr lang="en-US" altLang="en-US" dirty="0"/>
              <a:t>Self-monitoring: people who are attentive to situational cues and adapt behaviour to what they think would be most appropriate</a:t>
            </a:r>
            <a:endParaRPr lang="en-US" altLang="en-US" u="sng" dirty="0"/>
          </a:p>
        </p:txBody>
      </p:sp>
    </p:spTree>
    <p:extLst>
      <p:ext uri="{BB962C8B-B14F-4D97-AF65-F5344CB8AC3E}">
        <p14:creationId xmlns:p14="http://schemas.microsoft.com/office/powerpoint/2010/main" val="26701093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dirty="0">
                <a:latin typeface="+mn-lt"/>
              </a:rPr>
              <a:t>Personality, Leadership &amp; Teamwork </a:t>
            </a:r>
          </a:p>
        </p:txBody>
      </p:sp>
      <p:sp>
        <p:nvSpPr>
          <p:cNvPr id="39939" name="Content Placeholder 2"/>
          <p:cNvSpPr>
            <a:spLocks noGrp="1"/>
          </p:cNvSpPr>
          <p:nvPr>
            <p:ph idx="1"/>
          </p:nvPr>
        </p:nvSpPr>
        <p:spPr>
          <a:xfrm>
            <a:off x="395288" y="1560945"/>
            <a:ext cx="8229600" cy="44402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err="1"/>
              <a:t>Kickul</a:t>
            </a:r>
            <a:r>
              <a:rPr lang="en-GB" sz="2000" dirty="0"/>
              <a:t>  &amp; Neuman (2000)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Extroversion, openness to experience and cognitive ability predictive of emergent leadership behaviours</a:t>
            </a:r>
          </a:p>
          <a:p>
            <a:endParaRPr lang="en-GB" sz="2000" dirty="0"/>
          </a:p>
          <a:p>
            <a:r>
              <a:rPr lang="en-GB" sz="2000" dirty="0"/>
              <a:t>Conscientiousness and cognitive ability were associated with team performance. </a:t>
            </a:r>
          </a:p>
          <a:p>
            <a:endParaRPr lang="en-GB" dirty="0"/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8941942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txBody>
          <a:bodyPr/>
          <a:lstStyle/>
          <a:p>
            <a:r>
              <a:rPr lang="en-GB" altLang="en-US" dirty="0"/>
              <a:t> </a:t>
            </a:r>
          </a:p>
        </p:txBody>
      </p:sp>
      <p:sp>
        <p:nvSpPr>
          <p:cNvPr id="39939" name="Content Placeholder 2"/>
          <p:cNvSpPr>
            <a:spLocks noGrp="1"/>
          </p:cNvSpPr>
          <p:nvPr>
            <p:ph idx="1"/>
          </p:nvPr>
        </p:nvSpPr>
        <p:spPr>
          <a:xfrm>
            <a:off x="395288" y="1211697"/>
            <a:ext cx="8229600" cy="47894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Critical discussion of set reading:</a:t>
            </a:r>
          </a:p>
          <a:p>
            <a:endParaRPr lang="en-GB" dirty="0"/>
          </a:p>
          <a:p>
            <a:r>
              <a:rPr lang="en-GB" sz="2000" dirty="0" err="1"/>
              <a:t>Zaccaro</a:t>
            </a:r>
            <a:r>
              <a:rPr lang="en-GB" sz="2000" dirty="0"/>
              <a:t>, S. J., Green, J. P., </a:t>
            </a:r>
            <a:r>
              <a:rPr lang="en-GB" sz="2000" dirty="0" err="1"/>
              <a:t>Dubrow</a:t>
            </a:r>
            <a:r>
              <a:rPr lang="en-GB" sz="2000" dirty="0"/>
              <a:t>, S., &amp; </a:t>
            </a:r>
            <a:r>
              <a:rPr lang="en-GB" sz="2000" dirty="0" err="1"/>
              <a:t>Kolze</a:t>
            </a:r>
            <a:r>
              <a:rPr lang="en-GB" sz="2000" dirty="0"/>
              <a:t>, M. (2018). Leader individual differences, situational parameters, and leadership outcomes: A comprehensive review and integration. </a:t>
            </a:r>
            <a:r>
              <a:rPr lang="en-GB" sz="2000" i="1" dirty="0"/>
              <a:t>The Leadership Quarterly</a:t>
            </a:r>
            <a:r>
              <a:rPr lang="en-GB" sz="2000" dirty="0"/>
              <a:t>, </a:t>
            </a:r>
            <a:r>
              <a:rPr lang="en-GB" sz="2000" i="1" dirty="0"/>
              <a:t>29</a:t>
            </a:r>
            <a:r>
              <a:rPr lang="en-GB" sz="2000" dirty="0"/>
              <a:t>(1), 2-43.</a:t>
            </a:r>
            <a:endParaRPr lang="en-GB" altLang="en-US" sz="2000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479260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dirty="0"/>
              <a:t>Leadership: summary</a:t>
            </a:r>
          </a:p>
        </p:txBody>
      </p:sp>
      <p:sp>
        <p:nvSpPr>
          <p:cNvPr id="39939" name="Content Placeholder 2"/>
          <p:cNvSpPr>
            <a:spLocks noGrp="1"/>
          </p:cNvSpPr>
          <p:nvPr>
            <p:ph idx="1"/>
          </p:nvPr>
        </p:nvSpPr>
        <p:spPr>
          <a:xfrm>
            <a:off x="395288" y="1440873"/>
            <a:ext cx="8229600" cy="4560311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000" dirty="0"/>
              <a:t>No one trait has stood out as the single most important determinant of effective leadership - context matters</a:t>
            </a:r>
          </a:p>
          <a:p>
            <a:pPr eaLnBrk="1" hangingPunct="1"/>
            <a:endParaRPr lang="en-GB" altLang="en-US" sz="2000" dirty="0"/>
          </a:p>
          <a:p>
            <a:pPr eaLnBrk="1" hangingPunct="1"/>
            <a:r>
              <a:rPr lang="en-GB" altLang="en-US" sz="2000" dirty="0"/>
              <a:t>Traits may interact to determine quality of leadership </a:t>
            </a:r>
          </a:p>
          <a:p>
            <a:pPr eaLnBrk="1" hangingPunct="1"/>
            <a:endParaRPr lang="en-GB" altLang="en-US" sz="2000" dirty="0"/>
          </a:p>
          <a:p>
            <a:pPr eaLnBrk="1" hangingPunct="1"/>
            <a:r>
              <a:rPr lang="en-GB" altLang="en-US" sz="2000" dirty="0"/>
              <a:t>Need to integrate situational and trait approaches </a:t>
            </a:r>
          </a:p>
          <a:p>
            <a:pPr eaLnBrk="1" hangingPunct="1"/>
            <a:endParaRPr lang="en-GB" altLang="en-US" sz="2000" dirty="0"/>
          </a:p>
          <a:p>
            <a:pPr eaLnBrk="1" hangingPunct="1"/>
            <a:r>
              <a:rPr lang="en-GB" altLang="en-US" sz="2000" dirty="0" err="1"/>
              <a:t>Zaccaro</a:t>
            </a:r>
            <a:r>
              <a:rPr lang="en-GB" altLang="en-US" sz="2000" dirty="0"/>
              <a:t> (2007): an integrative model of leadership</a:t>
            </a:r>
          </a:p>
          <a:p>
            <a:pPr lvl="1" eaLnBrk="1" hangingPunct="1"/>
            <a:r>
              <a:rPr lang="en-GB" altLang="en-US" sz="2000" dirty="0"/>
              <a:t>Traits such as emotional/social competence may make leaders better able to adapt their leadership style to the demands of a specific situation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4494027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dirty="0">
                <a:latin typeface="+mn-lt"/>
              </a:rPr>
              <a:t>Thinking about your assessments…</a:t>
            </a:r>
          </a:p>
        </p:txBody>
      </p:sp>
      <p:sp>
        <p:nvSpPr>
          <p:cNvPr id="39939" name="Content Placeholder 2"/>
          <p:cNvSpPr>
            <a:spLocks noGrp="1"/>
          </p:cNvSpPr>
          <p:nvPr>
            <p:ph idx="1"/>
          </p:nvPr>
        </p:nvSpPr>
        <p:spPr>
          <a:xfrm>
            <a:off x="395288" y="1653309"/>
            <a:ext cx="8229600" cy="4347875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 </a:t>
            </a:r>
            <a:r>
              <a:rPr lang="en-GB" altLang="en-US" sz="2000" dirty="0"/>
              <a:t>What traits do you possess that you can </a:t>
            </a:r>
            <a:r>
              <a:rPr lang="en-GB" altLang="en-US" sz="2000" b="1" u="sng" dirty="0"/>
              <a:t>evidence </a:t>
            </a:r>
            <a:r>
              <a:rPr lang="en-GB" altLang="en-US" sz="2000" dirty="0"/>
              <a:t>in relation to a specific job or career pathway?</a:t>
            </a:r>
          </a:p>
          <a:p>
            <a:pPr eaLnBrk="1" hangingPunct="1"/>
            <a:endParaRPr lang="en-GB" altLang="en-US" sz="2000" dirty="0"/>
          </a:p>
          <a:p>
            <a:pPr eaLnBrk="1" hangingPunct="1"/>
            <a:r>
              <a:rPr lang="en-GB" altLang="en-US" sz="2000" dirty="0"/>
              <a:t>What  personal development opportunities may help you to build your leadership potential and </a:t>
            </a:r>
            <a:r>
              <a:rPr lang="en-GB" altLang="en-US" sz="2000" dirty="0" err="1"/>
              <a:t>teamworking</a:t>
            </a:r>
            <a:r>
              <a:rPr lang="en-GB" altLang="en-US" sz="2000" dirty="0"/>
              <a:t> skills?</a:t>
            </a:r>
          </a:p>
        </p:txBody>
      </p:sp>
    </p:spTree>
    <p:extLst>
      <p:ext uri="{BB962C8B-B14F-4D97-AF65-F5344CB8AC3E}">
        <p14:creationId xmlns:p14="http://schemas.microsoft.com/office/powerpoint/2010/main" val="169894051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extBox 4"/>
          <p:cNvSpPr txBox="1">
            <a:spLocks noChangeArrowheads="1"/>
          </p:cNvSpPr>
          <p:nvPr/>
        </p:nvSpPr>
        <p:spPr bwMode="auto">
          <a:xfrm>
            <a:off x="323850" y="404813"/>
            <a:ext cx="8351838" cy="53860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sz="1800" b="1" dirty="0">
                <a:cs typeface="Times New Roman" panose="02020603050405020304" pitchFamily="18" charset="0"/>
              </a:rPr>
              <a:t>Recommended Readings </a:t>
            </a:r>
          </a:p>
          <a:p>
            <a:r>
              <a:rPr lang="en-GB" altLang="en-US" sz="1800" dirty="0">
                <a:cs typeface="Times New Roman" panose="02020603050405020304" pitchFamily="18" charset="0"/>
              </a:rPr>
              <a:t> </a:t>
            </a:r>
            <a:endParaRPr lang="en-GB" altLang="en-US" sz="1800" dirty="0"/>
          </a:p>
          <a:p>
            <a:r>
              <a:rPr lang="en-GB" altLang="en-US" sz="1800" dirty="0">
                <a:cs typeface="Times New Roman" panose="02020603050405020304" pitchFamily="18" charset="0"/>
              </a:rPr>
              <a:t>Chamorro-</a:t>
            </a:r>
            <a:r>
              <a:rPr lang="en-GB" altLang="en-US" sz="1800" dirty="0" err="1">
                <a:cs typeface="Times New Roman" panose="02020603050405020304" pitchFamily="18" charset="0"/>
              </a:rPr>
              <a:t>Premuzic</a:t>
            </a:r>
            <a:r>
              <a:rPr lang="en-GB" altLang="en-US" sz="1800" dirty="0">
                <a:cs typeface="Times New Roman" panose="02020603050405020304" pitchFamily="18" charset="0"/>
              </a:rPr>
              <a:t>, T. &amp; </a:t>
            </a:r>
            <a:r>
              <a:rPr lang="en-GB" altLang="en-US" sz="1800" dirty="0" err="1">
                <a:cs typeface="Times New Roman" panose="02020603050405020304" pitchFamily="18" charset="0"/>
              </a:rPr>
              <a:t>Furnham</a:t>
            </a:r>
            <a:r>
              <a:rPr lang="en-GB" altLang="en-US" sz="1800" dirty="0">
                <a:cs typeface="Times New Roman" panose="02020603050405020304" pitchFamily="18" charset="0"/>
              </a:rPr>
              <a:t>, A. (2010).  </a:t>
            </a:r>
            <a:r>
              <a:rPr lang="en-GB" altLang="en-US" sz="1800" i="1" dirty="0">
                <a:cs typeface="Times New Roman" panose="02020603050405020304" pitchFamily="18" charset="0"/>
              </a:rPr>
              <a:t>The Psychology of Personnel Selection.</a:t>
            </a:r>
            <a:r>
              <a:rPr lang="en-GB" altLang="en-US" sz="1800" dirty="0">
                <a:cs typeface="Times New Roman" panose="02020603050405020304" pitchFamily="18" charset="0"/>
              </a:rPr>
              <a:t>   Cambridge: Cambridge University Press.  Chapter Seven.</a:t>
            </a:r>
          </a:p>
          <a:p>
            <a:endParaRPr lang="en-GB" altLang="en-US" sz="1800" dirty="0"/>
          </a:p>
          <a:p>
            <a:r>
              <a:rPr lang="en-GB" altLang="en-US" sz="1800" i="1" dirty="0">
                <a:cs typeface="Times New Roman" panose="02020603050405020304" pitchFamily="18" charset="0"/>
              </a:rPr>
              <a:t>Available as e-book and hard copy in library</a:t>
            </a:r>
          </a:p>
          <a:p>
            <a:endParaRPr lang="en-GB" altLang="en-US" sz="1800" i="1" dirty="0"/>
          </a:p>
          <a:p>
            <a:endParaRPr lang="en-GB" altLang="en-US" sz="1800" dirty="0"/>
          </a:p>
          <a:p>
            <a:r>
              <a:rPr lang="en-GB" altLang="en-US" sz="1800" b="1" dirty="0">
                <a:cs typeface="Times New Roman" panose="02020603050405020304" pitchFamily="18" charset="0"/>
              </a:rPr>
              <a:t>Additional Readings</a:t>
            </a:r>
          </a:p>
          <a:p>
            <a:endParaRPr lang="en-GB" altLang="en-US" sz="1800" dirty="0"/>
          </a:p>
          <a:p>
            <a:r>
              <a:rPr lang="en-GB" altLang="en-US" sz="1800" dirty="0" err="1">
                <a:cs typeface="Times New Roman" panose="02020603050405020304" pitchFamily="18" charset="0"/>
              </a:rPr>
              <a:t>Furnham</a:t>
            </a:r>
            <a:r>
              <a:rPr lang="en-GB" altLang="en-US" sz="1800" dirty="0">
                <a:cs typeface="Times New Roman" panose="02020603050405020304" pitchFamily="18" charset="0"/>
              </a:rPr>
              <a:t> , A. (2007). </a:t>
            </a:r>
            <a:r>
              <a:rPr lang="en-GB" altLang="en-US" sz="1800" i="1" dirty="0">
                <a:cs typeface="Times New Roman" panose="02020603050405020304" pitchFamily="18" charset="0"/>
              </a:rPr>
              <a:t>Personality and intelligence at work: exploring and explaining individual differences at work. </a:t>
            </a:r>
            <a:r>
              <a:rPr lang="en-GB" altLang="en-US" sz="1800" dirty="0">
                <a:cs typeface="Times New Roman" panose="02020603050405020304" pitchFamily="18" charset="0"/>
              </a:rPr>
              <a:t> London; Routledge</a:t>
            </a:r>
            <a:endParaRPr lang="en-GB" altLang="en-US" sz="1800" dirty="0"/>
          </a:p>
          <a:p>
            <a:endParaRPr lang="en-GB" altLang="en-US" sz="1800" dirty="0">
              <a:cs typeface="Times New Roman" panose="02020603050405020304" pitchFamily="18" charset="0"/>
            </a:endParaRPr>
          </a:p>
          <a:p>
            <a:r>
              <a:rPr lang="en-GB" altLang="en-US" sz="1800" dirty="0">
                <a:cs typeface="Times New Roman" panose="02020603050405020304" pitchFamily="18" charset="0"/>
              </a:rPr>
              <a:t>Arnold, J. (2005). </a:t>
            </a:r>
            <a:r>
              <a:rPr lang="en-GB" altLang="en-US" sz="1800" i="1" dirty="0">
                <a:cs typeface="Times New Roman" panose="02020603050405020304" pitchFamily="18" charset="0"/>
              </a:rPr>
              <a:t>Work psychology: Understanding human behaviour in the workplace</a:t>
            </a:r>
            <a:r>
              <a:rPr lang="en-GB" altLang="en-US" sz="1800" dirty="0">
                <a:cs typeface="Times New Roman" panose="02020603050405020304" pitchFamily="18" charset="0"/>
              </a:rPr>
              <a:t> (4</a:t>
            </a:r>
            <a:r>
              <a:rPr lang="en-GB" altLang="en-US" sz="1800" baseline="30000" dirty="0">
                <a:cs typeface="Times New Roman" panose="02020603050405020304" pitchFamily="18" charset="0"/>
              </a:rPr>
              <a:t>th</a:t>
            </a:r>
            <a:r>
              <a:rPr lang="en-GB" altLang="en-US" sz="1800" dirty="0">
                <a:cs typeface="Times New Roman" panose="02020603050405020304" pitchFamily="18" charset="0"/>
              </a:rPr>
              <a:t> ed.). Harlow, UK: Pearson.</a:t>
            </a:r>
          </a:p>
          <a:p>
            <a:endParaRPr lang="en-GB" altLang="en-US" sz="1800" dirty="0"/>
          </a:p>
          <a:p>
            <a:r>
              <a:rPr lang="en-GB" altLang="en-US" sz="1800" dirty="0">
                <a:cs typeface="Times New Roman" panose="02020603050405020304" pitchFamily="18" charset="0"/>
              </a:rPr>
              <a:t>Chamorro-</a:t>
            </a:r>
            <a:r>
              <a:rPr lang="en-GB" altLang="en-US" sz="1800" dirty="0" err="1">
                <a:cs typeface="Times New Roman" panose="02020603050405020304" pitchFamily="18" charset="0"/>
              </a:rPr>
              <a:t>Premuzic.T</a:t>
            </a:r>
            <a:r>
              <a:rPr lang="en-GB" altLang="en-US" sz="1800" dirty="0">
                <a:cs typeface="Times New Roman" panose="02020603050405020304" pitchFamily="18" charset="0"/>
              </a:rPr>
              <a:t>, von </a:t>
            </a:r>
            <a:r>
              <a:rPr lang="en-GB" altLang="en-US" sz="1800" dirty="0" err="1">
                <a:cs typeface="Times New Roman" panose="02020603050405020304" pitchFamily="18" charset="0"/>
              </a:rPr>
              <a:t>Stumm</a:t>
            </a:r>
            <a:r>
              <a:rPr lang="en-GB" altLang="en-US" sz="1800" dirty="0">
                <a:cs typeface="Times New Roman" panose="02020603050405020304" pitchFamily="18" charset="0"/>
              </a:rPr>
              <a:t> S. &amp; </a:t>
            </a:r>
            <a:r>
              <a:rPr lang="en-GB" altLang="en-US" sz="1800" dirty="0" err="1">
                <a:cs typeface="Times New Roman" panose="02020603050405020304" pitchFamily="18" charset="0"/>
              </a:rPr>
              <a:t>Furnham</a:t>
            </a:r>
            <a:r>
              <a:rPr lang="en-GB" altLang="en-US" sz="1800" dirty="0">
                <a:cs typeface="Times New Roman" panose="02020603050405020304" pitchFamily="18" charset="0"/>
              </a:rPr>
              <a:t> A. (2011).  </a:t>
            </a:r>
            <a:r>
              <a:rPr lang="en-GB" altLang="en-US" sz="1800" i="1" dirty="0">
                <a:cs typeface="Times New Roman" panose="02020603050405020304" pitchFamily="18" charset="0"/>
              </a:rPr>
              <a:t>Handbook of Personality &amp; Individual Differences.</a:t>
            </a:r>
            <a:r>
              <a:rPr lang="en-GB" altLang="en-US" sz="1800" dirty="0">
                <a:cs typeface="Times New Roman" panose="02020603050405020304" pitchFamily="18" charset="0"/>
              </a:rPr>
              <a:t>  London: Wiley-Blackwell</a:t>
            </a:r>
          </a:p>
          <a:p>
            <a:endParaRPr lang="en-GB" altLang="en-US" sz="1000" dirty="0"/>
          </a:p>
          <a:p>
            <a:endParaRPr lang="en-GB" altLang="en-US" sz="1000" dirty="0"/>
          </a:p>
        </p:txBody>
      </p:sp>
    </p:spTree>
    <p:extLst>
      <p:ext uri="{BB962C8B-B14F-4D97-AF65-F5344CB8AC3E}">
        <p14:creationId xmlns:p14="http://schemas.microsoft.com/office/powerpoint/2010/main" val="59979626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/>
          <p:cNvSpPr>
            <a:spLocks noGrp="1"/>
          </p:cNvSpPr>
          <p:nvPr>
            <p:ph type="title"/>
          </p:nvPr>
        </p:nvSpPr>
        <p:spPr>
          <a:xfrm>
            <a:off x="468313" y="333375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dirty="0">
                <a:latin typeface="+mn-lt"/>
              </a:rPr>
              <a:t>Recommended Reading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646" y="1607127"/>
            <a:ext cx="8229600" cy="3797700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 panose="05020102010507070707" pitchFamily="18" charset="2"/>
              <a:buNone/>
              <a:defRPr/>
            </a:pPr>
            <a:r>
              <a:rPr lang="en-GB" sz="2400" i="1" dirty="0"/>
              <a:t>   Available on line through SMU library</a:t>
            </a:r>
            <a:endParaRPr lang="en-GB" sz="2800" dirty="0"/>
          </a:p>
          <a:p>
            <a:endParaRPr lang="en-GB" dirty="0"/>
          </a:p>
          <a:p>
            <a:r>
              <a:rPr lang="en-GB" sz="2000" dirty="0" err="1"/>
              <a:t>Kickul</a:t>
            </a:r>
            <a:r>
              <a:rPr lang="en-GB" sz="2000" dirty="0"/>
              <a:t>, J., &amp; </a:t>
            </a:r>
            <a:r>
              <a:rPr lang="en-GB" sz="2000" dirty="0" err="1"/>
              <a:t>Neuman</a:t>
            </a:r>
            <a:r>
              <a:rPr lang="en-GB" sz="2000" dirty="0"/>
              <a:t>, G. (2000). Emergent leadership </a:t>
            </a:r>
            <a:r>
              <a:rPr lang="en-GB" sz="2000" dirty="0" err="1"/>
              <a:t>behaviors</a:t>
            </a:r>
            <a:r>
              <a:rPr lang="en-GB" sz="2000" dirty="0"/>
              <a:t>: The function of personality and cognitive ability in determining teamwork performance and KSAs. </a:t>
            </a:r>
            <a:r>
              <a:rPr lang="en-GB" sz="2000" i="1" dirty="0"/>
              <a:t>Journal of Business and Psychology</a:t>
            </a:r>
            <a:r>
              <a:rPr lang="en-GB" sz="2000" dirty="0"/>
              <a:t>, </a:t>
            </a:r>
            <a:r>
              <a:rPr lang="en-GB" sz="2000" i="1" dirty="0"/>
              <a:t>15</a:t>
            </a:r>
            <a:r>
              <a:rPr lang="en-GB" sz="2000" dirty="0"/>
              <a:t>(1), 27-51.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3"/>
              </a:buClr>
              <a:buNone/>
              <a:defRPr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0346224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1429</Words>
  <Application>Microsoft Office PowerPoint</Application>
  <PresentationFormat>On-screen Show (4:3)</PresentationFormat>
  <Paragraphs>252</Paragraphs>
  <Slides>29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7" baseType="lpstr">
      <vt:lpstr>Arial</vt:lpstr>
      <vt:lpstr>Calibri</vt:lpstr>
      <vt:lpstr>Calibri Light</vt:lpstr>
      <vt:lpstr>Symbol</vt:lpstr>
      <vt:lpstr>Times New Roman</vt:lpstr>
      <vt:lpstr>Wingdings</vt:lpstr>
      <vt:lpstr>Wingdings 2</vt:lpstr>
      <vt:lpstr>Office Theme</vt:lpstr>
      <vt:lpstr>PowerPoint Presentation</vt:lpstr>
      <vt:lpstr>Leadership &amp; Teamwork </vt:lpstr>
      <vt:lpstr>Objectives: Leadership &amp; Teamwork </vt:lpstr>
      <vt:lpstr> Consider… who makes a good leader?</vt:lpstr>
      <vt:lpstr>Consider… do you have the potential to be a good leader? </vt:lpstr>
      <vt:lpstr>What is Organisational Leadership? </vt:lpstr>
      <vt:lpstr>Is Organisational Leadership important? </vt:lpstr>
      <vt:lpstr>How do we judge effective leadership? </vt:lpstr>
      <vt:lpstr>Models of leadership</vt:lpstr>
      <vt:lpstr>Early Trait Approach</vt:lpstr>
      <vt:lpstr>Intelligence &amp; Leadership</vt:lpstr>
      <vt:lpstr>Intelligence &amp; Leadership</vt:lpstr>
      <vt:lpstr>Leadership &amp; Personality</vt:lpstr>
      <vt:lpstr>    Transactional versus Transformational Leaders</vt:lpstr>
      <vt:lpstr>PowerPoint Presentation</vt:lpstr>
      <vt:lpstr>PowerPoint Presentation</vt:lpstr>
      <vt:lpstr>PowerPoint Presentation</vt:lpstr>
      <vt:lpstr>Leadership &amp; Personality</vt:lpstr>
      <vt:lpstr>Are good leaders always good leaders?</vt:lpstr>
      <vt:lpstr>PowerPoint Presentation</vt:lpstr>
      <vt:lpstr>PowerPoint Presentation</vt:lpstr>
      <vt:lpstr>Intelligence &amp; Leadership</vt:lpstr>
      <vt:lpstr>PowerPoint Presentation</vt:lpstr>
      <vt:lpstr>Personality, Leadership &amp; Teamwork </vt:lpstr>
      <vt:lpstr> </vt:lpstr>
      <vt:lpstr>Leadership: summary</vt:lpstr>
      <vt:lpstr>Thinking about your assessments…</vt:lpstr>
      <vt:lpstr>PowerPoint Presentation</vt:lpstr>
      <vt:lpstr>Recommended Reading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Judith Marshall</cp:lastModifiedBy>
  <cp:revision>55</cp:revision>
  <cp:lastPrinted>2019-07-01T13:46:34Z</cp:lastPrinted>
  <dcterms:created xsi:type="dcterms:W3CDTF">2017-02-08T11:33:06Z</dcterms:created>
  <dcterms:modified xsi:type="dcterms:W3CDTF">2022-03-04T14:25:38Z</dcterms:modified>
</cp:coreProperties>
</file>