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3"/>
  </p:notesMasterIdLst>
  <p:sldIdLst>
    <p:sldId id="277" r:id="rId2"/>
    <p:sldId id="270" r:id="rId3"/>
    <p:sldId id="327" r:id="rId4"/>
    <p:sldId id="503" r:id="rId5"/>
    <p:sldId id="510" r:id="rId6"/>
    <p:sldId id="497" r:id="rId7"/>
    <p:sldId id="526" r:id="rId8"/>
    <p:sldId id="523" r:id="rId9"/>
    <p:sldId id="498" r:id="rId10"/>
    <p:sldId id="507" r:id="rId11"/>
    <p:sldId id="499" r:id="rId12"/>
    <p:sldId id="517" r:id="rId13"/>
    <p:sldId id="518" r:id="rId14"/>
    <p:sldId id="527" r:id="rId15"/>
    <p:sldId id="508" r:id="rId16"/>
    <p:sldId id="528" r:id="rId17"/>
    <p:sldId id="525" r:id="rId18"/>
    <p:sldId id="515" r:id="rId19"/>
    <p:sldId id="521" r:id="rId20"/>
    <p:sldId id="524" r:id="rId21"/>
    <p:sldId id="516" r:id="rId22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654C"/>
    <a:srgbClr val="1CD4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871814-B667-4F69-8804-34D102C5AFED}" v="49" dt="2026-03-08T18:53:08.3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2524" autoAdjust="0"/>
  </p:normalViewPr>
  <p:slideViewPr>
    <p:cSldViewPr>
      <p:cViewPr varScale="1">
        <p:scale>
          <a:sx n="68" d="100"/>
          <a:sy n="68" d="100"/>
        </p:scale>
        <p:origin x="1248" y="5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 Ganza" userId="775210f215fdc311" providerId="LiveId" clId="{B2B502B0-01DA-402C-BF04-DE30DCA18116}"/>
    <pc:docChg chg="custSel addSld modSld">
      <pc:chgData name="Pat Ganza" userId="775210f215fdc311" providerId="LiveId" clId="{B2B502B0-01DA-402C-BF04-DE30DCA18116}" dt="2026-03-08T18:55:21.663" v="316" actId="2711"/>
      <pc:docMkLst>
        <pc:docMk/>
      </pc:docMkLst>
      <pc:sldChg chg="modSp mod">
        <pc:chgData name="Pat Ganza" userId="775210f215fdc311" providerId="LiveId" clId="{B2B502B0-01DA-402C-BF04-DE30DCA18116}" dt="2026-03-04T19:16:07.913" v="99" actId="20577"/>
        <pc:sldMkLst>
          <pc:docMk/>
          <pc:sldMk cId="0" sldId="277"/>
        </pc:sldMkLst>
        <pc:spChg chg="mod">
          <ac:chgData name="Pat Ganza" userId="775210f215fdc311" providerId="LiveId" clId="{B2B502B0-01DA-402C-BF04-DE30DCA18116}" dt="2026-03-04T19:16:07.913" v="99" actId="20577"/>
          <ac:spMkLst>
            <pc:docMk/>
            <pc:sldMk cId="0" sldId="277"/>
            <ac:spMk id="5123" creationId="{F98A1305-E230-41C1-B359-9219D6B92A73}"/>
          </ac:spMkLst>
        </pc:spChg>
      </pc:sldChg>
      <pc:sldChg chg="modSp modAnim">
        <pc:chgData name="Pat Ganza" userId="775210f215fdc311" providerId="LiveId" clId="{B2B502B0-01DA-402C-BF04-DE30DCA18116}" dt="2026-03-04T19:19:48.577" v="103" actId="6549"/>
        <pc:sldMkLst>
          <pc:docMk/>
          <pc:sldMk cId="1383590201" sldId="327"/>
        </pc:sldMkLst>
        <pc:spChg chg="mod">
          <ac:chgData name="Pat Ganza" userId="775210f215fdc311" providerId="LiveId" clId="{B2B502B0-01DA-402C-BF04-DE30DCA18116}" dt="2026-03-04T19:19:48.577" v="103" actId="6549"/>
          <ac:spMkLst>
            <pc:docMk/>
            <pc:sldMk cId="1383590201" sldId="327"/>
            <ac:spMk id="2" creationId="{D50D8E3E-69FB-4516-B44C-A31C41DC0EA9}"/>
          </ac:spMkLst>
        </pc:spChg>
      </pc:sldChg>
      <pc:sldChg chg="modSp mod">
        <pc:chgData name="Pat Ganza" userId="775210f215fdc311" providerId="LiveId" clId="{B2B502B0-01DA-402C-BF04-DE30DCA18116}" dt="2026-03-04T19:46:11.770" v="196" actId="1076"/>
        <pc:sldMkLst>
          <pc:docMk/>
          <pc:sldMk cId="2464561144" sldId="498"/>
        </pc:sldMkLst>
        <pc:spChg chg="mod">
          <ac:chgData name="Pat Ganza" userId="775210f215fdc311" providerId="LiveId" clId="{B2B502B0-01DA-402C-BF04-DE30DCA18116}" dt="2026-03-04T19:46:03.527" v="194" actId="1076"/>
          <ac:spMkLst>
            <pc:docMk/>
            <pc:sldMk cId="2464561144" sldId="498"/>
            <ac:spMk id="2" creationId="{E8D837D1-16B4-EFD3-8C5A-7BE03E02F40B}"/>
          </ac:spMkLst>
        </pc:spChg>
        <pc:spChg chg="mod">
          <ac:chgData name="Pat Ganza" userId="775210f215fdc311" providerId="LiveId" clId="{B2B502B0-01DA-402C-BF04-DE30DCA18116}" dt="2026-03-04T19:46:11.770" v="196" actId="1076"/>
          <ac:spMkLst>
            <pc:docMk/>
            <pc:sldMk cId="2464561144" sldId="498"/>
            <ac:spMk id="7" creationId="{627C5DF3-883B-651F-991C-3D00AD8E58ED}"/>
          </ac:spMkLst>
        </pc:spChg>
        <pc:picChg chg="mod">
          <ac:chgData name="Pat Ganza" userId="775210f215fdc311" providerId="LiveId" clId="{B2B502B0-01DA-402C-BF04-DE30DCA18116}" dt="2026-03-04T19:46:07.213" v="195" actId="1076"/>
          <ac:picMkLst>
            <pc:docMk/>
            <pc:sldMk cId="2464561144" sldId="498"/>
            <ac:picMk id="4" creationId="{4ED5CC83-5C3E-5FBB-A7BE-93CEAB69120F}"/>
          </ac:picMkLst>
        </pc:picChg>
      </pc:sldChg>
      <pc:sldChg chg="delSp modSp mod">
        <pc:chgData name="Pat Ganza" userId="775210f215fdc311" providerId="LiveId" clId="{B2B502B0-01DA-402C-BF04-DE30DCA18116}" dt="2026-03-08T18:55:21.663" v="316" actId="2711"/>
        <pc:sldMkLst>
          <pc:docMk/>
          <pc:sldMk cId="1296410065" sldId="515"/>
        </pc:sldMkLst>
        <pc:spChg chg="mod">
          <ac:chgData name="Pat Ganza" userId="775210f215fdc311" providerId="LiveId" clId="{B2B502B0-01DA-402C-BF04-DE30DCA18116}" dt="2026-03-08T18:54:56.514" v="313" actId="1076"/>
          <ac:spMkLst>
            <pc:docMk/>
            <pc:sldMk cId="1296410065" sldId="515"/>
            <ac:spMk id="4" creationId="{235C6850-1A98-97F9-2F37-A7F30E8DD296}"/>
          </ac:spMkLst>
        </pc:spChg>
        <pc:spChg chg="mod">
          <ac:chgData name="Pat Ganza" userId="775210f215fdc311" providerId="LiveId" clId="{B2B502B0-01DA-402C-BF04-DE30DCA18116}" dt="2026-03-08T18:55:03.006" v="314" actId="1076"/>
          <ac:spMkLst>
            <pc:docMk/>
            <pc:sldMk cId="1296410065" sldId="515"/>
            <ac:spMk id="5" creationId="{FA2D11B3-0381-0FF6-203A-BF4BB10CF909}"/>
          </ac:spMkLst>
        </pc:spChg>
        <pc:spChg chg="mod">
          <ac:chgData name="Pat Ganza" userId="775210f215fdc311" providerId="LiveId" clId="{B2B502B0-01DA-402C-BF04-DE30DCA18116}" dt="2026-03-08T18:49:10.979" v="270" actId="1076"/>
          <ac:spMkLst>
            <pc:docMk/>
            <pc:sldMk cId="1296410065" sldId="515"/>
            <ac:spMk id="7" creationId="{AF590561-35D3-206D-4B9B-789124FF009E}"/>
          </ac:spMkLst>
        </pc:spChg>
        <pc:spChg chg="mod">
          <ac:chgData name="Pat Ganza" userId="775210f215fdc311" providerId="LiveId" clId="{B2B502B0-01DA-402C-BF04-DE30DCA18116}" dt="2026-03-08T18:49:28.215" v="297" actId="1076"/>
          <ac:spMkLst>
            <pc:docMk/>
            <pc:sldMk cId="1296410065" sldId="515"/>
            <ac:spMk id="8" creationId="{73BF4621-5FDD-C3DE-39EF-689D3E21E49E}"/>
          </ac:spMkLst>
        </pc:spChg>
        <pc:spChg chg="mod">
          <ac:chgData name="Pat Ganza" userId="775210f215fdc311" providerId="LiveId" clId="{B2B502B0-01DA-402C-BF04-DE30DCA18116}" dt="2026-03-08T18:55:21.663" v="316" actId="2711"/>
          <ac:spMkLst>
            <pc:docMk/>
            <pc:sldMk cId="1296410065" sldId="515"/>
            <ac:spMk id="9" creationId="{72FE0F50-ED98-C050-86C3-B867096532EE}"/>
          </ac:spMkLst>
        </pc:spChg>
        <pc:spChg chg="mod">
          <ac:chgData name="Pat Ganza" userId="775210f215fdc311" providerId="LiveId" clId="{B2B502B0-01DA-402C-BF04-DE30DCA18116}" dt="2026-03-08T18:55:08.871" v="315" actId="1076"/>
          <ac:spMkLst>
            <pc:docMk/>
            <pc:sldMk cId="1296410065" sldId="515"/>
            <ac:spMk id="10" creationId="{C8FF5024-07AD-C037-5CCE-61398218C1C2}"/>
          </ac:spMkLst>
        </pc:spChg>
        <pc:spChg chg="del">
          <ac:chgData name="Pat Ganza" userId="775210f215fdc311" providerId="LiveId" clId="{B2B502B0-01DA-402C-BF04-DE30DCA18116}" dt="2026-03-08T18:49:42.969" v="299" actId="478"/>
          <ac:spMkLst>
            <pc:docMk/>
            <pc:sldMk cId="1296410065" sldId="515"/>
            <ac:spMk id="11" creationId="{FF63B8CC-0FB1-67F2-1BAC-539F6A004AB6}"/>
          </ac:spMkLst>
        </pc:spChg>
        <pc:spChg chg="del mod">
          <ac:chgData name="Pat Ganza" userId="775210f215fdc311" providerId="LiveId" clId="{B2B502B0-01DA-402C-BF04-DE30DCA18116}" dt="2026-03-08T18:49:48.162" v="301" actId="478"/>
          <ac:spMkLst>
            <pc:docMk/>
            <pc:sldMk cId="1296410065" sldId="515"/>
            <ac:spMk id="13" creationId="{044EC5E7-2328-7A4F-4499-5B253DDC6626}"/>
          </ac:spMkLst>
        </pc:spChg>
        <pc:picChg chg="del">
          <ac:chgData name="Pat Ganza" userId="775210f215fdc311" providerId="LiveId" clId="{B2B502B0-01DA-402C-BF04-DE30DCA18116}" dt="2026-03-08T18:48:51.981" v="269" actId="478"/>
          <ac:picMkLst>
            <pc:docMk/>
            <pc:sldMk cId="1296410065" sldId="515"/>
            <ac:picMk id="6" creationId="{8A9C1949-ED36-B474-5130-86BC3138764F}"/>
          </ac:picMkLst>
        </pc:picChg>
      </pc:sldChg>
      <pc:sldChg chg="modSp mod">
        <pc:chgData name="Pat Ganza" userId="775210f215fdc311" providerId="LiveId" clId="{B2B502B0-01DA-402C-BF04-DE30DCA18116}" dt="2026-02-27T18:14:18.152" v="39" actId="1076"/>
        <pc:sldMkLst>
          <pc:docMk/>
          <pc:sldMk cId="527487225" sldId="517"/>
        </pc:sldMkLst>
        <pc:picChg chg="mod">
          <ac:chgData name="Pat Ganza" userId="775210f215fdc311" providerId="LiveId" clId="{B2B502B0-01DA-402C-BF04-DE30DCA18116}" dt="2026-02-27T18:14:18.152" v="39" actId="1076"/>
          <ac:picMkLst>
            <pc:docMk/>
            <pc:sldMk cId="527487225" sldId="517"/>
            <ac:picMk id="8" creationId="{6232F879-0F6F-61CB-C4BF-F9201E25BD0F}"/>
          </ac:picMkLst>
        </pc:picChg>
      </pc:sldChg>
      <pc:sldChg chg="modSp mod">
        <pc:chgData name="Pat Ganza" userId="775210f215fdc311" providerId="LiveId" clId="{B2B502B0-01DA-402C-BF04-DE30DCA18116}" dt="2026-02-27T18:28:12.186" v="86" actId="6549"/>
        <pc:sldMkLst>
          <pc:docMk/>
          <pc:sldMk cId="3729601138" sldId="518"/>
        </pc:sldMkLst>
        <pc:spChg chg="mod">
          <ac:chgData name="Pat Ganza" userId="775210f215fdc311" providerId="LiveId" clId="{B2B502B0-01DA-402C-BF04-DE30DCA18116}" dt="2026-02-27T18:28:12.186" v="86" actId="6549"/>
          <ac:spMkLst>
            <pc:docMk/>
            <pc:sldMk cId="3729601138" sldId="518"/>
            <ac:spMk id="3" creationId="{DC8D163D-A19C-1F7D-0366-4647EB66A628}"/>
          </ac:spMkLst>
        </pc:spChg>
        <pc:picChg chg="mod">
          <ac:chgData name="Pat Ganza" userId="775210f215fdc311" providerId="LiveId" clId="{B2B502B0-01DA-402C-BF04-DE30DCA18116}" dt="2026-02-27T18:15:57.340" v="40" actId="1076"/>
          <ac:picMkLst>
            <pc:docMk/>
            <pc:sldMk cId="3729601138" sldId="518"/>
            <ac:picMk id="2050" creationId="{BE682480-BFAE-D106-A910-F176CD4FC2F5}"/>
          </ac:picMkLst>
        </pc:picChg>
      </pc:sldChg>
      <pc:sldChg chg="modSp mod">
        <pc:chgData name="Pat Ganza" userId="775210f215fdc311" providerId="LiveId" clId="{B2B502B0-01DA-402C-BF04-DE30DCA18116}" dt="2026-03-08T18:54:43.580" v="312" actId="14100"/>
        <pc:sldMkLst>
          <pc:docMk/>
          <pc:sldMk cId="1231099817" sldId="521"/>
        </pc:sldMkLst>
        <pc:spChg chg="mod">
          <ac:chgData name="Pat Ganza" userId="775210f215fdc311" providerId="LiveId" clId="{B2B502B0-01DA-402C-BF04-DE30DCA18116}" dt="2026-03-08T18:54:43.580" v="312" actId="14100"/>
          <ac:spMkLst>
            <pc:docMk/>
            <pc:sldMk cId="1231099817" sldId="521"/>
            <ac:spMk id="7" creationId="{35A3F36B-DEC9-5CD4-517D-E56B5378582F}"/>
          </ac:spMkLst>
        </pc:spChg>
        <pc:spChg chg="mod">
          <ac:chgData name="Pat Ganza" userId="775210f215fdc311" providerId="LiveId" clId="{B2B502B0-01DA-402C-BF04-DE30DCA18116}" dt="2026-03-08T18:54:29.756" v="310" actId="14100"/>
          <ac:spMkLst>
            <pc:docMk/>
            <pc:sldMk cId="1231099817" sldId="521"/>
            <ac:spMk id="9" creationId="{36ADAA7D-0F1E-1600-479B-2170743D4D3B}"/>
          </ac:spMkLst>
        </pc:spChg>
      </pc:sldChg>
      <pc:sldChg chg="modSp mod">
        <pc:chgData name="Pat Ganza" userId="775210f215fdc311" providerId="LiveId" clId="{B2B502B0-01DA-402C-BF04-DE30DCA18116}" dt="2026-03-04T19:40:49.727" v="163" actId="20577"/>
        <pc:sldMkLst>
          <pc:docMk/>
          <pc:sldMk cId="2292343911" sldId="523"/>
        </pc:sldMkLst>
        <pc:spChg chg="mod">
          <ac:chgData name="Pat Ganza" userId="775210f215fdc311" providerId="LiveId" clId="{B2B502B0-01DA-402C-BF04-DE30DCA18116}" dt="2026-03-04T19:40:49.727" v="163" actId="20577"/>
          <ac:spMkLst>
            <pc:docMk/>
            <pc:sldMk cId="2292343911" sldId="523"/>
            <ac:spMk id="3" creationId="{3F81EDE6-0BA6-D8A8-8FDF-0E786CAC11A8}"/>
          </ac:spMkLst>
        </pc:spChg>
      </pc:sldChg>
      <pc:sldChg chg="modSp new mod">
        <pc:chgData name="Pat Ganza" userId="775210f215fdc311" providerId="LiveId" clId="{B2B502B0-01DA-402C-BF04-DE30DCA18116}" dt="2026-03-05T19:38:06.887" v="263" actId="14100"/>
        <pc:sldMkLst>
          <pc:docMk/>
          <pc:sldMk cId="1688130755" sldId="527"/>
        </pc:sldMkLst>
        <pc:spChg chg="mod">
          <ac:chgData name="Pat Ganza" userId="775210f215fdc311" providerId="LiveId" clId="{B2B502B0-01DA-402C-BF04-DE30DCA18116}" dt="2026-03-05T19:37:55.989" v="261" actId="113"/>
          <ac:spMkLst>
            <pc:docMk/>
            <pc:sldMk cId="1688130755" sldId="527"/>
            <ac:spMk id="2" creationId="{52FF8179-47CC-4B2D-E94A-D3D06F5389D3}"/>
          </ac:spMkLst>
        </pc:spChg>
        <pc:spChg chg="mod">
          <ac:chgData name="Pat Ganza" userId="775210f215fdc311" providerId="LiveId" clId="{B2B502B0-01DA-402C-BF04-DE30DCA18116}" dt="2026-03-05T19:38:06.887" v="263" actId="14100"/>
          <ac:spMkLst>
            <pc:docMk/>
            <pc:sldMk cId="1688130755" sldId="527"/>
            <ac:spMk id="3" creationId="{B3508CCA-CFA1-BB4E-49F4-07D40D1C15DF}"/>
          </ac:spMkLst>
        </pc:spChg>
      </pc:sldChg>
      <pc:sldChg chg="addSp modSp new mod">
        <pc:chgData name="Pat Ganza" userId="775210f215fdc311" providerId="LiveId" clId="{B2B502B0-01DA-402C-BF04-DE30DCA18116}" dt="2026-03-08T18:48:22.457" v="268" actId="20577"/>
        <pc:sldMkLst>
          <pc:docMk/>
          <pc:sldMk cId="2613866463" sldId="528"/>
        </pc:sldMkLst>
        <pc:spChg chg="mod">
          <ac:chgData name="Pat Ganza" userId="775210f215fdc311" providerId="LiveId" clId="{B2B502B0-01DA-402C-BF04-DE30DCA18116}" dt="2026-03-05T19:36:38.014" v="225" actId="255"/>
          <ac:spMkLst>
            <pc:docMk/>
            <pc:sldMk cId="2613866463" sldId="528"/>
            <ac:spMk id="2" creationId="{6009AF81-0D33-A111-7FC4-96271CB22923}"/>
          </ac:spMkLst>
        </pc:spChg>
        <pc:spChg chg="mod">
          <ac:chgData name="Pat Ganza" userId="775210f215fdc311" providerId="LiveId" clId="{B2B502B0-01DA-402C-BF04-DE30DCA18116}" dt="2026-03-08T18:48:22.457" v="268" actId="20577"/>
          <ac:spMkLst>
            <pc:docMk/>
            <pc:sldMk cId="2613866463" sldId="528"/>
            <ac:spMk id="3" creationId="{94920E12-B580-E4B6-4083-06616B973518}"/>
          </ac:spMkLst>
        </pc:spChg>
        <pc:picChg chg="add mod">
          <ac:chgData name="Pat Ganza" userId="775210f215fdc311" providerId="LiveId" clId="{B2B502B0-01DA-402C-BF04-DE30DCA18116}" dt="2026-03-08T18:48:06.308" v="266" actId="1076"/>
          <ac:picMkLst>
            <pc:docMk/>
            <pc:sldMk cId="2613866463" sldId="528"/>
            <ac:picMk id="4" creationId="{47C32C60-CB3E-9458-DB5E-5F63B90990E8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24T17:35:44.1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4502 1061 24483,'-2'41'0,"-3"1"0,-4-1 0,-3 1 0,-3-1 0,-4-1 0,-4 1 0,-2-2 0,-4 1 0,-4-1 0,-2-1 0,-4-1 0,-2 0 0,-4-1 0,-3-1 0,-2-1 0,-3-1 0,-3-1 0,-3 0 0,-2-2 0,-3-2 0,-2 0 0,-3-1 0,-1-2 0,-3-2 0,-1 0 0,-2-2 0,-2-1 0,-2-2 0,-1-2 0,-1 0 0,-1-3 0,-2-1 0,-1-1 0,0-2 0,-1-2 0,0-1 0,-1-2 0,-1-2 0,1-1 0,0-2 0,-1-1 0,1-2 0,1-2 0,0-1 0,1-2 0,0-2 0,1-1 0,2-1 0,1-3 0,1 0 0,1-2 0,2-2 0,2-1 0,2-2 0,1 0 0,3-2 0,1-2 0,3-1 0,2 0 0,3-2 0,2-2 0,3 0 0,3-1 0,3-1 0,2-1 0,3-1 0,4-1 0,2 0 0,4-1 0,2-1 0,4-1 0,4 1 0,2-2 0,4 1 0,4-1 0,3-1 0,3 1 0,4-1 0,3 1 0,4-1 0,3 1 0,4-1 0,3 1 0,3 0 0,4 0 0,4 1 0,2 0 0,4 1 0,4 0 0,2 1 0,4 0 0,2 2 0,4 0 0,3 1 0,2 1 0,3 0 0,3 2 0,3 1 0,2 1 0,3 1 0,2 1 0,3 2 0,1 1 0,3 1 0,1 2 0,2 1 0,2 1 0,2 2 0,1 1 0,1 2 0,1 1 0,2 2 0,1 2 0,0 1 0,1 1 0,0 3 0,1 1 0,1 1 0,-1 2 0,0 2 0,1 2 0,-1 1 0,-1 1 0,0 3 0,-1 1 0,0 1 0,-1 2 0,-2 2 0,-1 1 0,-1 2 0,-1 1 0,-2 2 0,-2 1 0,-2 1 0,-1 2 0,-3 1 0,-1 1 0,-3 2 0,-2 1 0,-3 1 0,-2 1 0,-3 1 0,-3 2 0,-3 0 0,-2 1 0,-3 1 0,-4 0 0,-2 2 0,-4 0 0,-2 1 0,-4 0 0,-4 1 0,-2 0 0,-4 1 0,-4 0 0,-3 0 0,-3 1 0,-4-1 0,-3 1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08/03/2026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0937CC7E-9710-CC37-68FA-1FACCFF80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798E3D46-59DA-1280-2200-11CD539AD4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790344E2-75D1-5C50-9C7E-A86774752BE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82458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E02B87A-ADB0-DE5F-26FB-CFDAF4B37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A6637B16-86A0-E92E-946D-ED2E0BD19B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Students should be able to explain what they have been asked to do and produce a list of questions if anything seems unclear. 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512048E0-B312-2B94-BAA2-928A648430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468610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B914AD80-C7A7-3457-9941-46D7C5CB8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61F31AEC-9994-977A-9752-D3C5FA2D31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F79B17E-55A2-DF0B-A4AC-46D925E5595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87806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89433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08/03/2026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08/03/2026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08/03/2026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08/03/2026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08/03/2026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08/03/2026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08/03/2026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08/03/2026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08/03/2026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08/03/2026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uwtsd.ac.uk%2Fstudy%2Fexperience-facilities%2Fstudent-support-wellbeing%2Flearning-support&amp;data=05%7C02%7Cp.ganza%40uwtsd.ac.uk%7Ccd1a916e24844d22b3f408de709c5d69%7C4e0f11f9046e45059cb8db2152311e21%7C0%7C0%7C639072015363070989%7CUnknown%7CTWFpbGZsb3d8eyJFbXB0eU1hcGkiOnRydWUsIlYiOiIwLjAuMDAwMCIsIlAiOiJXaW4zMiIsIkFOIjoiTWFpbCIsIldUIjoyfQ%3D%3D%7C0%7C%7C%7C&amp;sdata=hQ9%2Bnv8v3pXPaH%2BSK9SJ91l%2BdlmvU9ZSD4PqKEDObmY%3D&amp;reserved=0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mailto:aocases@uwtsd.ac.uk" TargetMode="External"/><Relationship Id="rId2" Type="http://schemas.openxmlformats.org/officeDocument/2006/relationships/hyperlink" Target="mailto:wellbeingsupport@uwtsd.ac.uk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7" y="3356992"/>
            <a:ext cx="5688632" cy="1728192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L4  Assessment Focus</a:t>
            </a:r>
          </a:p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9</a:t>
            </a:r>
          </a:p>
          <a:p>
            <a:pPr eaLnBrk="1" hangingPunct="1"/>
            <a:endParaRPr lang="en-GB" altLang="en-US" sz="40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2348880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During this session you will: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Self-assess current progress against assessment specifications and deadline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Break the overall plan into clear, manageable daily targets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 a timeline to submission plan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Evaluate your progress as you approach the submission deadline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17C301B-E41D-5729-F292-15929828C6AE}"/>
              </a:ext>
            </a:extLst>
          </p:cNvPr>
          <p:cNvSpPr/>
          <p:nvPr/>
        </p:nvSpPr>
        <p:spPr>
          <a:xfrm>
            <a:off x="337035" y="620688"/>
            <a:ext cx="2520280" cy="93610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Assessment Focus Workshop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844824"/>
            <a:ext cx="11809312" cy="1688085"/>
          </a:xfrm>
        </p:spPr>
        <p:txBody>
          <a:bodyPr/>
          <a:lstStyle/>
          <a:p>
            <a:pPr eaLnBrk="1" hangingPunct="1"/>
            <a:r>
              <a:rPr lang="en-GB" dirty="0"/>
              <a:t>Navigating through the assessment specification – 10 mins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Progress Check – 20 mins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Overcoming challenges – 15 mins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Action Planning – 20 mins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Creating a Timeline – 15 mins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Focus and Write – 30 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Navigate your assessment specifications from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document&#10;&#10;AI-generated content may be incorrect.">
            <a:extLst>
              <a:ext uri="{FF2B5EF4-FFF2-40B4-BE49-F238E27FC236}">
                <a16:creationId xmlns:a16="http://schemas.microsoft.com/office/drawing/2014/main" id="{D5967296-7839-C163-55CC-097C78EFD3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2758" y="689112"/>
            <a:ext cx="6952107" cy="43425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75D702-5BF2-63D9-2B32-AF7BDCF6307A}"/>
              </a:ext>
            </a:extLst>
          </p:cNvPr>
          <p:cNvSpPr txBox="1"/>
          <p:nvPr/>
        </p:nvSpPr>
        <p:spPr>
          <a:xfrm>
            <a:off x="478979" y="676205"/>
            <a:ext cx="1573171" cy="1907024"/>
          </a:xfrm>
          <a:prstGeom prst="round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This tells you </a:t>
            </a:r>
            <a:r>
              <a:rPr lang="en-GB" b="1" dirty="0"/>
              <a:t>what type </a:t>
            </a:r>
            <a:r>
              <a:rPr lang="en-GB" dirty="0"/>
              <a:t>of assessment you need to complete.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1565D9B3-D121-1169-A8A6-0FAF9CBAE7F3}"/>
              </a:ext>
            </a:extLst>
          </p:cNvPr>
          <p:cNvSpPr/>
          <p:nvPr/>
        </p:nvSpPr>
        <p:spPr>
          <a:xfrm rot="3304688">
            <a:off x="1145806" y="3127391"/>
            <a:ext cx="2046675" cy="29651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12DA11-003A-44B9-12B3-6B232105EF80}"/>
              </a:ext>
            </a:extLst>
          </p:cNvPr>
          <p:cNvSpPr txBox="1"/>
          <p:nvPr/>
        </p:nvSpPr>
        <p:spPr>
          <a:xfrm>
            <a:off x="262698" y="3266849"/>
            <a:ext cx="1789452" cy="2464594"/>
          </a:xfrm>
          <a:prstGeom prst="round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The submission deadline </a:t>
            </a:r>
            <a:r>
              <a:rPr lang="en-GB" b="1" dirty="0"/>
              <a:t>tells you when </a:t>
            </a:r>
            <a:r>
              <a:rPr lang="en-GB" dirty="0"/>
              <a:t>is the last opportunity to submit your work.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37AE25-74F9-81AD-8764-513B863CD0E4}"/>
              </a:ext>
            </a:extLst>
          </p:cNvPr>
          <p:cNvSpPr txBox="1"/>
          <p:nvPr/>
        </p:nvSpPr>
        <p:spPr>
          <a:xfrm>
            <a:off x="9919241" y="1575638"/>
            <a:ext cx="2118737" cy="3614559"/>
          </a:xfrm>
          <a:prstGeom prst="round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This tells you </a:t>
            </a:r>
            <a:r>
              <a:rPr lang="en-GB" b="1" dirty="0"/>
              <a:t>how many words</a:t>
            </a:r>
            <a:r>
              <a:rPr lang="en-GB" dirty="0"/>
              <a:t> you should include in your written work. This might also tell you </a:t>
            </a:r>
            <a:r>
              <a:rPr lang="en-GB" b="1" dirty="0"/>
              <a:t>how much time </a:t>
            </a:r>
            <a:r>
              <a:rPr lang="en-GB" dirty="0"/>
              <a:t>you need to present for if the assessment is practical. 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C088C038-8E80-772E-8ABD-7327865661C0}"/>
              </a:ext>
            </a:extLst>
          </p:cNvPr>
          <p:cNvSpPr/>
          <p:nvPr/>
        </p:nvSpPr>
        <p:spPr>
          <a:xfrm rot="20102285">
            <a:off x="1861224" y="4765335"/>
            <a:ext cx="1003172" cy="26358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B211D9A9-91A6-DA14-1ABE-E115D63A57C0}"/>
              </a:ext>
            </a:extLst>
          </p:cNvPr>
          <p:cNvSpPr/>
          <p:nvPr/>
        </p:nvSpPr>
        <p:spPr>
          <a:xfrm rot="10800000">
            <a:off x="8824517" y="4036584"/>
            <a:ext cx="1039242" cy="27130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6154FF8-1A93-649D-0CB7-4BE9F5B93090}"/>
              </a:ext>
            </a:extLst>
          </p:cNvPr>
          <p:cNvSpPr txBox="1"/>
          <p:nvPr/>
        </p:nvSpPr>
        <p:spPr>
          <a:xfrm>
            <a:off x="2823498" y="5090168"/>
            <a:ext cx="6076047" cy="715089"/>
          </a:xfrm>
          <a:prstGeom prst="round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This date tells you when you can check your provisional marks and feedback on Turnitin. 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C379F2F8-A8C5-E758-D9CF-956259C80F49}"/>
              </a:ext>
            </a:extLst>
          </p:cNvPr>
          <p:cNvSpPr/>
          <p:nvPr/>
        </p:nvSpPr>
        <p:spPr>
          <a:xfrm rot="16200000">
            <a:off x="7875895" y="4817460"/>
            <a:ext cx="472664" cy="2880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4346AA52-30A8-C32E-8542-965BB695D535}"/>
                  </a:ext>
                </a:extLst>
              </p14:cNvPr>
              <p14:cNvContentPartPr/>
              <p14:nvPr/>
            </p14:nvContentPartPr>
            <p14:xfrm>
              <a:off x="2561009" y="4385413"/>
              <a:ext cx="1621080" cy="76392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4346AA52-30A8-C32E-8542-965BB695D53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552009" y="4376413"/>
                <a:ext cx="1638720" cy="781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889019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6E2687BD-A345-C69C-F01B-58C2D1A1F4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4072C302-AAB6-484D-84F8-990DA7DEBCEF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0720FC-08D7-3C48-7487-598160A0F378}"/>
              </a:ext>
            </a:extLst>
          </p:cNvPr>
          <p:cNvSpPr txBox="1"/>
          <p:nvPr/>
        </p:nvSpPr>
        <p:spPr>
          <a:xfrm>
            <a:off x="7176120" y="477296"/>
            <a:ext cx="4763270" cy="4961870"/>
          </a:xfrm>
          <a:prstGeom prst="round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The Task Description tells you what you need to do for your assessment. </a:t>
            </a:r>
          </a:p>
          <a:p>
            <a:r>
              <a:rPr lang="en-GB" sz="2400" dirty="0"/>
              <a:t>It will usually tell you: </a:t>
            </a:r>
          </a:p>
          <a:p>
            <a:pPr marL="285750" indent="-285750">
              <a:buFontTx/>
              <a:buChar char="-"/>
            </a:pPr>
            <a:r>
              <a:rPr lang="en-GB" sz="2400" b="1" dirty="0"/>
              <a:t>How many tasks </a:t>
            </a:r>
            <a:r>
              <a:rPr lang="en-GB" sz="2400" dirty="0"/>
              <a:t>are involved. </a:t>
            </a:r>
          </a:p>
          <a:p>
            <a:pPr marL="285750" indent="-285750">
              <a:buFontTx/>
              <a:buChar char="-"/>
            </a:pPr>
            <a:r>
              <a:rPr lang="en-GB" sz="2400" b="1" dirty="0"/>
              <a:t>Which theories </a:t>
            </a:r>
            <a:r>
              <a:rPr lang="en-GB" sz="2400" dirty="0"/>
              <a:t>or tools need to be used in your work. </a:t>
            </a:r>
          </a:p>
          <a:p>
            <a:pPr marL="285750" indent="-285750">
              <a:buFontTx/>
              <a:buChar char="-"/>
            </a:pPr>
            <a:r>
              <a:rPr lang="en-GB" sz="2400" b="1" dirty="0"/>
              <a:t>What to include </a:t>
            </a:r>
            <a:r>
              <a:rPr lang="en-GB" sz="2400" dirty="0"/>
              <a:t>in your written work or presentation. 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FE5678C-4FA8-1566-8BB2-06AA7DEB7977}"/>
              </a:ext>
            </a:extLst>
          </p:cNvPr>
          <p:cNvGrpSpPr/>
          <p:nvPr/>
        </p:nvGrpSpPr>
        <p:grpSpPr>
          <a:xfrm>
            <a:off x="407368" y="228232"/>
            <a:ext cx="6391795" cy="5459998"/>
            <a:chOff x="407368" y="499579"/>
            <a:chExt cx="6391795" cy="5459998"/>
          </a:xfrm>
        </p:grpSpPr>
        <p:pic>
          <p:nvPicPr>
            <p:cNvPr id="2" name="Picture 1" descr="A task description page with text&#10;&#10;AI-generated content may be incorrect.">
              <a:extLst>
                <a:ext uri="{FF2B5EF4-FFF2-40B4-BE49-F238E27FC236}">
                  <a16:creationId xmlns:a16="http://schemas.microsoft.com/office/drawing/2014/main" id="{47914B36-2D9B-371E-FFBA-157A280742C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07368" y="499579"/>
              <a:ext cx="6391795" cy="5459998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E6D41046-B7FB-0833-F276-4C2B308BB538}"/>
                </a:ext>
              </a:extLst>
            </p:cNvPr>
            <p:cNvSpPr txBox="1"/>
            <p:nvPr/>
          </p:nvSpPr>
          <p:spPr>
            <a:xfrm rot="19030064">
              <a:off x="1400578" y="2767280"/>
              <a:ext cx="4405373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0" b="1" dirty="0">
                  <a:solidFill>
                    <a:srgbClr val="FF0000"/>
                  </a:solidFill>
                </a:rPr>
                <a:t>Example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54026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A6D824D-24EC-86BB-8C48-CEC57C397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b="1" dirty="0"/>
              <a:t>Progress Check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9A8D08F0-1CD2-47CC-7790-2F6040B7B2AA}"/>
              </a:ext>
            </a:extLst>
          </p:cNvPr>
          <p:cNvSpPr/>
          <p:nvPr/>
        </p:nvSpPr>
        <p:spPr>
          <a:xfrm>
            <a:off x="1127448" y="1916832"/>
            <a:ext cx="4608512" cy="3567918"/>
          </a:xfrm>
          <a:prstGeom prst="wedgeEllipseCallout">
            <a:avLst>
              <a:gd name="adj1" fmla="val 73516"/>
              <a:gd name="adj2" fmla="val -4563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Can you provide an overview of the work you have completed to date to the person sitting next to you?</a:t>
            </a:r>
          </a:p>
        </p:txBody>
      </p:sp>
      <p:sp>
        <p:nvSpPr>
          <p:cNvPr id="10" name="AutoShape 2" descr="Person thinking png Images - Free Download on Freepik">
            <a:extLst>
              <a:ext uri="{FF2B5EF4-FFF2-40B4-BE49-F238E27FC236}">
                <a16:creationId xmlns:a16="http://schemas.microsoft.com/office/drawing/2014/main" id="{36F85988-726E-BA5C-BC95-4BC1C3BE309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319BC86-BD8C-BBFC-010D-2A90E7DEF7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104" y="1556792"/>
            <a:ext cx="3816424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2188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428E0-EAF5-312D-FF00-7022B4530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Check-in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1EDE6-0BA6-D8A8-8FDF-0E786CAC1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2026" y="1417638"/>
            <a:ext cx="5774430" cy="3840162"/>
          </a:xfrm>
        </p:spPr>
        <p:txBody>
          <a:bodyPr/>
          <a:lstStyle/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challenges in submitting by the deadline?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strategies do you intend to implement to overcome these challenges?</a:t>
            </a:r>
            <a:endParaRPr lang="en-GB" dirty="0"/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FF117481-4087-6C4D-4A35-4383A7CC91D4}"/>
              </a:ext>
            </a:extLst>
          </p:cNvPr>
          <p:cNvSpPr/>
          <p:nvPr/>
        </p:nvSpPr>
        <p:spPr>
          <a:xfrm>
            <a:off x="1027595" y="1417638"/>
            <a:ext cx="4824536" cy="2952328"/>
          </a:xfrm>
          <a:prstGeom prst="wedgeRoundRectCallout">
            <a:avLst>
              <a:gd name="adj1" fmla="val -47632"/>
              <a:gd name="adj2" fmla="val 92592"/>
              <a:gd name="adj3" fmla="val 1666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Are you on track to meet your assessment submission deadline? </a:t>
            </a:r>
          </a:p>
        </p:txBody>
      </p:sp>
    </p:spTree>
    <p:extLst>
      <p:ext uri="{BB962C8B-B14F-4D97-AF65-F5344CB8AC3E}">
        <p14:creationId xmlns:p14="http://schemas.microsoft.com/office/powerpoint/2010/main" val="22923439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3273607-4BC4-94C3-C14A-F747E4E0A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A591C4E-A714-71B9-F791-5BF59B39E217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D837D1-16B4-EFD3-8C5A-7BE03E02F40B}"/>
              </a:ext>
            </a:extLst>
          </p:cNvPr>
          <p:cNvSpPr txBox="1"/>
          <p:nvPr/>
        </p:nvSpPr>
        <p:spPr>
          <a:xfrm>
            <a:off x="874599" y="220006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Identify your tasks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D5CC83-5C3E-5FBB-A7BE-93CEAB6912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376" y="893319"/>
            <a:ext cx="8046422" cy="70467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27C5DF3-883B-651F-991C-3D00AD8E58ED}"/>
              </a:ext>
            </a:extLst>
          </p:cNvPr>
          <p:cNvSpPr txBox="1"/>
          <p:nvPr/>
        </p:nvSpPr>
        <p:spPr>
          <a:xfrm>
            <a:off x="876677" y="1624971"/>
            <a:ext cx="835292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Read</a:t>
            </a:r>
            <a:r>
              <a:rPr lang="en-GB" sz="2400" dirty="0"/>
              <a:t> your task descriptions.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Identify</a:t>
            </a:r>
            <a:r>
              <a:rPr lang="en-GB" sz="2400" dirty="0"/>
              <a:t> what you are being asked to do.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Time</a:t>
            </a:r>
            <a:r>
              <a:rPr lang="en-GB" sz="2400" dirty="0"/>
              <a:t> - how many days or weeks are you left with to submit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do you have left to do?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b="1" dirty="0"/>
              <a:t>Work individually for 10 minutes. </a:t>
            </a:r>
          </a:p>
          <a:p>
            <a:endParaRPr lang="en-GB" sz="2400" b="1" dirty="0"/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9293FF9C-46AC-ACCE-DE84-700115B03990}"/>
              </a:ext>
            </a:extLst>
          </p:cNvPr>
          <p:cNvSpPr/>
          <p:nvPr/>
        </p:nvSpPr>
        <p:spPr>
          <a:xfrm>
            <a:off x="8977142" y="142754"/>
            <a:ext cx="3214858" cy="1988929"/>
          </a:xfrm>
          <a:prstGeom prst="wedgeRoundRectCallout">
            <a:avLst>
              <a:gd name="adj1" fmla="val -47871"/>
              <a:gd name="adj2" fmla="val 119259"/>
              <a:gd name="adj3" fmla="val 1666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What time are you left with before submission date?</a:t>
            </a:r>
          </a:p>
        </p:txBody>
      </p:sp>
      <p:pic>
        <p:nvPicPr>
          <p:cNvPr id="5" name="Picture 2" descr="Young Stressed Student Girl Studying cartoon vector illustration, woman ...">
            <a:extLst>
              <a:ext uri="{FF2B5EF4-FFF2-40B4-BE49-F238E27FC236}">
                <a16:creationId xmlns:a16="http://schemas.microsoft.com/office/drawing/2014/main" id="{60F5368E-C9BB-9CF2-957A-B63FB4C27B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8367" y="3252404"/>
            <a:ext cx="2693293" cy="2454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4561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9C24C-A294-A404-9684-103631E6E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408" y="2286000"/>
            <a:ext cx="109728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Plan your next steps </a:t>
            </a:r>
          </a:p>
        </p:txBody>
      </p:sp>
    </p:spTree>
    <p:extLst>
      <p:ext uri="{BB962C8B-B14F-4D97-AF65-F5344CB8AC3E}">
        <p14:creationId xmlns:p14="http://schemas.microsoft.com/office/powerpoint/2010/main" val="33496080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5C243732-FA3B-A311-F3C9-B4FC329C69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B98FA111-D6D4-F47B-D5A0-3347855F73BE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BF7807-731E-7F04-67BA-E4DF5888DCFB}"/>
              </a:ext>
            </a:extLst>
          </p:cNvPr>
          <p:cNvSpPr txBox="1"/>
          <p:nvPr/>
        </p:nvSpPr>
        <p:spPr>
          <a:xfrm>
            <a:off x="2711625" y="2453763"/>
            <a:ext cx="93610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Identify</a:t>
            </a:r>
            <a:r>
              <a:rPr lang="en-GB" sz="2400" dirty="0"/>
              <a:t> which concepts, models or tools need to be included in your work.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r>
              <a:rPr lang="en-GB" sz="2400" b="1" dirty="0"/>
              <a:t>Make</a:t>
            </a:r>
            <a:r>
              <a:rPr lang="en-GB" sz="2400" dirty="0"/>
              <a:t> a list of what you think needs to be included in your work.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609D50-A6CD-98DD-F381-B7DC32C86263}"/>
              </a:ext>
            </a:extLst>
          </p:cNvPr>
          <p:cNvSpPr txBox="1"/>
          <p:nvPr/>
        </p:nvSpPr>
        <p:spPr>
          <a:xfrm>
            <a:off x="1637764" y="867235"/>
            <a:ext cx="852466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Identifying what needs to be done</a:t>
            </a:r>
            <a:endParaRPr lang="en-GB" sz="4000" b="1" dirty="0"/>
          </a:p>
        </p:txBody>
      </p:sp>
      <p:pic>
        <p:nvPicPr>
          <p:cNvPr id="8" name="Picture 7" descr="Casual woman writing on notepad">
            <a:extLst>
              <a:ext uri="{FF2B5EF4-FFF2-40B4-BE49-F238E27FC236}">
                <a16:creationId xmlns:a16="http://schemas.microsoft.com/office/drawing/2014/main" id="{DCC45CF1-BDE3-E4A9-9280-D1622EBE4E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293" y="2301002"/>
            <a:ext cx="556883" cy="1971417"/>
          </a:xfrm>
          <a:prstGeom prst="rect">
            <a:avLst/>
          </a:prstGeom>
        </p:spPr>
      </p:pic>
      <p:pic>
        <p:nvPicPr>
          <p:cNvPr id="10" name="Picture 9" descr="Business woman using notepad">
            <a:extLst>
              <a:ext uri="{FF2B5EF4-FFF2-40B4-BE49-F238E27FC236}">
                <a16:creationId xmlns:a16="http://schemas.microsoft.com/office/drawing/2014/main" id="{4A2E5447-D3D2-905F-2422-FC9576574D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45426" y="3986272"/>
            <a:ext cx="581049" cy="1971417"/>
          </a:xfrm>
          <a:prstGeom prst="rect">
            <a:avLst/>
          </a:prstGeom>
        </p:spPr>
      </p:pic>
      <p:pic>
        <p:nvPicPr>
          <p:cNvPr id="12" name="Picture 11" descr="Businesswoman writing notepad">
            <a:extLst>
              <a:ext uri="{FF2B5EF4-FFF2-40B4-BE49-F238E27FC236}">
                <a16:creationId xmlns:a16="http://schemas.microsoft.com/office/drawing/2014/main" id="{1B0351C6-5DDE-8F99-1C83-A2C989208D7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87603" y="1657006"/>
            <a:ext cx="734220" cy="1971417"/>
          </a:xfrm>
          <a:prstGeom prst="rect">
            <a:avLst/>
          </a:prstGeom>
        </p:spPr>
      </p:pic>
      <p:pic>
        <p:nvPicPr>
          <p:cNvPr id="14" name="Picture 13" descr="Businessman taking notes">
            <a:extLst>
              <a:ext uri="{FF2B5EF4-FFF2-40B4-BE49-F238E27FC236}">
                <a16:creationId xmlns:a16="http://schemas.microsoft.com/office/drawing/2014/main" id="{ECD66B17-B57B-4E57-ADB0-D4A45F7E60B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69183" y="3628423"/>
            <a:ext cx="719730" cy="1971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4907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D39B9-EB20-6C42-2830-102919A29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314602"/>
          </a:xfrm>
        </p:spPr>
        <p:txBody>
          <a:bodyPr wrap="square" anchor="ctr">
            <a:normAutofit fontScale="90000"/>
          </a:bodyPr>
          <a:lstStyle/>
          <a:p>
            <a:pPr algn="l"/>
            <a:br>
              <a:rPr lang="en-GB" b="1" dirty="0"/>
            </a:br>
            <a:r>
              <a:rPr lang="en-GB" b="1" dirty="0"/>
              <a:t>			   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Action Plan</a:t>
            </a:r>
            <a:br>
              <a:rPr lang="en-GB" b="1" dirty="0"/>
            </a:br>
            <a:br>
              <a:rPr lang="en-GB" b="1" dirty="0"/>
            </a:b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Break your assessment task into small, achievable daily targets.</a:t>
            </a:r>
            <a:b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</a:rPr>
              <a:t>Titles you can include</a:t>
            </a:r>
            <a:b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Locating module reading list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Research/reading on topic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Draft Writing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Editing and Proofreading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Checking References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Getting formative feedback</a:t>
            </a:r>
            <a:br>
              <a:rPr lang="en-GB" dirty="0"/>
            </a:br>
            <a:br>
              <a:rPr lang="en-GB" dirty="0"/>
            </a:br>
            <a:br>
              <a:rPr lang="en-GB" b="1" dirty="0"/>
            </a:br>
            <a:endParaRPr lang="en-GB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232F879-0F6F-61CB-C4BF-F9201E25BD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0016" y="2492896"/>
            <a:ext cx="5278069" cy="221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4872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7EF4A-8A8D-C578-20A9-8E649CEBE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Creating a 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D163D-A19C-1F7D-0366-4647EB66A6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5400" y="1417638"/>
            <a:ext cx="7272808" cy="4171603"/>
          </a:xfrm>
        </p:spPr>
        <p:txBody>
          <a:bodyPr wrap="square" anchor="t">
            <a:noAutofit/>
          </a:bodyPr>
          <a:lstStyle/>
          <a:p>
            <a:pPr>
              <a:lnSpc>
                <a:spcPct val="9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Create a timeline to complete your assessment using the action plan you have created into manageable daily targets</a:t>
            </a:r>
          </a:p>
          <a:p>
            <a:pPr>
              <a:lnSpc>
                <a:spcPct val="9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Share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your thoughts with your tutor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  <p:pic>
        <p:nvPicPr>
          <p:cNvPr id="2050" name="Picture 2" descr="Evaluation Timeline Template">
            <a:extLst>
              <a:ext uri="{FF2B5EF4-FFF2-40B4-BE49-F238E27FC236}">
                <a16:creationId xmlns:a16="http://schemas.microsoft.com/office/drawing/2014/main" id="{BE682480-BFAE-D106-A910-F176CD4FC2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27"/>
          <a:stretch>
            <a:fillRect/>
          </a:stretch>
        </p:blipFill>
        <p:spPr bwMode="auto">
          <a:xfrm>
            <a:off x="8112224" y="1844824"/>
            <a:ext cx="3888142" cy="2880321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7296011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F8179-47CC-4B2D-E94A-D3D06F538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Plan in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08CCA-CFA1-BB4E-49F4-07D40D1C15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16831"/>
            <a:ext cx="10972800" cy="3600401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Based on your plan - what will you achieve in the next 30 minutes? </a:t>
            </a: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progress will you present at the end of this 30 minutes? </a:t>
            </a:r>
          </a:p>
        </p:txBody>
      </p:sp>
    </p:spTree>
    <p:extLst>
      <p:ext uri="{BB962C8B-B14F-4D97-AF65-F5344CB8AC3E}">
        <p14:creationId xmlns:p14="http://schemas.microsoft.com/office/powerpoint/2010/main" val="16881307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314DA3-E73F-32D1-FAD9-52B7C7F33D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5053D-2055-6E6B-1D8B-2FE3FD494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772816"/>
            <a:ext cx="5704148" cy="1440160"/>
          </a:xfrm>
        </p:spPr>
        <p:txBody>
          <a:bodyPr/>
          <a:lstStyle/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Working individually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Start your assessment or continue where you left off.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30 minutes to write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AutoShape 2" descr="How to Focus on a Task and Write More - Write Now Coach! Blog">
            <a:extLst>
              <a:ext uri="{FF2B5EF4-FFF2-40B4-BE49-F238E27FC236}">
                <a16:creationId xmlns:a16="http://schemas.microsoft.com/office/drawing/2014/main" id="{F59F0703-81FD-B9FF-F083-BBA02939E56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-315416"/>
            <a:ext cx="3896816" cy="3896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6" descr="How to Focus on a Task and Write More - Write Now Coach! Blog">
            <a:extLst>
              <a:ext uri="{FF2B5EF4-FFF2-40B4-BE49-F238E27FC236}">
                <a16:creationId xmlns:a16="http://schemas.microsoft.com/office/drawing/2014/main" id="{CD972744-D023-ABB0-D808-B6D2E644397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2" name="Picture 8" descr="How to Focus on a Task and Write More - Write Now Coach! Blog">
            <a:extLst>
              <a:ext uri="{FF2B5EF4-FFF2-40B4-BE49-F238E27FC236}">
                <a16:creationId xmlns:a16="http://schemas.microsoft.com/office/drawing/2014/main" id="{015487C9-180C-5928-6B2C-DC9DC3FC5A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52" y="1714500"/>
            <a:ext cx="5416116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75818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9AF81-0D33-A111-7FC4-96271CB229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Check-in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20E12-B580-E4B6-4083-06616B9735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Did you meet your target? </a:t>
            </a: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Did you do more than you thought? </a:t>
            </a: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has this affected your assignment completion plan?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C32C60-CB3E-9458-DB5E-5F63B90990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6360" y="92992"/>
            <a:ext cx="2752725" cy="2495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8664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088AB-E055-0652-B19E-0FD6BE708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1916832"/>
            <a:ext cx="109728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University Services Available </a:t>
            </a:r>
          </a:p>
        </p:txBody>
      </p:sp>
    </p:spTree>
    <p:extLst>
      <p:ext uri="{BB962C8B-B14F-4D97-AF65-F5344CB8AC3E}">
        <p14:creationId xmlns:p14="http://schemas.microsoft.com/office/powerpoint/2010/main" val="29161430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DDAA7-12E7-38A0-488B-D997727A5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			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Academic Support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35C6850-1A98-97F9-2F37-A7F30E8DD296}"/>
              </a:ext>
            </a:extLst>
          </p:cNvPr>
          <p:cNvSpPr/>
          <p:nvPr/>
        </p:nvSpPr>
        <p:spPr>
          <a:xfrm>
            <a:off x="1703512" y="1550666"/>
            <a:ext cx="2520280" cy="1008112"/>
          </a:xfrm>
          <a:prstGeom prst="rect">
            <a:avLst/>
          </a:prstGeom>
          <a:solidFill>
            <a:srgbClr val="1CD466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Library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A2D11B3-0381-0FF6-203A-BF4BB10CF909}"/>
              </a:ext>
            </a:extLst>
          </p:cNvPr>
          <p:cNvSpPr/>
          <p:nvPr/>
        </p:nvSpPr>
        <p:spPr>
          <a:xfrm>
            <a:off x="1703512" y="3137335"/>
            <a:ext cx="2520280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Digital Skills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590561-35D3-206D-4B9B-789124FF009E}"/>
              </a:ext>
            </a:extLst>
          </p:cNvPr>
          <p:cNvSpPr txBox="1"/>
          <p:nvPr/>
        </p:nvSpPr>
        <p:spPr>
          <a:xfrm>
            <a:off x="5447928" y="1499989"/>
            <a:ext cx="54726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library supports your academic journey by providing access to an extensive digital collection and online resources.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BF4621-5FDD-C3DE-39EF-689D3E21E49E}"/>
              </a:ext>
            </a:extLst>
          </p:cNvPr>
          <p:cNvSpPr txBox="1"/>
          <p:nvPr/>
        </p:nvSpPr>
        <p:spPr>
          <a:xfrm>
            <a:off x="5467979" y="3318226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Digital Support     </a:t>
            </a:r>
            <a:endParaRPr lang="en-GB" b="1" dirty="0"/>
          </a:p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FF5024-07AD-C037-5CCE-61398218C1C2}"/>
              </a:ext>
            </a:extLst>
          </p:cNvPr>
          <p:cNvSpPr/>
          <p:nvPr/>
        </p:nvSpPr>
        <p:spPr>
          <a:xfrm>
            <a:off x="1703512" y="4677236"/>
            <a:ext cx="2520280" cy="100811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Academic Support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2FE0F50-ED98-C050-86C3-B867096532EE}"/>
              </a:ext>
            </a:extLst>
          </p:cNvPr>
          <p:cNvSpPr txBox="1"/>
          <p:nvPr/>
        </p:nvSpPr>
        <p:spPr>
          <a:xfrm>
            <a:off x="5413731" y="4581128"/>
            <a:ext cx="651491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42424"/>
                </a:solidFill>
                <a:effectLst/>
              </a:rPr>
              <a:t>For more information, and Study Skills Support available days and times, please visit the University’s Learning Support page: </a:t>
            </a:r>
            <a:r>
              <a:rPr lang="en-GB" b="1" i="0" dirty="0">
                <a:solidFill>
                  <a:srgbClr val="3747E3"/>
                </a:solidFill>
                <a:effectLst/>
                <a:hlinkClick r:id="rId3" tooltip="Original URL: https://www.uwtsd.ac.uk/study/experience-facilities/student-support-wellbeing/learning-support. Click or tap if you trust this link."/>
              </a:rPr>
              <a:t>Learning Support | University of Wales Trinity Saint David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64100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060ED-3323-26A7-C624-689E72B01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Extra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C9A0C-3DB4-48FD-CE72-60F9DAA170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4FC3C00-FDBC-1751-D25A-14CC8E6BB80D}"/>
              </a:ext>
            </a:extLst>
          </p:cNvPr>
          <p:cNvSpPr/>
          <p:nvPr/>
        </p:nvSpPr>
        <p:spPr>
          <a:xfrm>
            <a:off x="1199456" y="4114799"/>
            <a:ext cx="2952328" cy="1143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Wellbeing Team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4EC26D8-2234-03F4-FCFC-83D409B2C8FB}"/>
              </a:ext>
            </a:extLst>
          </p:cNvPr>
          <p:cNvSpPr/>
          <p:nvPr/>
        </p:nvSpPr>
        <p:spPr>
          <a:xfrm>
            <a:off x="1199456" y="2204864"/>
            <a:ext cx="2952328" cy="10801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Extenuating Circumstances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A3F36B-DEC9-5CD4-517D-E56B5378582F}"/>
              </a:ext>
            </a:extLst>
          </p:cNvPr>
          <p:cNvSpPr txBox="1"/>
          <p:nvPr/>
        </p:nvSpPr>
        <p:spPr>
          <a:xfrm>
            <a:off x="4992217" y="4224634"/>
            <a:ext cx="643237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1D2125"/>
                </a:solidFill>
                <a:effectLst/>
              </a:rPr>
              <a:t>The </a:t>
            </a:r>
            <a:r>
              <a:rPr lang="en-GB" b="1" i="0" dirty="0">
                <a:solidFill>
                  <a:srgbClr val="1D2125"/>
                </a:solidFill>
                <a:effectLst/>
              </a:rPr>
              <a:t>Well-being Support team</a:t>
            </a:r>
            <a:r>
              <a:rPr lang="en-GB" b="0" i="0" dirty="0">
                <a:solidFill>
                  <a:srgbClr val="1D2125"/>
                </a:solidFill>
                <a:effectLst/>
              </a:rPr>
              <a:t> is here to support you in managing the impact of your health on your studies. </a:t>
            </a:r>
            <a:r>
              <a:rPr lang="en-GB" u="sng" dirty="0">
                <a:hlinkClick r:id="rId2"/>
              </a:rPr>
              <a:t>wellbeingsupport@uwtsd.ac.uk</a:t>
            </a:r>
            <a:r>
              <a:rPr lang="en-GB" dirty="0"/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ADAA7D-0F1E-1600-479B-2170743D4D3B}"/>
              </a:ext>
            </a:extLst>
          </p:cNvPr>
          <p:cNvSpPr txBox="1"/>
          <p:nvPr/>
        </p:nvSpPr>
        <p:spPr>
          <a:xfrm>
            <a:off x="4848352" y="2266086"/>
            <a:ext cx="657623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1D2125"/>
                </a:solidFill>
                <a:effectLst/>
              </a:rPr>
              <a:t>Guidance on applying for deadline extensions or compensatory measures due to unforeseen circumstances.  </a:t>
            </a:r>
            <a:r>
              <a:rPr lang="en-GB" b="0" i="0" dirty="0">
                <a:solidFill>
                  <a:srgbClr val="1D2125"/>
                </a:solidFill>
                <a:effectLst/>
                <a:hlinkClick r:id="rId3"/>
              </a:rPr>
              <a:t>aocases@uwtsd.ac.uk</a:t>
            </a:r>
            <a:endParaRPr lang="en-GB" b="0" i="0" dirty="0">
              <a:solidFill>
                <a:srgbClr val="1D2125"/>
              </a:solidFill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0998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CE59D-4433-15E2-F416-0D4E1504A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Monitor Progress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B77DB-EFFD-5C90-5DBB-6F7D17D744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350496" cy="391703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Reflect on progress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Track completed tasks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Adjust your plan if needed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Seek feedback if possible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Locate the University services available to you</a:t>
            </a:r>
          </a:p>
          <a:p>
            <a:endParaRPr lang="en-GB" dirty="0"/>
          </a:p>
        </p:txBody>
      </p:sp>
      <p:sp>
        <p:nvSpPr>
          <p:cNvPr id="4" name="AutoShape 2" descr="Meeting target icon 3d illustration from discussion collection creative ...">
            <a:extLst>
              <a:ext uri="{FF2B5EF4-FFF2-40B4-BE49-F238E27FC236}">
                <a16:creationId xmlns:a16="http://schemas.microsoft.com/office/drawing/2014/main" id="{ED687437-98B2-20AA-E8CA-38E65E5464F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840416" y="2420888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Meeting target icon 3d illustration from discussion collection creative ...">
            <a:extLst>
              <a:ext uri="{FF2B5EF4-FFF2-40B4-BE49-F238E27FC236}">
                <a16:creationId xmlns:a16="http://schemas.microsoft.com/office/drawing/2014/main" id="{828265FF-259E-F7FF-B154-C3CD9EA7A7D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971E163-B499-5838-20FD-19287693EC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2264" y="1988840"/>
            <a:ext cx="3110136" cy="3110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670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Diary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565" y="1417638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There is no assessment attached to your Essential Skills sessions.  However, you should maintain a development diary.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After each week, add to your development diary (either on paper, within an online document, or journal app.)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What should you include in a development diary? </a:t>
            </a:r>
          </a:p>
          <a:p>
            <a:pPr marL="0" indent="0">
              <a:buNone/>
            </a:pPr>
            <a:r>
              <a:rPr lang="en-GB" sz="2000" dirty="0"/>
              <a:t>Include: </a:t>
            </a:r>
          </a:p>
          <a:p>
            <a:pPr>
              <a:buFontTx/>
              <a:buChar char="-"/>
            </a:pPr>
            <a:r>
              <a:rPr lang="en-GB" sz="2000" dirty="0"/>
              <a:t>What you have done in your session. </a:t>
            </a:r>
          </a:p>
          <a:p>
            <a:pPr>
              <a:buFontTx/>
              <a:buChar char="-"/>
            </a:pPr>
            <a:r>
              <a:rPr lang="en-GB" sz="2000" dirty="0"/>
              <a:t>What key points have you learned. </a:t>
            </a:r>
          </a:p>
          <a:p>
            <a:pPr>
              <a:buFontTx/>
              <a:buChar char="-"/>
            </a:pPr>
            <a:r>
              <a:rPr lang="en-GB" sz="2000" dirty="0"/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4619089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3792</TotalTime>
  <Words>791</Words>
  <Application>Microsoft Office PowerPoint</Application>
  <PresentationFormat>Widescreen</PresentationFormat>
  <Paragraphs>108</Paragraphs>
  <Slides>21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Arial Rounded MT Bold</vt:lpstr>
      <vt:lpstr>Calibri</vt:lpstr>
      <vt:lpstr>Myriad Pro</vt:lpstr>
      <vt:lpstr>20140311PresentationUWTSDTemplate</vt:lpstr>
      <vt:lpstr>Essential Skills  </vt:lpstr>
      <vt:lpstr>Session Objectives </vt:lpstr>
      <vt:lpstr>Session Schedule</vt:lpstr>
      <vt:lpstr>Navigate your assessment specifications from Moodle</vt:lpstr>
      <vt:lpstr>PowerPoint Presentation</vt:lpstr>
      <vt:lpstr>PowerPoint Presentation</vt:lpstr>
      <vt:lpstr>Progress Check</vt:lpstr>
      <vt:lpstr>Check-in</vt:lpstr>
      <vt:lpstr>PowerPoint Presentation</vt:lpstr>
      <vt:lpstr>Plan your next steps </vt:lpstr>
      <vt:lpstr>PowerPoint Presentation</vt:lpstr>
      <vt:lpstr>        Action Plan  Break your assessment task into small, achievable daily targets.   Titles you can include  Locating module reading list Research/reading on topic Draft Writing Editing and Proofreading Checking References Getting formative feedback   </vt:lpstr>
      <vt:lpstr>Creating a Timeline</vt:lpstr>
      <vt:lpstr>Plan in Action</vt:lpstr>
      <vt:lpstr>     Working individually  Start your assessment or continue where you left off.  30 minutes to write   </vt:lpstr>
      <vt:lpstr>Check-in</vt:lpstr>
      <vt:lpstr>University Services Available </vt:lpstr>
      <vt:lpstr>   Academic Support</vt:lpstr>
      <vt:lpstr>Extra Support</vt:lpstr>
      <vt:lpstr>Monitor Progress </vt:lpstr>
      <vt:lpstr>Development Diary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Pat Ganza</cp:lastModifiedBy>
  <cp:revision>184</cp:revision>
  <dcterms:created xsi:type="dcterms:W3CDTF">2011-02-08T13:37:54Z</dcterms:created>
  <dcterms:modified xsi:type="dcterms:W3CDTF">2026-03-08T19:03:44Z</dcterms:modified>
</cp:coreProperties>
</file>