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7" r:id="rId4"/>
  </p:sldMasterIdLst>
  <p:notesMasterIdLst>
    <p:notesMasterId r:id="rId33"/>
  </p:notesMasterIdLst>
  <p:handoutMasterIdLst>
    <p:handoutMasterId r:id="rId34"/>
  </p:handoutMasterIdLst>
  <p:sldIdLst>
    <p:sldId id="665" r:id="rId5"/>
    <p:sldId id="833" r:id="rId6"/>
    <p:sldId id="834" r:id="rId7"/>
    <p:sldId id="572" r:id="rId8"/>
    <p:sldId id="667" r:id="rId9"/>
    <p:sldId id="756" r:id="rId10"/>
    <p:sldId id="847" r:id="rId11"/>
    <p:sldId id="838" r:id="rId12"/>
    <p:sldId id="839" r:id="rId13"/>
    <p:sldId id="848" r:id="rId14"/>
    <p:sldId id="829" r:id="rId15"/>
    <p:sldId id="682" r:id="rId16"/>
    <p:sldId id="820" r:id="rId17"/>
    <p:sldId id="591" r:id="rId18"/>
    <p:sldId id="812" r:id="rId19"/>
    <p:sldId id="726" r:id="rId20"/>
    <p:sldId id="837" r:id="rId21"/>
    <p:sldId id="845" r:id="rId22"/>
    <p:sldId id="846" r:id="rId23"/>
    <p:sldId id="849" r:id="rId24"/>
    <p:sldId id="831" r:id="rId25"/>
    <p:sldId id="852" r:id="rId26"/>
    <p:sldId id="853" r:id="rId27"/>
    <p:sldId id="851" r:id="rId28"/>
    <p:sldId id="791" r:id="rId29"/>
    <p:sldId id="828" r:id="rId30"/>
    <p:sldId id="787" r:id="rId31"/>
    <p:sldId id="830" r:id="rId32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36" userDrawn="1">
          <p15:clr>
            <a:srgbClr val="A4A3A4"/>
          </p15:clr>
        </p15:guide>
        <p15:guide id="2" pos="2025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2369"/>
    <a:srgbClr val="1A1F3B"/>
    <a:srgbClr val="F2F2F2"/>
    <a:srgbClr val="D52B1E"/>
    <a:srgbClr val="87AB91"/>
    <a:srgbClr val="5B6369"/>
    <a:srgbClr val="6BA6E0"/>
    <a:srgbClr val="796ADF"/>
    <a:srgbClr val="7A6BE0"/>
    <a:srgbClr val="7465DC"/>
  </p:clrMru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5492D7-96F9-424F-AFD2-A361E6ABC3A1}" v="3" dt="2025-10-02T19:01:32.8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14" autoAdjust="0"/>
    <p:restoredTop sz="69419" autoAdjust="0"/>
  </p:normalViewPr>
  <p:slideViewPr>
    <p:cSldViewPr snapToGrid="0" showGuides="1">
      <p:cViewPr varScale="1">
        <p:scale>
          <a:sx n="54" d="100"/>
          <a:sy n="54" d="100"/>
        </p:scale>
        <p:origin x="1819" y="67"/>
      </p:cViewPr>
      <p:guideLst>
        <p:guide orient="horz" pos="536"/>
        <p:guide pos="2025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  <p:sld r:id="rId13" collapse="1"/>
      <p:sld r:id="rId14" collapse="1"/>
      <p:sld r:id="rId15" collapse="1"/>
      <p:sld r:id="rId16" collapse="1"/>
      <p:sld r:id="rId17" collapse="1"/>
      <p:sld r:id="rId18" collapse="1"/>
      <p:sld r:id="rId19" collapse="1"/>
      <p:sld r:id="rId20" collapse="1"/>
      <p:sld r:id="rId21" collapse="1"/>
      <p:sld r:id="rId22" collapse="1"/>
      <p:sld r:id="rId23" collapse="1"/>
    </p:sldLst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-7085"/>
    </p:cViewPr>
  </p:sorterViewPr>
  <p:notesViewPr>
    <p:cSldViewPr snapToGrid="0" showGuides="1">
      <p:cViewPr varScale="1">
        <p:scale>
          <a:sx n="64" d="100"/>
          <a:sy n="64" d="100"/>
        </p:scale>
        <p:origin x="3115" y="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6/11/relationships/changesInfo" Target="changesInfos/changesInfo1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9.xml"/><Relationship Id="rId13" Type="http://schemas.openxmlformats.org/officeDocument/2006/relationships/slide" Target="slides/slide15.xml"/><Relationship Id="rId18" Type="http://schemas.openxmlformats.org/officeDocument/2006/relationships/slide" Target="slides/slide22.xml"/><Relationship Id="rId3" Type="http://schemas.openxmlformats.org/officeDocument/2006/relationships/slide" Target="slides/slide4.xml"/><Relationship Id="rId21" Type="http://schemas.openxmlformats.org/officeDocument/2006/relationships/slide" Target="slides/slide25.xml"/><Relationship Id="rId7" Type="http://schemas.openxmlformats.org/officeDocument/2006/relationships/slide" Target="slides/slide8.xml"/><Relationship Id="rId12" Type="http://schemas.openxmlformats.org/officeDocument/2006/relationships/slide" Target="slides/slide13.xml"/><Relationship Id="rId17" Type="http://schemas.openxmlformats.org/officeDocument/2006/relationships/slide" Target="slides/slide21.xml"/><Relationship Id="rId2" Type="http://schemas.openxmlformats.org/officeDocument/2006/relationships/slide" Target="slides/slide3.xml"/><Relationship Id="rId16" Type="http://schemas.openxmlformats.org/officeDocument/2006/relationships/slide" Target="slides/slide20.xml"/><Relationship Id="rId20" Type="http://schemas.openxmlformats.org/officeDocument/2006/relationships/slide" Target="slides/slide24.xml"/><Relationship Id="rId1" Type="http://schemas.openxmlformats.org/officeDocument/2006/relationships/slide" Target="slides/slide2.xml"/><Relationship Id="rId6" Type="http://schemas.openxmlformats.org/officeDocument/2006/relationships/slide" Target="slides/slide7.xml"/><Relationship Id="rId11" Type="http://schemas.openxmlformats.org/officeDocument/2006/relationships/slide" Target="slides/slide12.xml"/><Relationship Id="rId5" Type="http://schemas.openxmlformats.org/officeDocument/2006/relationships/slide" Target="slides/slide6.xml"/><Relationship Id="rId15" Type="http://schemas.openxmlformats.org/officeDocument/2006/relationships/slide" Target="slides/slide17.xml"/><Relationship Id="rId23" Type="http://schemas.openxmlformats.org/officeDocument/2006/relationships/slide" Target="slides/slide28.xml"/><Relationship Id="rId10" Type="http://schemas.openxmlformats.org/officeDocument/2006/relationships/slide" Target="slides/slide11.xml"/><Relationship Id="rId19" Type="http://schemas.openxmlformats.org/officeDocument/2006/relationships/slide" Target="slides/slide23.xml"/><Relationship Id="rId4" Type="http://schemas.openxmlformats.org/officeDocument/2006/relationships/slide" Target="slides/slide5.xml"/><Relationship Id="rId9" Type="http://schemas.openxmlformats.org/officeDocument/2006/relationships/slide" Target="slides/slide10.xml"/><Relationship Id="rId14" Type="http://schemas.openxmlformats.org/officeDocument/2006/relationships/slide" Target="slides/slide16.xml"/><Relationship Id="rId22" Type="http://schemas.openxmlformats.org/officeDocument/2006/relationships/slide" Target="slides/slide2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Archer" userId="aad98465-9c59-4159-8df1-a13be7bdef7f" providerId="ADAL" clId="{705492D7-96F9-424F-AFD2-A361E6ABC3A1}"/>
    <pc:docChg chg="undo custSel delSld modSld">
      <pc:chgData name="Matthew Archer" userId="aad98465-9c59-4159-8df1-a13be7bdef7f" providerId="ADAL" clId="{705492D7-96F9-424F-AFD2-A361E6ABC3A1}" dt="2025-10-02T19:18:49.857" v="249" actId="20577"/>
      <pc:docMkLst>
        <pc:docMk/>
      </pc:docMkLst>
      <pc:sldChg chg="modNotesTx">
        <pc:chgData name="Matthew Archer" userId="aad98465-9c59-4159-8df1-a13be7bdef7f" providerId="ADAL" clId="{705492D7-96F9-424F-AFD2-A361E6ABC3A1}" dt="2025-10-02T19:17:15.475" v="185" actId="6549"/>
        <pc:sldMkLst>
          <pc:docMk/>
          <pc:sldMk cId="2850642594" sldId="572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2983822751" sldId="607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2627990904" sldId="631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4176706531" sldId="723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1967756756" sldId="724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915023422" sldId="729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484490366" sldId="732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631780889" sldId="733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781487138" sldId="743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3812732954" sldId="757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1089835197" sldId="758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1248092050" sldId="759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1820840938" sldId="761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432824267" sldId="762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279962020" sldId="763"/>
        </pc:sldMkLst>
      </pc:sldChg>
      <pc:sldChg chg="del">
        <pc:chgData name="Matthew Archer" userId="aad98465-9c59-4159-8df1-a13be7bdef7f" providerId="ADAL" clId="{705492D7-96F9-424F-AFD2-A361E6ABC3A1}" dt="2025-10-02T18:44:37.758" v="0" actId="47"/>
        <pc:sldMkLst>
          <pc:docMk/>
          <pc:sldMk cId="436190431" sldId="768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1485035465" sldId="772"/>
        </pc:sldMkLst>
      </pc:sldChg>
      <pc:sldChg chg="addSp modSp mod">
        <pc:chgData name="Matthew Archer" userId="aad98465-9c59-4159-8df1-a13be7bdef7f" providerId="ADAL" clId="{705492D7-96F9-424F-AFD2-A361E6ABC3A1}" dt="2025-10-02T19:01:36.535" v="15" actId="1076"/>
        <pc:sldMkLst>
          <pc:docMk/>
          <pc:sldMk cId="1272522423" sldId="787"/>
        </pc:sldMkLst>
        <pc:picChg chg="add mod">
          <ac:chgData name="Matthew Archer" userId="aad98465-9c59-4159-8df1-a13be7bdef7f" providerId="ADAL" clId="{705492D7-96F9-424F-AFD2-A361E6ABC3A1}" dt="2025-10-02T19:01:24.004" v="11" actId="1076"/>
          <ac:picMkLst>
            <pc:docMk/>
            <pc:sldMk cId="1272522423" sldId="787"/>
            <ac:picMk id="5" creationId="{EA8541D8-A439-D976-AC38-CF6BADF3E19F}"/>
          </ac:picMkLst>
        </pc:picChg>
        <pc:picChg chg="add mod">
          <ac:chgData name="Matthew Archer" userId="aad98465-9c59-4159-8df1-a13be7bdef7f" providerId="ADAL" clId="{705492D7-96F9-424F-AFD2-A361E6ABC3A1}" dt="2025-10-02T19:01:31.083" v="13" actId="1076"/>
          <ac:picMkLst>
            <pc:docMk/>
            <pc:sldMk cId="1272522423" sldId="787"/>
            <ac:picMk id="6" creationId="{34E8D5AD-D8DB-174A-F279-E082E5B7C74E}"/>
          </ac:picMkLst>
        </pc:picChg>
        <pc:picChg chg="add mod">
          <ac:chgData name="Matthew Archer" userId="aad98465-9c59-4159-8df1-a13be7bdef7f" providerId="ADAL" clId="{705492D7-96F9-424F-AFD2-A361E6ABC3A1}" dt="2025-10-02T19:01:36.535" v="15" actId="1076"/>
          <ac:picMkLst>
            <pc:docMk/>
            <pc:sldMk cId="1272522423" sldId="787"/>
            <ac:picMk id="7" creationId="{09E48C29-CBA3-E4F0-E118-BB2EE713CD16}"/>
          </ac:picMkLst>
        </pc:picChg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225074684" sldId="801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2848501813" sldId="802"/>
        </pc:sldMkLst>
      </pc:sldChg>
      <pc:sldChg chg="del">
        <pc:chgData name="Matthew Archer" userId="aad98465-9c59-4159-8df1-a13be7bdef7f" providerId="ADAL" clId="{705492D7-96F9-424F-AFD2-A361E6ABC3A1}" dt="2025-10-02T19:01:42.858" v="16" actId="47"/>
        <pc:sldMkLst>
          <pc:docMk/>
          <pc:sldMk cId="2606146600" sldId="805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3761102213" sldId="807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351226158" sldId="808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139113317" sldId="809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1929069173" sldId="810"/>
        </pc:sldMkLst>
      </pc:sldChg>
      <pc:sldChg chg="modNotesTx">
        <pc:chgData name="Matthew Archer" userId="aad98465-9c59-4159-8df1-a13be7bdef7f" providerId="ADAL" clId="{705492D7-96F9-424F-AFD2-A361E6ABC3A1}" dt="2025-10-02T19:17:51.787" v="200" actId="20577"/>
        <pc:sldMkLst>
          <pc:docMk/>
          <pc:sldMk cId="2546538296" sldId="812"/>
        </pc:sldMkLst>
      </pc:sldChg>
      <pc:sldChg chg="modNotesTx">
        <pc:chgData name="Matthew Archer" userId="aad98465-9c59-4159-8df1-a13be7bdef7f" providerId="ADAL" clId="{705492D7-96F9-424F-AFD2-A361E6ABC3A1}" dt="2025-10-02T19:17:42.305" v="187" actId="6549"/>
        <pc:sldMkLst>
          <pc:docMk/>
          <pc:sldMk cId="3812994526" sldId="820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33062210" sldId="821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2800463220" sldId="822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3166194894" sldId="826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2074775587" sldId="827"/>
        </pc:sldMkLst>
      </pc:sldChg>
      <pc:sldChg chg="modNotesTx">
        <pc:chgData name="Matthew Archer" userId="aad98465-9c59-4159-8df1-a13be7bdef7f" providerId="ADAL" clId="{705492D7-96F9-424F-AFD2-A361E6ABC3A1}" dt="2025-10-02T19:18:49.857" v="249" actId="20577"/>
        <pc:sldMkLst>
          <pc:docMk/>
          <pc:sldMk cId="2398829459" sldId="828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3001386669" sldId="832"/>
        </pc:sldMkLst>
      </pc:sldChg>
      <pc:sldChg chg="modNotesTx">
        <pc:chgData name="Matthew Archer" userId="aad98465-9c59-4159-8df1-a13be7bdef7f" providerId="ADAL" clId="{705492D7-96F9-424F-AFD2-A361E6ABC3A1}" dt="2025-10-02T19:16:42.050" v="17" actId="6549"/>
        <pc:sldMkLst>
          <pc:docMk/>
          <pc:sldMk cId="639402449" sldId="834"/>
        </pc:sldMkLst>
      </pc:sldChg>
      <pc:sldChg chg="modSp mod">
        <pc:chgData name="Matthew Archer" userId="aad98465-9c59-4159-8df1-a13be7bdef7f" providerId="ADAL" clId="{705492D7-96F9-424F-AFD2-A361E6ABC3A1}" dt="2025-10-02T19:00:10.828" v="6" actId="20577"/>
        <pc:sldMkLst>
          <pc:docMk/>
          <pc:sldMk cId="998591966" sldId="837"/>
        </pc:sldMkLst>
        <pc:spChg chg="mod">
          <ac:chgData name="Matthew Archer" userId="aad98465-9c59-4159-8df1-a13be7bdef7f" providerId="ADAL" clId="{705492D7-96F9-424F-AFD2-A361E6ABC3A1}" dt="2025-10-02T19:00:10.828" v="6" actId="20577"/>
          <ac:spMkLst>
            <pc:docMk/>
            <pc:sldMk cId="998591966" sldId="837"/>
            <ac:spMk id="3" creationId="{90697290-8158-DC81-109B-967841E8884A}"/>
          </ac:spMkLst>
        </pc:spChg>
      </pc:sldChg>
      <pc:sldChg chg="del">
        <pc:chgData name="Matthew Archer" userId="aad98465-9c59-4159-8df1-a13be7bdef7f" providerId="ADAL" clId="{705492D7-96F9-424F-AFD2-A361E6ABC3A1}" dt="2025-10-02T18:44:47.093" v="1" actId="47"/>
        <pc:sldMkLst>
          <pc:docMk/>
          <pc:sldMk cId="897849769" sldId="841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3952331572" sldId="842"/>
        </pc:sldMkLst>
      </pc:sldChg>
      <pc:sldChg chg="del">
        <pc:chgData name="Matthew Archer" userId="aad98465-9c59-4159-8df1-a13be7bdef7f" providerId="ADAL" clId="{705492D7-96F9-424F-AFD2-A361E6ABC3A1}" dt="2025-10-02T18:45:24.424" v="2" actId="47"/>
        <pc:sldMkLst>
          <pc:docMk/>
          <pc:sldMk cId="2173420965" sldId="843"/>
        </pc:sldMkLst>
      </pc:sldChg>
      <pc:sldChg chg="modNotesTx">
        <pc:chgData name="Matthew Archer" userId="aad98465-9c59-4159-8df1-a13be7bdef7f" providerId="ADAL" clId="{705492D7-96F9-424F-AFD2-A361E6ABC3A1}" dt="2025-10-02T19:17:30.684" v="186" actId="6549"/>
        <pc:sldMkLst>
          <pc:docMk/>
          <pc:sldMk cId="3157886113" sldId="848"/>
        </pc:sldMkLst>
      </pc:sldChg>
      <pc:sldChg chg="modNotesTx">
        <pc:chgData name="Matthew Archer" userId="aad98465-9c59-4159-8df1-a13be7bdef7f" providerId="ADAL" clId="{705492D7-96F9-424F-AFD2-A361E6ABC3A1}" dt="2025-10-02T19:17:59.851" v="213" actId="20577"/>
        <pc:sldMkLst>
          <pc:docMk/>
          <pc:sldMk cId="4192264333" sldId="849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A1647075-030B-4236-89B6-E3D9FDCE7D83}" type="datetimeFigureOut">
              <a:rPr lang="en-GB"/>
              <a:pPr>
                <a:defRPr/>
              </a:pPr>
              <a:t>02/10/2025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4B37FE4-1839-48CD-9AFD-BE1B57422F5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843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fld id="{9094A44D-036D-40EB-87CA-412D4725AB6F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2BF98E-09D0-5A7D-8C83-06FF92B170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A9FE35-94C7-C0AF-0B9F-EEA24E3B2C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C63DA4-CB7B-3C46-7731-1CD0145C37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D90108-2D8F-F777-9EF1-3C8AED6619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46454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A0B1B9-F18B-2FC5-71B3-C9E489CC28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D95ECCE-F4A1-586F-84AD-81E584E736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F9E59E-C675-FE8D-BB9E-F13503C0623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DCEF18-9827-266F-112A-FF3298AF94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49389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A21F2F-0189-466C-553C-0EEA7FC816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D46EDD-9A10-2F95-FF83-9B7826C6BA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AE8AE9-2A7B-1F1B-0570-57F081F052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Session starts at 11.00 – Come in quietly if late!</a:t>
            </a:r>
          </a:p>
          <a:p>
            <a:r>
              <a:rPr lang="en-GB" dirty="0"/>
              <a:t>Finishes at 1.00pm</a:t>
            </a:r>
          </a:p>
          <a:p>
            <a:endParaRPr lang="en-GB" dirty="0"/>
          </a:p>
          <a:p>
            <a:r>
              <a:rPr lang="en-GB" dirty="0"/>
              <a:t>S1 – 10 weeks – Research in Context</a:t>
            </a:r>
          </a:p>
          <a:p>
            <a:r>
              <a:rPr lang="en-GB" dirty="0"/>
              <a:t>S2 – 10 weeks – Research in Practice – Upside down essay using key words to focus your thinking to define a Research Question that you may or may not take forward in Level 6.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491AAC-58F2-DD52-0AED-29AB50309D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77896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1473FC-40A9-CEA3-BA66-B589BB6D7E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807664-9797-5BA1-B407-FD5B0AEAC1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D0049B-F99B-F5CC-3258-A4E1336E33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B0EFBC-355B-E54E-79A6-6DF1F69BA4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17204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D8006C-9B37-5CEE-F5C2-8F338E8AEF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277987-CAD6-67EB-FF85-A6D5A432A3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84088B-B055-BF74-B25C-A98002DD2A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06AF69-EECD-E5F3-A76B-852F280262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784961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F3A626-2256-46B9-1CC0-3798B873B9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A82EDB-80C6-0B61-3497-5234DEA5E0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A03AA0-40B5-AF1E-60EB-64F4CB30C1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B01F59-B110-3740-9384-6DBD0EFC5E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88923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29880A-DB6C-6305-4FAB-E4EBC00DC6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D995E9-06B5-CAE6-FF60-D6363F720F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5C28CA5-400F-4939-458C-45F9C82D094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B4F165-22A0-B359-E19C-D56B46C00D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736769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023DF2-2920-F713-B1D8-8F1DB8EEF8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B3540E-D2CA-4F09-F5E2-13F5B3D49E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A4F996-4EF7-614E-BA5B-F45ECA86B3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And what makes you tick!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5A54FC-45A3-974A-9161-6DD20E3B55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92890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9B185C-772B-4C27-724C-FFE2F6D797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0A851F-9A86-B9DA-45A4-41490D5346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2A20E4-33B6-11F8-12AF-A3B7A89ED7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10A8B1-6B2C-FF58-1097-8B41E97A52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66149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B9E6FF-CC67-5FDF-BD28-E7ACAA916C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91EE90-1179-44D6-43A7-2FE593DB81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5B5AA5-5B90-A6BA-3AF3-7AB0D819A7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CE37A6-9924-6167-293B-BCD1C0CE35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712208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C3D1F4-D60A-6EB0-C270-4AEF9DB0D9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A5C6DF-E710-5990-7AB3-8D5604EB67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3CDD26-89FD-0521-A130-6B30A03A60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DC95F9-B892-27EF-D2C8-4E62649CFC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71705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931C2A-4DF5-53D5-3949-C2F8BC4068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62B992D-323E-7324-9E15-3D93D59E14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EA1CE5-F7D9-26CE-7C4C-2C0E54F451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9A334E-4D28-2FA0-B78B-68C1711392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937032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12D7A4-FAF1-032E-93E9-D055115584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6C2F79C-516A-7ADB-BD09-669619AE3B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974840-1602-305B-C01A-F5ABB93BE3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A46820-93E4-12B8-EFC7-C3EE0EA301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96897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995E77-1F41-D93B-B894-E922DEC57A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81B9DD-08E5-D654-4356-0ABDDEB7C5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2948E2-9629-C78F-8A45-96B8AFAD11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E2B7EC-766C-0B7A-DADF-EC64D2BEEC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94087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55A4DC-BB8B-18FF-61A9-289C77EA75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75EB72-7977-1F1B-2605-D16ACF15B8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0C12B2-934F-A4E1-9A69-BB24347DE4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F80123-D5E0-D24D-9B1D-67DF477721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785221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3FAB21-F8C1-7CAA-168C-56047BC4F0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9A7C97-79E2-2C56-19A1-E46B76D847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334BFE-0402-04B5-036D-C5910C8D24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A6FE51-C231-A457-F15C-D2B0DC7B98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7637287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946527-DCB9-237C-DA52-D5BDC72896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F7229DF-F179-2DFC-546A-2326A1D4B1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A8AFBB-FAD9-EBF7-A190-BDC7160DED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922BDF-958A-57AF-729E-D5D495B41F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779817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68C67B-CA52-D798-0F7F-E1FDB7D173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1544F5-1C2D-A51C-8B55-4D9CCF6DD6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75B371-8D61-969F-354B-EEF85495C2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6C836F-20CE-E2EF-B6F6-3CB932458A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856125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C95622-5972-42E5-81E9-236106F1E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2C2F03-336E-0DAE-229E-B99B5FE95C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9F8C2D-9371-167E-5B23-229F877166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1A8F0A-CB79-837B-AB48-D305CD1E80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64937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F17E04-0400-7FA7-A08C-0FF12C0B1F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F296194-C1C7-B6F7-9C63-8594752BC9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1CDAC6-8EAB-8371-C951-6AC95F15BB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Next week – Essay Structure &amp; AI </a:t>
            </a:r>
            <a:r>
              <a:rPr lang="en-GB"/>
              <a:t>Useage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3C466F-A9AD-D97D-04F1-60936CCBDC9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036428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BBDBFD-22AF-A262-3B1F-8D1C1F58FD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5263B-1346-8424-384F-C6BCF1989B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712177-C7EE-EAC4-D4CA-7371F858C5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Creation Prompt (Night Café): A lone student lost in the world of AI</a:t>
            </a:r>
          </a:p>
          <a:p>
            <a:endParaRPr lang="en-GB" dirty="0"/>
          </a:p>
          <a:p>
            <a:r>
              <a:rPr lang="en-GB" dirty="0"/>
              <a:t>Large Language Models (LLM) tools such as ChatGPT, Co-Pilot are ever present in society today.</a:t>
            </a:r>
          </a:p>
          <a:p>
            <a:r>
              <a:rPr lang="en-GB" dirty="0"/>
              <a:t>There is an argument that generative AI undermines your learning, as it bypasses reflection and criticality, and deflects you from reading original material and being independently creative.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FB2D3C-BFE8-36AF-9594-DD373613A4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809817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8556FB-F219-750E-17B8-7E0C7143CF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4FBFFD-C287-CCF4-864B-1D5F8A2021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EA4C98-D1F3-0AEC-7137-27FA5C8214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Creation Prompt (Night Café): A lone student lost in the world of AI</a:t>
            </a:r>
          </a:p>
          <a:p>
            <a:endParaRPr lang="en-GB" dirty="0"/>
          </a:p>
          <a:p>
            <a:r>
              <a:rPr lang="en-GB" dirty="0"/>
              <a:t>Large Language Models (LLM) tools such as ChatGPT, Co-Pilot are ever present in society today.</a:t>
            </a:r>
          </a:p>
          <a:p>
            <a:r>
              <a:rPr lang="en-GB" dirty="0"/>
              <a:t>There is an argument that generative AI undermines your learning, as it bypasses reflection and criticality, and deflects you from reading original material and being independently creative.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5E234E-CECD-3C60-1F05-1568FE2F07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15133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88CCC9-6297-5FEB-45CB-FFA1AFAB3D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69C34B-BC29-924F-E854-03F8F32100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F3D748-92A5-5D39-97C8-0251BA8059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973BA6-4CD2-CD7B-D941-F99E83BD3E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816571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A42D60-8824-F6D6-6C32-6CB170E1F4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B0A424-309D-9C0B-807D-F577A2BB73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DAAC1A-3A16-877A-8B08-C8A2EBF4E1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By Week 3 (16.10.25) I need to know which question you will be attempting.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2E8359-18AD-D9A5-490C-DD74F2E1C2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79163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4F6282-D617-191B-7487-4202EDFC9B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A685FD-9634-25FC-90BE-5A7B2FA662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84F924-06D8-D09F-2617-41C582B6EF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0" dirty="0"/>
              <a:t>It is written in a way that gives you knowledge, things to think and digest, and triggers further curiosity, and is easily and enjoyable to read.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264A46-120C-88B3-C79D-8C014F3016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482678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32A251-62BD-BF7F-BA42-ABD19D3328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D436B7-253B-2ED4-13A9-DB3941054A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AB9798-7031-931B-EF32-AEBC615358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DD5094-BE6C-7D6A-B65F-08B2440CD5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060405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B3846B-95C9-8668-DDF9-05D7465AA6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0BC043-AD1F-FB76-C6BD-756F51E124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21CF6B-2F0E-D309-8D86-44E546F007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2B7917-45A1-1853-0E65-E1A84E8FE8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0129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943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7138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750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25466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589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598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9" r:id="rId2"/>
    <p:sldLayoutId id="2147483661" r:id="rId3"/>
    <p:sldLayoutId id="2147483664" r:id="rId4"/>
    <p:sldLayoutId id="2147483666" r:id="rId5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magnifying glass with question marks">
            <a:extLst>
              <a:ext uri="{FF2B5EF4-FFF2-40B4-BE49-F238E27FC236}">
                <a16:creationId xmlns:a16="http://schemas.microsoft.com/office/drawing/2014/main" id="{A0953662-707A-BD5F-B083-28328BA68E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Text Box 31">
            <a:extLst>
              <a:ext uri="{FF2B5EF4-FFF2-40B4-BE49-F238E27FC236}">
                <a16:creationId xmlns:a16="http://schemas.microsoft.com/office/drawing/2014/main" id="{28912ED1-E058-B634-10BB-940A37BD90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87244" y="4839581"/>
            <a:ext cx="3114896" cy="129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0" algn="r">
              <a:spcBef>
                <a:spcPct val="50000"/>
              </a:spcBef>
            </a:pPr>
            <a:r>
              <a:rPr lang="en-GB" altLang="en-US" sz="4200" dirty="0">
                <a:latin typeface="Arial" panose="020B0604020202020204" pitchFamily="34" charset="0"/>
              </a:rPr>
              <a:t>ADAD5003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1800" dirty="0">
                <a:latin typeface="Arial" panose="020B0604020202020204" pitchFamily="34" charset="0"/>
              </a:rPr>
              <a:t>RESEARCH IN CONTEXT M ARCHER  [02.10.25]</a:t>
            </a:r>
          </a:p>
        </p:txBody>
      </p:sp>
      <p:sp>
        <p:nvSpPr>
          <p:cNvPr id="4" name="Text Box 31">
            <a:extLst>
              <a:ext uri="{FF2B5EF4-FFF2-40B4-BE49-F238E27FC236}">
                <a16:creationId xmlns:a16="http://schemas.microsoft.com/office/drawing/2014/main" id="{182BE6D7-866C-714A-C042-7A75E1557A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9860" y="4839580"/>
            <a:ext cx="3114896" cy="129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en-GB" altLang="en-US" sz="4200" dirty="0">
                <a:latin typeface="Arial" panose="020B0604020202020204" pitchFamily="34" charset="0"/>
              </a:rPr>
              <a:t>WEEK 1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1800" dirty="0">
                <a:latin typeface="Arial" panose="020B0604020202020204" pitchFamily="34" charset="0"/>
              </a:rPr>
              <a:t>INTRODUCTION &amp; ASSIGNMENT BRIEFING</a:t>
            </a:r>
          </a:p>
        </p:txBody>
      </p:sp>
    </p:spTree>
    <p:extLst>
      <p:ext uri="{BB962C8B-B14F-4D97-AF65-F5344CB8AC3E}">
        <p14:creationId xmlns:p14="http://schemas.microsoft.com/office/powerpoint/2010/main" val="2809455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7B9794-03EB-2A29-C6C6-3D9F59FAED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1">
            <a:extLst>
              <a:ext uri="{FF2B5EF4-FFF2-40B4-BE49-F238E27FC236}">
                <a16:creationId xmlns:a16="http://schemas.microsoft.com/office/drawing/2014/main" id="{B55239EC-7CBA-82ED-3DB8-AB56DFF45C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22615" y="1199023"/>
            <a:ext cx="6114066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0">
              <a:spcBef>
                <a:spcPts val="0"/>
              </a:spcBef>
            </a:pPr>
            <a:r>
              <a:rPr lang="en-GB" alt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I’M NOT JULIA LOCKHEART, HOWEVER, </a:t>
            </a:r>
          </a:p>
          <a:p>
            <a:pPr lvl="0">
              <a:spcBef>
                <a:spcPts val="0"/>
              </a:spcBef>
            </a:pPr>
            <a:r>
              <a:rPr lang="en-GB" alt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SHE HAS LAID THE FOUNDATION IN L4 FOR:</a:t>
            </a:r>
          </a:p>
          <a:p>
            <a:pPr lvl="0">
              <a:spcBef>
                <a:spcPts val="0"/>
              </a:spcBef>
            </a:pPr>
            <a:endParaRPr lang="en-GB" altLang="en-US" sz="1800" b="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lvl="0" indent="-28575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alt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THINKING</a:t>
            </a:r>
          </a:p>
          <a:p>
            <a:pPr marL="285750" lvl="0" indent="-28575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alt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RESEARCH</a:t>
            </a:r>
          </a:p>
          <a:p>
            <a:pPr marL="285750" lvl="0" indent="-28575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alt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WRITING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6AFC75-148E-A95C-ACF7-AF6EF6856895}"/>
              </a:ext>
            </a:extLst>
          </p:cNvPr>
          <p:cNvSpPr txBox="1"/>
          <p:nvPr/>
        </p:nvSpPr>
        <p:spPr>
          <a:xfrm>
            <a:off x="3090078" y="6634267"/>
            <a:ext cx="1827957" cy="2221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800" b="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Julia Segal Time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6E2D87E-C687-3AEB-3F8A-1D9AB316FF9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012" r="2454"/>
          <a:stretch>
            <a:fillRect/>
          </a:stretch>
        </p:blipFill>
        <p:spPr>
          <a:xfrm>
            <a:off x="0" y="0"/>
            <a:ext cx="40829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653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BC569C-C9F5-DF17-D0E9-BE61097B0C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89480E8-50A7-E685-E988-354A72DE487D}"/>
              </a:ext>
            </a:extLst>
          </p:cNvPr>
          <p:cNvSpPr txBox="1"/>
          <p:nvPr/>
        </p:nvSpPr>
        <p:spPr>
          <a:xfrm>
            <a:off x="3090078" y="6634267"/>
            <a:ext cx="1827957" cy="2221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800" b="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Julia Segal Time</a:t>
            </a:r>
          </a:p>
        </p:txBody>
      </p:sp>
      <p:pic>
        <p:nvPicPr>
          <p:cNvPr id="3" name="Picture 2" descr="A person jumping on a beach&#10;&#10;Description automatically generated">
            <a:extLst>
              <a:ext uri="{FF2B5EF4-FFF2-40B4-BE49-F238E27FC236}">
                <a16:creationId xmlns:a16="http://schemas.microsoft.com/office/drawing/2014/main" id="{27F19EF9-5C99-4452-9E58-E33BF313A65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259" r="7259"/>
          <a:stretch>
            <a:fillRect/>
          </a:stretch>
        </p:blipFill>
        <p:spPr>
          <a:xfrm>
            <a:off x="0" y="-1591"/>
            <a:ext cx="4396740" cy="6858000"/>
          </a:xfrm>
          <a:prstGeom prst="rect">
            <a:avLst/>
          </a:prstGeom>
        </p:spPr>
      </p:pic>
      <p:sp>
        <p:nvSpPr>
          <p:cNvPr id="2" name="Text Box 31">
            <a:extLst>
              <a:ext uri="{FF2B5EF4-FFF2-40B4-BE49-F238E27FC236}">
                <a16:creationId xmlns:a16="http://schemas.microsoft.com/office/drawing/2014/main" id="{4DDB2766-8158-7999-7B55-D9D5E3F9CE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22615" y="1199023"/>
            <a:ext cx="6114066" cy="203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0">
              <a:spcBef>
                <a:spcPts val="0"/>
              </a:spcBef>
            </a:pPr>
            <a:r>
              <a:rPr lang="en-GB" alt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THIS IS ME, MY FOCUS WILL BE TO ADVANCE YOUR:</a:t>
            </a:r>
          </a:p>
          <a:p>
            <a:pPr lvl="0">
              <a:spcBef>
                <a:spcPts val="0"/>
              </a:spcBef>
            </a:pPr>
            <a:endParaRPr lang="en-GB" altLang="en-US" sz="1800" b="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lvl="0" indent="-28575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alt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FOCUS ON YOU DEVELOPING YOUR SUBJECT KNOWLEDGE THROUGH THEORETICAL AND CRITICAL THINKING</a:t>
            </a:r>
          </a:p>
          <a:p>
            <a:pPr marL="285750" lvl="0" indent="-28575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alt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RESEARCH CAPACITY</a:t>
            </a:r>
          </a:p>
          <a:p>
            <a:pPr marL="285750" lvl="0" indent="-28575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alt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ACADEMIC WRITING</a:t>
            </a:r>
          </a:p>
          <a:p>
            <a:pPr marL="285750" lvl="0" indent="-285750"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GB" altLang="en-US" sz="1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9402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E2DEFE-CF73-3A2A-FFBB-9A6C94B731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440A5E3-8B35-EBEB-DA90-D669005A3CE7}"/>
              </a:ext>
            </a:extLst>
          </p:cNvPr>
          <p:cNvSpPr txBox="1">
            <a:spLocks/>
          </p:cNvSpPr>
          <p:nvPr/>
        </p:nvSpPr>
        <p:spPr>
          <a:xfrm>
            <a:off x="838200" y="1245529"/>
            <a:ext cx="11141364" cy="4271351"/>
          </a:xfrm>
          <a:prstGeom prst="rect">
            <a:avLst/>
          </a:prstGeom>
        </p:spPr>
        <p:txBody>
          <a:bodyPr>
            <a:noAutofit/>
          </a:bodyPr>
          <a:lstStyle>
            <a:lvl1pPr marL="342891" indent="-342891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32" indent="-285744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2971" indent="-228594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160" indent="-228594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349" indent="-228594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537" indent="-228594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726" indent="-228594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8914" indent="-228594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103" indent="-228594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</a:pPr>
            <a:r>
              <a:rPr lang="en-GB" sz="180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MODULE</a:t>
            </a:r>
            <a:r>
              <a:rPr lang="en-GB" sz="1800" b="1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 SCHEDULE:  </a:t>
            </a:r>
            <a:r>
              <a:rPr lang="en-GB" sz="1800" b="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Thursday 11.00am – 1.00pm</a:t>
            </a:r>
          </a:p>
          <a:p>
            <a:pPr marL="0" indent="0">
              <a:buFontTx/>
              <a:buNone/>
            </a:pPr>
            <a:endParaRPr lang="en-GB" sz="1800" b="1" kern="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FontTx/>
              <a:buNone/>
            </a:pPr>
            <a:r>
              <a:rPr lang="en-GB" sz="1800" b="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01 [02.10.25]: Introduction to the Module [Matt Archer] &amp; Library Research Skills [Emily Wild]</a:t>
            </a:r>
          </a:p>
          <a:p>
            <a:pPr marL="0" indent="0">
              <a:buNone/>
            </a:pPr>
            <a:r>
              <a:rPr lang="en-GB" sz="1800" b="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02 [09.10.25]: Lecture 1 [Matt Archer] </a:t>
            </a:r>
          </a:p>
          <a:p>
            <a:pPr marL="0" indent="0">
              <a:buNone/>
            </a:pPr>
            <a:r>
              <a:rPr lang="en-GB" sz="1800" b="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03 [16.10.25]: Lecture 2 [Matt Archer]</a:t>
            </a:r>
            <a:r>
              <a:rPr lang="en-US" sz="1800" b="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 Tutorials </a:t>
            </a:r>
            <a:r>
              <a:rPr lang="en-GB" sz="1800" b="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[Matt Archer]</a:t>
            </a:r>
          </a:p>
          <a:p>
            <a:pPr marL="0" indent="0">
              <a:buNone/>
            </a:pPr>
            <a:r>
              <a:rPr lang="en-GB" sz="1800" b="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04 [23.10.25]: Lecture 3 [Gwen Beynon]</a:t>
            </a:r>
            <a:r>
              <a:rPr lang="en-US" sz="1800" b="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 Tutorials </a:t>
            </a:r>
            <a:r>
              <a:rPr lang="en-GB" sz="1800" b="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[Matt Archer]</a:t>
            </a:r>
          </a:p>
          <a:p>
            <a:pPr marL="0" indent="0">
              <a:buNone/>
            </a:pPr>
            <a:r>
              <a:rPr lang="en-GB" sz="1800" b="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05 [30.11.25]: Self Reflective Study Week</a:t>
            </a:r>
          </a:p>
          <a:p>
            <a:pPr marL="0" indent="0">
              <a:buNone/>
            </a:pPr>
            <a:r>
              <a:rPr lang="en-GB" sz="1800" b="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06 [06.11.25]: Lecture 4 [Cath Brown]</a:t>
            </a:r>
            <a:r>
              <a:rPr lang="en-US" sz="1800" b="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 Tutorials </a:t>
            </a:r>
            <a:r>
              <a:rPr lang="en-GB" sz="1800" b="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[Matt Archer]</a:t>
            </a:r>
          </a:p>
          <a:p>
            <a:pPr marL="0" indent="0">
              <a:buNone/>
            </a:pPr>
            <a:r>
              <a:rPr lang="en-GB" sz="1800" b="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07 [13.11.25]: Lecture 5 [Matt Archer]</a:t>
            </a:r>
            <a:r>
              <a:rPr lang="en-US" sz="1800" b="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 Tutorials </a:t>
            </a:r>
            <a:r>
              <a:rPr lang="en-GB" sz="1800" b="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[Matt Archer]</a:t>
            </a:r>
          </a:p>
          <a:p>
            <a:pPr marL="0" indent="0">
              <a:buNone/>
            </a:pPr>
            <a:r>
              <a:rPr lang="en-GB" sz="1800" b="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08 [20.11.25]: Lecture 6 [Matt Archer]</a:t>
            </a:r>
            <a:r>
              <a:rPr lang="en-US" sz="1800" b="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 Tutorials </a:t>
            </a:r>
            <a:r>
              <a:rPr lang="en-GB" sz="1800" b="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[Matt Archer]</a:t>
            </a:r>
          </a:p>
          <a:p>
            <a:pPr marL="0" indent="0">
              <a:buNone/>
            </a:pPr>
            <a:r>
              <a:rPr lang="en-US" sz="1800" b="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09</a:t>
            </a:r>
            <a:r>
              <a:rPr lang="en-GB" sz="1800" b="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 [27.11.25]</a:t>
            </a:r>
            <a:r>
              <a:rPr lang="en-US" sz="1800" b="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: Tutorials </a:t>
            </a:r>
            <a:r>
              <a:rPr lang="en-GB" sz="1800" b="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[Matt Archer]</a:t>
            </a:r>
          </a:p>
          <a:p>
            <a:pPr marL="0" indent="0">
              <a:buFontTx/>
              <a:buNone/>
            </a:pPr>
            <a:r>
              <a:rPr lang="en-US" sz="1800" b="0" kern="0" dirty="0">
                <a:latin typeface="Calibri Light" panose="020F0302020204030204" pitchFamily="34" charset="0"/>
                <a:cs typeface="Calibri Light" panose="020F0302020204030204" pitchFamily="34" charset="0"/>
              </a:rPr>
              <a:t>10 [04.12.25]: Submission Deadline [Turnitin]</a:t>
            </a:r>
          </a:p>
          <a:p>
            <a:pPr marL="0" indent="0">
              <a:buFontTx/>
              <a:buNone/>
            </a:pPr>
            <a:endParaRPr lang="en-GB" sz="1800" b="0" kern="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FontTx/>
              <a:buNone/>
            </a:pPr>
            <a:endParaRPr lang="en-GB" sz="1800" b="0" kern="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FontTx/>
              <a:buNone/>
            </a:pPr>
            <a:endParaRPr lang="en-GB" sz="1800" b="0" kern="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0642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B240DA-4BA0-43CD-AFAB-586DC8267A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1">
            <a:extLst>
              <a:ext uri="{FF2B5EF4-FFF2-40B4-BE49-F238E27FC236}">
                <a16:creationId xmlns:a16="http://schemas.microsoft.com/office/drawing/2014/main" id="{B7667ABE-B8F2-1AB9-7CCA-C376CCE707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9151" y="852371"/>
            <a:ext cx="10553698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WHAT IS</a:t>
            </a: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THIS MODULE ABOUT?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6AF89E40-27C8-9E16-A41B-806E34FDD211}"/>
              </a:ext>
            </a:extLst>
          </p:cNvPr>
          <p:cNvSpPr txBox="1">
            <a:spLocks noChangeArrowheads="1"/>
          </p:cNvSpPr>
          <p:nvPr/>
        </p:nvSpPr>
        <p:spPr>
          <a:xfrm>
            <a:off x="7315200" y="2057400"/>
            <a:ext cx="3352800" cy="41148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endParaRPr lang="en-GB" altLang="en-US" b="0" kern="0" dirty="0"/>
          </a:p>
          <a:p>
            <a:endParaRPr lang="en-GB" altLang="en-US" b="0" kern="0" dirty="0"/>
          </a:p>
        </p:txBody>
      </p:sp>
    </p:spTree>
    <p:extLst>
      <p:ext uri="{BB962C8B-B14F-4D97-AF65-F5344CB8AC3E}">
        <p14:creationId xmlns:p14="http://schemas.microsoft.com/office/powerpoint/2010/main" val="2318204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49F441-0445-A61A-B6E8-01D0C52297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1">
            <a:extLst>
              <a:ext uri="{FF2B5EF4-FFF2-40B4-BE49-F238E27FC236}">
                <a16:creationId xmlns:a16="http://schemas.microsoft.com/office/drawing/2014/main" id="{E4908514-1EDE-7650-9C96-7B4E4B6F2D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2371"/>
            <a:ext cx="11372849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IT’S ABOUT</a:t>
            </a: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PUTTING TOGETHER</a:t>
            </a: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VALID ACADEMIC RESEARCH</a:t>
            </a: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TO FORMULATE</a:t>
            </a: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A COHERENT NARRATIVE</a:t>
            </a: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OF THE SUBJECT IN QUESTION </a:t>
            </a:r>
          </a:p>
        </p:txBody>
      </p:sp>
    </p:spTree>
    <p:extLst>
      <p:ext uri="{BB962C8B-B14F-4D97-AF65-F5344CB8AC3E}">
        <p14:creationId xmlns:p14="http://schemas.microsoft.com/office/powerpoint/2010/main" val="268369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54A3C7C-99AA-BFCB-8E4F-4A48FEE614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31">
            <a:extLst>
              <a:ext uri="{FF2B5EF4-FFF2-40B4-BE49-F238E27FC236}">
                <a16:creationId xmlns:a16="http://schemas.microsoft.com/office/drawing/2014/main" id="{C6D199DD-333E-5970-49A4-2AB03D6FC9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9151" y="852371"/>
            <a:ext cx="10553698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0" algn="r">
              <a:spcBef>
                <a:spcPts val="0"/>
              </a:spcBef>
            </a:pPr>
            <a:r>
              <a:rPr lang="en-GB" altLang="en-US" sz="4800" dirty="0">
                <a:solidFill>
                  <a:schemeClr val="bg1"/>
                </a:solidFill>
                <a:latin typeface="Arial" panose="020B0604020202020204" pitchFamily="34" charset="0"/>
              </a:rPr>
              <a:t>AND CONVEYING THE OUTCOME IN A COHERENT, STRUCTURED AND EVIDENCED MANNER</a:t>
            </a:r>
          </a:p>
          <a:p>
            <a:pPr lvl="0" algn="r">
              <a:spcBef>
                <a:spcPts val="0"/>
              </a:spcBef>
            </a:pPr>
            <a:endParaRPr lang="en-GB" altLang="en-US" sz="48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lvl="0" algn="r">
              <a:spcBef>
                <a:spcPts val="0"/>
              </a:spcBef>
            </a:pPr>
            <a:endParaRPr lang="en-GB" altLang="en-US" sz="48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r">
              <a:spcBef>
                <a:spcPts val="0"/>
              </a:spcBef>
            </a:pPr>
            <a:r>
              <a:rPr lang="en-GB" altLang="en-US" sz="4800" dirty="0">
                <a:solidFill>
                  <a:schemeClr val="bg1"/>
                </a:solidFill>
                <a:latin typeface="Arial" panose="020B0604020202020204" pitchFamily="34" charset="0"/>
              </a:rPr>
              <a:t>BY MEANS OF A WRITTEN ESSAY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23A96FCF-136A-600B-E928-8D38574FE5A7}"/>
              </a:ext>
            </a:extLst>
          </p:cNvPr>
          <p:cNvSpPr txBox="1">
            <a:spLocks noChangeArrowheads="1"/>
          </p:cNvSpPr>
          <p:nvPr/>
        </p:nvSpPr>
        <p:spPr>
          <a:xfrm>
            <a:off x="7315200" y="2057400"/>
            <a:ext cx="3352800" cy="41148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endParaRPr lang="en-GB" altLang="en-US" b="0" kern="0" dirty="0"/>
          </a:p>
          <a:p>
            <a:endParaRPr lang="en-GB" altLang="en-US" b="0" kern="0" dirty="0"/>
          </a:p>
        </p:txBody>
      </p:sp>
    </p:spTree>
    <p:extLst>
      <p:ext uri="{BB962C8B-B14F-4D97-AF65-F5344CB8AC3E}">
        <p14:creationId xmlns:p14="http://schemas.microsoft.com/office/powerpoint/2010/main" val="49139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71B224-1E3F-9D72-9787-16E3666493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1">
            <a:extLst>
              <a:ext uri="{FF2B5EF4-FFF2-40B4-BE49-F238E27FC236}">
                <a16:creationId xmlns:a16="http://schemas.microsoft.com/office/drawing/2014/main" id="{D83DE60A-140A-0CB2-0F64-73F69D24A1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9151" y="852371"/>
            <a:ext cx="10553698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IT’S NOT JUST ABOUT REGURGITATING</a:t>
            </a: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 RESEARCHED INFORMATION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920317ED-5139-EF9E-70BD-3851E2E94851}"/>
              </a:ext>
            </a:extLst>
          </p:cNvPr>
          <p:cNvSpPr txBox="1">
            <a:spLocks noChangeArrowheads="1"/>
          </p:cNvSpPr>
          <p:nvPr/>
        </p:nvSpPr>
        <p:spPr>
          <a:xfrm>
            <a:off x="7315200" y="2057400"/>
            <a:ext cx="3352800" cy="41148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endParaRPr lang="en-GB" altLang="en-US" b="0" kern="0" dirty="0"/>
          </a:p>
          <a:p>
            <a:endParaRPr lang="en-GB" altLang="en-US" b="0" kern="0" dirty="0"/>
          </a:p>
        </p:txBody>
      </p:sp>
    </p:spTree>
    <p:extLst>
      <p:ext uri="{BB962C8B-B14F-4D97-AF65-F5344CB8AC3E}">
        <p14:creationId xmlns:p14="http://schemas.microsoft.com/office/powerpoint/2010/main" val="2628378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5844C0-5AE8-2725-3A3B-85996B70E1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1">
            <a:extLst>
              <a:ext uri="{FF2B5EF4-FFF2-40B4-BE49-F238E27FC236}">
                <a16:creationId xmlns:a16="http://schemas.microsoft.com/office/drawing/2014/main" id="{8F443944-1CEA-0A66-4DFC-53B56872D9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9151" y="852371"/>
            <a:ext cx="10553698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0" algn="r">
              <a:spcBef>
                <a:spcPct val="5000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THIS MODULE IS ABOUT DISCOVERING YOU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D23A6DE9-18B8-F189-5892-F96F24F3C1E1}"/>
              </a:ext>
            </a:extLst>
          </p:cNvPr>
          <p:cNvSpPr txBox="1">
            <a:spLocks noChangeArrowheads="1"/>
          </p:cNvSpPr>
          <p:nvPr/>
        </p:nvSpPr>
        <p:spPr>
          <a:xfrm>
            <a:off x="7315200" y="2057400"/>
            <a:ext cx="3352800" cy="41148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endParaRPr lang="en-GB" altLang="en-US" b="0" kern="0" dirty="0"/>
          </a:p>
          <a:p>
            <a:endParaRPr lang="en-GB" altLang="en-US" b="0" kern="0" dirty="0"/>
          </a:p>
        </p:txBody>
      </p:sp>
    </p:spTree>
    <p:extLst>
      <p:ext uri="{BB962C8B-B14F-4D97-AF65-F5344CB8AC3E}">
        <p14:creationId xmlns:p14="http://schemas.microsoft.com/office/powerpoint/2010/main" val="1932088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63ED76-2BDC-4041-5804-2B4B8CDAD5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1">
            <a:extLst>
              <a:ext uri="{FF2B5EF4-FFF2-40B4-BE49-F238E27FC236}">
                <a16:creationId xmlns:a16="http://schemas.microsoft.com/office/drawing/2014/main" id="{660E917B-2BCF-345C-DBB1-5CEC26D01D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9151" y="852371"/>
            <a:ext cx="10553698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THIS MODULE IS ABOUT DISCOVERING YOU</a:t>
            </a:r>
          </a:p>
          <a:p>
            <a:pPr lvl="0" algn="r">
              <a:spcBef>
                <a:spcPts val="0"/>
              </a:spcBef>
            </a:pPr>
            <a:endParaRPr lang="en-GB" altLang="en-US" sz="4800" dirty="0">
              <a:latin typeface="Arial" panose="020B0604020202020204" pitchFamily="34" charset="0"/>
            </a:endParaRPr>
          </a:p>
          <a:p>
            <a:pPr lvl="0" algn="r">
              <a:spcBef>
                <a:spcPts val="0"/>
              </a:spcBef>
            </a:pPr>
            <a:endParaRPr lang="en-GB" altLang="en-US" sz="4800" dirty="0">
              <a:latin typeface="Arial" panose="020B0604020202020204" pitchFamily="34" charset="0"/>
            </a:endParaRP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AND WHAT OR WHO</a:t>
            </a: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INFLUENCES YOUR THINKING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E5A1BFDB-6D55-FCBB-EC6C-8427660B1846}"/>
              </a:ext>
            </a:extLst>
          </p:cNvPr>
          <p:cNvSpPr txBox="1">
            <a:spLocks noChangeArrowheads="1"/>
          </p:cNvSpPr>
          <p:nvPr/>
        </p:nvSpPr>
        <p:spPr>
          <a:xfrm>
            <a:off x="7315200" y="2057400"/>
            <a:ext cx="3352800" cy="41148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endParaRPr lang="en-GB" altLang="en-US" b="0" kern="0" dirty="0"/>
          </a:p>
          <a:p>
            <a:endParaRPr lang="en-GB" altLang="en-US" b="0" kern="0" dirty="0"/>
          </a:p>
        </p:txBody>
      </p:sp>
    </p:spTree>
    <p:extLst>
      <p:ext uri="{BB962C8B-B14F-4D97-AF65-F5344CB8AC3E}">
        <p14:creationId xmlns:p14="http://schemas.microsoft.com/office/powerpoint/2010/main" val="3157886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93A324-8EC6-4F6F-137D-34B1E58C8F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1">
            <a:extLst>
              <a:ext uri="{FF2B5EF4-FFF2-40B4-BE49-F238E27FC236}">
                <a16:creationId xmlns:a16="http://schemas.microsoft.com/office/drawing/2014/main" id="{BDF0E60B-6769-3ABD-6CFE-E380B4B3EE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9151" y="852371"/>
            <a:ext cx="10553698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0" algn="r">
              <a:spcBef>
                <a:spcPct val="5000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WHY CONTEXT MATTERS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2A731B2C-B2FC-3517-5359-E8543442EE5B}"/>
              </a:ext>
            </a:extLst>
          </p:cNvPr>
          <p:cNvSpPr txBox="1">
            <a:spLocks noChangeArrowheads="1"/>
          </p:cNvSpPr>
          <p:nvPr/>
        </p:nvSpPr>
        <p:spPr>
          <a:xfrm>
            <a:off x="7315200" y="2057400"/>
            <a:ext cx="3352800" cy="41148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endParaRPr lang="en-GB" altLang="en-US" b="0" kern="0" dirty="0"/>
          </a:p>
          <a:p>
            <a:endParaRPr lang="en-GB" altLang="en-US" b="0" kern="0" dirty="0"/>
          </a:p>
        </p:txBody>
      </p:sp>
    </p:spTree>
    <p:extLst>
      <p:ext uri="{BB962C8B-B14F-4D97-AF65-F5344CB8AC3E}">
        <p14:creationId xmlns:p14="http://schemas.microsoft.com/office/powerpoint/2010/main" val="708414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1DB8B6-B7C6-C6B4-6CFA-29A1626BD2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47D1453-FBA0-437B-2846-6CB2AFDAB10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4934857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0DAA7D9-B202-9ABE-336C-7EEAEDC16129}"/>
              </a:ext>
            </a:extLst>
          </p:cNvPr>
          <p:cNvSpPr txBox="1"/>
          <p:nvPr/>
        </p:nvSpPr>
        <p:spPr>
          <a:xfrm>
            <a:off x="3090078" y="6634267"/>
            <a:ext cx="1827957" cy="2221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800" b="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Julia Segal Time</a:t>
            </a:r>
          </a:p>
        </p:txBody>
      </p:sp>
      <p:sp>
        <p:nvSpPr>
          <p:cNvPr id="9" name="Text Box 31">
            <a:extLst>
              <a:ext uri="{FF2B5EF4-FFF2-40B4-BE49-F238E27FC236}">
                <a16:creationId xmlns:a16="http://schemas.microsoft.com/office/drawing/2014/main" id="{47161992-6532-BEAF-F990-C2392917E9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80084" y="1436741"/>
            <a:ext cx="6388386" cy="203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0">
              <a:spcBef>
                <a:spcPts val="0"/>
              </a:spcBef>
            </a:pPr>
            <a:r>
              <a:rPr lang="en-GB" alt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CONTEXT ENABLES YOU TO:</a:t>
            </a:r>
          </a:p>
          <a:p>
            <a:pPr lvl="0">
              <a:spcBef>
                <a:spcPts val="0"/>
              </a:spcBef>
            </a:pPr>
            <a:endParaRPr lang="en-GB" altLang="en-US" sz="1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lvl="0" indent="-28575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alt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AVOID</a:t>
            </a:r>
            <a:r>
              <a:rPr lang="en-GB" altLang="en-US" sz="1800" b="0" dirty="0">
                <a:latin typeface="Calibri Light" panose="020F0302020204030204" pitchFamily="34" charset="0"/>
                <a:cs typeface="Calibri Light" panose="020F0302020204030204" pitchFamily="34" charset="0"/>
              </a:rPr>
              <a:t> misinterpretation.</a:t>
            </a:r>
          </a:p>
          <a:p>
            <a:pPr marL="285750" lvl="0" indent="-285750"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GB" altLang="en-US" sz="1800" b="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lvl="0" indent="-28575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alt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REVEAL</a:t>
            </a:r>
            <a:r>
              <a:rPr lang="en-GB" altLang="en-US" sz="1800" b="0" dirty="0">
                <a:latin typeface="Calibri Light" panose="020F0302020204030204" pitchFamily="34" charset="0"/>
                <a:cs typeface="Calibri Light" panose="020F0302020204030204" pitchFamily="34" charset="0"/>
              </a:rPr>
              <a:t> power dynamics, ideologies, assumptions.</a:t>
            </a:r>
          </a:p>
          <a:p>
            <a:pPr marL="285750" lvl="0" indent="-285750"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GB" altLang="en-US" sz="1800" b="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lvl="0" indent="-28575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alt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CONNECT</a:t>
            </a:r>
            <a:r>
              <a:rPr lang="en-GB" altLang="en-US" sz="1800" b="0" dirty="0">
                <a:latin typeface="Calibri Light" panose="020F0302020204030204" pitchFamily="34" charset="0"/>
                <a:cs typeface="Calibri Light" panose="020F0302020204030204" pitchFamily="34" charset="0"/>
              </a:rPr>
              <a:t> the object to broader debates.</a:t>
            </a:r>
          </a:p>
        </p:txBody>
      </p:sp>
    </p:spTree>
    <p:extLst>
      <p:ext uri="{BB962C8B-B14F-4D97-AF65-F5344CB8AC3E}">
        <p14:creationId xmlns:p14="http://schemas.microsoft.com/office/powerpoint/2010/main" val="1184070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06F33F-CA8B-91E6-E28B-92DFB1C4FB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1">
            <a:extLst>
              <a:ext uri="{FF2B5EF4-FFF2-40B4-BE49-F238E27FC236}">
                <a16:creationId xmlns:a16="http://schemas.microsoft.com/office/drawing/2014/main" id="{220A92CE-2C90-9886-8A31-676DEA4695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9151" y="852371"/>
            <a:ext cx="10553698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0" algn="r">
              <a:spcBef>
                <a:spcPct val="5000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WHAT DO YOU SEE?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F9D5BCAA-B3AC-110C-72D5-2A5F2E41451E}"/>
              </a:ext>
            </a:extLst>
          </p:cNvPr>
          <p:cNvSpPr txBox="1">
            <a:spLocks noChangeArrowheads="1"/>
          </p:cNvSpPr>
          <p:nvPr/>
        </p:nvSpPr>
        <p:spPr>
          <a:xfrm>
            <a:off x="7315200" y="2057400"/>
            <a:ext cx="3352800" cy="41148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endParaRPr lang="en-GB" altLang="en-US" b="0" kern="0" dirty="0"/>
          </a:p>
          <a:p>
            <a:endParaRPr lang="en-GB" altLang="en-US" b="0" kern="0" dirty="0"/>
          </a:p>
        </p:txBody>
      </p:sp>
    </p:spTree>
    <p:extLst>
      <p:ext uri="{BB962C8B-B14F-4D97-AF65-F5344CB8AC3E}">
        <p14:creationId xmlns:p14="http://schemas.microsoft.com/office/powerpoint/2010/main" val="3812994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457EAA-3311-F14C-9C5C-6169D6C6AE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98F3B68-2682-FA61-3312-DB535021CD5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5183" t="19817" r="225" b="42913"/>
          <a:stretch>
            <a:fillRect/>
          </a:stretch>
        </p:blipFill>
        <p:spPr>
          <a:xfrm rot="10800000"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5610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B9C4B3-F26E-B8D0-B534-A7E8EA25C2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 descr="An elephant standing in a field&#10;&#10;AI-generated content may be incorrect.">
            <a:extLst>
              <a:ext uri="{FF2B5EF4-FFF2-40B4-BE49-F238E27FC236}">
                <a16:creationId xmlns:a16="http://schemas.microsoft.com/office/drawing/2014/main" id="{117A47D4-616B-78D2-7BE3-7ACF800577E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538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EC10BB-FD35-DDAF-40AD-0625191D7A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1">
            <a:extLst>
              <a:ext uri="{FF2B5EF4-FFF2-40B4-BE49-F238E27FC236}">
                <a16:creationId xmlns:a16="http://schemas.microsoft.com/office/drawing/2014/main" id="{0AF99061-B15B-E167-86B7-EA64A35E83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2371"/>
            <a:ext cx="11372849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RESEARCH IN CONTEXT</a:t>
            </a: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WILL ALLOW YOU</a:t>
            </a: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TO REALLY EXPLORE</a:t>
            </a: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MEANING &amp; CONNECTIVITY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0AC9B2A3-8B02-7DBE-B277-86F4168652A5}"/>
              </a:ext>
            </a:extLst>
          </p:cNvPr>
          <p:cNvSpPr txBox="1">
            <a:spLocks noChangeArrowheads="1"/>
          </p:cNvSpPr>
          <p:nvPr/>
        </p:nvSpPr>
        <p:spPr>
          <a:xfrm>
            <a:off x="7315200" y="2057400"/>
            <a:ext cx="3352800" cy="41148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endParaRPr lang="en-GB" altLang="en-US" b="0" kern="0" dirty="0"/>
          </a:p>
          <a:p>
            <a:endParaRPr lang="en-GB" altLang="en-US" b="0" kern="0" dirty="0"/>
          </a:p>
        </p:txBody>
      </p:sp>
    </p:spTree>
    <p:extLst>
      <p:ext uri="{BB962C8B-B14F-4D97-AF65-F5344CB8AC3E}">
        <p14:creationId xmlns:p14="http://schemas.microsoft.com/office/powerpoint/2010/main" val="140116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F4780A-9DBA-DBD5-C528-824EB8C6D9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1">
            <a:extLst>
              <a:ext uri="{FF2B5EF4-FFF2-40B4-BE49-F238E27FC236}">
                <a16:creationId xmlns:a16="http://schemas.microsoft.com/office/drawing/2014/main" id="{90697290-8158-DC81-109B-967841E888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9151" y="852371"/>
            <a:ext cx="10553698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0" algn="r">
              <a:spcBef>
                <a:spcPct val="5000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REMEMBER THESE IMAGES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CA203E8F-39BE-643F-4857-53F8225F9603}"/>
              </a:ext>
            </a:extLst>
          </p:cNvPr>
          <p:cNvSpPr txBox="1">
            <a:spLocks noChangeArrowheads="1"/>
          </p:cNvSpPr>
          <p:nvPr/>
        </p:nvSpPr>
        <p:spPr>
          <a:xfrm>
            <a:off x="7315200" y="2057400"/>
            <a:ext cx="3352800" cy="41148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endParaRPr lang="en-GB" altLang="en-US" b="0" kern="0" dirty="0"/>
          </a:p>
          <a:p>
            <a:endParaRPr lang="en-GB" altLang="en-US" b="0" kern="0" dirty="0"/>
          </a:p>
        </p:txBody>
      </p:sp>
    </p:spTree>
    <p:extLst>
      <p:ext uri="{BB962C8B-B14F-4D97-AF65-F5344CB8AC3E}">
        <p14:creationId xmlns:p14="http://schemas.microsoft.com/office/powerpoint/2010/main" val="998591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A62E53-95D0-6FA9-4510-0FC67EC524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34B3D70-B09A-88A6-E37D-7440F32C713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5183" t="19817" r="225" b="42913"/>
          <a:stretch>
            <a:fillRect/>
          </a:stretch>
        </p:blipFill>
        <p:spPr>
          <a:xfrm rot="10800000"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3635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007614-60C6-7B6A-140D-4193994340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6584358-D9FA-A57F-F9C1-D2F657DEDCC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5183" t="19817" r="225" b="429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732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44F6884-F391-2137-9664-CBBA1C9226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66D699CA-7C79-2573-FD19-7904D97D4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 descr="An elephant standing in a field&#10;&#10;AI-generated content may be incorrect.">
            <a:extLst>
              <a:ext uri="{FF2B5EF4-FFF2-40B4-BE49-F238E27FC236}">
                <a16:creationId xmlns:a16="http://schemas.microsoft.com/office/drawing/2014/main" id="{02D4F0BA-41BC-DAE6-2FD1-E86A2EE1118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2264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58FE5B-62FC-1FEC-A2BD-3600C4807D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1">
            <a:extLst>
              <a:ext uri="{FF2B5EF4-FFF2-40B4-BE49-F238E27FC236}">
                <a16:creationId xmlns:a16="http://schemas.microsoft.com/office/drawing/2014/main" id="{D905F9F8-157C-C717-03AC-EB593543BC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9151" y="852371"/>
            <a:ext cx="10553698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MODULE SPECIFICATION</a:t>
            </a: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&amp;</a:t>
            </a: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ASSESSMENT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E7C5929B-B86C-0D6B-3C7A-79182D4B44B5}"/>
              </a:ext>
            </a:extLst>
          </p:cNvPr>
          <p:cNvSpPr txBox="1">
            <a:spLocks noChangeArrowheads="1"/>
          </p:cNvSpPr>
          <p:nvPr/>
        </p:nvSpPr>
        <p:spPr>
          <a:xfrm>
            <a:off x="7315200" y="2057400"/>
            <a:ext cx="3352800" cy="41148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endParaRPr lang="en-GB" altLang="en-US" b="0" kern="0" dirty="0"/>
          </a:p>
          <a:p>
            <a:endParaRPr lang="en-GB" altLang="en-US" b="0" kern="0" dirty="0"/>
          </a:p>
        </p:txBody>
      </p:sp>
    </p:spTree>
    <p:extLst>
      <p:ext uri="{BB962C8B-B14F-4D97-AF65-F5344CB8AC3E}">
        <p14:creationId xmlns:p14="http://schemas.microsoft.com/office/powerpoint/2010/main" val="2664764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D4061C-D93C-68D3-0E11-BFE1D6B64B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1FDD9A2-E0A7-CA21-99E7-1640893B401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941" r="20930"/>
          <a:stretch>
            <a:fillRect/>
          </a:stretch>
        </p:blipFill>
        <p:spPr>
          <a:xfrm>
            <a:off x="-1" y="0"/>
            <a:ext cx="4878029" cy="6857999"/>
          </a:xfrm>
          <a:prstGeom prst="rect">
            <a:avLst/>
          </a:prstGeom>
        </p:spPr>
      </p:pic>
      <p:sp>
        <p:nvSpPr>
          <p:cNvPr id="3" name="Text Box 31">
            <a:extLst>
              <a:ext uri="{FF2B5EF4-FFF2-40B4-BE49-F238E27FC236}">
                <a16:creationId xmlns:a16="http://schemas.microsoft.com/office/drawing/2014/main" id="{44482D36-D60B-D101-5D8C-957C2D9674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9151" y="852371"/>
            <a:ext cx="10553698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AI </a:t>
            </a: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IN YOUR</a:t>
            </a: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 [COURSE]WORK</a:t>
            </a:r>
          </a:p>
        </p:txBody>
      </p:sp>
    </p:spTree>
    <p:extLst>
      <p:ext uri="{BB962C8B-B14F-4D97-AF65-F5344CB8AC3E}">
        <p14:creationId xmlns:p14="http://schemas.microsoft.com/office/powerpoint/2010/main" val="685461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276A65-C4F9-B56C-7451-90751F73BA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ECE4DAF-3C3C-01C5-2FD6-0DB74EF4C9A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941" r="20930"/>
          <a:stretch>
            <a:fillRect/>
          </a:stretch>
        </p:blipFill>
        <p:spPr>
          <a:xfrm>
            <a:off x="-1" y="0"/>
            <a:ext cx="4878029" cy="6857999"/>
          </a:xfrm>
          <a:prstGeom prst="rect">
            <a:avLst/>
          </a:prstGeom>
        </p:spPr>
      </p:pic>
      <p:sp>
        <p:nvSpPr>
          <p:cNvPr id="3" name="Text Box 31">
            <a:extLst>
              <a:ext uri="{FF2B5EF4-FFF2-40B4-BE49-F238E27FC236}">
                <a16:creationId xmlns:a16="http://schemas.microsoft.com/office/drawing/2014/main" id="{D69659C3-78A1-6300-DB5A-CADC338F6B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9151" y="852371"/>
            <a:ext cx="10553698" cy="6001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THIS IS </a:t>
            </a: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WHERE</a:t>
            </a: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YOU NEED</a:t>
            </a: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TO TAKE</a:t>
            </a: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OWNERSHIP</a:t>
            </a: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 OF YOUR</a:t>
            </a: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RESEARCH</a:t>
            </a:r>
          </a:p>
          <a:p>
            <a:pPr lvl="0" algn="r">
              <a:spcBef>
                <a:spcPts val="0"/>
              </a:spcBef>
            </a:pPr>
            <a:endParaRPr lang="en-GB" altLang="en-US" sz="48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55637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6720BC-7B73-54E0-8641-C0DDAF696C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1">
            <a:extLst>
              <a:ext uri="{FF2B5EF4-FFF2-40B4-BE49-F238E27FC236}">
                <a16:creationId xmlns:a16="http://schemas.microsoft.com/office/drawing/2014/main" id="{114CAC72-3537-B82E-1BEC-D9E163AE03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8074" y="852371"/>
            <a:ext cx="1056477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HOMEWORK</a:t>
            </a:r>
          </a:p>
        </p:txBody>
      </p:sp>
    </p:spTree>
    <p:extLst>
      <p:ext uri="{BB962C8B-B14F-4D97-AF65-F5344CB8AC3E}">
        <p14:creationId xmlns:p14="http://schemas.microsoft.com/office/powerpoint/2010/main" val="515661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62251F-CF9C-33F1-E1C6-4AE1FD9436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CDA0E6C-EF96-8C16-7740-8D6100D1B7F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1923"/>
          <a:stretch>
            <a:fillRect/>
          </a:stretch>
        </p:blipFill>
        <p:spPr>
          <a:xfrm>
            <a:off x="0" y="0"/>
            <a:ext cx="4943343" cy="6858000"/>
          </a:xfrm>
          <a:prstGeom prst="rect">
            <a:avLst/>
          </a:prstGeom>
        </p:spPr>
      </p:pic>
      <p:sp>
        <p:nvSpPr>
          <p:cNvPr id="2" name="Text Box 31">
            <a:extLst>
              <a:ext uri="{FF2B5EF4-FFF2-40B4-BE49-F238E27FC236}">
                <a16:creationId xmlns:a16="http://schemas.microsoft.com/office/drawing/2014/main" id="{004F6A76-C938-38BC-B5B6-E566B2C445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22615" y="1199023"/>
            <a:ext cx="6114066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0">
              <a:spcBef>
                <a:spcPts val="0"/>
              </a:spcBef>
            </a:pPr>
            <a:r>
              <a:rPr lang="en-GB" alt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REVIEW THE ASSIGNMENT QUESTIONS</a:t>
            </a:r>
            <a:endParaRPr lang="en-GB" altLang="en-US" sz="1800" b="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lvl="0">
              <a:spcBef>
                <a:spcPts val="0"/>
              </a:spcBef>
            </a:pPr>
            <a:endParaRPr lang="en-GB" altLang="en-US" sz="1800" b="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altLang="en-US" sz="1800" b="0" dirty="0">
                <a:latin typeface="Calibri Light" panose="020F0302020204030204" pitchFamily="34" charset="0"/>
                <a:cs typeface="Calibri Light" panose="020F0302020204030204" pitchFamily="34" charset="0"/>
              </a:rPr>
              <a:t>Choose one question which interests you.</a:t>
            </a:r>
          </a:p>
          <a:p>
            <a:pPr marL="285750" indent="-28575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altLang="en-US" sz="1800" b="0" dirty="0">
                <a:latin typeface="Calibri Light" panose="020F0302020204030204" pitchFamily="34" charset="0"/>
                <a:cs typeface="Calibri Light" panose="020F0302020204030204" pitchFamily="34" charset="0"/>
              </a:rPr>
              <a:t>Consider what questions you want ask about the subject.</a:t>
            </a:r>
          </a:p>
          <a:p>
            <a:pPr marL="285750" lvl="0" indent="-28575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altLang="en-US" sz="1800" b="0" dirty="0">
                <a:latin typeface="Calibri Light" panose="020F0302020204030204" pitchFamily="34" charset="0"/>
                <a:cs typeface="Calibri Light" panose="020F0302020204030204" pitchFamily="34" charset="0"/>
              </a:rPr>
              <a:t>Re-phase the question in your words.</a:t>
            </a:r>
          </a:p>
        </p:txBody>
      </p:sp>
    </p:spTree>
    <p:extLst>
      <p:ext uri="{BB962C8B-B14F-4D97-AF65-F5344CB8AC3E}">
        <p14:creationId xmlns:p14="http://schemas.microsoft.com/office/powerpoint/2010/main" val="1297162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2369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B85A5AF-59AC-2888-0E7C-149485C659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9665128-35D4-F1D4-AC5A-391ED03F9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" name="Text Box 31">
            <a:extLst>
              <a:ext uri="{FF2B5EF4-FFF2-40B4-BE49-F238E27FC236}">
                <a16:creationId xmlns:a16="http://schemas.microsoft.com/office/drawing/2014/main" id="{36C82263-9212-B64D-FDA4-F71AECA27A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61655" y="1412383"/>
            <a:ext cx="6265921" cy="3785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0" algn="ctr">
              <a:spcBef>
                <a:spcPts val="0"/>
              </a:spcBef>
            </a:pPr>
            <a:r>
              <a:rPr lang="en-GB" altLang="en-US" sz="5400" dirty="0">
                <a:solidFill>
                  <a:schemeClr val="bg1"/>
                </a:solidFill>
                <a:latin typeface="+mn-lt"/>
                <a:cs typeface="Calibri Light" panose="020F0302020204030204" pitchFamily="34" charset="0"/>
              </a:rPr>
              <a:t>‘</a:t>
            </a:r>
            <a:r>
              <a:rPr lang="en-GB" altLang="en-US" sz="4400" i="1" dirty="0">
                <a:solidFill>
                  <a:schemeClr val="bg1"/>
                </a:solidFill>
                <a:latin typeface="+mn-lt"/>
                <a:cs typeface="Calibri Light" panose="020F0302020204030204" pitchFamily="34" charset="0"/>
              </a:rPr>
              <a:t>SEEK THE COMPANY OF PEOPLE WHO,</a:t>
            </a:r>
          </a:p>
          <a:p>
            <a:pPr lvl="0" algn="ctr">
              <a:spcBef>
                <a:spcPts val="0"/>
              </a:spcBef>
            </a:pPr>
            <a:r>
              <a:rPr lang="en-GB" altLang="en-US" sz="4400" i="1" dirty="0">
                <a:solidFill>
                  <a:schemeClr val="bg1"/>
                </a:solidFill>
                <a:latin typeface="+mn-lt"/>
                <a:cs typeface="Calibri Light" panose="020F0302020204030204" pitchFamily="34" charset="0"/>
              </a:rPr>
              <a:t>WHEN LEFT ALONE IN A ROOM WITH A TEA COSY, WILL ALWAYS TRY IT ON.</a:t>
            </a:r>
            <a:r>
              <a:rPr lang="en-GB" altLang="en-US" sz="5400" dirty="0">
                <a:solidFill>
                  <a:schemeClr val="bg1"/>
                </a:solidFill>
                <a:latin typeface="+mn-lt"/>
                <a:cs typeface="Calibri Light" panose="020F0302020204030204" pitchFamily="34" charset="0"/>
              </a:rPr>
              <a:t>’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F4D0D1-E8A3-BA89-4484-1A14BE25C3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45830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8829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D3DBBF-85EA-994B-4516-59390890D1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C71E3E1-51A7-5406-8D83-78C955CAEED6}"/>
              </a:ext>
            </a:extLst>
          </p:cNvPr>
          <p:cNvSpPr/>
          <p:nvPr/>
        </p:nvSpPr>
        <p:spPr>
          <a:xfrm>
            <a:off x="0" y="0"/>
            <a:ext cx="4825999" cy="6858000"/>
          </a:xfrm>
          <a:prstGeom prst="rect">
            <a:avLst/>
          </a:prstGeom>
          <a:solidFill>
            <a:srgbClr val="1A1F3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 Box 31">
            <a:extLst>
              <a:ext uri="{FF2B5EF4-FFF2-40B4-BE49-F238E27FC236}">
                <a16:creationId xmlns:a16="http://schemas.microsoft.com/office/drawing/2014/main" id="{2977A78A-33E8-364C-289E-B37B64C671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80084" y="1436741"/>
            <a:ext cx="6496483" cy="2585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0">
              <a:spcBef>
                <a:spcPts val="0"/>
              </a:spcBef>
            </a:pPr>
            <a:r>
              <a:rPr lang="en-GB" alt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DESIGN SWANSEA</a:t>
            </a:r>
          </a:p>
          <a:p>
            <a:pPr lvl="0">
              <a:spcBef>
                <a:spcPts val="0"/>
              </a:spcBef>
            </a:pPr>
            <a:endParaRPr lang="en-GB" altLang="en-US" sz="1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lvl="0">
              <a:spcBef>
                <a:spcPts val="0"/>
              </a:spcBef>
            </a:pPr>
            <a:r>
              <a:rPr lang="en-GB" alt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THURSDAY 2</a:t>
            </a:r>
            <a:r>
              <a:rPr lang="en-GB" altLang="en-US" sz="1800" baseline="30000" dirty="0">
                <a:latin typeface="Calibri Light" panose="020F0302020204030204" pitchFamily="34" charset="0"/>
                <a:cs typeface="Calibri Light" panose="020F0302020204030204" pitchFamily="34" charset="0"/>
              </a:rPr>
              <a:t>nd</a:t>
            </a:r>
            <a:r>
              <a:rPr lang="en-GB" alt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 OCTOBER, 6:30pm AT URBAN HQ</a:t>
            </a:r>
          </a:p>
          <a:p>
            <a:pPr marL="342900" lvl="0" indent="-342900"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GB" altLang="en-US" sz="1800" b="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342900" lvl="0" indent="-3429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alt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JO LILFORD </a:t>
            </a:r>
            <a:r>
              <a:rPr lang="en-GB" altLang="en-US" sz="1800" b="0" dirty="0">
                <a:latin typeface="Calibri Light" panose="020F0302020204030204" pitchFamily="34" charset="0"/>
                <a:cs typeface="Calibri Light" panose="020F0302020204030204" pitchFamily="34" charset="0"/>
              </a:rPr>
              <a:t>[Brand, Business &amp; Language Strategist]</a:t>
            </a:r>
          </a:p>
          <a:p>
            <a:pPr>
              <a:spcBef>
                <a:spcPts val="0"/>
              </a:spcBef>
            </a:pPr>
            <a:r>
              <a:rPr lang="en-GB" altLang="en-US" sz="1800" b="0" dirty="0">
                <a:latin typeface="Calibri Light" panose="020F0302020204030204" pitchFamily="34" charset="0"/>
                <a:cs typeface="Calibri Light" panose="020F0302020204030204" pitchFamily="34" charset="0"/>
              </a:rPr>
              <a:t>       But How Do You Make Them Feel?</a:t>
            </a:r>
          </a:p>
          <a:p>
            <a:pPr marL="342900" lvl="0" indent="-342900"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GB" altLang="en-US" sz="1800" b="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342900" lvl="0" indent="-3429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alt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HAVEN MILNE </a:t>
            </a:r>
            <a:r>
              <a:rPr lang="en-GB" altLang="en-US" sz="1800" b="0" dirty="0">
                <a:latin typeface="Calibri Light" panose="020F0302020204030204" pitchFamily="34" charset="0"/>
                <a:cs typeface="Calibri Light" panose="020F0302020204030204" pitchFamily="34" charset="0"/>
              </a:rPr>
              <a:t>[Illustrator, Printmaker &amp; Writer]</a:t>
            </a:r>
          </a:p>
          <a:p>
            <a:pPr lvl="0">
              <a:spcBef>
                <a:spcPts val="0"/>
              </a:spcBef>
            </a:pPr>
            <a:r>
              <a:rPr lang="en-GB" altLang="en-US" sz="1800" b="0" dirty="0">
                <a:latin typeface="Calibri Light" panose="020F0302020204030204" pitchFamily="34" charset="0"/>
                <a:cs typeface="Calibri Light" panose="020F0302020204030204" pitchFamily="34" charset="0"/>
              </a:rPr>
              <a:t>       The Process of </a:t>
            </a:r>
            <a:r>
              <a:rPr lang="en-GB" altLang="en-US" sz="1800" b="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Risography</a:t>
            </a:r>
            <a:r>
              <a:rPr lang="en-GB" altLang="en-US" sz="1800" b="0" dirty="0">
                <a:latin typeface="Calibri Light" panose="020F0302020204030204" pitchFamily="34" charset="0"/>
                <a:cs typeface="Calibri Light" panose="020F0302020204030204" pitchFamily="34" charset="0"/>
              </a:rPr>
              <a:t> and Autism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55CC91-4741-977B-8B56-8790C4CF42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016000"/>
            <a:ext cx="4826000" cy="4826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A8541D8-A439-D976-AC38-CF6BADF3E1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08320" y="4476379"/>
            <a:ext cx="1889760" cy="188976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4E8D5AD-D8DB-174A-F279-E082E5B7C7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83445" y="4456958"/>
            <a:ext cx="1889760" cy="18897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9E48C29-CBA3-E4F0-E118-BB2EE713CD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58570" y="4411238"/>
            <a:ext cx="1889760" cy="1889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522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FAF5C62-C32B-30C9-23AC-91D7692099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1">
            <a:extLst>
              <a:ext uri="{FF2B5EF4-FFF2-40B4-BE49-F238E27FC236}">
                <a16:creationId xmlns:a16="http://schemas.microsoft.com/office/drawing/2014/main" id="{713D3C5D-4BC5-E692-4729-069A16439A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8074" y="852371"/>
            <a:ext cx="1056477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0" algn="r">
              <a:spcBef>
                <a:spcPts val="0"/>
              </a:spcBef>
            </a:pPr>
            <a:r>
              <a:rPr lang="en-GB" altLang="en-US" sz="4800" dirty="0">
                <a:solidFill>
                  <a:schemeClr val="bg1"/>
                </a:solidFill>
                <a:latin typeface="Arial" panose="020B0604020202020204" pitchFamily="34" charset="0"/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835819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CA75DF786C424CAEB9E3EA06129604" ma:contentTypeVersion="13" ma:contentTypeDescription="Create a new document." ma:contentTypeScope="" ma:versionID="9239dba9d0d86f62c841fe7e8076d3d3">
  <xsd:schema xmlns:xsd="http://www.w3.org/2001/XMLSchema" xmlns:xs="http://www.w3.org/2001/XMLSchema" xmlns:p="http://schemas.microsoft.com/office/2006/metadata/properties" xmlns:ns3="afa9340e-42d2-4497-9e48-e8fdef61d7b7" xmlns:ns4="4503d0ed-3769-4fd0-bdd4-365a1b0a4ef4" targetNamespace="http://schemas.microsoft.com/office/2006/metadata/properties" ma:root="true" ma:fieldsID="c7529b92eedbd26a203c14a9283fde64" ns3:_="" ns4:_="">
    <xsd:import namespace="afa9340e-42d2-4497-9e48-e8fdef61d7b7"/>
    <xsd:import namespace="4503d0ed-3769-4fd0-bdd4-365a1b0a4ef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3:SharedWithDetails" minOccurs="0"/>
                <xsd:element ref="ns3:SharingHintHash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a9340e-42d2-4497-9e48-e8fdef61d7b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503d0ed-3769-4fd0-bdd4-365a1b0a4ef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9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2" nillable="true" ma:displayName="MediaServiceAutoTags" ma:internalName="MediaServiceAutoTags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C1AD456-711B-4975-B04F-FF2308B426C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a9340e-42d2-4497-9e48-e8fdef61d7b7"/>
    <ds:schemaRef ds:uri="4503d0ed-3769-4fd0-bdd4-365a1b0a4ef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0C3B2EF-6945-445F-931B-1200FF63182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7AE8556-2A5E-4AF5-B92E-329F18D96B55}">
  <ds:schemaRefs>
    <ds:schemaRef ds:uri="http://purl.org/dc/terms/"/>
    <ds:schemaRef ds:uri="4503d0ed-3769-4fd0-bdd4-365a1b0a4ef4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afa9340e-42d2-4497-9e48-e8fdef61d7b7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47143</TotalTime>
  <Words>723</Words>
  <Application>Microsoft Office PowerPoint</Application>
  <PresentationFormat>Widescreen</PresentationFormat>
  <Paragraphs>138</Paragraphs>
  <Slides>28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FADE - 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fad-sj</dc:creator>
  <cp:lastModifiedBy>Matthew Archer</cp:lastModifiedBy>
  <cp:revision>241</cp:revision>
  <dcterms:created xsi:type="dcterms:W3CDTF">2003-02-18T13:39:02Z</dcterms:created>
  <dcterms:modified xsi:type="dcterms:W3CDTF">2025-10-02T19:18:54Z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0x010100ADCA75DF786C424CAEB9E3EA06129604</vt:lpwstr>
  </property>
</Properties>
</file>