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01" r:id="rId2"/>
  </p:sldMasterIdLst>
  <p:notesMasterIdLst>
    <p:notesMasterId r:id="rId19"/>
  </p:notesMasterIdLst>
  <p:sldIdLst>
    <p:sldId id="274" r:id="rId3"/>
    <p:sldId id="256" r:id="rId4"/>
    <p:sldId id="257" r:id="rId5"/>
    <p:sldId id="258" r:id="rId6"/>
    <p:sldId id="259" r:id="rId7"/>
    <p:sldId id="261" r:id="rId8"/>
    <p:sldId id="263" r:id="rId9"/>
    <p:sldId id="262" r:id="rId10"/>
    <p:sldId id="264" r:id="rId11"/>
    <p:sldId id="265" r:id="rId12"/>
    <p:sldId id="266" r:id="rId13"/>
    <p:sldId id="267" r:id="rId14"/>
    <p:sldId id="268" r:id="rId15"/>
    <p:sldId id="270" r:id="rId16"/>
    <p:sldId id="272" r:id="rId17"/>
    <p:sldId id="273" r:id="rId18"/>
  </p:sldIdLst>
  <p:sldSz cx="12192000" cy="6858000"/>
  <p:notesSz cx="6858000" cy="9144000"/>
  <p:custShowLst>
    <p:custShow name="Custom Show 1" id="0">
      <p:sldLst>
        <p:sld r:id="rId4"/>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1D5F8B4-E266-48ED-840D-4AD3590ABED8}">
          <p14:sldIdLst>
            <p14:sldId id="274"/>
            <p14:sldId id="256"/>
            <p14:sldId id="257"/>
            <p14:sldId id="258"/>
            <p14:sldId id="259"/>
            <p14:sldId id="261"/>
            <p14:sldId id="263"/>
            <p14:sldId id="262"/>
            <p14:sldId id="264"/>
            <p14:sldId id="265"/>
            <p14:sldId id="266"/>
            <p14:sldId id="267"/>
            <p14:sldId id="268"/>
            <p14:sldId id="270"/>
            <p14:sldId id="272"/>
            <p14:sldId id="273"/>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autoAdjust="0"/>
  </p:normalViewPr>
  <p:slideViewPr>
    <p:cSldViewPr snapToGrid="0">
      <p:cViewPr varScale="1">
        <p:scale>
          <a:sx n="72" d="100"/>
          <a:sy n="72" d="100"/>
        </p:scale>
        <p:origin x="660" y="6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1129-7E16-40DF-BAC1-2AA3048C1C5B}" type="datetimeFigureOut">
              <a:rPr lang="en-GB" smtClean="0"/>
              <a:pPr/>
              <a:t>04/01/2018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2C0D5-BAF2-457B-BA4F-09089D5834A9}" type="slidenum">
              <a:rPr lang="en-GB" smtClean="0"/>
              <a:pPr/>
              <a:t>‹#›</a:t>
            </a:fld>
            <a:endParaRPr lang="en-GB"/>
          </a:p>
        </p:txBody>
      </p:sp>
    </p:spTree>
    <p:extLst>
      <p:ext uri="{BB962C8B-B14F-4D97-AF65-F5344CB8AC3E}">
        <p14:creationId xmlns:p14="http://schemas.microsoft.com/office/powerpoint/2010/main" val="723935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r>
              <a:rPr lang="en-US"/>
              <a:t>The cost of the project is GBP 3000, and the project is planned for 3 years.</a:t>
            </a:r>
          </a:p>
        </p:txBody>
      </p:sp>
      <p:sp>
        <p:nvSpPr>
          <p:cNvPr id="22532" name="Slide Number Placeholder 3"/>
          <p:cNvSpPr>
            <a:spLocks noGrp="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08C834A4-6694-46B6-8949-D281E88FF66B}" type="slidenum">
              <a:rPr kumimoji="0" lang="en-GB" altLang="en-US" sz="1200" b="0" i="0" u="none" strike="noStrike" kern="1200" cap="none" spc="0" normalizeH="0" baseline="0" noProof="0">
                <a:ln>
                  <a:noFill/>
                </a:ln>
                <a:solidFill>
                  <a:srgbClr val="000000"/>
                </a:solidFill>
                <a:effectLst/>
                <a:uLnTx/>
                <a:uFillTx/>
                <a:latin typeface="Arial" charset="0"/>
                <a:ea typeface="MS PGothic"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charset="0"/>
              <a:ea typeface="MS PGothic" pitchFamily="34" charset="-128"/>
              <a:cs typeface="+mn-cs"/>
            </a:endParaRPr>
          </a:p>
        </p:txBody>
      </p:sp>
    </p:spTree>
    <p:extLst>
      <p:ext uri="{BB962C8B-B14F-4D97-AF65-F5344CB8AC3E}">
        <p14:creationId xmlns:p14="http://schemas.microsoft.com/office/powerpoint/2010/main" val="1923847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DAC912-FF2F-43B6-9EBE-48290F601320}"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1515236816"/>
      </p:ext>
    </p:extLst>
  </p:cSld>
  <p:clrMapOvr>
    <a:masterClrMapping/>
  </p:clrMapOvr>
  <p:transition>
    <p:zoom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ACD725-22A2-4B62-9895-6F85B528DA0E}"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3120215705"/>
      </p:ext>
    </p:extLst>
  </p:cSld>
  <p:clrMapOvr>
    <a:masterClrMapping/>
  </p:clrMapOvr>
  <p:transition>
    <p:zoom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57A5B8-E812-4487-AFD5-6BCF2BDB63DB}"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3998701733"/>
      </p:ext>
    </p:extLst>
  </p:cSld>
  <p:clrMapOvr>
    <a:masterClrMapping/>
  </p:clrMapOvr>
  <p:transition>
    <p:zoom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66C652-9316-44C9-B553-D12D9D7389BC}" type="datetime1">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1074625093"/>
      </p:ext>
    </p:extLst>
  </p:cSld>
  <p:clrMapOvr>
    <a:masterClrMapping/>
  </p:clrMapOvr>
  <p:transition>
    <p:zoom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18CC88-92BF-4DA9-8D49-770E51EEFCF9}" type="datetime1">
              <a:rPr lang="en-GB" smtClean="0"/>
              <a:t>04/01/2018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1854686631"/>
      </p:ext>
    </p:extLst>
  </p:cSld>
  <p:clrMapOvr>
    <a:masterClrMapping/>
  </p:clrMapOvr>
  <p:transition>
    <p:zoom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6C608C-744D-46E8-80E1-838ADFBA823B}" type="datetime1">
              <a:rPr lang="en-GB" smtClean="0"/>
              <a:t>04/01/2018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4119257825"/>
      </p:ext>
    </p:extLst>
  </p:cSld>
  <p:clrMapOvr>
    <a:masterClrMapping/>
  </p:clrMapOvr>
  <p:transition>
    <p:zoom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C556F1-52F7-452E-BD3B-1C01260E6679}" type="datetime1">
              <a:rPr lang="en-GB" smtClean="0"/>
              <a:t>04/01/2018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3460318910"/>
      </p:ext>
    </p:extLst>
  </p:cSld>
  <p:clrMapOvr>
    <a:masterClrMapping/>
  </p:clrMapOvr>
  <p:transition>
    <p:zoom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F969805-30B9-42C4-907E-DF92F0773A64}" type="datetime1">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1740157327"/>
      </p:ext>
    </p:extLst>
  </p:cSld>
  <p:clrMapOvr>
    <a:masterClrMapping/>
  </p:clrMapOvr>
  <p:transition>
    <p:zoom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0CA3D72-9650-4018-9C41-6170C1E4817D}" type="datetime1">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3963858948"/>
      </p:ext>
    </p:extLst>
  </p:cSld>
  <p:clrMapOvr>
    <a:masterClrMapping/>
  </p:clrMapOvr>
  <p:transition>
    <p:zoom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DBF896-AC01-4CB2-BCF7-73688D8E08FA}"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2420333456"/>
      </p:ext>
    </p:extLst>
  </p:cSld>
  <p:clrMapOvr>
    <a:masterClrMapping/>
  </p:clrMapOvr>
  <p:transition>
    <p:zoom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DF109-7CC2-42B0-B30E-DEF30EE3D372}"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58617558"/>
      </p:ext>
    </p:extLst>
  </p:cSld>
  <p:clrMapOvr>
    <a:masterClrMapping/>
  </p:clrMapOvr>
  <p:transition>
    <p:zoom dir="in"/>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4AE957-B1BF-4D74-BB7E-45E2CEE9166E}"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4149734282"/>
      </p:ext>
    </p:extLst>
  </p:cSld>
  <p:clrMapOvr>
    <a:masterClrMapping/>
  </p:clrMapOvr>
  <p:transition>
    <p:zoom dir="in"/>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75AD094-2321-4B41-BF33-10F5D5B31F90}"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67238148"/>
      </p:ext>
    </p:extLst>
  </p:cSld>
  <p:clrMapOvr>
    <a:masterClrMapping/>
  </p:clrMapOvr>
  <p:transition>
    <p:zoom dir="in"/>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2205F6-4D59-4BFC-A4DE-369FF4A13B33}"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174445040"/>
      </p:ext>
    </p:extLst>
  </p:cSld>
  <p:clrMapOvr>
    <a:masterClrMapping/>
  </p:clrMapOvr>
  <p:transition>
    <p:zoom dir="in"/>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F230E7-8450-44FE-8FDF-D70FEFE23FB3}"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2583471034"/>
      </p:ext>
    </p:extLst>
  </p:cSld>
  <p:clrMapOvr>
    <a:masterClrMapping/>
  </p:clrMapOvr>
  <p:transition>
    <p:zoom dir="in"/>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90EF8F-8520-4FFF-9817-125310575701}"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9FC1DC-D9CD-4985-A4A8-DE4B95C8793D}" type="slidenum">
              <a:rPr lang="en-GB" smtClean="0"/>
              <a:pPr/>
              <a:t>‹#›</a:t>
            </a:fld>
            <a:endParaRPr lang="en-GB"/>
          </a:p>
        </p:txBody>
      </p:sp>
    </p:spTree>
    <p:extLst>
      <p:ext uri="{BB962C8B-B14F-4D97-AF65-F5344CB8AC3E}">
        <p14:creationId xmlns:p14="http://schemas.microsoft.com/office/powerpoint/2010/main" val="1694156018"/>
      </p:ext>
    </p:extLst>
  </p:cSld>
  <p:clrMapOvr>
    <a:masterClrMapping/>
  </p:clrMapOvr>
  <p:transition>
    <p:zoom dir="in"/>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mpletely blank">
    <p:spTree>
      <p:nvGrpSpPr>
        <p:cNvPr id="1" name="Shape 55"/>
        <p:cNvGrpSpPr/>
        <p:nvPr/>
      </p:nvGrpSpPr>
      <p:grpSpPr>
        <a:xfrm>
          <a:off x="0" y="0"/>
          <a:ext cx="0" cy="0"/>
          <a:chOff x="0" y="0"/>
          <a:chExt cx="0" cy="0"/>
        </a:xfrm>
      </p:grpSpPr>
    </p:spTree>
    <p:extLst>
      <p:ext uri="{BB962C8B-B14F-4D97-AF65-F5344CB8AC3E}">
        <p14:creationId xmlns:p14="http://schemas.microsoft.com/office/powerpoint/2010/main" val="1029227733"/>
      </p:ext>
    </p:extLst>
  </p:cSld>
  <p:clrMapOvr>
    <a:masterClrMapping/>
  </p:clrMapOvr>
  <p:transition>
    <p:zoom dir="in"/>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171BCC-BD87-43FF-9F47-838E399CA677}"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1447307089"/>
      </p:ext>
    </p:extLst>
  </p:cSld>
  <p:clrMapOvr>
    <a:masterClrMapping/>
  </p:clrMapOvr>
  <p:transition>
    <p:zoom dir="in"/>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3923C9-8C67-4C6E-8607-67F6D0E20F44}"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383432015"/>
      </p:ext>
    </p:extLst>
  </p:cSld>
  <p:clrMapOvr>
    <a:masterClrMapping/>
  </p:clrMapOvr>
  <p:transition>
    <p:zoom dir="in"/>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D86980-0AB5-4527-8B9A-99BA4FA14824}"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468011948"/>
      </p:ext>
    </p:extLst>
  </p:cSld>
  <p:clrMapOvr>
    <a:masterClrMapping/>
  </p:clrMapOvr>
  <p:transition>
    <p:zoom dir="in"/>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2F4813-CFD1-46BB-99C0-4EDEB3CB3F36}" type="datetime1">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640653329"/>
      </p:ext>
    </p:extLst>
  </p:cSld>
  <p:clrMapOvr>
    <a:masterClrMapping/>
  </p:clrMapOvr>
  <p:transition>
    <p:zoom dir="in"/>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6FCC98-5B5B-457B-8BEF-E563ED1AA611}" type="datetime1">
              <a:rPr lang="en-GB" smtClean="0"/>
              <a:t>04/01/2018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3294894680"/>
      </p:ext>
    </p:extLst>
  </p:cSld>
  <p:clrMapOvr>
    <a:masterClrMapping/>
  </p:clrMapOvr>
  <p:transition>
    <p:zoom dir="in"/>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661CF7-D269-4CF2-A00A-399238121611}" type="datetime1">
              <a:rPr lang="en-GB" smtClean="0"/>
              <a:t>04/01/2018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1721593807"/>
      </p:ext>
    </p:extLst>
  </p:cSld>
  <p:clrMapOvr>
    <a:masterClrMapping/>
  </p:clrMapOvr>
  <p:transition>
    <p:zoom dir="in"/>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AE927E-EA44-4436-8602-DCF7C1CFE1E8}" type="datetime1">
              <a:rPr lang="en-GB" smtClean="0"/>
              <a:t>04/01/2018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395417256"/>
      </p:ext>
    </p:extLst>
  </p:cSld>
  <p:clrMapOvr>
    <a:masterClrMapping/>
  </p:clrMapOvr>
  <p:transition>
    <p:zoom dir="in"/>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C53F81-13D7-4A67-95DD-9AC056B0AA33}" type="datetime1">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418256873"/>
      </p:ext>
    </p:extLst>
  </p:cSld>
  <p:clrMapOvr>
    <a:masterClrMapping/>
  </p:clrMapOvr>
  <p:transition>
    <p:zoom dir="in"/>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FDCA15-7052-4B24-A6D9-82DEE06944E6}" type="datetime1">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566017558"/>
      </p:ext>
    </p:extLst>
  </p:cSld>
  <p:clrMapOvr>
    <a:masterClrMapping/>
  </p:clrMapOvr>
  <p:transition>
    <p:zoom dir="in"/>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105525-59C2-4D92-A2E8-A15A85EACD96}"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623023929"/>
      </p:ext>
    </p:extLst>
  </p:cSld>
  <p:clrMapOvr>
    <a:masterClrMapping/>
  </p:clrMapOvr>
  <p:transition>
    <p:zoom dir="in"/>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3F42F4-2C13-40BA-A026-8F1B13713B2B}"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77839653"/>
      </p:ext>
    </p:extLst>
  </p:cSld>
  <p:clrMapOvr>
    <a:masterClrMapping/>
  </p:clrMapOvr>
  <p:transition>
    <p:zoom dir="in"/>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07C6AD-5EF8-4245-91B2-693569BBB5DD}"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587210623"/>
      </p:ext>
    </p:extLst>
  </p:cSld>
  <p:clrMapOvr>
    <a:masterClrMapping/>
  </p:clrMapOvr>
  <p:transition>
    <p:zoom dir="in"/>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2944BE-FF2A-4CDF-BECF-30EF1B653039}"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22051099"/>
      </p:ext>
    </p:extLst>
  </p:cSld>
  <p:clrMapOvr>
    <a:masterClrMapping/>
  </p:clrMapOvr>
  <p:transition>
    <p:zoom dir="in"/>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E93920-DC13-4C0D-AED1-9F61D8EDBF10}"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1720593068"/>
      </p:ext>
    </p:extLst>
  </p:cSld>
  <p:clrMapOvr>
    <a:masterClrMapping/>
  </p:clrMapOvr>
  <p:transition>
    <p:zoom dir="in"/>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391120-E1CD-431F-9DEC-84E83A34850D}"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291516785"/>
      </p:ext>
    </p:extLst>
  </p:cSld>
  <p:clrMapOvr>
    <a:masterClrMapping/>
  </p:clrMapOvr>
  <p:transition>
    <p:zoom dir="in"/>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E96C55-94BF-4DB1-B836-07202CC7C7B9}" type="datetime1">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BC5A1-F5E9-4C62-80AB-E6A38375ADAE}" type="slidenum">
              <a:rPr lang="en-GB" smtClean="0"/>
              <a:pPr/>
              <a:t>‹#›</a:t>
            </a:fld>
            <a:endParaRPr lang="en-GB"/>
          </a:p>
        </p:txBody>
      </p:sp>
    </p:spTree>
    <p:extLst>
      <p:ext uri="{BB962C8B-B14F-4D97-AF65-F5344CB8AC3E}">
        <p14:creationId xmlns:p14="http://schemas.microsoft.com/office/powerpoint/2010/main" val="1830226799"/>
      </p:ext>
    </p:extLst>
  </p:cSld>
  <p:clrMapOvr>
    <a:masterClrMapping/>
  </p:clrMapOvr>
  <p:transition>
    <p:zoom dir="in"/>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theme" Target="../theme/theme2.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2CC3D2-8886-40AA-9529-D706E199C44A}" type="datetime1">
              <a:rPr lang="en-GB" smtClean="0"/>
              <a:t>04/01/2018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F9FC1DC-D9CD-4985-A4A8-DE4B95C8793D}" type="slidenum">
              <a:rPr lang="en-GB" smtClean="0"/>
              <a:pPr/>
              <a:t>‹#›</a:t>
            </a:fld>
            <a:endParaRPr lang="en-GB"/>
          </a:p>
        </p:txBody>
      </p:sp>
    </p:spTree>
    <p:extLst>
      <p:ext uri="{BB962C8B-B14F-4D97-AF65-F5344CB8AC3E}">
        <p14:creationId xmlns:p14="http://schemas.microsoft.com/office/powerpoint/2010/main" val="30197517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744" r:id="rId17"/>
  </p:sldLayoutIdLst>
  <p:transition>
    <p:zoom dir="in"/>
  </p:transition>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C13B753-5897-4099-AE79-9C083B4554EB}" type="datetime1">
              <a:rPr lang="en-GB" smtClean="0"/>
              <a:t>04/01/2018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B8BC5A1-F5E9-4C62-80AB-E6A38375ADAE}" type="slidenum">
              <a:rPr lang="en-GB" smtClean="0"/>
              <a:pPr/>
              <a:t>‹#›</a:t>
            </a:fld>
            <a:endParaRPr lang="en-GB"/>
          </a:p>
        </p:txBody>
      </p:sp>
    </p:spTree>
    <p:extLst>
      <p:ext uri="{BB962C8B-B14F-4D97-AF65-F5344CB8AC3E}">
        <p14:creationId xmlns:p14="http://schemas.microsoft.com/office/powerpoint/2010/main" val="308456836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ransition>
    <p:zoom dir="in"/>
  </p:transition>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vimeo.com/23850161" TargetMode="Externa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vimeo.com/23850161" TargetMode="Externa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vimeo.com/23850161"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vimeo.com/23850161" TargetMode="Externa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vimeo.com/2385016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vimeo.com/23850161"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19.xml"/><Relationship Id="rId4" Type="http://schemas.openxmlformats.org/officeDocument/2006/relationships/hyperlink" Target="http://vimeo.com/23850161" TargetMode="Externa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9.xml"/><Relationship Id="rId4" Type="http://schemas.openxmlformats.org/officeDocument/2006/relationships/hyperlink" Target="http://vimeo.com/23850161" TargetMode="Externa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hyperlink" Target="http://vimeo.com/23850161" TargetMode="Externa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hyperlink" Target="http://vimeo.com/2385016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17.xml"/><Relationship Id="rId5" Type="http://schemas.openxmlformats.org/officeDocument/2006/relationships/hyperlink" Target="http://vimeo.com/23850161" TargetMode="Externa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hyperlink" Target="http://vimeo.com/23850161" TargetMode="External"/><Relationship Id="rId2" Type="http://schemas.openxmlformats.org/officeDocument/2006/relationships/image" Target="../media/image7.png"/><Relationship Id="rId1" Type="http://schemas.openxmlformats.org/officeDocument/2006/relationships/slideLayout" Target="../slideLayouts/slideLayout17.xml"/><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17.xml"/><Relationship Id="rId5" Type="http://schemas.openxmlformats.org/officeDocument/2006/relationships/hyperlink" Target="http://vimeo.com/23850161" TargetMode="Externa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hyperlink" Target="http://vimeo.com/23850161" TargetMode="External"/><Relationship Id="rId2" Type="http://schemas.openxmlformats.org/officeDocument/2006/relationships/image" Target="../media/image10.pn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11.png"/><Relationship Id="rId4" Type="http://schemas.openxmlformats.org/officeDocument/2006/relationships/hyperlink" Target="http://principalspov.blogspot.com/2014/11/feedback-and-communication-2-top-things.html" TargetMode="Externa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vimeo.com/23850161" TargetMode="Externa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vimeo.com/238501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Isosceles Triangle 8">
            <a:extLst>
              <a:ext uri="{FF2B5EF4-FFF2-40B4-BE49-F238E27FC236}">
                <a16:creationId xmlns:a16="http://schemas.microsoft.com/office/drawing/2014/main" id="{5A7802B6-FF37-40CF-A7E2-6F2A0D9A91E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193E93FF-E432-4516-B2D6-284A1696E673}"/>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5771" y="1418461"/>
            <a:ext cx="3765692" cy="2118201"/>
          </a:xfrm>
          <a:prstGeom prst="rect">
            <a:avLst/>
          </a:prstGeom>
        </p:spPr>
      </p:pic>
      <p:sp>
        <p:nvSpPr>
          <p:cNvPr id="2" name="Title 1">
            <a:extLst>
              <a:ext uri="{FF2B5EF4-FFF2-40B4-BE49-F238E27FC236}">
                <a16:creationId xmlns:a16="http://schemas.microsoft.com/office/drawing/2014/main" id="{7568DC22-B43A-48C7-AAFB-89106C49A4BA}"/>
              </a:ext>
            </a:extLst>
          </p:cNvPr>
          <p:cNvSpPr>
            <a:spLocks noGrp="1"/>
          </p:cNvSpPr>
          <p:nvPr>
            <p:ph type="ctrTitle"/>
          </p:nvPr>
        </p:nvSpPr>
        <p:spPr>
          <a:xfrm>
            <a:off x="4974336" y="707504"/>
            <a:ext cx="4299666" cy="1925990"/>
          </a:xfrm>
        </p:spPr>
        <p:txBody>
          <a:bodyPr>
            <a:normAutofit/>
          </a:bodyPr>
          <a:lstStyle/>
          <a:p>
            <a:pPr algn="l"/>
            <a:r>
              <a:rPr lang="en-GB" dirty="0"/>
              <a:t>PROJECT PLANNING</a:t>
            </a:r>
          </a:p>
        </p:txBody>
      </p:sp>
      <p:sp>
        <p:nvSpPr>
          <p:cNvPr id="3" name="Subtitle 2">
            <a:extLst>
              <a:ext uri="{FF2B5EF4-FFF2-40B4-BE49-F238E27FC236}">
                <a16:creationId xmlns:a16="http://schemas.microsoft.com/office/drawing/2014/main" id="{562294AD-8A66-4A53-BCFD-2DB48D8E9834}"/>
              </a:ext>
            </a:extLst>
          </p:cNvPr>
          <p:cNvSpPr>
            <a:spLocks noGrp="1"/>
          </p:cNvSpPr>
          <p:nvPr>
            <p:ph type="subTitle" idx="1"/>
          </p:nvPr>
        </p:nvSpPr>
        <p:spPr>
          <a:xfrm>
            <a:off x="2300959" y="3971580"/>
            <a:ext cx="4823210" cy="2382359"/>
          </a:xfrm>
        </p:spPr>
        <p:txBody>
          <a:bodyPr>
            <a:noAutofit/>
          </a:bodyPr>
          <a:lstStyle/>
          <a:p>
            <a:pPr algn="l">
              <a:lnSpc>
                <a:spcPct val="90000"/>
              </a:lnSpc>
            </a:pPr>
            <a:r>
              <a:rPr lang="en-GB" sz="2000" dirty="0"/>
              <a:t>SHELLY BEGUM – 1605797</a:t>
            </a:r>
          </a:p>
          <a:p>
            <a:pPr algn="l">
              <a:lnSpc>
                <a:spcPct val="90000"/>
              </a:lnSpc>
            </a:pPr>
            <a:r>
              <a:rPr lang="en-GB" sz="2000" dirty="0"/>
              <a:t>DELWAR HUSSAIN – 1605768</a:t>
            </a:r>
          </a:p>
          <a:p>
            <a:pPr algn="l">
              <a:lnSpc>
                <a:spcPct val="90000"/>
              </a:lnSpc>
            </a:pPr>
            <a:r>
              <a:rPr lang="en-GB" sz="2000" dirty="0"/>
              <a:t>FARZANA OMAR MUNNE – 1605706</a:t>
            </a:r>
          </a:p>
          <a:p>
            <a:pPr algn="l">
              <a:lnSpc>
                <a:spcPct val="90000"/>
              </a:lnSpc>
            </a:pPr>
            <a:r>
              <a:rPr lang="en-GB" sz="2000" dirty="0"/>
              <a:t>JASY BEGUM – 1605820</a:t>
            </a:r>
          </a:p>
          <a:p>
            <a:pPr algn="l">
              <a:lnSpc>
                <a:spcPct val="90000"/>
              </a:lnSpc>
            </a:pPr>
            <a:r>
              <a:rPr lang="en-GB" sz="2000" dirty="0"/>
              <a:t>KAMRUN NAHAR - 1605807</a:t>
            </a:r>
          </a:p>
          <a:p>
            <a:pPr algn="l">
              <a:lnSpc>
                <a:spcPct val="90000"/>
              </a:lnSpc>
            </a:pPr>
            <a:r>
              <a:rPr lang="en-GB" sz="2000" dirty="0"/>
              <a:t>KAZI TANZINA KHATUN - 1605805</a:t>
            </a:r>
          </a:p>
        </p:txBody>
      </p:sp>
      <p:sp>
        <p:nvSpPr>
          <p:cNvPr id="5" name="Slide Number Placeholder 4">
            <a:extLst>
              <a:ext uri="{FF2B5EF4-FFF2-40B4-BE49-F238E27FC236}">
                <a16:creationId xmlns:a16="http://schemas.microsoft.com/office/drawing/2014/main" id="{E710701D-16AF-4F3F-82EA-509F7F94A97D}"/>
              </a:ext>
            </a:extLst>
          </p:cNvPr>
          <p:cNvSpPr>
            <a:spLocks noGrp="1"/>
          </p:cNvSpPr>
          <p:nvPr>
            <p:ph type="sldNum" sz="quarter" idx="12"/>
          </p:nvPr>
        </p:nvSpPr>
        <p:spPr/>
        <p:txBody>
          <a:bodyPr/>
          <a:lstStyle/>
          <a:p>
            <a:fld id="{BF9FC1DC-D9CD-4985-A4A8-DE4B95C8793D}" type="slidenum">
              <a:rPr lang="en-GB" smtClean="0"/>
              <a:pPr/>
              <a:t>1</a:t>
            </a:fld>
            <a:endParaRPr lang="en-GB"/>
          </a:p>
        </p:txBody>
      </p:sp>
    </p:spTree>
    <p:extLst>
      <p:ext uri="{BB962C8B-B14F-4D97-AF65-F5344CB8AC3E}">
        <p14:creationId xmlns:p14="http://schemas.microsoft.com/office/powerpoint/2010/main" val="2604165310"/>
      </p:ext>
    </p:extLst>
  </p:cSld>
  <p:clrMapOvr>
    <a:masterClrMapping/>
  </p:clrMapOvr>
  <p:transition>
    <p:zoom dir="in"/>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2291770-E58E-4FCC-8B40-07452A7D56DB}"/>
              </a:ext>
            </a:extLst>
          </p:cNvPr>
          <p:cNvSpPr txBox="1"/>
          <p:nvPr/>
        </p:nvSpPr>
        <p:spPr>
          <a:xfrm>
            <a:off x="411480" y="1754248"/>
            <a:ext cx="11361420" cy="646331"/>
          </a:xfrm>
          <a:prstGeom prst="rect">
            <a:avLst/>
          </a:prstGeom>
          <a:noFill/>
        </p:spPr>
        <p:txBody>
          <a:bodyPr wrap="square" rtlCol="0">
            <a:spAutoFit/>
          </a:bodyPr>
          <a:lstStyle/>
          <a:p>
            <a:r>
              <a:rPr lang="en-GB" dirty="0"/>
              <a:t>Subway is a well-established brand across the world with over 45,000 locations in 105 countries. In the UK and Ireland alone, there are over 1,900 locations</a:t>
            </a:r>
          </a:p>
        </p:txBody>
      </p:sp>
      <p:sp>
        <p:nvSpPr>
          <p:cNvPr id="6" name="TextBox 5">
            <a:extLst>
              <a:ext uri="{FF2B5EF4-FFF2-40B4-BE49-F238E27FC236}">
                <a16:creationId xmlns:a16="http://schemas.microsoft.com/office/drawing/2014/main" id="{86680171-A49D-4E14-9698-E3AA6B02B44C}"/>
              </a:ext>
            </a:extLst>
          </p:cNvPr>
          <p:cNvSpPr txBox="1"/>
          <p:nvPr/>
        </p:nvSpPr>
        <p:spPr>
          <a:xfrm>
            <a:off x="411480" y="2911288"/>
            <a:ext cx="11201400" cy="646331"/>
          </a:xfrm>
          <a:prstGeom prst="rect">
            <a:avLst/>
          </a:prstGeom>
          <a:noFill/>
        </p:spPr>
        <p:txBody>
          <a:bodyPr wrap="square" rtlCol="0">
            <a:spAutoFit/>
          </a:bodyPr>
          <a:lstStyle/>
          <a:p>
            <a:r>
              <a:rPr lang="en-GB" dirty="0"/>
              <a:t>The first subway store opened in the UK in 1996 since then the brand has grown at an exceptional rate and continues to do so. </a:t>
            </a:r>
          </a:p>
        </p:txBody>
      </p:sp>
      <p:sp>
        <p:nvSpPr>
          <p:cNvPr id="7" name="TextBox 6">
            <a:extLst>
              <a:ext uri="{FF2B5EF4-FFF2-40B4-BE49-F238E27FC236}">
                <a16:creationId xmlns:a16="http://schemas.microsoft.com/office/drawing/2014/main" id="{71DC7E25-C23F-4684-B8D9-CD5AFFC07DB9}"/>
              </a:ext>
            </a:extLst>
          </p:cNvPr>
          <p:cNvSpPr txBox="1"/>
          <p:nvPr/>
        </p:nvSpPr>
        <p:spPr>
          <a:xfrm>
            <a:off x="411480" y="3976693"/>
            <a:ext cx="11361420" cy="923330"/>
          </a:xfrm>
          <a:prstGeom prst="rect">
            <a:avLst/>
          </a:prstGeom>
          <a:noFill/>
        </p:spPr>
        <p:txBody>
          <a:bodyPr wrap="square" rtlCol="0">
            <a:spAutoFit/>
          </a:bodyPr>
          <a:lstStyle/>
          <a:p>
            <a:r>
              <a:rPr lang="en-GB" dirty="0"/>
              <a:t>One of the attractions for choosing subway as a franchise is their commitment to making a positive impact in everything it does – from providing great tasting food choices, to reducing its carbon footprint and creating a positive influence in the communities it serves around the world.</a:t>
            </a:r>
          </a:p>
        </p:txBody>
      </p:sp>
      <p:pic>
        <p:nvPicPr>
          <p:cNvPr id="14" name="Picture 13">
            <a:extLst>
              <a:ext uri="{FF2B5EF4-FFF2-40B4-BE49-F238E27FC236}">
                <a16:creationId xmlns:a16="http://schemas.microsoft.com/office/drawing/2014/main" id="{5AFEADF7-0495-4499-84FF-C92BA93DCB8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1323" y="93613"/>
            <a:ext cx="2952241" cy="1660635"/>
          </a:xfrm>
          <a:prstGeom prst="rect">
            <a:avLst/>
          </a:prstGeom>
        </p:spPr>
      </p:pic>
      <p:sp>
        <p:nvSpPr>
          <p:cNvPr id="8" name="TextBox 7">
            <a:extLst>
              <a:ext uri="{FF2B5EF4-FFF2-40B4-BE49-F238E27FC236}">
                <a16:creationId xmlns:a16="http://schemas.microsoft.com/office/drawing/2014/main" id="{AF9A0681-221F-4A5F-BF1E-BA45D6D489E3}"/>
              </a:ext>
            </a:extLst>
          </p:cNvPr>
          <p:cNvSpPr txBox="1"/>
          <p:nvPr/>
        </p:nvSpPr>
        <p:spPr>
          <a:xfrm rot="10800000" flipH="1" flipV="1">
            <a:off x="411480" y="5366322"/>
            <a:ext cx="11176689" cy="369332"/>
          </a:xfrm>
          <a:prstGeom prst="rect">
            <a:avLst/>
          </a:prstGeom>
          <a:noFill/>
        </p:spPr>
        <p:txBody>
          <a:bodyPr wrap="square" rtlCol="0">
            <a:spAutoFit/>
          </a:bodyPr>
          <a:lstStyle/>
          <a:p>
            <a:r>
              <a:rPr lang="en-GB" dirty="0"/>
              <a:t>Subway is actively seeking new franchisees to become part of their success story and we aim to do just that.</a:t>
            </a:r>
          </a:p>
        </p:txBody>
      </p:sp>
      <p:sp>
        <p:nvSpPr>
          <p:cNvPr id="9" name="Rectangle 8">
            <a:extLst>
              <a:ext uri="{FF2B5EF4-FFF2-40B4-BE49-F238E27FC236}">
                <a16:creationId xmlns:a16="http://schemas.microsoft.com/office/drawing/2014/main" id="{E2F32A62-4312-49D9-84AB-5472956728AE}"/>
              </a:ext>
            </a:extLst>
          </p:cNvPr>
          <p:cNvSpPr/>
          <p:nvPr/>
        </p:nvSpPr>
        <p:spPr>
          <a:xfrm>
            <a:off x="3827418" y="156753"/>
            <a:ext cx="5368834" cy="1446550"/>
          </a:xfrm>
          <a:prstGeom prst="rect">
            <a:avLst/>
          </a:prstGeom>
          <a:noFill/>
        </p:spPr>
        <p:txBody>
          <a:bodyPr wrap="square" lIns="91440" tIns="45720" rIns="91440" bIns="45720">
            <a:spAutoFit/>
          </a:bodyPr>
          <a:lstStyle/>
          <a:p>
            <a:pPr algn="ctr"/>
            <a:r>
              <a:rPr lang="en-GB" sz="8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Summary</a:t>
            </a:r>
          </a:p>
        </p:txBody>
      </p:sp>
      <p:sp>
        <p:nvSpPr>
          <p:cNvPr id="2" name="Slide Number Placeholder 1">
            <a:extLst>
              <a:ext uri="{FF2B5EF4-FFF2-40B4-BE49-F238E27FC236}">
                <a16:creationId xmlns:a16="http://schemas.microsoft.com/office/drawing/2014/main" id="{E01F01D9-A789-4038-86B0-C334CE5C7A26}"/>
              </a:ext>
            </a:extLst>
          </p:cNvPr>
          <p:cNvSpPr>
            <a:spLocks noGrp="1"/>
          </p:cNvSpPr>
          <p:nvPr>
            <p:ph type="sldNum" sz="quarter" idx="12"/>
          </p:nvPr>
        </p:nvSpPr>
        <p:spPr/>
        <p:txBody>
          <a:bodyPr/>
          <a:lstStyle/>
          <a:p>
            <a:fld id="{BF9FC1DC-D9CD-4985-A4A8-DE4B95C8793D}" type="slidenum">
              <a:rPr lang="en-GB" smtClean="0"/>
              <a:pPr/>
              <a:t>2</a:t>
            </a:fld>
            <a:endParaRPr lang="en-GB"/>
          </a:p>
        </p:txBody>
      </p:sp>
    </p:spTree>
    <p:extLst>
      <p:ext uri="{BB962C8B-B14F-4D97-AF65-F5344CB8AC3E}">
        <p14:creationId xmlns:p14="http://schemas.microsoft.com/office/powerpoint/2010/main" val="932371413"/>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E4C901-D381-44F8-9148-0BEA33D25ECE}"/>
              </a:ext>
            </a:extLst>
          </p:cNvPr>
          <p:cNvSpPr/>
          <p:nvPr/>
        </p:nvSpPr>
        <p:spPr>
          <a:xfrm>
            <a:off x="4499248" y="384155"/>
            <a:ext cx="3193503"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Objectives</a:t>
            </a:r>
          </a:p>
        </p:txBody>
      </p:sp>
      <p:sp>
        <p:nvSpPr>
          <p:cNvPr id="6" name="TextBox 5">
            <a:extLst>
              <a:ext uri="{FF2B5EF4-FFF2-40B4-BE49-F238E27FC236}">
                <a16:creationId xmlns:a16="http://schemas.microsoft.com/office/drawing/2014/main" id="{2BECDE39-BBF0-4E13-8E1A-AEB14897A5C6}"/>
              </a:ext>
            </a:extLst>
          </p:cNvPr>
          <p:cNvSpPr txBox="1"/>
          <p:nvPr/>
        </p:nvSpPr>
        <p:spPr>
          <a:xfrm>
            <a:off x="685800" y="1531620"/>
            <a:ext cx="10767060" cy="4893647"/>
          </a:xfrm>
          <a:prstGeom prst="rect">
            <a:avLst/>
          </a:prstGeom>
          <a:noFill/>
        </p:spPr>
        <p:txBody>
          <a:bodyPr wrap="square" rtlCol="0">
            <a:spAutoFit/>
          </a:bodyPr>
          <a:lstStyle/>
          <a:p>
            <a:r>
              <a:rPr lang="en-GB" sz="2400" dirty="0"/>
              <a:t>1.	To have sales approaching and surpassing £1,000,000 by the end of the first 	year</a:t>
            </a:r>
          </a:p>
          <a:p>
            <a:endParaRPr lang="en-GB" sz="2400" dirty="0"/>
          </a:p>
          <a:p>
            <a:r>
              <a:rPr lang="en-GB" sz="2400" dirty="0"/>
              <a:t>2.	Targeting and maintaining a net profit of at least 25% by the second year</a:t>
            </a:r>
          </a:p>
          <a:p>
            <a:endParaRPr lang="en-GB" sz="2400" dirty="0"/>
          </a:p>
          <a:p>
            <a:r>
              <a:rPr lang="en-GB" sz="2400" dirty="0"/>
              <a:t>3.	To cultivate monthly sales to reach £30,000 by the end of the fourth month, 	and £45,000 weekly by the end of the first year of operation</a:t>
            </a:r>
          </a:p>
          <a:p>
            <a:endParaRPr lang="en-GB" sz="2400" dirty="0"/>
          </a:p>
          <a:p>
            <a:r>
              <a:rPr lang="en-GB" sz="2400" dirty="0"/>
              <a:t>4.	Ensuring my selected team will be constantly involved in individual parts of 	the project.</a:t>
            </a:r>
          </a:p>
          <a:p>
            <a:endParaRPr lang="en-GB" sz="2400" dirty="0"/>
          </a:p>
          <a:p>
            <a:r>
              <a:rPr lang="en-GB" sz="2400" dirty="0"/>
              <a:t>5.	Making sure there is sufficient amount of resources and materials for the new 	business.</a:t>
            </a:r>
          </a:p>
        </p:txBody>
      </p:sp>
      <p:pic>
        <p:nvPicPr>
          <p:cNvPr id="5" name="Picture 4">
            <a:extLst>
              <a:ext uri="{FF2B5EF4-FFF2-40B4-BE49-F238E27FC236}">
                <a16:creationId xmlns:a16="http://schemas.microsoft.com/office/drawing/2014/main" id="{E9F4E0AE-95FD-4806-800B-478DD7F00E4C}"/>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5800" y="98523"/>
            <a:ext cx="2547730" cy="1433097"/>
          </a:xfrm>
          <a:prstGeom prst="rect">
            <a:avLst/>
          </a:prstGeom>
        </p:spPr>
      </p:pic>
      <p:sp>
        <p:nvSpPr>
          <p:cNvPr id="2" name="Slide Number Placeholder 1">
            <a:extLst>
              <a:ext uri="{FF2B5EF4-FFF2-40B4-BE49-F238E27FC236}">
                <a16:creationId xmlns:a16="http://schemas.microsoft.com/office/drawing/2014/main" id="{84843D81-7C17-41BD-B27C-677322CC9EB1}"/>
              </a:ext>
            </a:extLst>
          </p:cNvPr>
          <p:cNvSpPr>
            <a:spLocks noGrp="1"/>
          </p:cNvSpPr>
          <p:nvPr>
            <p:ph type="sldNum" sz="quarter" idx="12"/>
          </p:nvPr>
        </p:nvSpPr>
        <p:spPr/>
        <p:txBody>
          <a:bodyPr/>
          <a:lstStyle/>
          <a:p>
            <a:fld id="{BF9FC1DC-D9CD-4985-A4A8-DE4B95C8793D}" type="slidenum">
              <a:rPr lang="en-GB" smtClean="0"/>
              <a:pPr/>
              <a:t>3</a:t>
            </a:fld>
            <a:endParaRPr lang="en-GB"/>
          </a:p>
        </p:txBody>
      </p:sp>
    </p:spTree>
    <p:extLst>
      <p:ext uri="{BB962C8B-B14F-4D97-AF65-F5344CB8AC3E}">
        <p14:creationId xmlns:p14="http://schemas.microsoft.com/office/powerpoint/2010/main" val="2527066319"/>
      </p:ext>
    </p:extLst>
  </p:cSld>
  <p:clrMapOvr>
    <a:masterClrMapping/>
  </p:clrMapOvr>
  <p:transition>
    <p:zo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F822DB-DC2E-4661-8ABE-F4BB4DEBD665}"/>
              </a:ext>
            </a:extLst>
          </p:cNvPr>
          <p:cNvSpPr/>
          <p:nvPr/>
        </p:nvSpPr>
        <p:spPr>
          <a:xfrm>
            <a:off x="266700" y="1505633"/>
            <a:ext cx="11437620" cy="1938992"/>
          </a:xfrm>
          <a:prstGeom prst="rect">
            <a:avLst/>
          </a:prstGeom>
        </p:spPr>
        <p:txBody>
          <a:bodyPr wrap="square">
            <a:spAutoFit/>
          </a:bodyPr>
          <a:lstStyle/>
          <a:p>
            <a:r>
              <a:rPr lang="en-GB" sz="2400" dirty="0"/>
              <a:t>The Subway company will be equally managed by Shelly, </a:t>
            </a:r>
            <a:r>
              <a:rPr lang="en-GB" sz="2400" dirty="0" err="1"/>
              <a:t>Delwar</a:t>
            </a:r>
            <a:r>
              <a:rPr lang="en-GB" sz="2400" dirty="0"/>
              <a:t>, Farzana, Jay, Tanzina and Kamrun. Each will play an active role in managing the business as well as the day to day operations and all will assist in maintaining and reviewing operations of the business. We will report to the clients weekly with updates on business performance</a:t>
            </a:r>
          </a:p>
        </p:txBody>
      </p:sp>
      <p:sp>
        <p:nvSpPr>
          <p:cNvPr id="5" name="Rectangle 4">
            <a:extLst>
              <a:ext uri="{FF2B5EF4-FFF2-40B4-BE49-F238E27FC236}">
                <a16:creationId xmlns:a16="http://schemas.microsoft.com/office/drawing/2014/main" id="{10A08832-ABCE-4A4A-B155-8FC8BF660314}"/>
              </a:ext>
            </a:extLst>
          </p:cNvPr>
          <p:cNvSpPr/>
          <p:nvPr/>
        </p:nvSpPr>
        <p:spPr>
          <a:xfrm>
            <a:off x="266700" y="3619562"/>
            <a:ext cx="11437620" cy="830997"/>
          </a:xfrm>
          <a:prstGeom prst="rect">
            <a:avLst/>
          </a:prstGeom>
        </p:spPr>
        <p:txBody>
          <a:bodyPr wrap="square">
            <a:spAutoFit/>
          </a:bodyPr>
          <a:lstStyle/>
          <a:p>
            <a:r>
              <a:rPr lang="en-GB" sz="2400" dirty="0"/>
              <a:t>Additionally, there will be an assistant manager (to be hired) to perform secondary management functions.</a:t>
            </a:r>
          </a:p>
        </p:txBody>
      </p:sp>
      <p:sp>
        <p:nvSpPr>
          <p:cNvPr id="6" name="Rectangle 5">
            <a:extLst>
              <a:ext uri="{FF2B5EF4-FFF2-40B4-BE49-F238E27FC236}">
                <a16:creationId xmlns:a16="http://schemas.microsoft.com/office/drawing/2014/main" id="{60920EDE-5EBB-495B-A780-89D24E5CBDDF}"/>
              </a:ext>
            </a:extLst>
          </p:cNvPr>
          <p:cNvSpPr/>
          <p:nvPr/>
        </p:nvSpPr>
        <p:spPr>
          <a:xfrm>
            <a:off x="266700" y="4983035"/>
            <a:ext cx="11437620" cy="830997"/>
          </a:xfrm>
          <a:prstGeom prst="rect">
            <a:avLst/>
          </a:prstGeom>
        </p:spPr>
        <p:txBody>
          <a:bodyPr wrap="square">
            <a:spAutoFit/>
          </a:bodyPr>
          <a:lstStyle/>
          <a:p>
            <a:r>
              <a:rPr lang="en-GB" sz="2400" dirty="0"/>
              <a:t>We will also employ part time personnel to handle serving customers and day to day running of the business.</a:t>
            </a:r>
          </a:p>
        </p:txBody>
      </p:sp>
      <p:sp>
        <p:nvSpPr>
          <p:cNvPr id="7" name="Rectangle 6">
            <a:extLst>
              <a:ext uri="{FF2B5EF4-FFF2-40B4-BE49-F238E27FC236}">
                <a16:creationId xmlns:a16="http://schemas.microsoft.com/office/drawing/2014/main" id="{95FA6215-E0BC-414B-925B-A1BF6C836DEF}"/>
              </a:ext>
            </a:extLst>
          </p:cNvPr>
          <p:cNvSpPr/>
          <p:nvPr/>
        </p:nvSpPr>
        <p:spPr>
          <a:xfrm>
            <a:off x="2519465" y="320930"/>
            <a:ext cx="6932090"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a:t>
            </a: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anagement Summary</a:t>
            </a:r>
          </a:p>
        </p:txBody>
      </p:sp>
      <p:pic>
        <p:nvPicPr>
          <p:cNvPr id="8" name="Picture 7">
            <a:extLst>
              <a:ext uri="{FF2B5EF4-FFF2-40B4-BE49-F238E27FC236}">
                <a16:creationId xmlns:a16="http://schemas.microsoft.com/office/drawing/2014/main" id="{BFF73E16-33B6-4299-9D94-6D46F4B75C83}"/>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422" y="179259"/>
            <a:ext cx="2145196" cy="1206672"/>
          </a:xfrm>
          <a:prstGeom prst="rect">
            <a:avLst/>
          </a:prstGeom>
        </p:spPr>
      </p:pic>
      <p:sp>
        <p:nvSpPr>
          <p:cNvPr id="2" name="Slide Number Placeholder 1">
            <a:extLst>
              <a:ext uri="{FF2B5EF4-FFF2-40B4-BE49-F238E27FC236}">
                <a16:creationId xmlns:a16="http://schemas.microsoft.com/office/drawing/2014/main" id="{8CB421CB-AA48-431A-917D-F5F3617D88F4}"/>
              </a:ext>
            </a:extLst>
          </p:cNvPr>
          <p:cNvSpPr>
            <a:spLocks noGrp="1"/>
          </p:cNvSpPr>
          <p:nvPr>
            <p:ph type="sldNum" sz="quarter" idx="12"/>
          </p:nvPr>
        </p:nvSpPr>
        <p:spPr/>
        <p:txBody>
          <a:bodyPr/>
          <a:lstStyle/>
          <a:p>
            <a:fld id="{BF9FC1DC-D9CD-4985-A4A8-DE4B95C8793D}" type="slidenum">
              <a:rPr lang="en-GB" smtClean="0"/>
              <a:pPr/>
              <a:t>4</a:t>
            </a:fld>
            <a:endParaRPr lang="en-GB"/>
          </a:p>
        </p:txBody>
      </p:sp>
    </p:spTree>
    <p:extLst>
      <p:ext uri="{BB962C8B-B14F-4D97-AF65-F5344CB8AC3E}">
        <p14:creationId xmlns:p14="http://schemas.microsoft.com/office/powerpoint/2010/main" val="3055843889"/>
      </p:ext>
    </p:extLst>
  </p:cSld>
  <p:clrMapOvr>
    <a:masterClrMapping/>
  </p:clrMapOvr>
  <p:transition>
    <p:pull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14DEE79-6D89-4FAF-BF56-7A422B5FEB30}"/>
              </a:ext>
            </a:extLst>
          </p:cNvPr>
          <p:cNvSpPr/>
          <p:nvPr/>
        </p:nvSpPr>
        <p:spPr>
          <a:xfrm>
            <a:off x="2495751" y="589895"/>
            <a:ext cx="7200497" cy="923330"/>
          </a:xfrm>
          <a:prstGeom prst="rect">
            <a:avLst/>
          </a:prstGeom>
          <a:noFill/>
        </p:spPr>
        <p:txBody>
          <a:bodyPr wrap="none" lIns="91440" tIns="45720" rIns="91440" bIns="45720">
            <a:spAutoFit/>
          </a:bodyPr>
          <a:lstStyle/>
          <a:p>
            <a:pPr algn="ctr"/>
            <a:r>
              <a:rPr lang="en-US" sz="5400" b="1" cap="none" spc="0" dirty="0" err="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Organisational</a:t>
            </a: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 Structure</a:t>
            </a:r>
          </a:p>
        </p:txBody>
      </p:sp>
      <p:sp>
        <p:nvSpPr>
          <p:cNvPr id="5" name="Rectangle 4">
            <a:extLst>
              <a:ext uri="{FF2B5EF4-FFF2-40B4-BE49-F238E27FC236}">
                <a16:creationId xmlns:a16="http://schemas.microsoft.com/office/drawing/2014/main" id="{75A872AD-26D7-42DF-8C17-436B37562ADC}"/>
              </a:ext>
            </a:extLst>
          </p:cNvPr>
          <p:cNvSpPr/>
          <p:nvPr/>
        </p:nvSpPr>
        <p:spPr>
          <a:xfrm>
            <a:off x="502920" y="1582341"/>
            <a:ext cx="11338560" cy="4770537"/>
          </a:xfrm>
          <a:prstGeom prst="rect">
            <a:avLst/>
          </a:prstGeom>
        </p:spPr>
        <p:txBody>
          <a:bodyPr wrap="square">
            <a:spAutoFit/>
          </a:bodyPr>
          <a:lstStyle/>
          <a:p>
            <a:r>
              <a:rPr lang="en-GB" sz="2800" dirty="0"/>
              <a:t>Owners</a:t>
            </a:r>
            <a:r>
              <a:rPr lang="en-GB" sz="2400" dirty="0"/>
              <a:t> – Shelly, </a:t>
            </a:r>
            <a:r>
              <a:rPr lang="en-GB" sz="2400" dirty="0" err="1"/>
              <a:t>Delwar</a:t>
            </a:r>
            <a:r>
              <a:rPr lang="en-GB" sz="2400" dirty="0"/>
              <a:t> and Farzana will operate as general managers/managing partners, whilst Jay, </a:t>
            </a:r>
            <a:r>
              <a:rPr lang="en-GB" sz="2400" dirty="0" err="1"/>
              <a:t>Tanzina</a:t>
            </a:r>
            <a:r>
              <a:rPr lang="en-GB" sz="2400" dirty="0"/>
              <a:t> and </a:t>
            </a:r>
            <a:r>
              <a:rPr lang="en-GB" sz="2400" dirty="0" err="1"/>
              <a:t>Kamrun</a:t>
            </a:r>
            <a:r>
              <a:rPr lang="en-GB" sz="2400" dirty="0"/>
              <a:t> will take care of the Marketing and Accounting function for the business</a:t>
            </a:r>
          </a:p>
          <a:p>
            <a:endParaRPr lang="en-GB" sz="2400" dirty="0"/>
          </a:p>
          <a:p>
            <a:r>
              <a:rPr lang="en-GB" sz="2800" dirty="0"/>
              <a:t>Assistant manager </a:t>
            </a:r>
            <a:r>
              <a:rPr lang="en-GB" sz="2400" dirty="0"/>
              <a:t>– will be a salaried employee, will provide regular customer service and assistance to the managers.</a:t>
            </a:r>
          </a:p>
          <a:p>
            <a:endParaRPr lang="en-GB" sz="2400" dirty="0"/>
          </a:p>
          <a:p>
            <a:r>
              <a:rPr lang="en-GB" sz="2800" dirty="0"/>
              <a:t>Team leaders </a:t>
            </a:r>
            <a:r>
              <a:rPr lang="en-GB" sz="2400" dirty="0"/>
              <a:t>– will run the shifts throughout the week to ensure service and product standards are maintained.</a:t>
            </a:r>
          </a:p>
          <a:p>
            <a:endParaRPr lang="en-GB" sz="2400" dirty="0"/>
          </a:p>
          <a:p>
            <a:r>
              <a:rPr lang="en-GB" sz="2800" dirty="0"/>
              <a:t>Customer service assistants </a:t>
            </a:r>
            <a:r>
              <a:rPr lang="en-GB" sz="2400" dirty="0"/>
              <a:t>– to be hired to provide customer service and all daily activities in running the business</a:t>
            </a:r>
          </a:p>
        </p:txBody>
      </p:sp>
      <p:pic>
        <p:nvPicPr>
          <p:cNvPr id="6" name="Picture 5">
            <a:extLst>
              <a:ext uri="{FF2B5EF4-FFF2-40B4-BE49-F238E27FC236}">
                <a16:creationId xmlns:a16="http://schemas.microsoft.com/office/drawing/2014/main" id="{832E8114-59E5-472A-8F98-48216C667A45}"/>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5950" y="346860"/>
            <a:ext cx="2049670" cy="1152939"/>
          </a:xfrm>
          <a:prstGeom prst="rect">
            <a:avLst/>
          </a:prstGeom>
        </p:spPr>
      </p:pic>
      <p:sp>
        <p:nvSpPr>
          <p:cNvPr id="2" name="Slide Number Placeholder 1">
            <a:extLst>
              <a:ext uri="{FF2B5EF4-FFF2-40B4-BE49-F238E27FC236}">
                <a16:creationId xmlns:a16="http://schemas.microsoft.com/office/drawing/2014/main" id="{05D02775-7CFB-48B8-89A6-7FD5F687F91B}"/>
              </a:ext>
            </a:extLst>
          </p:cNvPr>
          <p:cNvSpPr>
            <a:spLocks noGrp="1"/>
          </p:cNvSpPr>
          <p:nvPr>
            <p:ph type="sldNum" sz="quarter" idx="12"/>
          </p:nvPr>
        </p:nvSpPr>
        <p:spPr/>
        <p:txBody>
          <a:bodyPr/>
          <a:lstStyle/>
          <a:p>
            <a:fld id="{BF9FC1DC-D9CD-4985-A4A8-DE4B95C8793D}" type="slidenum">
              <a:rPr lang="en-GB" smtClean="0"/>
              <a:pPr/>
              <a:t>5</a:t>
            </a:fld>
            <a:endParaRPr lang="en-GB"/>
          </a:p>
        </p:txBody>
      </p:sp>
    </p:spTree>
    <p:extLst>
      <p:ext uri="{BB962C8B-B14F-4D97-AF65-F5344CB8AC3E}">
        <p14:creationId xmlns:p14="http://schemas.microsoft.com/office/powerpoint/2010/main" val="174103120"/>
      </p:ext>
    </p:extLst>
  </p:cSld>
  <p:clrMapOvr>
    <a:masterClrMapping/>
  </p:clrMapOvr>
  <p:transition>
    <p:split orient="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FEADF7-0495-4499-84FF-C92BA93DCB8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66649" y="4234539"/>
            <a:ext cx="2952241" cy="1660635"/>
          </a:xfrm>
          <a:prstGeom prst="rect">
            <a:avLst/>
          </a:prstGeom>
        </p:spPr>
      </p:pic>
      <p:sp>
        <p:nvSpPr>
          <p:cNvPr id="7" name="Rectangle 6"/>
          <p:cNvSpPr/>
          <p:nvPr/>
        </p:nvSpPr>
        <p:spPr>
          <a:xfrm>
            <a:off x="506967" y="602958"/>
            <a:ext cx="7301294" cy="923330"/>
          </a:xfrm>
          <a:prstGeom prst="rect">
            <a:avLst/>
          </a:prstGeom>
          <a:noFill/>
        </p:spPr>
        <p:txBody>
          <a:bodyPr wrap="none" lIns="91440" tIns="45720" rIns="91440" bIns="45720">
            <a:spAutoFit/>
          </a:bodyPr>
          <a:lstStyle/>
          <a:p>
            <a:pPr algn="ctr"/>
            <a:r>
              <a:rPr lang="en-US" sz="5400" b="1" cap="none" spc="0"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COST AND TIME SCALE</a:t>
            </a:r>
          </a:p>
        </p:txBody>
      </p:sp>
      <p:sp>
        <p:nvSpPr>
          <p:cNvPr id="8" name="Content Placeholder 7"/>
          <p:cNvSpPr>
            <a:spLocks noGrp="1"/>
          </p:cNvSpPr>
          <p:nvPr>
            <p:ph sz="half" idx="1"/>
          </p:nvPr>
        </p:nvSpPr>
        <p:spPr/>
        <p:txBody>
          <a:bodyPr/>
          <a:lstStyle/>
          <a:p>
            <a:r>
              <a:rPr lang="en-GB" dirty="0"/>
              <a:t>COST</a:t>
            </a:r>
          </a:p>
          <a:p>
            <a:pPr>
              <a:buNone/>
            </a:pPr>
            <a:r>
              <a:rPr lang="en-GB" dirty="0"/>
              <a:t>Estimated Project cost of our Sub –Way relocation in Kennington Park of The set amount of 30000 on a level average.</a:t>
            </a:r>
          </a:p>
          <a:p>
            <a:pPr>
              <a:buNone/>
            </a:pPr>
            <a:endParaRPr lang="en-GB" dirty="0"/>
          </a:p>
          <a:p>
            <a:pPr>
              <a:buNone/>
            </a:pPr>
            <a:r>
              <a:rPr lang="en-GB" dirty="0"/>
              <a:t>The aim is to stay under budget. Only ways to over come that is to stay on target.</a:t>
            </a:r>
          </a:p>
          <a:p>
            <a:pPr>
              <a:buNone/>
            </a:pPr>
            <a:endParaRPr lang="en-GB" dirty="0"/>
          </a:p>
          <a:p>
            <a:pPr>
              <a:buNone/>
            </a:pPr>
            <a:endParaRPr lang="en-GB" dirty="0"/>
          </a:p>
        </p:txBody>
      </p:sp>
      <p:sp>
        <p:nvSpPr>
          <p:cNvPr id="6" name="Content Placeholder 5"/>
          <p:cNvSpPr>
            <a:spLocks noGrp="1"/>
          </p:cNvSpPr>
          <p:nvPr>
            <p:ph sz="half" idx="2"/>
          </p:nvPr>
        </p:nvSpPr>
        <p:spPr>
          <a:xfrm>
            <a:off x="5089970" y="2160589"/>
            <a:ext cx="4184034" cy="3880773"/>
          </a:xfrm>
        </p:spPr>
        <p:txBody>
          <a:bodyPr/>
          <a:lstStyle/>
          <a:p>
            <a:r>
              <a:rPr lang="en-GB" dirty="0"/>
              <a:t>Deliverable </a:t>
            </a:r>
          </a:p>
          <a:p>
            <a:pPr>
              <a:buNone/>
            </a:pPr>
            <a:r>
              <a:rPr lang="en-GB" dirty="0"/>
              <a:t>Estimated time scale of around six months to maximum One year.</a:t>
            </a:r>
          </a:p>
          <a:p>
            <a:pPr>
              <a:buNone/>
            </a:pPr>
            <a:endParaRPr lang="en-GB" dirty="0"/>
          </a:p>
        </p:txBody>
      </p:sp>
      <p:sp>
        <p:nvSpPr>
          <p:cNvPr id="2" name="Slide Number Placeholder 1">
            <a:extLst>
              <a:ext uri="{FF2B5EF4-FFF2-40B4-BE49-F238E27FC236}">
                <a16:creationId xmlns:a16="http://schemas.microsoft.com/office/drawing/2014/main" id="{6DA3DAC6-7415-4D7D-96A9-8E20F2C30AFC}"/>
              </a:ext>
            </a:extLst>
          </p:cNvPr>
          <p:cNvSpPr>
            <a:spLocks noGrp="1"/>
          </p:cNvSpPr>
          <p:nvPr>
            <p:ph type="sldNum" sz="quarter" idx="12"/>
          </p:nvPr>
        </p:nvSpPr>
        <p:spPr/>
        <p:txBody>
          <a:bodyPr/>
          <a:lstStyle/>
          <a:p>
            <a:fld id="{BF9FC1DC-D9CD-4985-A4A8-DE4B95C8793D}" type="slidenum">
              <a:rPr lang="en-GB" smtClean="0"/>
              <a:pPr/>
              <a:t>6</a:t>
            </a:fld>
            <a:endParaRPr lang="en-GB"/>
          </a:p>
        </p:txBody>
      </p:sp>
    </p:spTree>
    <p:extLst>
      <p:ext uri="{BB962C8B-B14F-4D97-AF65-F5344CB8AC3E}">
        <p14:creationId xmlns:p14="http://schemas.microsoft.com/office/powerpoint/2010/main" val="3254739779"/>
      </p:ext>
    </p:extLst>
  </p:cSld>
  <p:clrMapOvr>
    <a:masterClrMapping/>
  </p:clrMapOvr>
  <p:transition>
    <p:zoom dir="in"/>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a:t>Location Analysis</a:t>
            </a:r>
            <a:r>
              <a:rPr lang="en-GB" sz="5400" dirty="0"/>
              <a:t> </a:t>
            </a:r>
          </a:p>
        </p:txBody>
      </p:sp>
      <p:sp>
        <p:nvSpPr>
          <p:cNvPr id="5" name="Content Placeholder 4"/>
          <p:cNvSpPr>
            <a:spLocks noGrp="1"/>
          </p:cNvSpPr>
          <p:nvPr>
            <p:ph idx="1"/>
          </p:nvPr>
        </p:nvSpPr>
        <p:spPr>
          <a:xfrm>
            <a:off x="588844" y="1570653"/>
            <a:ext cx="9233582" cy="4579424"/>
          </a:xfrm>
        </p:spPr>
        <p:txBody>
          <a:bodyPr>
            <a:normAutofit/>
          </a:bodyPr>
          <a:lstStyle/>
          <a:p>
            <a:pPr algn="just"/>
            <a:r>
              <a:rPr lang="en-US" dirty="0"/>
              <a:t>The Proposed places are rated considering the factors that will have positive or negative impact on the financial performance and operational performance of the subway restaurants:   </a:t>
            </a:r>
          </a:p>
          <a:p>
            <a:pPr marL="0" algn="just">
              <a:lnSpc>
                <a:spcPct val="150000"/>
              </a:lnSpc>
              <a:spcBef>
                <a:spcPts val="0"/>
              </a:spcBef>
            </a:pPr>
            <a:endParaRPr lang="en-US" dirty="0">
              <a:latin typeface="Arial"/>
              <a:ea typeface="Times New Roman"/>
              <a:cs typeface="Times New Roman"/>
            </a:endParaRPr>
          </a:p>
          <a:p>
            <a:pPr>
              <a:buNone/>
            </a:pPr>
            <a:endParaRPr lang="en-US" dirty="0"/>
          </a:p>
        </p:txBody>
      </p:sp>
      <p:graphicFrame>
        <p:nvGraphicFramePr>
          <p:cNvPr id="6" name="Table 5"/>
          <p:cNvGraphicFramePr>
            <a:graphicFrameLocks noGrp="1"/>
          </p:cNvGraphicFramePr>
          <p:nvPr/>
        </p:nvGraphicFramePr>
        <p:xfrm>
          <a:off x="548392" y="2536721"/>
          <a:ext cx="8654602" cy="3879700"/>
        </p:xfrm>
        <a:graphic>
          <a:graphicData uri="http://schemas.openxmlformats.org/drawingml/2006/table">
            <a:tbl>
              <a:tblPr/>
              <a:tblGrid>
                <a:gridCol w="2726706">
                  <a:extLst>
                    <a:ext uri="{9D8B030D-6E8A-4147-A177-3AD203B41FA5}">
                      <a16:colId xmlns:a16="http://schemas.microsoft.com/office/drawing/2014/main" val="20000"/>
                    </a:ext>
                  </a:extLst>
                </a:gridCol>
                <a:gridCol w="913723">
                  <a:extLst>
                    <a:ext uri="{9D8B030D-6E8A-4147-A177-3AD203B41FA5}">
                      <a16:colId xmlns:a16="http://schemas.microsoft.com/office/drawing/2014/main" val="20001"/>
                    </a:ext>
                  </a:extLst>
                </a:gridCol>
                <a:gridCol w="1713567">
                  <a:extLst>
                    <a:ext uri="{9D8B030D-6E8A-4147-A177-3AD203B41FA5}">
                      <a16:colId xmlns:a16="http://schemas.microsoft.com/office/drawing/2014/main" val="20002"/>
                    </a:ext>
                  </a:extLst>
                </a:gridCol>
                <a:gridCol w="1650303">
                  <a:extLst>
                    <a:ext uri="{9D8B030D-6E8A-4147-A177-3AD203B41FA5}">
                      <a16:colId xmlns:a16="http://schemas.microsoft.com/office/drawing/2014/main" val="20003"/>
                    </a:ext>
                  </a:extLst>
                </a:gridCol>
                <a:gridCol w="1650303">
                  <a:extLst>
                    <a:ext uri="{9D8B030D-6E8A-4147-A177-3AD203B41FA5}">
                      <a16:colId xmlns:a16="http://schemas.microsoft.com/office/drawing/2014/main" val="20004"/>
                    </a:ext>
                  </a:extLst>
                </a:gridCol>
              </a:tblGrid>
              <a:tr h="347258">
                <a:tc rowSpan="2">
                  <a:txBody>
                    <a:bodyPr/>
                    <a:lstStyle/>
                    <a:p>
                      <a:pPr marL="0" marR="0" algn="just">
                        <a:lnSpc>
                          <a:spcPct val="150000"/>
                        </a:lnSpc>
                        <a:spcBef>
                          <a:spcPts val="0"/>
                        </a:spcBef>
                        <a:spcAft>
                          <a:spcPts val="0"/>
                        </a:spcAft>
                      </a:pPr>
                      <a:r>
                        <a:rPr lang="en-US" sz="1100" dirty="0">
                          <a:latin typeface="Arial"/>
                          <a:ea typeface="Times New Roman"/>
                          <a:cs typeface="Times New Roman"/>
                        </a:rPr>
                        <a:t>Factors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marL="0" marR="0" algn="just">
                        <a:lnSpc>
                          <a:spcPct val="150000"/>
                        </a:lnSpc>
                        <a:spcBef>
                          <a:spcPts val="0"/>
                        </a:spcBef>
                        <a:spcAft>
                          <a:spcPts val="0"/>
                        </a:spcAft>
                      </a:pPr>
                      <a:r>
                        <a:rPr lang="en-US" sz="1100">
                          <a:latin typeface="Arial"/>
                          <a:ea typeface="Times New Roman"/>
                          <a:cs typeface="Times New Roman"/>
                        </a:rPr>
                        <a:t>Weights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a:lstStyle/>
                    <a:p>
                      <a:pPr marL="0" marR="0" algn="ctr">
                        <a:lnSpc>
                          <a:spcPct val="150000"/>
                        </a:lnSpc>
                        <a:spcBef>
                          <a:spcPts val="0"/>
                        </a:spcBef>
                        <a:spcAft>
                          <a:spcPts val="0"/>
                        </a:spcAft>
                      </a:pPr>
                      <a:r>
                        <a:rPr lang="en-US" sz="1100">
                          <a:latin typeface="Arial"/>
                          <a:ea typeface="Times New Roman"/>
                          <a:cs typeface="Times New Roman"/>
                        </a:rPr>
                        <a:t>Rating (out of 100)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694515">
                <a:tc vMerge="1">
                  <a:txBody>
                    <a:bodyPr/>
                    <a:lstStyle/>
                    <a:p>
                      <a:endParaRPr lang="en-US"/>
                    </a:p>
                  </a:txBody>
                  <a:tcPr/>
                </a:tc>
                <a:tc vMerge="1">
                  <a:txBody>
                    <a:bodyPr/>
                    <a:lstStyle/>
                    <a:p>
                      <a:endParaRPr lang="en-US"/>
                    </a:p>
                  </a:txBody>
                  <a:tcPr/>
                </a:tc>
                <a:tc>
                  <a:txBody>
                    <a:bodyPr/>
                    <a:lstStyle/>
                    <a:p>
                      <a:pPr marL="0" marR="0" indent="0" algn="just" defTabSz="457200" rtl="0" eaLnBrk="1" fontAlgn="auto" latinLnBrk="0" hangingPunct="1">
                        <a:lnSpc>
                          <a:spcPct val="150000"/>
                        </a:lnSpc>
                        <a:spcBef>
                          <a:spcPts val="0"/>
                        </a:spcBef>
                        <a:spcAft>
                          <a:spcPts val="0"/>
                        </a:spcAft>
                        <a:buClrTx/>
                        <a:buSzTx/>
                        <a:buFontTx/>
                        <a:buNone/>
                        <a:tabLst/>
                        <a:defRPr/>
                      </a:pPr>
                      <a:r>
                        <a:rPr lang="en-US" sz="1100" dirty="0">
                          <a:latin typeface="Arial"/>
                          <a:ea typeface="Times New Roman"/>
                          <a:cs typeface="Times New Roman"/>
                        </a:rPr>
                        <a:t>138 Kennington Park Road </a:t>
                      </a:r>
                      <a:r>
                        <a:rPr lang="en-GB" sz="1100" dirty="0">
                          <a:latin typeface="Arial"/>
                          <a:ea typeface="Times New Roman"/>
                          <a:cs typeface="Times New Roman"/>
                        </a:rPr>
                        <a:t>(0 miles away from the park)</a:t>
                      </a:r>
                      <a:endParaRPr lang="en-US" sz="1100" dirty="0">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48 cleaver square </a:t>
                      </a:r>
                      <a:r>
                        <a:rPr lang="en-GB" sz="1100" dirty="0">
                          <a:latin typeface="Arial"/>
                          <a:ea typeface="Times New Roman"/>
                          <a:cs typeface="Times New Roman"/>
                        </a:rPr>
                        <a:t>(.1 miles away from the park)</a:t>
                      </a:r>
                      <a:endParaRPr lang="en-US" sz="1100" dirty="0">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344 kennington road </a:t>
                      </a:r>
                      <a:r>
                        <a:rPr lang="en-GB" sz="1100" dirty="0">
                          <a:latin typeface="Arial"/>
                          <a:ea typeface="Times New Roman"/>
                          <a:cs typeface="Times New Roman"/>
                        </a:rPr>
                        <a:t>(.2 miles away from the park)</a:t>
                      </a:r>
                      <a:endParaRPr lang="en-US" sz="1100" dirty="0">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47258">
                <a:tc>
                  <a:txBody>
                    <a:bodyPr/>
                    <a:lstStyle/>
                    <a:p>
                      <a:pPr marL="0" marR="0" algn="just">
                        <a:lnSpc>
                          <a:spcPct val="150000"/>
                        </a:lnSpc>
                        <a:spcBef>
                          <a:spcPts val="0"/>
                        </a:spcBef>
                        <a:spcAft>
                          <a:spcPts val="0"/>
                        </a:spcAft>
                      </a:pPr>
                      <a:r>
                        <a:rPr lang="en-US" sz="1100">
                          <a:latin typeface="Arial"/>
                          <a:ea typeface="Times New Roman"/>
                          <a:cs typeface="Times New Roman"/>
                        </a:rPr>
                        <a:t>Visitors’ traffic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.40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90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65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94515">
                <a:tc>
                  <a:txBody>
                    <a:bodyPr/>
                    <a:lstStyle/>
                    <a:p>
                      <a:pPr marL="0" marR="0" algn="just">
                        <a:lnSpc>
                          <a:spcPct val="150000"/>
                        </a:lnSpc>
                        <a:spcBef>
                          <a:spcPts val="0"/>
                        </a:spcBef>
                        <a:spcAft>
                          <a:spcPts val="0"/>
                        </a:spcAft>
                      </a:pPr>
                      <a:r>
                        <a:rPr lang="en-US" sz="1100">
                          <a:latin typeface="Arial"/>
                          <a:ea typeface="Times New Roman"/>
                          <a:cs typeface="Times New Roman"/>
                        </a:rPr>
                        <a:t>Low Operating costs (e.g. space cost)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.20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60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70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94515">
                <a:tc>
                  <a:txBody>
                    <a:bodyPr/>
                    <a:lstStyle/>
                    <a:p>
                      <a:pPr marL="0" marR="0" algn="just">
                        <a:lnSpc>
                          <a:spcPct val="150000"/>
                        </a:lnSpc>
                        <a:spcBef>
                          <a:spcPts val="0"/>
                        </a:spcBef>
                        <a:spcAft>
                          <a:spcPts val="0"/>
                        </a:spcAft>
                      </a:pPr>
                      <a:r>
                        <a:rPr lang="en-US" sz="1100">
                          <a:latin typeface="Arial"/>
                          <a:ea typeface="Times New Roman"/>
                          <a:cs typeface="Times New Roman"/>
                        </a:rPr>
                        <a:t>Parking facility &amp; display area facility: Convenience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.15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75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60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65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47258">
                <a:tc>
                  <a:txBody>
                    <a:bodyPr/>
                    <a:lstStyle/>
                    <a:p>
                      <a:pPr marL="0" marR="0" algn="just">
                        <a:lnSpc>
                          <a:spcPct val="150000"/>
                        </a:lnSpc>
                        <a:spcBef>
                          <a:spcPts val="0"/>
                        </a:spcBef>
                        <a:spcAft>
                          <a:spcPts val="0"/>
                        </a:spcAft>
                      </a:pPr>
                      <a:r>
                        <a:rPr lang="en-US" sz="1100">
                          <a:latin typeface="Arial"/>
                          <a:ea typeface="Times New Roman"/>
                          <a:cs typeface="Times New Roman"/>
                        </a:rPr>
                        <a:t>Neighborhood/ environment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.15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55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50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47258">
                <a:tc>
                  <a:txBody>
                    <a:bodyPr/>
                    <a:lstStyle/>
                    <a:p>
                      <a:pPr marL="0" marR="0" algn="just">
                        <a:lnSpc>
                          <a:spcPct val="150000"/>
                        </a:lnSpc>
                        <a:spcBef>
                          <a:spcPts val="0"/>
                        </a:spcBef>
                        <a:spcAft>
                          <a:spcPts val="0"/>
                        </a:spcAft>
                      </a:pPr>
                      <a:r>
                        <a:rPr lang="en-US" sz="1100">
                          <a:latin typeface="Arial"/>
                          <a:ea typeface="Times New Roman"/>
                          <a:cs typeface="Times New Roman"/>
                        </a:rPr>
                        <a:t>Competitors’ presence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.10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50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65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60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47258">
                <a:tc gridSpan="2">
                  <a:txBody>
                    <a:bodyPr/>
                    <a:lstStyle/>
                    <a:p>
                      <a:pPr marL="0" marR="0" algn="r">
                        <a:lnSpc>
                          <a:spcPct val="150000"/>
                        </a:lnSpc>
                        <a:spcBef>
                          <a:spcPts val="0"/>
                        </a:spcBef>
                        <a:spcAft>
                          <a:spcPts val="0"/>
                        </a:spcAft>
                      </a:pPr>
                      <a:r>
                        <a:rPr lang="en-US" sz="1100">
                          <a:latin typeface="Arial"/>
                          <a:ea typeface="Times New Roman"/>
                          <a:cs typeface="Times New Roman"/>
                        </a:rPr>
                        <a:t>Total Rating</a:t>
                      </a: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0" marR="0" algn="just">
                        <a:lnSpc>
                          <a:spcPct val="150000"/>
                        </a:lnSpc>
                        <a:spcBef>
                          <a:spcPts val="0"/>
                        </a:spcBef>
                        <a:spcAft>
                          <a:spcPts val="0"/>
                        </a:spcAft>
                      </a:pPr>
                      <a:r>
                        <a:rPr lang="en-US" sz="1100">
                          <a:latin typeface="Arial"/>
                          <a:ea typeface="Times New Roman"/>
                          <a:cs typeface="Times New Roman"/>
                        </a:rPr>
                        <a:t>142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132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128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pic>
        <p:nvPicPr>
          <p:cNvPr id="7" name="Picture 6">
            <a:extLst>
              <a:ext uri="{FF2B5EF4-FFF2-40B4-BE49-F238E27FC236}">
                <a16:creationId xmlns:a16="http://schemas.microsoft.com/office/drawing/2014/main" id="{5AFEADF7-0495-4499-84FF-C92BA93DCB8B}"/>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31429" y="0"/>
            <a:ext cx="2635655" cy="1482555"/>
          </a:xfrm>
          <a:prstGeom prst="rect">
            <a:avLst/>
          </a:prstGeom>
        </p:spPr>
      </p:pic>
      <p:sp>
        <p:nvSpPr>
          <p:cNvPr id="3" name="Slide Number Placeholder 2">
            <a:extLst>
              <a:ext uri="{FF2B5EF4-FFF2-40B4-BE49-F238E27FC236}">
                <a16:creationId xmlns:a16="http://schemas.microsoft.com/office/drawing/2014/main" id="{3FAA08D3-5E81-47FB-8BB1-F1956177CFF8}"/>
              </a:ext>
            </a:extLst>
          </p:cNvPr>
          <p:cNvSpPr>
            <a:spLocks noGrp="1"/>
          </p:cNvSpPr>
          <p:nvPr>
            <p:ph type="sldNum" sz="quarter" idx="12"/>
          </p:nvPr>
        </p:nvSpPr>
        <p:spPr/>
        <p:txBody>
          <a:bodyPr/>
          <a:lstStyle/>
          <a:p>
            <a:fld id="{CB8BC5A1-F5E9-4C62-80AB-E6A38375ADAE}" type="slidenum">
              <a:rPr lang="en-GB" smtClean="0"/>
              <a:pPr/>
              <a:t>7</a:t>
            </a:fld>
            <a:endParaRPr lang="en-GB"/>
          </a:p>
        </p:txBody>
      </p:sp>
    </p:spTree>
    <p:extLst>
      <p:ext uri="{BB962C8B-B14F-4D97-AF65-F5344CB8AC3E}">
        <p14:creationId xmlns:p14="http://schemas.microsoft.com/office/powerpoint/2010/main" val="2470693986"/>
      </p:ext>
    </p:extLst>
  </p:cSld>
  <p:clrMapOvr>
    <a:masterClrMapping/>
  </p:clrMapOvr>
  <p:transition>
    <p:pull dir="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8658395" cy="865239"/>
          </a:xfrm>
        </p:spPr>
        <p:txBody>
          <a:bodyPr>
            <a:normAutofit fontScale="90000"/>
          </a:bodyPr>
          <a:lstStyle/>
          <a:p>
            <a:r>
              <a:rPr lang="en-US" sz="5400" dirty="0"/>
              <a:t>Location &amp; Facility (Cost)</a:t>
            </a:r>
            <a:r>
              <a:rPr lang="en-GB" sz="5400" dirty="0"/>
              <a:t> </a:t>
            </a:r>
          </a:p>
        </p:txBody>
      </p:sp>
      <p:sp>
        <p:nvSpPr>
          <p:cNvPr id="5" name="Content Placeholder 4"/>
          <p:cNvSpPr>
            <a:spLocks noGrp="1"/>
          </p:cNvSpPr>
          <p:nvPr>
            <p:ph idx="1"/>
          </p:nvPr>
        </p:nvSpPr>
        <p:spPr>
          <a:xfrm>
            <a:off x="588844" y="1570653"/>
            <a:ext cx="9233582" cy="4579424"/>
          </a:xfrm>
        </p:spPr>
        <p:txBody>
          <a:bodyPr>
            <a:normAutofit/>
          </a:bodyPr>
          <a:lstStyle/>
          <a:p>
            <a:pPr algn="just"/>
            <a:r>
              <a:rPr lang="en-US" dirty="0"/>
              <a:t>Planned to be placed in a brick &amp; mortar store equipped with the wooden furniture’s, other display &amp; kitchen facility (chilled and ambient display cases) and operational facilities (e.g. point of sales)</a:t>
            </a:r>
          </a:p>
          <a:p>
            <a:pPr algn="just"/>
            <a:r>
              <a:rPr lang="en-US" dirty="0"/>
              <a:t>Space is planned to be leased from the land lord in compensation of an upfront fee initially and monthly rent</a:t>
            </a:r>
            <a:endParaRPr lang="en-US" dirty="0">
              <a:latin typeface="Arial"/>
              <a:ea typeface="Times New Roman"/>
              <a:cs typeface="Times New Roman"/>
            </a:endParaRPr>
          </a:p>
          <a:p>
            <a:pPr>
              <a:buNone/>
            </a:pPr>
            <a:endParaRPr lang="en-US" dirty="0"/>
          </a:p>
        </p:txBody>
      </p:sp>
      <p:graphicFrame>
        <p:nvGraphicFramePr>
          <p:cNvPr id="7" name="Table 6"/>
          <p:cNvGraphicFramePr>
            <a:graphicFrameLocks noGrp="1"/>
          </p:cNvGraphicFramePr>
          <p:nvPr/>
        </p:nvGraphicFramePr>
        <p:xfrm>
          <a:off x="1578077" y="3392127"/>
          <a:ext cx="7108722" cy="2831693"/>
        </p:xfrm>
        <a:graphic>
          <a:graphicData uri="http://schemas.openxmlformats.org/drawingml/2006/table">
            <a:tbl>
              <a:tblPr/>
              <a:tblGrid>
                <a:gridCol w="3554361">
                  <a:extLst>
                    <a:ext uri="{9D8B030D-6E8A-4147-A177-3AD203B41FA5}">
                      <a16:colId xmlns:a16="http://schemas.microsoft.com/office/drawing/2014/main" val="20000"/>
                    </a:ext>
                  </a:extLst>
                </a:gridCol>
                <a:gridCol w="3554361">
                  <a:extLst>
                    <a:ext uri="{9D8B030D-6E8A-4147-A177-3AD203B41FA5}">
                      <a16:colId xmlns:a16="http://schemas.microsoft.com/office/drawing/2014/main" val="20001"/>
                    </a:ext>
                  </a:extLst>
                </a:gridCol>
              </a:tblGrid>
              <a:tr h="273359">
                <a:tc>
                  <a:txBody>
                    <a:bodyPr/>
                    <a:lstStyle/>
                    <a:p>
                      <a:pPr marL="0" marR="0" algn="just">
                        <a:lnSpc>
                          <a:spcPct val="150000"/>
                        </a:lnSpc>
                        <a:spcBef>
                          <a:spcPts val="0"/>
                        </a:spcBef>
                        <a:spcAft>
                          <a:spcPts val="0"/>
                        </a:spcAft>
                      </a:pPr>
                      <a:r>
                        <a:rPr lang="en-US" sz="1100">
                          <a:latin typeface="Arial"/>
                          <a:ea typeface="Times New Roman"/>
                          <a:cs typeface="Times New Roman"/>
                        </a:rPr>
                        <a:t>Real property lease fee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£12,000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26389">
                <a:tc>
                  <a:txBody>
                    <a:bodyPr/>
                    <a:lstStyle/>
                    <a:p>
                      <a:pPr marL="0" marR="0" algn="just">
                        <a:lnSpc>
                          <a:spcPct val="150000"/>
                        </a:lnSpc>
                        <a:spcBef>
                          <a:spcPts val="0"/>
                        </a:spcBef>
                        <a:spcAft>
                          <a:spcPts val="0"/>
                        </a:spcAft>
                      </a:pPr>
                      <a:r>
                        <a:rPr lang="en-US" sz="1100">
                          <a:latin typeface="Arial"/>
                          <a:ea typeface="Times New Roman"/>
                          <a:cs typeface="Times New Roman"/>
                        </a:rPr>
                        <a:t>Leasehold improvement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£47,500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26389">
                <a:tc>
                  <a:txBody>
                    <a:bodyPr/>
                    <a:lstStyle/>
                    <a:p>
                      <a:pPr marL="0" marR="0" algn="just">
                        <a:lnSpc>
                          <a:spcPct val="150000"/>
                        </a:lnSpc>
                        <a:spcBef>
                          <a:spcPts val="0"/>
                        </a:spcBef>
                        <a:spcAft>
                          <a:spcPts val="0"/>
                        </a:spcAft>
                      </a:pPr>
                      <a:r>
                        <a:rPr lang="en-US" sz="1100">
                          <a:latin typeface="Arial"/>
                          <a:ea typeface="Times New Roman"/>
                          <a:cs typeface="Times New Roman"/>
                        </a:rPr>
                        <a:t>Security system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£2500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26389">
                <a:tc>
                  <a:txBody>
                    <a:bodyPr/>
                    <a:lstStyle/>
                    <a:p>
                      <a:pPr marL="0" marR="0" algn="just">
                        <a:lnSpc>
                          <a:spcPct val="150000"/>
                        </a:lnSpc>
                        <a:spcBef>
                          <a:spcPts val="0"/>
                        </a:spcBef>
                        <a:spcAft>
                          <a:spcPts val="0"/>
                        </a:spcAft>
                      </a:pPr>
                      <a:r>
                        <a:rPr lang="en-US" sz="1100">
                          <a:latin typeface="Arial"/>
                          <a:ea typeface="Times New Roman"/>
                          <a:cs typeface="Times New Roman"/>
                        </a:rPr>
                        <a:t>Security system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26389">
                <a:tc>
                  <a:txBody>
                    <a:bodyPr/>
                    <a:lstStyle/>
                    <a:p>
                      <a:pPr marL="0" marR="0" algn="just">
                        <a:lnSpc>
                          <a:spcPct val="150000"/>
                        </a:lnSpc>
                        <a:spcBef>
                          <a:spcPts val="0"/>
                        </a:spcBef>
                        <a:spcAft>
                          <a:spcPts val="0"/>
                        </a:spcAft>
                      </a:pPr>
                      <a:r>
                        <a:rPr lang="en-US" sz="1100">
                          <a:latin typeface="Arial"/>
                          <a:ea typeface="Times New Roman"/>
                          <a:cs typeface="Times New Roman"/>
                        </a:rPr>
                        <a:t>Point of sales &amp; display case development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£7300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26389">
                <a:tc>
                  <a:txBody>
                    <a:bodyPr/>
                    <a:lstStyle/>
                    <a:p>
                      <a:pPr marL="0" marR="0" algn="just">
                        <a:lnSpc>
                          <a:spcPct val="150000"/>
                        </a:lnSpc>
                        <a:spcBef>
                          <a:spcPts val="0"/>
                        </a:spcBef>
                        <a:spcAft>
                          <a:spcPts val="0"/>
                        </a:spcAft>
                      </a:pPr>
                      <a:r>
                        <a:rPr lang="en-US" sz="1100">
                          <a:latin typeface="Arial"/>
                          <a:ea typeface="Times New Roman"/>
                          <a:cs typeface="Times New Roman"/>
                        </a:rPr>
                        <a:t>Equipment lease fee (security deposit)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£7000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26389">
                <a:tc>
                  <a:txBody>
                    <a:bodyPr/>
                    <a:lstStyle/>
                    <a:p>
                      <a:pPr marL="0" marR="0" algn="just">
                        <a:lnSpc>
                          <a:spcPct val="150000"/>
                        </a:lnSpc>
                        <a:spcBef>
                          <a:spcPts val="0"/>
                        </a:spcBef>
                        <a:spcAft>
                          <a:spcPts val="0"/>
                        </a:spcAft>
                      </a:pPr>
                      <a:r>
                        <a:rPr lang="en-US" sz="1100">
                          <a:latin typeface="Arial"/>
                          <a:ea typeface="Times New Roman"/>
                          <a:cs typeface="Times New Roman"/>
                        </a:rPr>
                        <a:t>Outside facility development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pic>
        <p:nvPicPr>
          <p:cNvPr id="6" name="Picture 5">
            <a:extLst>
              <a:ext uri="{FF2B5EF4-FFF2-40B4-BE49-F238E27FC236}">
                <a16:creationId xmlns:a16="http://schemas.microsoft.com/office/drawing/2014/main" id="{5AFEADF7-0495-4499-84FF-C92BA93DCB8B}"/>
              </a:ext>
            </a:extLst>
          </p:cNvPr>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04900" y="198115"/>
            <a:ext cx="1858003" cy="977541"/>
          </a:xfrm>
          <a:prstGeom prst="rect">
            <a:avLst/>
          </a:prstGeom>
        </p:spPr>
      </p:pic>
      <p:sp>
        <p:nvSpPr>
          <p:cNvPr id="3" name="Slide Number Placeholder 2">
            <a:extLst>
              <a:ext uri="{FF2B5EF4-FFF2-40B4-BE49-F238E27FC236}">
                <a16:creationId xmlns:a16="http://schemas.microsoft.com/office/drawing/2014/main" id="{4EEF7437-11EE-4A93-8707-20A2451B5B37}"/>
              </a:ext>
            </a:extLst>
          </p:cNvPr>
          <p:cNvSpPr>
            <a:spLocks noGrp="1"/>
          </p:cNvSpPr>
          <p:nvPr>
            <p:ph type="sldNum" sz="quarter" idx="12"/>
          </p:nvPr>
        </p:nvSpPr>
        <p:spPr/>
        <p:txBody>
          <a:bodyPr/>
          <a:lstStyle/>
          <a:p>
            <a:fld id="{CB8BC5A1-F5E9-4C62-80AB-E6A38375ADAE}" type="slidenum">
              <a:rPr lang="en-GB" smtClean="0"/>
              <a:pPr/>
              <a:t>8</a:t>
            </a:fld>
            <a:endParaRPr lang="en-GB"/>
          </a:p>
        </p:txBody>
      </p:sp>
    </p:spTree>
    <p:extLst>
      <p:ext uri="{BB962C8B-B14F-4D97-AF65-F5344CB8AC3E}">
        <p14:creationId xmlns:p14="http://schemas.microsoft.com/office/powerpoint/2010/main" val="1429271938"/>
      </p:ext>
    </p:extLst>
  </p:cSld>
  <p:clrMapOvr>
    <a:masterClrMapping/>
  </p:clrMapOvr>
  <p:transition>
    <p:pull dir="l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8658395" cy="865239"/>
          </a:xfrm>
        </p:spPr>
        <p:txBody>
          <a:bodyPr>
            <a:normAutofit fontScale="90000"/>
          </a:bodyPr>
          <a:lstStyle/>
          <a:p>
            <a:r>
              <a:rPr lang="en-US" sz="5400" dirty="0"/>
              <a:t>Target Market </a:t>
            </a:r>
            <a:r>
              <a:rPr lang="en-GB" sz="5400" dirty="0"/>
              <a:t> </a:t>
            </a:r>
          </a:p>
        </p:txBody>
      </p:sp>
      <p:sp>
        <p:nvSpPr>
          <p:cNvPr id="5" name="Content Placeholder 4"/>
          <p:cNvSpPr>
            <a:spLocks noGrp="1"/>
          </p:cNvSpPr>
          <p:nvPr>
            <p:ph idx="1"/>
          </p:nvPr>
        </p:nvSpPr>
        <p:spPr>
          <a:xfrm>
            <a:off x="588844" y="1570653"/>
            <a:ext cx="9233582" cy="4579424"/>
          </a:xfrm>
        </p:spPr>
        <p:txBody>
          <a:bodyPr>
            <a:normAutofit/>
          </a:bodyPr>
          <a:lstStyle/>
          <a:p>
            <a:pPr algn="just"/>
            <a:endParaRPr lang="en-GB" dirty="0"/>
          </a:p>
          <a:p>
            <a:pPr algn="just"/>
            <a:r>
              <a:rPr lang="en-GB" dirty="0"/>
              <a:t>From demographic perspective:</a:t>
            </a:r>
          </a:p>
          <a:p>
            <a:pPr lvl="1">
              <a:buFont typeface="Courier New" pitchFamily="49" charset="0"/>
              <a:buChar char="o"/>
            </a:pPr>
            <a:r>
              <a:rPr lang="en-US" dirty="0"/>
              <a:t>Fresh &amp; nutritious zero fat foods (fitness freaky customers of ages ranges from18-39)</a:t>
            </a:r>
          </a:p>
          <a:p>
            <a:pPr lvl="1">
              <a:buFont typeface="Courier New" pitchFamily="49" charset="0"/>
              <a:buChar char="o"/>
            </a:pPr>
            <a:r>
              <a:rPr lang="en-US" dirty="0"/>
              <a:t>Low fat (16%) for people of all ages </a:t>
            </a:r>
          </a:p>
          <a:p>
            <a:pPr lvl="1">
              <a:buFont typeface="Courier New" pitchFamily="49" charset="0"/>
              <a:buChar char="o"/>
            </a:pPr>
            <a:r>
              <a:rPr lang="en-US" dirty="0"/>
              <a:t>Kids’ meal.</a:t>
            </a:r>
          </a:p>
          <a:p>
            <a:pPr algn="just"/>
            <a:r>
              <a:rPr lang="en-GB" dirty="0"/>
              <a:t> From Psychological Perspective</a:t>
            </a:r>
          </a:p>
          <a:p>
            <a:pPr lvl="1" algn="just">
              <a:buFont typeface="Courier New" pitchFamily="49" charset="0"/>
              <a:buChar char="o"/>
            </a:pPr>
            <a:r>
              <a:rPr lang="en-US" dirty="0"/>
              <a:t>Customers who put more weight on the healthy life style</a:t>
            </a:r>
            <a:r>
              <a:rPr lang="en-GB" dirty="0"/>
              <a:t> </a:t>
            </a:r>
            <a:endParaRPr lang="en-US" dirty="0">
              <a:latin typeface="Arial"/>
              <a:ea typeface="Times New Roman"/>
              <a:cs typeface="Times New Roman"/>
            </a:endParaRPr>
          </a:p>
          <a:p>
            <a:r>
              <a:rPr lang="en-GB" dirty="0"/>
              <a:t>From Behavioural Perspective</a:t>
            </a:r>
          </a:p>
          <a:p>
            <a:pPr marL="742950" lvl="2" indent="-342900">
              <a:buFont typeface="Courier New" pitchFamily="49" charset="0"/>
              <a:buChar char="o"/>
            </a:pPr>
            <a:r>
              <a:rPr lang="en-US" dirty="0"/>
              <a:t>Customers who want pay premium price for healthy &amp; safe foods</a:t>
            </a:r>
            <a:endParaRPr lang="en-GB" dirty="0"/>
          </a:p>
          <a:p>
            <a:r>
              <a:rPr lang="en-GB" dirty="0"/>
              <a:t>Positioning strategy </a:t>
            </a:r>
          </a:p>
          <a:p>
            <a:pPr lvl="1">
              <a:buFont typeface="Courier New" pitchFamily="49" charset="0"/>
              <a:buChar char="o"/>
            </a:pPr>
            <a:r>
              <a:rPr lang="en-GB" dirty="0"/>
              <a:t>High value for highly nutritious and healthy food</a:t>
            </a:r>
          </a:p>
          <a:p>
            <a:pPr>
              <a:buNone/>
            </a:pPr>
            <a:endParaRPr lang="en-GB" dirty="0"/>
          </a:p>
          <a:p>
            <a:pPr>
              <a:buNone/>
            </a:pPr>
            <a:endParaRPr lang="en-GB" dirty="0"/>
          </a:p>
          <a:p>
            <a:pPr lvl="1">
              <a:buNone/>
            </a:pPr>
            <a:endParaRPr lang="en-US" dirty="0"/>
          </a:p>
          <a:p>
            <a:pPr lvl="1">
              <a:buFont typeface="Courier New" pitchFamily="49" charset="0"/>
              <a:buChar char="o"/>
            </a:pPr>
            <a:endParaRPr lang="en-GB" dirty="0"/>
          </a:p>
          <a:p>
            <a:pPr lvl="1">
              <a:buFont typeface="Courier New" pitchFamily="49" charset="0"/>
              <a:buChar char="o"/>
            </a:pPr>
            <a:endParaRPr lang="en-GB" dirty="0"/>
          </a:p>
          <a:p>
            <a:pPr lvl="1">
              <a:buFont typeface="Courier New" pitchFamily="49" charset="0"/>
              <a:buChar char="o"/>
            </a:pPr>
            <a:endParaRPr lang="en-US" dirty="0"/>
          </a:p>
          <a:p>
            <a:pPr lvl="1">
              <a:buNone/>
            </a:pPr>
            <a:endParaRPr lang="en-GB" dirty="0"/>
          </a:p>
          <a:p>
            <a:pPr lvl="1">
              <a:buFont typeface="Courier New" pitchFamily="49" charset="0"/>
              <a:buChar char="o"/>
            </a:pPr>
            <a:endParaRPr lang="en-US" dirty="0"/>
          </a:p>
        </p:txBody>
      </p:sp>
      <p:pic>
        <p:nvPicPr>
          <p:cNvPr id="4" name="Picture 3">
            <a:extLst>
              <a:ext uri="{FF2B5EF4-FFF2-40B4-BE49-F238E27FC236}">
                <a16:creationId xmlns:a16="http://schemas.microsoft.com/office/drawing/2014/main" id="{5AFEADF7-0495-4499-84FF-C92BA93DCB8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00889" y="289555"/>
            <a:ext cx="2952241" cy="1660635"/>
          </a:xfrm>
          <a:prstGeom prst="rect">
            <a:avLst/>
          </a:prstGeom>
        </p:spPr>
      </p:pic>
      <p:sp>
        <p:nvSpPr>
          <p:cNvPr id="3" name="Slide Number Placeholder 2">
            <a:extLst>
              <a:ext uri="{FF2B5EF4-FFF2-40B4-BE49-F238E27FC236}">
                <a16:creationId xmlns:a16="http://schemas.microsoft.com/office/drawing/2014/main" id="{7615ED9F-A888-4C6F-A2C3-5C5C046FC2A3}"/>
              </a:ext>
            </a:extLst>
          </p:cNvPr>
          <p:cNvSpPr>
            <a:spLocks noGrp="1"/>
          </p:cNvSpPr>
          <p:nvPr>
            <p:ph type="sldNum" sz="quarter" idx="12"/>
          </p:nvPr>
        </p:nvSpPr>
        <p:spPr/>
        <p:txBody>
          <a:bodyPr/>
          <a:lstStyle/>
          <a:p>
            <a:fld id="{CB8BC5A1-F5E9-4C62-80AB-E6A38375ADAE}" type="slidenum">
              <a:rPr lang="en-GB" smtClean="0"/>
              <a:pPr/>
              <a:t>9</a:t>
            </a:fld>
            <a:endParaRPr lang="en-GB"/>
          </a:p>
        </p:txBody>
      </p:sp>
    </p:spTree>
    <p:extLst>
      <p:ext uri="{BB962C8B-B14F-4D97-AF65-F5344CB8AC3E}">
        <p14:creationId xmlns:p14="http://schemas.microsoft.com/office/powerpoint/2010/main" val="2300671962"/>
      </p:ext>
    </p:extLst>
  </p:cSld>
  <p:clrMapOvr>
    <a:masterClrMapping/>
  </p:clrMapOvr>
  <p:transition>
    <p:pull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8658395" cy="865239"/>
          </a:xfrm>
        </p:spPr>
        <p:txBody>
          <a:bodyPr>
            <a:normAutofit fontScale="90000"/>
          </a:bodyPr>
          <a:lstStyle/>
          <a:p>
            <a:r>
              <a:rPr lang="en-US" sz="5400" dirty="0"/>
              <a:t>Marketing </a:t>
            </a:r>
            <a:r>
              <a:rPr lang="en-GB" sz="5400" dirty="0"/>
              <a:t> </a:t>
            </a:r>
          </a:p>
        </p:txBody>
      </p:sp>
      <p:graphicFrame>
        <p:nvGraphicFramePr>
          <p:cNvPr id="6" name="Content Placeholder 5"/>
          <p:cNvGraphicFramePr>
            <a:graphicFrameLocks noGrp="1"/>
          </p:cNvGraphicFramePr>
          <p:nvPr>
            <p:ph idx="1"/>
          </p:nvPr>
        </p:nvGraphicFramePr>
        <p:xfrm>
          <a:off x="1061883" y="1622323"/>
          <a:ext cx="7816645" cy="4277031"/>
        </p:xfrm>
        <a:graphic>
          <a:graphicData uri="http://schemas.openxmlformats.org/drawingml/2006/table">
            <a:tbl>
              <a:tblPr/>
              <a:tblGrid>
                <a:gridCol w="1281526">
                  <a:extLst>
                    <a:ext uri="{9D8B030D-6E8A-4147-A177-3AD203B41FA5}">
                      <a16:colId xmlns:a16="http://schemas.microsoft.com/office/drawing/2014/main" val="20000"/>
                    </a:ext>
                  </a:extLst>
                </a:gridCol>
                <a:gridCol w="6535119">
                  <a:extLst>
                    <a:ext uri="{9D8B030D-6E8A-4147-A177-3AD203B41FA5}">
                      <a16:colId xmlns:a16="http://schemas.microsoft.com/office/drawing/2014/main" val="20001"/>
                    </a:ext>
                  </a:extLst>
                </a:gridCol>
              </a:tblGrid>
              <a:tr h="1356049">
                <a:tc>
                  <a:txBody>
                    <a:bodyPr/>
                    <a:lstStyle/>
                    <a:p>
                      <a:pPr marL="0" marR="0" algn="just">
                        <a:lnSpc>
                          <a:spcPct val="150000"/>
                        </a:lnSpc>
                        <a:spcBef>
                          <a:spcPts val="0"/>
                        </a:spcBef>
                        <a:spcAft>
                          <a:spcPts val="0"/>
                        </a:spcAft>
                      </a:pPr>
                      <a:r>
                        <a:rPr lang="en-US" sz="1100" dirty="0">
                          <a:latin typeface="Arial"/>
                          <a:ea typeface="Times New Roman"/>
                          <a:cs typeface="Times New Roman"/>
                        </a:rPr>
                        <a:t>Products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a:latin typeface="Arial"/>
                          <a:ea typeface="Times New Roman"/>
                          <a:cs typeface="Times New Roman"/>
                        </a:rPr>
                        <a:t>The products to be included in the marketing mix are Veggie Delite, English muffins, Sandwich, Tuna Chicken Teriyaki etc. The product line will be developed considering the targeted segments.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546757">
                <a:tc>
                  <a:txBody>
                    <a:bodyPr/>
                    <a:lstStyle/>
                    <a:p>
                      <a:pPr marL="0" marR="0" algn="just">
                        <a:lnSpc>
                          <a:spcPct val="150000"/>
                        </a:lnSpc>
                        <a:spcBef>
                          <a:spcPts val="0"/>
                        </a:spcBef>
                        <a:spcAft>
                          <a:spcPts val="0"/>
                        </a:spcAft>
                      </a:pPr>
                      <a:r>
                        <a:rPr lang="en-US" sz="1100">
                          <a:latin typeface="Arial"/>
                          <a:ea typeface="Times New Roman"/>
                          <a:cs typeface="Times New Roman"/>
                        </a:rPr>
                        <a:t>Price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Premium pricing strategy: High value- High quality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808064">
                <a:tc>
                  <a:txBody>
                    <a:bodyPr/>
                    <a:lstStyle/>
                    <a:p>
                      <a:pPr marL="0" marR="0" algn="just">
                        <a:lnSpc>
                          <a:spcPct val="150000"/>
                        </a:lnSpc>
                        <a:spcBef>
                          <a:spcPts val="0"/>
                        </a:spcBef>
                        <a:spcAft>
                          <a:spcPts val="0"/>
                        </a:spcAft>
                      </a:pPr>
                      <a:r>
                        <a:rPr lang="en-US" sz="1100">
                          <a:latin typeface="Arial"/>
                          <a:ea typeface="Times New Roman"/>
                          <a:cs typeface="Times New Roman"/>
                        </a:rPr>
                        <a:t>Promotion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The main support will come from the Subway Franchisee Advertising Fund trust (e.g. TV show sponsoring, charitable contributions, sport event sponsoring). But as a franchise the focus will be on road side poster advertising, Display ads, Product Listing ads.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66161">
                <a:tc>
                  <a:txBody>
                    <a:bodyPr/>
                    <a:lstStyle/>
                    <a:p>
                      <a:pPr marL="0" marR="0" algn="just">
                        <a:lnSpc>
                          <a:spcPct val="150000"/>
                        </a:lnSpc>
                        <a:spcBef>
                          <a:spcPts val="0"/>
                        </a:spcBef>
                        <a:spcAft>
                          <a:spcPts val="0"/>
                        </a:spcAft>
                      </a:pPr>
                      <a:r>
                        <a:rPr lang="en-US" sz="1100">
                          <a:latin typeface="Arial"/>
                          <a:ea typeface="Times New Roman"/>
                          <a:cs typeface="Times New Roman"/>
                        </a:rPr>
                        <a:t>Place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100" dirty="0">
                          <a:latin typeface="Arial"/>
                          <a:ea typeface="Times New Roman"/>
                          <a:cs typeface="Times New Roman"/>
                        </a:rPr>
                        <a:t>The Kennington road area.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pic>
        <p:nvPicPr>
          <p:cNvPr id="4" name="Picture 3">
            <a:extLst>
              <a:ext uri="{FF2B5EF4-FFF2-40B4-BE49-F238E27FC236}">
                <a16:creationId xmlns:a16="http://schemas.microsoft.com/office/drawing/2014/main" id="{5AFEADF7-0495-4499-84FF-C92BA93DCB8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95495" y="1"/>
            <a:ext cx="2952241" cy="1397726"/>
          </a:xfrm>
          <a:prstGeom prst="rect">
            <a:avLst/>
          </a:prstGeom>
        </p:spPr>
      </p:pic>
      <p:sp>
        <p:nvSpPr>
          <p:cNvPr id="3" name="Slide Number Placeholder 2">
            <a:extLst>
              <a:ext uri="{FF2B5EF4-FFF2-40B4-BE49-F238E27FC236}">
                <a16:creationId xmlns:a16="http://schemas.microsoft.com/office/drawing/2014/main" id="{C097553B-14ED-4E5B-ABD2-DB9A8645905C}"/>
              </a:ext>
            </a:extLst>
          </p:cNvPr>
          <p:cNvSpPr>
            <a:spLocks noGrp="1"/>
          </p:cNvSpPr>
          <p:nvPr>
            <p:ph type="sldNum" sz="quarter" idx="12"/>
          </p:nvPr>
        </p:nvSpPr>
        <p:spPr/>
        <p:txBody>
          <a:bodyPr/>
          <a:lstStyle/>
          <a:p>
            <a:fld id="{CB8BC5A1-F5E9-4C62-80AB-E6A38375ADAE}" type="slidenum">
              <a:rPr lang="en-GB" smtClean="0"/>
              <a:pPr/>
              <a:t>10</a:t>
            </a:fld>
            <a:endParaRPr lang="en-GB"/>
          </a:p>
        </p:txBody>
      </p:sp>
    </p:spTree>
    <p:extLst>
      <p:ext uri="{BB962C8B-B14F-4D97-AF65-F5344CB8AC3E}">
        <p14:creationId xmlns:p14="http://schemas.microsoft.com/office/powerpoint/2010/main" val="3970851146"/>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508000" y="1193802"/>
            <a:ext cx="10363200" cy="4978399"/>
          </a:xfrm>
          <a:prstGeom prst="rect">
            <a:avLst/>
          </a:prstGeom>
        </p:spPr>
        <p:txBody>
          <a:bodyPr>
            <a:normAutofit/>
          </a:bodyPr>
          <a:lstStyle/>
          <a:p>
            <a:pPr marL="457189" indent="-457189" algn="just" defTabSz="1219170">
              <a:lnSpc>
                <a:spcPct val="150000"/>
              </a:lnSpc>
            </a:pPr>
            <a:r>
              <a:rPr lang="en-GB" sz="2133" kern="0" dirty="0">
                <a:solidFill>
                  <a:srgbClr val="000000"/>
                </a:solidFill>
                <a:latin typeface="Times New Roman"/>
                <a:ea typeface="Times New Roman"/>
                <a:cs typeface="Times New Roman"/>
                <a:sym typeface="Arial"/>
              </a:rPr>
              <a:t>Following Licences or approval should be approached:</a:t>
            </a:r>
          </a:p>
          <a:p>
            <a:pPr marL="457189" indent="-457189" algn="just" defTabSz="1219170">
              <a:lnSpc>
                <a:spcPct val="150000"/>
              </a:lnSpc>
              <a:buFont typeface="Arial" pitchFamily="34" charset="0"/>
              <a:buChar char="•"/>
            </a:pPr>
            <a:r>
              <a:rPr lang="en-GB" sz="2133" kern="0" dirty="0">
                <a:solidFill>
                  <a:srgbClr val="000000"/>
                </a:solidFill>
                <a:latin typeface="Times New Roman"/>
                <a:ea typeface="Times New Roman"/>
                <a:cs typeface="Times New Roman"/>
                <a:sym typeface="Arial"/>
              </a:rPr>
              <a:t>Application for registering the premises with the city council under Regulation (EC) No 852/2004. For which, Food safety plan should be outlined </a:t>
            </a:r>
          </a:p>
          <a:p>
            <a:pPr marL="457189" indent="-457189" algn="just" defTabSz="1219170">
              <a:lnSpc>
                <a:spcPct val="150000"/>
              </a:lnSpc>
              <a:buFont typeface="Arial" pitchFamily="34" charset="0"/>
              <a:buChar char="•"/>
            </a:pPr>
            <a:r>
              <a:rPr lang="en-GB" sz="2133" kern="0" dirty="0">
                <a:solidFill>
                  <a:srgbClr val="000000"/>
                </a:solidFill>
                <a:latin typeface="Times New Roman"/>
                <a:ea typeface="Times New Roman"/>
                <a:cs typeface="Times New Roman"/>
                <a:sym typeface="Arial"/>
              </a:rPr>
              <a:t>Premise License licence will cost an initial fee of (£150-1950)</a:t>
            </a:r>
            <a:endParaRPr lang="en-US" sz="2133" kern="0" dirty="0">
              <a:solidFill>
                <a:srgbClr val="000000"/>
              </a:solidFill>
              <a:latin typeface="Times New Roman"/>
              <a:ea typeface="Times New Roman"/>
              <a:cs typeface="Times New Roman"/>
              <a:sym typeface="Arial"/>
            </a:endParaRPr>
          </a:p>
          <a:p>
            <a:pPr marL="457189" indent="-457189" algn="just" defTabSz="1219170">
              <a:lnSpc>
                <a:spcPct val="150000"/>
              </a:lnSpc>
              <a:buFont typeface="Arial" pitchFamily="34" charset="0"/>
              <a:buChar char="•"/>
            </a:pPr>
            <a:r>
              <a:rPr lang="en-GB" sz="2133" kern="0" dirty="0">
                <a:solidFill>
                  <a:srgbClr val="000000"/>
                </a:solidFill>
                <a:latin typeface="Times New Roman"/>
                <a:ea typeface="Times New Roman"/>
                <a:cs typeface="Times New Roman"/>
                <a:sym typeface="Arial"/>
              </a:rPr>
              <a:t>Application for the franchises license which will cost £15000</a:t>
            </a:r>
            <a:endParaRPr lang="en-US" sz="2133" kern="0" dirty="0">
              <a:solidFill>
                <a:srgbClr val="000000"/>
              </a:solidFill>
              <a:latin typeface="Times New Roman"/>
              <a:ea typeface="Times New Roman"/>
              <a:cs typeface="Times New Roman"/>
              <a:sym typeface="Arial"/>
            </a:endParaRPr>
          </a:p>
          <a:p>
            <a:pPr marL="457189" indent="-457189" algn="just" defTabSz="1219170">
              <a:lnSpc>
                <a:spcPct val="150000"/>
              </a:lnSpc>
              <a:spcAft>
                <a:spcPts val="1333"/>
              </a:spcAft>
              <a:buFont typeface="Arial" pitchFamily="34" charset="0"/>
              <a:buChar char="•"/>
            </a:pPr>
            <a:r>
              <a:rPr lang="en-GB" sz="2133" kern="0" dirty="0">
                <a:solidFill>
                  <a:srgbClr val="000000"/>
                </a:solidFill>
                <a:latin typeface="Times New Roman"/>
                <a:ea typeface="Times New Roman"/>
                <a:cs typeface="Times New Roman"/>
                <a:sym typeface="Arial"/>
              </a:rPr>
              <a:t>Application for the registration with General Food law authority and Quality Control commission should also be made. </a:t>
            </a:r>
            <a:endParaRPr lang="en-US" sz="2133" kern="0" dirty="0">
              <a:solidFill>
                <a:srgbClr val="000000"/>
              </a:solidFill>
              <a:latin typeface="Times New Roman"/>
              <a:ea typeface="Times New Roman"/>
              <a:cs typeface="Times New Roman"/>
              <a:sym typeface="Arial"/>
            </a:endParaRPr>
          </a:p>
          <a:p>
            <a:pPr defTabSz="1219170">
              <a:defRPr/>
            </a:pPr>
            <a:endParaRPr lang="en-US" sz="2133" kern="0" dirty="0">
              <a:solidFill>
                <a:srgbClr val="000000"/>
              </a:solidFill>
              <a:latin typeface="Times New Roman" pitchFamily="18" charset="0"/>
              <a:ea typeface="Arial"/>
              <a:cs typeface="Times New Roman" pitchFamily="18" charset="0"/>
              <a:sym typeface="Arial"/>
            </a:endParaRPr>
          </a:p>
        </p:txBody>
      </p:sp>
      <p:grpSp>
        <p:nvGrpSpPr>
          <p:cNvPr id="3" name="Group 5"/>
          <p:cNvGrpSpPr/>
          <p:nvPr/>
        </p:nvGrpSpPr>
        <p:grpSpPr>
          <a:xfrm>
            <a:off x="0" y="177800"/>
            <a:ext cx="12200600" cy="780936"/>
            <a:chOff x="-6450" y="462048"/>
            <a:chExt cx="9150450" cy="585702"/>
          </a:xfrm>
        </p:grpSpPr>
        <p:grpSp>
          <p:nvGrpSpPr>
            <p:cNvPr id="4" name="Group 3"/>
            <p:cNvGrpSpPr/>
            <p:nvPr/>
          </p:nvGrpSpPr>
          <p:grpSpPr>
            <a:xfrm>
              <a:off x="-6450" y="462048"/>
              <a:ext cx="9150450" cy="585702"/>
              <a:chOff x="-6450" y="614448"/>
              <a:chExt cx="9150450" cy="585702"/>
            </a:xfrm>
          </p:grpSpPr>
          <p:grpSp>
            <p:nvGrpSpPr>
              <p:cNvPr id="6" name="Group 2"/>
              <p:cNvGrpSpPr/>
              <p:nvPr/>
            </p:nvGrpSpPr>
            <p:grpSpPr>
              <a:xfrm>
                <a:off x="-6450" y="614448"/>
                <a:ext cx="9150450" cy="585702"/>
                <a:chOff x="-6450" y="819150"/>
                <a:chExt cx="9150450" cy="585702"/>
              </a:xfrm>
            </p:grpSpPr>
            <p:cxnSp>
              <p:nvCxnSpPr>
                <p:cNvPr id="8" name="Shape 163"/>
                <p:cNvCxnSpPr/>
                <p:nvPr/>
              </p:nvCxnSpPr>
              <p:spPr>
                <a:xfrm>
                  <a:off x="-6450" y="1112001"/>
                  <a:ext cx="9150450" cy="0"/>
                </a:xfrm>
                <a:prstGeom prst="straightConnector1">
                  <a:avLst/>
                </a:prstGeom>
                <a:ln w="28575">
                  <a:headEnd type="none" w="lg" len="lg"/>
                  <a:tailEnd type="none" w="lg" len="lg"/>
                </a:ln>
              </p:spPr>
              <p:style>
                <a:lnRef idx="1">
                  <a:schemeClr val="dk1"/>
                </a:lnRef>
                <a:fillRef idx="0">
                  <a:schemeClr val="dk1"/>
                </a:fillRef>
                <a:effectRef idx="0">
                  <a:schemeClr val="dk1"/>
                </a:effectRef>
                <a:fontRef idx="minor">
                  <a:schemeClr val="tx1"/>
                </a:fontRef>
              </p:style>
            </p:cxnSp>
            <p:sp>
              <p:nvSpPr>
                <p:cNvPr id="9" name="Oval 8"/>
                <p:cNvSpPr/>
                <p:nvPr/>
              </p:nvSpPr>
              <p:spPr>
                <a:xfrm>
                  <a:off x="694433" y="819150"/>
                  <a:ext cx="609600" cy="585702"/>
                </a:xfrm>
                <a:prstGeom prst="ellipse">
                  <a:avLst/>
                </a:prstGeom>
                <a:solidFill>
                  <a:srgbClr val="FFCD1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1pPr>
                  <a:lvl2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2pPr>
                  <a:lvl3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3pPr>
                  <a:lvl4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4pPr>
                  <a:lvl5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5pPr>
                  <a:lvl6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6pPr>
                  <a:lvl7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7pPr>
                  <a:lvl8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8pPr>
                  <a:lvl9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9pPr>
                </a:lstStyle>
                <a:p>
                  <a:pPr algn="ctr" defTabSz="1219170"/>
                  <a:endParaRPr lang="en-US" sz="1600" b="1" kern="0" dirty="0">
                    <a:solidFill>
                      <a:srgbClr val="000000"/>
                    </a:solidFill>
                    <a:latin typeface="Cambria" panose="02040503050406030204" pitchFamily="18" charset="0"/>
                  </a:endParaRPr>
                </a:p>
              </p:txBody>
            </p:sp>
          </p:grpSp>
          <p:sp>
            <p:nvSpPr>
              <p:cNvPr id="7" name="Shape 264"/>
              <p:cNvSpPr txBox="1">
                <a:spLocks/>
              </p:cNvSpPr>
              <p:nvPr/>
            </p:nvSpPr>
            <p:spPr>
              <a:xfrm>
                <a:off x="1494954" y="666750"/>
                <a:ext cx="4220046" cy="435599"/>
              </a:xfrm>
              <a:prstGeom prst="rect">
                <a:avLst/>
              </a:prstGeom>
              <a:solidFill>
                <a:schemeClr val="bg1"/>
              </a:solidFill>
            </p:spPr>
            <p:txBody>
              <a:bodyPr lIns="121900" tIns="121900" rIns="121900" bIns="121900" anchor="ctr" anchorCtr="0">
                <a:noAutofit/>
              </a:bodyP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stStyle>
              <a:p>
                <a:pPr defTabSz="1219170"/>
                <a:r>
                  <a:rPr lang="en-US" sz="3733" b="1" kern="0" dirty="0">
                    <a:latin typeface="Century Gothic" panose="020B0502020202020204" pitchFamily="34" charset="0"/>
                    <a:cs typeface="Andalus" pitchFamily="18" charset="-78"/>
                  </a:rPr>
                  <a:t> Licensing </a:t>
                </a:r>
              </a:p>
            </p:txBody>
          </p:sp>
        </p:grpSp>
        <p:pic>
          <p:nvPicPr>
            <p:cNvPr id="5" name="Picture 4"/>
            <p:cNvPicPr>
              <a:picLocks noChangeAspect="1"/>
            </p:cNvPicPr>
            <p:nvPr/>
          </p:nvPicPr>
          <p:blipFill>
            <a:blip r:embed="rId2" cstate="print"/>
            <a:stretch>
              <a:fillRect/>
            </a:stretch>
          </p:blipFill>
          <p:spPr>
            <a:xfrm>
              <a:off x="856560" y="532156"/>
              <a:ext cx="361956" cy="445485"/>
            </a:xfrm>
            <a:prstGeom prst="rect">
              <a:avLst/>
            </a:prstGeom>
          </p:spPr>
        </p:pic>
      </p:grpSp>
      <p:pic>
        <p:nvPicPr>
          <p:cNvPr id="10" name="Picture 9">
            <a:extLst>
              <a:ext uri="{FF2B5EF4-FFF2-40B4-BE49-F238E27FC236}">
                <a16:creationId xmlns:a16="http://schemas.microsoft.com/office/drawing/2014/main" id="{5AFEADF7-0495-4499-84FF-C92BA93DCB8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483323" y="4730927"/>
            <a:ext cx="2952241" cy="1660635"/>
          </a:xfrm>
          <a:prstGeom prst="rect">
            <a:avLst/>
          </a:prstGeom>
        </p:spPr>
      </p:pic>
    </p:spTree>
    <p:extLst>
      <p:ext uri="{BB962C8B-B14F-4D97-AF65-F5344CB8AC3E}">
        <p14:creationId xmlns:p14="http://schemas.microsoft.com/office/powerpoint/2010/main" val="1979168499"/>
      </p:ext>
    </p:extLst>
  </p:cSld>
  <p:clrMapOvr>
    <a:masterClrMapping/>
  </p:clrMapOvr>
  <p:transition>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5"/>
          <p:cNvGrpSpPr/>
          <p:nvPr/>
        </p:nvGrpSpPr>
        <p:grpSpPr>
          <a:xfrm>
            <a:off x="0" y="177800"/>
            <a:ext cx="12200600" cy="780936"/>
            <a:chOff x="-6450" y="462048"/>
            <a:chExt cx="9150450" cy="585702"/>
          </a:xfrm>
        </p:grpSpPr>
        <p:grpSp>
          <p:nvGrpSpPr>
            <p:cNvPr id="4" name="Group 3"/>
            <p:cNvGrpSpPr/>
            <p:nvPr/>
          </p:nvGrpSpPr>
          <p:grpSpPr>
            <a:xfrm>
              <a:off x="-6450" y="462048"/>
              <a:ext cx="9150450" cy="585702"/>
              <a:chOff x="-6450" y="614448"/>
              <a:chExt cx="9150450" cy="585702"/>
            </a:xfrm>
          </p:grpSpPr>
          <p:grpSp>
            <p:nvGrpSpPr>
              <p:cNvPr id="6" name="Group 2"/>
              <p:cNvGrpSpPr/>
              <p:nvPr/>
            </p:nvGrpSpPr>
            <p:grpSpPr>
              <a:xfrm>
                <a:off x="-6450" y="614448"/>
                <a:ext cx="9150450" cy="585702"/>
                <a:chOff x="-6450" y="819150"/>
                <a:chExt cx="9150450" cy="585702"/>
              </a:xfrm>
            </p:grpSpPr>
            <p:cxnSp>
              <p:nvCxnSpPr>
                <p:cNvPr id="8" name="Shape 163"/>
                <p:cNvCxnSpPr/>
                <p:nvPr/>
              </p:nvCxnSpPr>
              <p:spPr>
                <a:xfrm>
                  <a:off x="-6450" y="1112001"/>
                  <a:ext cx="9150450" cy="0"/>
                </a:xfrm>
                <a:prstGeom prst="straightConnector1">
                  <a:avLst/>
                </a:prstGeom>
                <a:ln w="28575">
                  <a:headEnd type="none" w="lg" len="lg"/>
                  <a:tailEnd type="none" w="lg" len="lg"/>
                </a:ln>
              </p:spPr>
              <p:style>
                <a:lnRef idx="1">
                  <a:schemeClr val="dk1"/>
                </a:lnRef>
                <a:fillRef idx="0">
                  <a:schemeClr val="dk1"/>
                </a:fillRef>
                <a:effectRef idx="0">
                  <a:schemeClr val="dk1"/>
                </a:effectRef>
                <a:fontRef idx="minor">
                  <a:schemeClr val="tx1"/>
                </a:fontRef>
              </p:style>
            </p:cxnSp>
            <p:sp>
              <p:nvSpPr>
                <p:cNvPr id="9" name="Oval 8"/>
                <p:cNvSpPr/>
                <p:nvPr/>
              </p:nvSpPr>
              <p:spPr>
                <a:xfrm>
                  <a:off x="694433" y="819150"/>
                  <a:ext cx="609600" cy="585702"/>
                </a:xfrm>
                <a:prstGeom prst="ellipse">
                  <a:avLst/>
                </a:prstGeom>
                <a:solidFill>
                  <a:srgbClr val="FFCD1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1pPr>
                  <a:lvl2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2pPr>
                  <a:lvl3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3pPr>
                  <a:lvl4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4pPr>
                  <a:lvl5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5pPr>
                  <a:lvl6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6pPr>
                  <a:lvl7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7pPr>
                  <a:lvl8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8pPr>
                  <a:lvl9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9pPr>
                </a:lstStyle>
                <a:p>
                  <a:pPr algn="ctr" defTabSz="1219170"/>
                  <a:endParaRPr lang="en-US" sz="1600" b="1" kern="0" dirty="0">
                    <a:solidFill>
                      <a:srgbClr val="000000"/>
                    </a:solidFill>
                    <a:latin typeface="Cambria" panose="02040503050406030204" pitchFamily="18" charset="0"/>
                  </a:endParaRPr>
                </a:p>
              </p:txBody>
            </p:sp>
          </p:grpSp>
          <p:sp>
            <p:nvSpPr>
              <p:cNvPr id="7" name="Shape 264"/>
              <p:cNvSpPr txBox="1">
                <a:spLocks/>
              </p:cNvSpPr>
              <p:nvPr/>
            </p:nvSpPr>
            <p:spPr>
              <a:xfrm>
                <a:off x="1494954" y="666750"/>
                <a:ext cx="4220046" cy="435599"/>
              </a:xfrm>
              <a:prstGeom prst="rect">
                <a:avLst/>
              </a:prstGeom>
              <a:solidFill>
                <a:schemeClr val="bg1"/>
              </a:solidFill>
            </p:spPr>
            <p:txBody>
              <a:bodyPr lIns="121900" tIns="121900" rIns="121900" bIns="121900" anchor="ctr" anchorCtr="0">
                <a:noAutofit/>
              </a:bodyP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stStyle>
              <a:p>
                <a:pPr defTabSz="1219170"/>
                <a:r>
                  <a:rPr lang="en-US" sz="3733" b="1" kern="0" dirty="0">
                    <a:latin typeface="Century Gothic" panose="020B0502020202020204" pitchFamily="34" charset="0"/>
                    <a:cs typeface="Andalus" pitchFamily="18" charset="-78"/>
                  </a:rPr>
                  <a:t> Project Schedule </a:t>
                </a:r>
              </a:p>
            </p:txBody>
          </p:sp>
        </p:grpSp>
        <p:pic>
          <p:nvPicPr>
            <p:cNvPr id="5" name="Picture 4"/>
            <p:cNvPicPr>
              <a:picLocks noChangeAspect="1"/>
            </p:cNvPicPr>
            <p:nvPr/>
          </p:nvPicPr>
          <p:blipFill>
            <a:blip r:embed="rId2" cstate="print"/>
            <a:stretch>
              <a:fillRect/>
            </a:stretch>
          </p:blipFill>
          <p:spPr>
            <a:xfrm>
              <a:off x="856560" y="532156"/>
              <a:ext cx="361956" cy="445485"/>
            </a:xfrm>
            <a:prstGeom prst="rect">
              <a:avLst/>
            </a:prstGeom>
          </p:spPr>
        </p:pic>
      </p:grpSp>
      <p:cxnSp>
        <p:nvCxnSpPr>
          <p:cNvPr id="11" name="Straight Arrow Connector 10"/>
          <p:cNvCxnSpPr/>
          <p:nvPr/>
        </p:nvCxnSpPr>
        <p:spPr>
          <a:xfrm>
            <a:off x="8013701" y="36868100"/>
            <a:ext cx="4000500" cy="4191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7988300" y="36893500"/>
            <a:ext cx="685800" cy="4699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10800000" flipV="1">
            <a:off x="7264402" y="36918899"/>
            <a:ext cx="673100" cy="4191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10800000" flipV="1">
            <a:off x="5080000" y="36868099"/>
            <a:ext cx="2870200" cy="4699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5" name="Picture 14"/>
          <p:cNvPicPr/>
          <p:nvPr/>
        </p:nvPicPr>
        <p:blipFill>
          <a:blip r:embed="rId3"/>
          <a:srcRect/>
          <a:stretch>
            <a:fillRect/>
          </a:stretch>
        </p:blipFill>
        <p:spPr bwMode="auto">
          <a:xfrm>
            <a:off x="304800" y="1397000"/>
            <a:ext cx="6705600" cy="5181600"/>
          </a:xfrm>
          <a:prstGeom prst="rect">
            <a:avLst/>
          </a:prstGeom>
          <a:noFill/>
          <a:ln w="9525">
            <a:noFill/>
            <a:miter lim="800000"/>
            <a:headEnd/>
            <a:tailEnd/>
          </a:ln>
        </p:spPr>
      </p:pic>
      <p:pic>
        <p:nvPicPr>
          <p:cNvPr id="16" name="Picture 15" descr="C:\Users\Hossain\Desktop\hjdavs.JPG"/>
          <p:cNvPicPr/>
          <p:nvPr/>
        </p:nvPicPr>
        <p:blipFill>
          <a:blip r:embed="rId4"/>
          <a:srcRect/>
          <a:stretch>
            <a:fillRect/>
          </a:stretch>
        </p:blipFill>
        <p:spPr bwMode="auto">
          <a:xfrm>
            <a:off x="7010400" y="1498600"/>
            <a:ext cx="4934373" cy="5080000"/>
          </a:xfrm>
          <a:prstGeom prst="rect">
            <a:avLst/>
          </a:prstGeom>
          <a:noFill/>
          <a:ln w="9525">
            <a:noFill/>
            <a:miter lim="800000"/>
            <a:headEnd/>
            <a:tailEnd/>
          </a:ln>
        </p:spPr>
      </p:pic>
      <p:pic>
        <p:nvPicPr>
          <p:cNvPr id="17" name="Picture 16">
            <a:extLst>
              <a:ext uri="{FF2B5EF4-FFF2-40B4-BE49-F238E27FC236}">
                <a16:creationId xmlns:a16="http://schemas.microsoft.com/office/drawing/2014/main" id="{5AFEADF7-0495-4499-84FF-C92BA93DCB8B}"/>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41415" y="0"/>
            <a:ext cx="2952241" cy="1188720"/>
          </a:xfrm>
          <a:prstGeom prst="rect">
            <a:avLst/>
          </a:prstGeom>
        </p:spPr>
      </p:pic>
    </p:spTree>
    <p:extLst>
      <p:ext uri="{BB962C8B-B14F-4D97-AF65-F5344CB8AC3E}">
        <p14:creationId xmlns:p14="http://schemas.microsoft.com/office/powerpoint/2010/main" val="8627168"/>
      </p:ext>
    </p:extLst>
  </p:cSld>
  <p:clrMapOvr>
    <a:masterClrMapping/>
  </p:clrMapOvr>
  <p:transition>
    <p:wheel spokes="2"/>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609600" y="1422402"/>
            <a:ext cx="9448800" cy="4749799"/>
          </a:xfrm>
          <a:prstGeom prst="rect">
            <a:avLst/>
          </a:prstGeom>
        </p:spPr>
        <p:txBody>
          <a:bodyPr>
            <a:normAutofit fontScale="70000" lnSpcReduction="20000"/>
          </a:bodyPr>
          <a:lstStyle/>
          <a:p>
            <a:pPr marL="457189" indent="-457189" algn="just" defTabSz="1219170">
              <a:lnSpc>
                <a:spcPct val="150000"/>
              </a:lnSpc>
              <a:buFont typeface="Symbol"/>
              <a:buChar char=""/>
            </a:pPr>
            <a:r>
              <a:rPr lang="en-GB" sz="3067" kern="0" dirty="0">
                <a:solidFill>
                  <a:srgbClr val="000000"/>
                </a:solidFill>
                <a:latin typeface="Times New Roman"/>
                <a:ea typeface="Times New Roman"/>
                <a:cs typeface="Times New Roman"/>
                <a:sym typeface="Arial"/>
              </a:rPr>
              <a:t>Planned start date: 1</a:t>
            </a:r>
            <a:r>
              <a:rPr lang="en-GB" sz="3067" kern="0" baseline="30000" dirty="0">
                <a:solidFill>
                  <a:srgbClr val="000000"/>
                </a:solidFill>
                <a:latin typeface="Times New Roman"/>
                <a:ea typeface="Times New Roman"/>
                <a:cs typeface="Times New Roman"/>
                <a:sym typeface="Arial"/>
              </a:rPr>
              <a:t>st</a:t>
            </a:r>
            <a:r>
              <a:rPr lang="en-GB" sz="3067" kern="0" dirty="0">
                <a:solidFill>
                  <a:srgbClr val="000000"/>
                </a:solidFill>
                <a:latin typeface="Times New Roman"/>
                <a:ea typeface="Times New Roman"/>
                <a:cs typeface="Times New Roman"/>
                <a:sym typeface="Arial"/>
              </a:rPr>
              <a:t> January 2018. </a:t>
            </a:r>
          </a:p>
          <a:p>
            <a:pPr marL="457189" indent="-457189" algn="just" defTabSz="1219170">
              <a:lnSpc>
                <a:spcPct val="150000"/>
              </a:lnSpc>
              <a:buFont typeface="Symbol"/>
              <a:buChar char=""/>
            </a:pPr>
            <a:r>
              <a:rPr lang="en-GB" sz="3067" kern="0" dirty="0">
                <a:solidFill>
                  <a:srgbClr val="000000"/>
                </a:solidFill>
                <a:latin typeface="Times New Roman"/>
                <a:ea typeface="Times New Roman"/>
                <a:cs typeface="Times New Roman"/>
                <a:sym typeface="Arial"/>
              </a:rPr>
              <a:t>Planned Project Handover date: 7</a:t>
            </a:r>
            <a:r>
              <a:rPr lang="en-GB" sz="3067" kern="0" baseline="30000" dirty="0">
                <a:solidFill>
                  <a:srgbClr val="000000"/>
                </a:solidFill>
                <a:latin typeface="Times New Roman"/>
                <a:ea typeface="Times New Roman"/>
                <a:cs typeface="Times New Roman"/>
                <a:sym typeface="Arial"/>
              </a:rPr>
              <a:t>th</a:t>
            </a:r>
            <a:r>
              <a:rPr lang="en-GB" sz="3067" kern="0" dirty="0">
                <a:solidFill>
                  <a:srgbClr val="000000"/>
                </a:solidFill>
                <a:latin typeface="Times New Roman"/>
                <a:ea typeface="Times New Roman"/>
                <a:cs typeface="Times New Roman"/>
                <a:sym typeface="Arial"/>
              </a:rPr>
              <a:t> March</a:t>
            </a:r>
          </a:p>
          <a:p>
            <a:pPr marL="457189" indent="-457189" algn="just" defTabSz="1219170">
              <a:lnSpc>
                <a:spcPct val="150000"/>
              </a:lnSpc>
              <a:buFont typeface="Symbol"/>
              <a:buChar char=""/>
            </a:pPr>
            <a:r>
              <a:rPr lang="en-GB" sz="3067" kern="0" dirty="0">
                <a:solidFill>
                  <a:srgbClr val="000000"/>
                </a:solidFill>
                <a:latin typeface="Times New Roman"/>
                <a:ea typeface="Times New Roman"/>
                <a:cs typeface="Times New Roman"/>
                <a:sym typeface="Arial"/>
              </a:rPr>
              <a:t>Submission of the franchisee license application and approval of the franchise by 2</a:t>
            </a:r>
            <a:r>
              <a:rPr lang="en-GB" sz="3067" kern="0" baseline="30000" dirty="0">
                <a:solidFill>
                  <a:srgbClr val="000000"/>
                </a:solidFill>
                <a:latin typeface="Times New Roman"/>
                <a:ea typeface="Times New Roman"/>
                <a:cs typeface="Times New Roman"/>
                <a:sym typeface="Arial"/>
              </a:rPr>
              <a:t>nd</a:t>
            </a:r>
            <a:r>
              <a:rPr lang="en-GB" sz="3067" kern="0" dirty="0">
                <a:solidFill>
                  <a:srgbClr val="000000"/>
                </a:solidFill>
                <a:latin typeface="Times New Roman"/>
                <a:ea typeface="Times New Roman"/>
                <a:cs typeface="Times New Roman"/>
                <a:sym typeface="Arial"/>
              </a:rPr>
              <a:t> February of 2018.</a:t>
            </a:r>
            <a:endParaRPr lang="en-US" sz="3067" kern="0" dirty="0">
              <a:solidFill>
                <a:srgbClr val="000000"/>
              </a:solidFill>
              <a:latin typeface="Times New Roman"/>
              <a:ea typeface="Times New Roman"/>
              <a:cs typeface="Times New Roman"/>
              <a:sym typeface="Arial"/>
            </a:endParaRPr>
          </a:p>
          <a:p>
            <a:pPr marL="457189" indent="-457189" algn="just" defTabSz="1219170">
              <a:lnSpc>
                <a:spcPct val="150000"/>
              </a:lnSpc>
              <a:buFont typeface="Symbol"/>
              <a:buChar char=""/>
            </a:pPr>
            <a:r>
              <a:rPr lang="en-GB" sz="3067" kern="0" dirty="0">
                <a:solidFill>
                  <a:srgbClr val="000000"/>
                </a:solidFill>
                <a:latin typeface="Times New Roman"/>
                <a:ea typeface="Times New Roman"/>
                <a:cs typeface="Times New Roman"/>
                <a:sym typeface="Arial"/>
              </a:rPr>
              <a:t>Getting approval from the City council &amp; QCC by 30</a:t>
            </a:r>
            <a:r>
              <a:rPr lang="en-GB" sz="3067" kern="0" baseline="30000" dirty="0">
                <a:solidFill>
                  <a:srgbClr val="000000"/>
                </a:solidFill>
                <a:latin typeface="Times New Roman"/>
                <a:ea typeface="Times New Roman"/>
                <a:cs typeface="Times New Roman"/>
                <a:sym typeface="Arial"/>
              </a:rPr>
              <a:t>th</a:t>
            </a:r>
            <a:r>
              <a:rPr lang="en-GB" sz="3067" kern="0" dirty="0">
                <a:solidFill>
                  <a:srgbClr val="000000"/>
                </a:solidFill>
                <a:latin typeface="Times New Roman"/>
                <a:ea typeface="Times New Roman"/>
                <a:cs typeface="Times New Roman"/>
                <a:sym typeface="Arial"/>
              </a:rPr>
              <a:t> February of 2018</a:t>
            </a:r>
            <a:endParaRPr lang="en-US" sz="3067" kern="0" dirty="0">
              <a:solidFill>
                <a:srgbClr val="000000"/>
              </a:solidFill>
              <a:latin typeface="Times New Roman"/>
              <a:ea typeface="Times New Roman"/>
              <a:cs typeface="Times New Roman"/>
              <a:sym typeface="Arial"/>
            </a:endParaRPr>
          </a:p>
          <a:p>
            <a:pPr marL="457189" indent="-457189" algn="just" defTabSz="1219170">
              <a:lnSpc>
                <a:spcPct val="150000"/>
              </a:lnSpc>
              <a:buFont typeface="Symbol"/>
              <a:buChar char=""/>
            </a:pPr>
            <a:r>
              <a:rPr lang="en-GB" sz="3067" kern="0" dirty="0">
                <a:solidFill>
                  <a:srgbClr val="000000"/>
                </a:solidFill>
                <a:latin typeface="Times New Roman"/>
                <a:ea typeface="Times New Roman"/>
                <a:cs typeface="Times New Roman"/>
                <a:sym typeface="Arial"/>
              </a:rPr>
              <a:t>Accomplishing space &amp; equipment leasing agreements by 19</a:t>
            </a:r>
            <a:r>
              <a:rPr lang="en-GB" sz="3067" kern="0" baseline="30000" dirty="0">
                <a:solidFill>
                  <a:srgbClr val="000000"/>
                </a:solidFill>
                <a:latin typeface="Times New Roman"/>
                <a:ea typeface="Times New Roman"/>
                <a:cs typeface="Times New Roman"/>
                <a:sym typeface="Arial"/>
              </a:rPr>
              <a:t>th</a:t>
            </a:r>
            <a:r>
              <a:rPr lang="en-GB" sz="3067" kern="0" dirty="0">
                <a:solidFill>
                  <a:srgbClr val="000000"/>
                </a:solidFill>
                <a:latin typeface="Times New Roman"/>
                <a:ea typeface="Times New Roman"/>
                <a:cs typeface="Times New Roman"/>
                <a:sym typeface="Arial"/>
              </a:rPr>
              <a:t> February of 2018</a:t>
            </a:r>
            <a:endParaRPr lang="en-US" sz="3067" kern="0" dirty="0">
              <a:solidFill>
                <a:srgbClr val="000000"/>
              </a:solidFill>
              <a:latin typeface="Times New Roman"/>
              <a:ea typeface="Times New Roman"/>
              <a:cs typeface="Times New Roman"/>
              <a:sym typeface="Arial"/>
            </a:endParaRPr>
          </a:p>
          <a:p>
            <a:pPr marL="457189" indent="-457189" algn="just" defTabSz="1219170">
              <a:lnSpc>
                <a:spcPct val="150000"/>
              </a:lnSpc>
              <a:buFont typeface="Symbol"/>
              <a:buChar char=""/>
            </a:pPr>
            <a:r>
              <a:rPr lang="en-GB" sz="3067" kern="0" dirty="0">
                <a:solidFill>
                  <a:srgbClr val="000000"/>
                </a:solidFill>
                <a:latin typeface="Times New Roman"/>
                <a:ea typeface="Times New Roman"/>
                <a:cs typeface="Times New Roman"/>
                <a:sym typeface="Arial"/>
              </a:rPr>
              <a:t>Completing the whole leasehold development process (e.g. installation &amp; furnishing) by 27</a:t>
            </a:r>
            <a:r>
              <a:rPr lang="en-GB" sz="3067" kern="0" baseline="30000" dirty="0">
                <a:solidFill>
                  <a:srgbClr val="000000"/>
                </a:solidFill>
                <a:latin typeface="Times New Roman"/>
                <a:ea typeface="Times New Roman"/>
                <a:cs typeface="Times New Roman"/>
                <a:sym typeface="Arial"/>
              </a:rPr>
              <a:t>th</a:t>
            </a:r>
            <a:r>
              <a:rPr lang="en-GB" sz="3067" kern="0" dirty="0">
                <a:solidFill>
                  <a:srgbClr val="000000"/>
                </a:solidFill>
                <a:latin typeface="Times New Roman"/>
                <a:ea typeface="Times New Roman"/>
                <a:cs typeface="Times New Roman"/>
                <a:sym typeface="Arial"/>
              </a:rPr>
              <a:t> of February</a:t>
            </a:r>
            <a:endParaRPr lang="en-US" sz="3067" kern="0" dirty="0">
              <a:solidFill>
                <a:srgbClr val="000000"/>
              </a:solidFill>
              <a:latin typeface="Times New Roman"/>
              <a:ea typeface="Times New Roman"/>
              <a:cs typeface="Times New Roman"/>
              <a:sym typeface="Arial"/>
            </a:endParaRPr>
          </a:p>
          <a:p>
            <a:pPr marL="457189" indent="-457189" algn="just" defTabSz="1219170">
              <a:lnSpc>
                <a:spcPct val="150000"/>
              </a:lnSpc>
              <a:spcAft>
                <a:spcPts val="1333"/>
              </a:spcAft>
              <a:buFont typeface="Symbol"/>
              <a:buChar char=""/>
            </a:pPr>
            <a:r>
              <a:rPr lang="en-GB" sz="3067" kern="0" dirty="0">
                <a:solidFill>
                  <a:srgbClr val="000000"/>
                </a:solidFill>
                <a:latin typeface="Times New Roman"/>
                <a:ea typeface="Times New Roman"/>
                <a:cs typeface="Times New Roman"/>
                <a:sym typeface="Arial"/>
              </a:rPr>
              <a:t>Ensuring the recruitment of required individual to carry on the operations and handing over the project before the 2</a:t>
            </a:r>
            <a:r>
              <a:rPr lang="en-GB" sz="3067" kern="0" baseline="30000" dirty="0">
                <a:solidFill>
                  <a:srgbClr val="000000"/>
                </a:solidFill>
                <a:latin typeface="Times New Roman"/>
                <a:ea typeface="Times New Roman"/>
                <a:cs typeface="Times New Roman"/>
                <a:sym typeface="Arial"/>
              </a:rPr>
              <a:t>nd</a:t>
            </a:r>
            <a:r>
              <a:rPr lang="en-GB" sz="3067" kern="0" dirty="0">
                <a:solidFill>
                  <a:srgbClr val="000000"/>
                </a:solidFill>
                <a:latin typeface="Times New Roman"/>
                <a:ea typeface="Times New Roman"/>
                <a:cs typeface="Times New Roman"/>
                <a:sym typeface="Arial"/>
              </a:rPr>
              <a:t> week of the February.</a:t>
            </a:r>
            <a:endParaRPr lang="en-US" sz="3067" kern="0" dirty="0">
              <a:solidFill>
                <a:srgbClr val="000000"/>
              </a:solidFill>
              <a:latin typeface="Times New Roman"/>
              <a:ea typeface="Times New Roman"/>
              <a:cs typeface="Times New Roman"/>
              <a:sym typeface="Arial"/>
            </a:endParaRPr>
          </a:p>
          <a:p>
            <a:pPr defTabSz="1219170">
              <a:defRPr/>
            </a:pPr>
            <a:endParaRPr lang="en-US" sz="3200" kern="0" dirty="0">
              <a:solidFill>
                <a:srgbClr val="000000"/>
              </a:solidFill>
              <a:latin typeface="Times New Roman" pitchFamily="18" charset="0"/>
              <a:ea typeface="Arial"/>
              <a:cs typeface="Times New Roman" pitchFamily="18" charset="0"/>
              <a:sym typeface="Arial"/>
            </a:endParaRPr>
          </a:p>
        </p:txBody>
      </p:sp>
      <p:grpSp>
        <p:nvGrpSpPr>
          <p:cNvPr id="3" name="Group 5"/>
          <p:cNvGrpSpPr/>
          <p:nvPr/>
        </p:nvGrpSpPr>
        <p:grpSpPr>
          <a:xfrm>
            <a:off x="0" y="177800"/>
            <a:ext cx="12200600" cy="780936"/>
            <a:chOff x="-6450" y="462048"/>
            <a:chExt cx="9150450" cy="585702"/>
          </a:xfrm>
        </p:grpSpPr>
        <p:grpSp>
          <p:nvGrpSpPr>
            <p:cNvPr id="4" name="Group 3"/>
            <p:cNvGrpSpPr/>
            <p:nvPr/>
          </p:nvGrpSpPr>
          <p:grpSpPr>
            <a:xfrm>
              <a:off x="-6450" y="462048"/>
              <a:ext cx="9150450" cy="585702"/>
              <a:chOff x="-6450" y="614448"/>
              <a:chExt cx="9150450" cy="585702"/>
            </a:xfrm>
          </p:grpSpPr>
          <p:grpSp>
            <p:nvGrpSpPr>
              <p:cNvPr id="6" name="Group 2"/>
              <p:cNvGrpSpPr/>
              <p:nvPr/>
            </p:nvGrpSpPr>
            <p:grpSpPr>
              <a:xfrm>
                <a:off x="-6450" y="614448"/>
                <a:ext cx="9150450" cy="585702"/>
                <a:chOff x="-6450" y="819150"/>
                <a:chExt cx="9150450" cy="585702"/>
              </a:xfrm>
            </p:grpSpPr>
            <p:cxnSp>
              <p:nvCxnSpPr>
                <p:cNvPr id="8" name="Shape 163"/>
                <p:cNvCxnSpPr/>
                <p:nvPr/>
              </p:nvCxnSpPr>
              <p:spPr>
                <a:xfrm>
                  <a:off x="-6450" y="1112001"/>
                  <a:ext cx="9150450" cy="0"/>
                </a:xfrm>
                <a:prstGeom prst="straightConnector1">
                  <a:avLst/>
                </a:prstGeom>
                <a:ln w="28575">
                  <a:headEnd type="none" w="lg" len="lg"/>
                  <a:tailEnd type="none" w="lg" len="lg"/>
                </a:ln>
              </p:spPr>
              <p:style>
                <a:lnRef idx="1">
                  <a:schemeClr val="dk1"/>
                </a:lnRef>
                <a:fillRef idx="0">
                  <a:schemeClr val="dk1"/>
                </a:fillRef>
                <a:effectRef idx="0">
                  <a:schemeClr val="dk1"/>
                </a:effectRef>
                <a:fontRef idx="minor">
                  <a:schemeClr val="tx1"/>
                </a:fontRef>
              </p:style>
            </p:cxnSp>
            <p:sp>
              <p:nvSpPr>
                <p:cNvPr id="9" name="Oval 8"/>
                <p:cNvSpPr/>
                <p:nvPr/>
              </p:nvSpPr>
              <p:spPr>
                <a:xfrm>
                  <a:off x="694433" y="819150"/>
                  <a:ext cx="609600" cy="585702"/>
                </a:xfrm>
                <a:prstGeom prst="ellipse">
                  <a:avLst/>
                </a:prstGeom>
                <a:solidFill>
                  <a:srgbClr val="FFCD1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1pPr>
                  <a:lvl2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2pPr>
                  <a:lvl3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3pPr>
                  <a:lvl4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4pPr>
                  <a:lvl5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5pPr>
                  <a:lvl6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6pPr>
                  <a:lvl7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7pPr>
                  <a:lvl8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8pPr>
                  <a:lvl9pPr marR="0" algn="l" rtl="0">
                    <a:lnSpc>
                      <a:spcPct val="100000"/>
                    </a:lnSpc>
                    <a:spcBef>
                      <a:spcPts val="0"/>
                    </a:spcBef>
                    <a:spcAft>
                      <a:spcPts val="0"/>
                    </a:spcAft>
                    <a:buNone/>
                    <a:defRPr sz="1400" b="0" i="0" u="none" strike="noStrike" cap="none" baseline="0">
                      <a:solidFill>
                        <a:schemeClr val="lt1"/>
                      </a:solidFill>
                      <a:latin typeface="+mn-lt"/>
                      <a:ea typeface="+mn-ea"/>
                      <a:cs typeface="+mn-cs"/>
                      <a:sym typeface="Arial"/>
                    </a:defRPr>
                  </a:lvl9pPr>
                </a:lstStyle>
                <a:p>
                  <a:pPr algn="ctr" defTabSz="1219170"/>
                  <a:endParaRPr lang="en-US" sz="1600" b="1" kern="0" dirty="0">
                    <a:solidFill>
                      <a:srgbClr val="000000"/>
                    </a:solidFill>
                    <a:latin typeface="Cambria" panose="02040503050406030204" pitchFamily="18" charset="0"/>
                  </a:endParaRPr>
                </a:p>
              </p:txBody>
            </p:sp>
          </p:grpSp>
          <p:sp>
            <p:nvSpPr>
              <p:cNvPr id="7" name="Shape 264"/>
              <p:cNvSpPr txBox="1">
                <a:spLocks/>
              </p:cNvSpPr>
              <p:nvPr/>
            </p:nvSpPr>
            <p:spPr>
              <a:xfrm>
                <a:off x="1494954" y="666750"/>
                <a:ext cx="4220046" cy="435599"/>
              </a:xfrm>
              <a:prstGeom prst="rect">
                <a:avLst/>
              </a:prstGeom>
              <a:solidFill>
                <a:schemeClr val="bg1"/>
              </a:solidFill>
            </p:spPr>
            <p:txBody>
              <a:bodyPr lIns="121900" tIns="121900" rIns="121900" bIns="121900" anchor="ctr" anchorCtr="0">
                <a:noAutofit/>
              </a:bodyPr>
              <a:ls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stStyle>
              <a:p>
                <a:pPr defTabSz="1219170"/>
                <a:r>
                  <a:rPr lang="en-US" sz="3733" b="1" kern="0" dirty="0">
                    <a:latin typeface="Century Gothic" panose="020B0502020202020204" pitchFamily="34" charset="0"/>
                    <a:cs typeface="Andalus" pitchFamily="18" charset="-78"/>
                  </a:rPr>
                  <a:t> Milestones </a:t>
                </a:r>
              </a:p>
            </p:txBody>
          </p:sp>
        </p:grpSp>
        <p:pic>
          <p:nvPicPr>
            <p:cNvPr id="5" name="Picture 4"/>
            <p:cNvPicPr>
              <a:picLocks noChangeAspect="1"/>
            </p:cNvPicPr>
            <p:nvPr/>
          </p:nvPicPr>
          <p:blipFill>
            <a:blip r:embed="rId2" cstate="print"/>
            <a:stretch>
              <a:fillRect/>
            </a:stretch>
          </p:blipFill>
          <p:spPr>
            <a:xfrm>
              <a:off x="856560" y="532156"/>
              <a:ext cx="361956" cy="445485"/>
            </a:xfrm>
            <a:prstGeom prst="rect">
              <a:avLst/>
            </a:prstGeom>
          </p:spPr>
        </p:pic>
      </p:grpSp>
      <p:pic>
        <p:nvPicPr>
          <p:cNvPr id="10" name="Picture 9">
            <a:extLst>
              <a:ext uri="{FF2B5EF4-FFF2-40B4-BE49-F238E27FC236}">
                <a16:creationId xmlns:a16="http://schemas.microsoft.com/office/drawing/2014/main" id="{5AFEADF7-0495-4499-84FF-C92BA93DCB8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36911" y="250368"/>
            <a:ext cx="2952241" cy="1660635"/>
          </a:xfrm>
          <a:prstGeom prst="rect">
            <a:avLst/>
          </a:prstGeom>
        </p:spPr>
      </p:pic>
    </p:spTree>
    <p:extLst>
      <p:ext uri="{BB962C8B-B14F-4D97-AF65-F5344CB8AC3E}">
        <p14:creationId xmlns:p14="http://schemas.microsoft.com/office/powerpoint/2010/main" val="2542292178"/>
      </p:ext>
    </p:extLst>
  </p:cSld>
  <p:clrMapOvr>
    <a:masterClrMapping/>
  </p:clrMapOvr>
  <p:transition>
    <p:wheel spokes="3"/>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icture containing clipart&#10;&#10;Description generated with high confidence">
            <a:extLst>
              <a:ext uri="{FF2B5EF4-FFF2-40B4-BE49-F238E27FC236}">
                <a16:creationId xmlns:a16="http://schemas.microsoft.com/office/drawing/2014/main" id="{96E8453E-1C29-4913-9721-CD2C3B316A89}"/>
              </a:ext>
            </a:extLst>
          </p:cNvPr>
          <p:cNvPicPr>
            <a:picLocks noChangeAspect="1"/>
          </p:cNvPicPr>
          <p:nvPr/>
        </p:nvPicPr>
        <p:blipFill>
          <a:blip r:embed="rId2">
            <a:extLst>
              <a:ext uri="{BEBA8EAE-BF5A-486C-A8C5-ECC9F3942E4B}">
                <a14:imgProps xmlns:a14="http://schemas.microsoft.com/office/drawing/2010/main">
                  <a14:imgLayer r:embed="rId3">
                    <a14:imgEffect>
                      <a14:artisticLineDrawing/>
                    </a14:imgEffect>
                    <a14:imgEffect>
                      <a14:saturation sat="66000"/>
                    </a14:imgEffect>
                    <a14:imgEffect>
                      <a14:brightnessContrast brigh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2941" y="640080"/>
            <a:ext cx="10881360" cy="5682079"/>
          </a:xfrm>
          <a:prstGeom prst="rect">
            <a:avLst/>
          </a:prstGeom>
        </p:spPr>
      </p:pic>
      <p:sp>
        <p:nvSpPr>
          <p:cNvPr id="4" name="TextBox 3">
            <a:extLst>
              <a:ext uri="{FF2B5EF4-FFF2-40B4-BE49-F238E27FC236}">
                <a16:creationId xmlns:a16="http://schemas.microsoft.com/office/drawing/2014/main" id="{39950584-C3D8-439C-9821-1D0490E9F37B}"/>
              </a:ext>
            </a:extLst>
          </p:cNvPr>
          <p:cNvSpPr txBox="1"/>
          <p:nvPr/>
        </p:nvSpPr>
        <p:spPr>
          <a:xfrm>
            <a:off x="2857500" y="205740"/>
            <a:ext cx="69723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COMMUNICATION</a:t>
            </a:r>
          </a:p>
        </p:txBody>
      </p:sp>
      <p:sp>
        <p:nvSpPr>
          <p:cNvPr id="5" name="TextBox 4">
            <a:extLst>
              <a:ext uri="{FF2B5EF4-FFF2-40B4-BE49-F238E27FC236}">
                <a16:creationId xmlns:a16="http://schemas.microsoft.com/office/drawing/2014/main" id="{4770B66B-1568-4A43-9337-F23A24E52695}"/>
              </a:ext>
            </a:extLst>
          </p:cNvPr>
          <p:cNvSpPr txBox="1"/>
          <p:nvPr/>
        </p:nvSpPr>
        <p:spPr>
          <a:xfrm>
            <a:off x="1123950" y="2395062"/>
            <a:ext cx="9944100" cy="224676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Internal Communication – intranet, emails, newsletter, meetings, message boards etc</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External Communication – audience/target market and suppliers</a:t>
            </a:r>
          </a:p>
        </p:txBody>
      </p:sp>
      <p:sp>
        <p:nvSpPr>
          <p:cNvPr id="6" name="TextBox 5">
            <a:extLst>
              <a:ext uri="{FF2B5EF4-FFF2-40B4-BE49-F238E27FC236}">
                <a16:creationId xmlns:a16="http://schemas.microsoft.com/office/drawing/2014/main" id="{368E8A43-C9EE-4E9D-A7B6-C2FDE4B140AC}"/>
              </a:ext>
            </a:extLst>
          </p:cNvPr>
          <p:cNvSpPr txBox="1"/>
          <p:nvPr/>
        </p:nvSpPr>
        <p:spPr>
          <a:xfrm>
            <a:off x="1123950" y="1376451"/>
            <a:ext cx="9944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CHANGE + UNCERTAINTY = CHAOS</a:t>
            </a:r>
          </a:p>
        </p:txBody>
      </p:sp>
      <p:pic>
        <p:nvPicPr>
          <p:cNvPr id="7" name="Picture 6">
            <a:extLst>
              <a:ext uri="{FF2B5EF4-FFF2-40B4-BE49-F238E27FC236}">
                <a16:creationId xmlns:a16="http://schemas.microsoft.com/office/drawing/2014/main" id="{5AFEADF7-0495-4499-84FF-C92BA93DCB8B}"/>
              </a:ext>
            </a:extLst>
          </p:cNvPr>
          <p:cNvPicPr>
            <a:picLocks noChangeAspect="1"/>
          </p:cNvPicPr>
          <p:nvPr/>
        </p:nvPicPr>
        <p:blipFill>
          <a:blip r:embed="rId5" cstate="print">
            <a:extLst>
              <a:ext uri="{BEBA8EAE-BF5A-486C-A8C5-ECC9F3942E4B}">
                <a14:imgProps xmlns:a14="http://schemas.microsoft.com/office/drawing/2010/main">
                  <a14:imgLayer r:embed="rId6">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11324" y="93613"/>
            <a:ext cx="2485019" cy="1397823"/>
          </a:xfrm>
          <a:prstGeom prst="rect">
            <a:avLst/>
          </a:prstGeom>
        </p:spPr>
      </p:pic>
      <p:sp>
        <p:nvSpPr>
          <p:cNvPr id="2" name="Slide Number Placeholder 1">
            <a:extLst>
              <a:ext uri="{FF2B5EF4-FFF2-40B4-BE49-F238E27FC236}">
                <a16:creationId xmlns:a16="http://schemas.microsoft.com/office/drawing/2014/main" id="{CB6891BF-102C-4906-B445-0D74232A6AD0}"/>
              </a:ext>
            </a:extLst>
          </p:cNvPr>
          <p:cNvSpPr>
            <a:spLocks noGrp="1"/>
          </p:cNvSpPr>
          <p:nvPr>
            <p:ph type="sldNum" sz="quarter" idx="12"/>
          </p:nvPr>
        </p:nvSpPr>
        <p:spPr/>
        <p:txBody>
          <a:bodyPr/>
          <a:lstStyle/>
          <a:p>
            <a:fld id="{BF9FC1DC-D9CD-4985-A4A8-DE4B95C8793D}" type="slidenum">
              <a:rPr lang="en-GB" smtClean="0"/>
              <a:pPr/>
              <a:t>14</a:t>
            </a:fld>
            <a:endParaRPr lang="en-GB"/>
          </a:p>
        </p:txBody>
      </p:sp>
    </p:spTree>
    <p:extLst>
      <p:ext uri="{BB962C8B-B14F-4D97-AF65-F5344CB8AC3E}">
        <p14:creationId xmlns:p14="http://schemas.microsoft.com/office/powerpoint/2010/main" val="3411019625"/>
      </p:ext>
    </p:extLst>
  </p:cSld>
  <p:clrMapOvr>
    <a:masterClrMapping/>
  </p:clrMapOvr>
  <p:transition>
    <p:pull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76674"/>
            <a:ext cx="7772400" cy="1296143"/>
          </a:xfrm>
        </p:spPr>
        <p:txBody>
          <a:bodyPr/>
          <a:lstStyle/>
          <a:p>
            <a:r>
              <a:rPr lang="en-GB" dirty="0"/>
              <a:t>RISK MONITORING</a:t>
            </a:r>
          </a:p>
        </p:txBody>
      </p:sp>
      <p:sp>
        <p:nvSpPr>
          <p:cNvPr id="3" name="Subtitle 2"/>
          <p:cNvSpPr>
            <a:spLocks noGrp="1"/>
          </p:cNvSpPr>
          <p:nvPr>
            <p:ph type="subTitle" idx="1"/>
          </p:nvPr>
        </p:nvSpPr>
        <p:spPr>
          <a:xfrm>
            <a:off x="2711624" y="2708920"/>
            <a:ext cx="6400800" cy="1752600"/>
          </a:xfrm>
        </p:spPr>
        <p:txBody>
          <a:bodyPr/>
          <a:lstStyle/>
          <a:p>
            <a:r>
              <a:rPr lang="en-GB" dirty="0"/>
              <a:t>Recognizing the errors </a:t>
            </a:r>
          </a:p>
        </p:txBody>
      </p:sp>
      <p:pic>
        <p:nvPicPr>
          <p:cNvPr id="4" name="Picture 3">
            <a:extLst>
              <a:ext uri="{FF2B5EF4-FFF2-40B4-BE49-F238E27FC236}">
                <a16:creationId xmlns:a16="http://schemas.microsoft.com/office/drawing/2014/main" id="{5AFEADF7-0495-4499-84FF-C92BA93DCB8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437" y="2013853"/>
            <a:ext cx="4562014" cy="2566132"/>
          </a:xfrm>
          <a:prstGeom prst="rect">
            <a:avLst/>
          </a:prstGeom>
        </p:spPr>
      </p:pic>
      <p:sp>
        <p:nvSpPr>
          <p:cNvPr id="5" name="Slide Number Placeholder 4">
            <a:extLst>
              <a:ext uri="{FF2B5EF4-FFF2-40B4-BE49-F238E27FC236}">
                <a16:creationId xmlns:a16="http://schemas.microsoft.com/office/drawing/2014/main" id="{2C788EE0-C02B-435F-AB06-55141C9F8CF9}"/>
              </a:ext>
            </a:extLst>
          </p:cNvPr>
          <p:cNvSpPr>
            <a:spLocks noGrp="1"/>
          </p:cNvSpPr>
          <p:nvPr>
            <p:ph type="sldNum" sz="quarter" idx="12"/>
          </p:nvPr>
        </p:nvSpPr>
        <p:spPr/>
        <p:txBody>
          <a:bodyPr/>
          <a:lstStyle/>
          <a:p>
            <a:fld id="{BF9FC1DC-D9CD-4985-A4A8-DE4B95C8793D}" type="slidenum">
              <a:rPr lang="en-GB" smtClean="0"/>
              <a:pPr/>
              <a:t>15</a:t>
            </a:fld>
            <a:endParaRPr lang="en-GB"/>
          </a:p>
        </p:txBody>
      </p:sp>
    </p:spTree>
    <p:extLst>
      <p:ext uri="{BB962C8B-B14F-4D97-AF65-F5344CB8AC3E}">
        <p14:creationId xmlns:p14="http://schemas.microsoft.com/office/powerpoint/2010/main" val="1870569552"/>
      </p:ext>
    </p:extLst>
  </p:cSld>
  <p:clrMapOvr>
    <a:masterClrMapping/>
  </p:clrMapOvr>
  <p:transition>
    <p:wheel spokes="8"/>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Monitoring </a:t>
            </a:r>
          </a:p>
        </p:txBody>
      </p:sp>
      <p:sp>
        <p:nvSpPr>
          <p:cNvPr id="3" name="Content Placeholder 2"/>
          <p:cNvSpPr>
            <a:spLocks noGrp="1"/>
          </p:cNvSpPr>
          <p:nvPr>
            <p:ph idx="1"/>
          </p:nvPr>
        </p:nvSpPr>
        <p:spPr/>
        <p:txBody>
          <a:bodyPr>
            <a:normAutofit/>
          </a:bodyPr>
          <a:lstStyle/>
          <a:p>
            <a:pPr>
              <a:buFont typeface="Arial" pitchFamily="34" charset="0"/>
              <a:buChar char="•"/>
            </a:pPr>
            <a:r>
              <a:rPr lang="en-GB" sz="1800" dirty="0">
                <a:latin typeface="Times New Roman" pitchFamily="18" charset="0"/>
                <a:cs typeface="Times New Roman" pitchFamily="18" charset="0"/>
              </a:rPr>
              <a:t>Keep track of the plan explore every area</a:t>
            </a:r>
          </a:p>
          <a:p>
            <a:pPr>
              <a:buFont typeface="Arial" pitchFamily="34" charset="0"/>
              <a:buChar char="•"/>
            </a:pPr>
            <a:r>
              <a:rPr lang="en-GB" sz="1800" dirty="0">
                <a:latin typeface="Times New Roman" pitchFamily="18" charset="0"/>
                <a:cs typeface="Times New Roman" pitchFamily="18" charset="0"/>
              </a:rPr>
              <a:t>Check again  and again </a:t>
            </a:r>
          </a:p>
          <a:p>
            <a:pPr>
              <a:buFont typeface="Arial" pitchFamily="34" charset="0"/>
              <a:buChar char="•"/>
            </a:pPr>
            <a:r>
              <a:rPr lang="en-GB" sz="1800" dirty="0">
                <a:latin typeface="Times New Roman" pitchFamily="18" charset="0"/>
                <a:cs typeface="Times New Roman" pitchFamily="18" charset="0"/>
              </a:rPr>
              <a:t>On-going calibration</a:t>
            </a:r>
          </a:p>
          <a:p>
            <a:pPr>
              <a:buFont typeface="Arial" pitchFamily="34" charset="0"/>
              <a:buChar char="•"/>
            </a:pPr>
            <a:r>
              <a:rPr lang="en-GB" sz="1800" dirty="0">
                <a:latin typeface="Times New Roman" pitchFamily="18" charset="0"/>
                <a:cs typeface="Times New Roman" pitchFamily="18" charset="0"/>
              </a:rPr>
              <a:t>Asta project power software </a:t>
            </a:r>
          </a:p>
          <a:p>
            <a:pPr>
              <a:buFont typeface="Arial" pitchFamily="34" charset="0"/>
              <a:buChar char="•"/>
            </a:pPr>
            <a:r>
              <a:rPr lang="en-GB" sz="1800" dirty="0">
                <a:latin typeface="Times New Roman" pitchFamily="18" charset="0"/>
                <a:cs typeface="Times New Roman" pitchFamily="18" charset="0"/>
              </a:rPr>
              <a:t>Have a plan B </a:t>
            </a:r>
            <a:r>
              <a:rPr lang="en-GB" sz="1800">
                <a:latin typeface="Times New Roman" pitchFamily="18" charset="0"/>
                <a:cs typeface="Times New Roman" pitchFamily="18" charset="0"/>
              </a:rPr>
              <a:t>to execute </a:t>
            </a:r>
            <a:endParaRPr lang="en-GB" sz="1800" dirty="0">
              <a:latin typeface="Times New Roman" pitchFamily="18" charset="0"/>
              <a:cs typeface="Times New Roman" pitchFamily="18" charset="0"/>
            </a:endParaRPr>
          </a:p>
          <a:p>
            <a:pPr>
              <a:buFont typeface="Arial" pitchFamily="34" charset="0"/>
              <a:buChar char="•"/>
            </a:pPr>
            <a:endParaRPr lang="en-GB" sz="1800" dirty="0">
              <a:latin typeface="Times New Roman" pitchFamily="18" charset="0"/>
              <a:cs typeface="Times New Roman" pitchFamily="18" charset="0"/>
            </a:endParaRPr>
          </a:p>
          <a:p>
            <a:pPr>
              <a:buFont typeface="Arial" pitchFamily="34" charset="0"/>
              <a:buChar char="•"/>
            </a:pPr>
            <a:endParaRPr lang="en-GB" sz="1800" dirty="0">
              <a:latin typeface="Times New Roman" pitchFamily="18" charset="0"/>
              <a:cs typeface="Times New Roman" pitchFamily="18" charset="0"/>
            </a:endParaRPr>
          </a:p>
          <a:p>
            <a:pPr>
              <a:buFont typeface="Arial" pitchFamily="34" charset="0"/>
              <a:buChar char="•"/>
            </a:pPr>
            <a:endParaRPr lang="en-GB" sz="1800" dirty="0">
              <a:latin typeface="Times New Roman" pitchFamily="18" charset="0"/>
              <a:cs typeface="Times New Roman" pitchFamily="18" charset="0"/>
            </a:endParaRPr>
          </a:p>
          <a:p>
            <a:pPr>
              <a:buFont typeface="Arial" pitchFamily="34" charset="0"/>
              <a:buChar char="•"/>
            </a:pPr>
            <a:endParaRPr lang="en-GB" sz="1800" dirty="0">
              <a:latin typeface="Times New Roman" pitchFamily="18" charset="0"/>
              <a:cs typeface="Times New Roman" pitchFamily="18" charset="0"/>
            </a:endParaRPr>
          </a:p>
          <a:p>
            <a:pPr>
              <a:buFont typeface="Arial" pitchFamily="34" charset="0"/>
              <a:buChar char="•"/>
            </a:pPr>
            <a:endParaRPr lang="en-GB" sz="1800" dirty="0">
              <a:latin typeface="Times New Roman" pitchFamily="18" charset="0"/>
              <a:cs typeface="Times New Roman" pitchFamily="18" charset="0"/>
            </a:endParaRPr>
          </a:p>
        </p:txBody>
      </p:sp>
      <p:pic>
        <p:nvPicPr>
          <p:cNvPr id="4" name="Picture 3">
            <a:extLst>
              <a:ext uri="{FF2B5EF4-FFF2-40B4-BE49-F238E27FC236}">
                <a16:creationId xmlns:a16="http://schemas.microsoft.com/office/drawing/2014/main" id="{5AFEADF7-0495-4499-84FF-C92BA93DCB8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73426" y="2693122"/>
            <a:ext cx="4872939" cy="2741027"/>
          </a:xfrm>
          <a:prstGeom prst="rect">
            <a:avLst/>
          </a:prstGeom>
        </p:spPr>
      </p:pic>
      <p:sp>
        <p:nvSpPr>
          <p:cNvPr id="5" name="Slide Number Placeholder 4">
            <a:extLst>
              <a:ext uri="{FF2B5EF4-FFF2-40B4-BE49-F238E27FC236}">
                <a16:creationId xmlns:a16="http://schemas.microsoft.com/office/drawing/2014/main" id="{E0FAC7FA-E45C-402C-B3D0-A9BBB02A8ADB}"/>
              </a:ext>
            </a:extLst>
          </p:cNvPr>
          <p:cNvSpPr>
            <a:spLocks noGrp="1"/>
          </p:cNvSpPr>
          <p:nvPr>
            <p:ph type="sldNum" sz="quarter" idx="12"/>
          </p:nvPr>
        </p:nvSpPr>
        <p:spPr/>
        <p:txBody>
          <a:bodyPr/>
          <a:lstStyle/>
          <a:p>
            <a:fld id="{BF9FC1DC-D9CD-4985-A4A8-DE4B95C8793D}" type="slidenum">
              <a:rPr lang="en-GB" smtClean="0"/>
              <a:pPr/>
              <a:t>16</a:t>
            </a:fld>
            <a:endParaRPr lang="en-GB"/>
          </a:p>
        </p:txBody>
      </p:sp>
    </p:spTree>
    <p:extLst>
      <p:ext uri="{BB962C8B-B14F-4D97-AF65-F5344CB8AC3E}">
        <p14:creationId xmlns:p14="http://schemas.microsoft.com/office/powerpoint/2010/main" val="340618437"/>
      </p:ext>
    </p:extLst>
  </p:cSld>
  <p:clrMapOvr>
    <a:masterClrMapping/>
  </p:clrMapOvr>
  <p:transition>
    <p:wheel spokes="8"/>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171</TotalTime>
  <Words>1097</Words>
  <Application>Microsoft Office PowerPoint</Application>
  <PresentationFormat>Widescreen</PresentationFormat>
  <Paragraphs>168</Paragraphs>
  <Slides>16</Slides>
  <Notes>1</Notes>
  <HiddenSlides>0</HiddenSlides>
  <MMClips>0</MMClips>
  <ScaleCrop>false</ScaleCrop>
  <HeadingPairs>
    <vt:vector size="8" baseType="variant">
      <vt:variant>
        <vt:lpstr>Fonts Used</vt:lpstr>
      </vt:variant>
      <vt:variant>
        <vt:i4>11</vt:i4>
      </vt:variant>
      <vt:variant>
        <vt:lpstr>Theme</vt:lpstr>
      </vt:variant>
      <vt:variant>
        <vt:i4>2</vt:i4>
      </vt:variant>
      <vt:variant>
        <vt:lpstr>Slide Titles</vt:lpstr>
      </vt:variant>
      <vt:variant>
        <vt:i4>16</vt:i4>
      </vt:variant>
      <vt:variant>
        <vt:lpstr>Custom Shows</vt:lpstr>
      </vt:variant>
      <vt:variant>
        <vt:i4>1</vt:i4>
      </vt:variant>
    </vt:vector>
  </HeadingPairs>
  <TitlesOfParts>
    <vt:vector size="30" baseType="lpstr">
      <vt:lpstr>MS PGothic</vt:lpstr>
      <vt:lpstr>Andalus</vt:lpstr>
      <vt:lpstr>Arial</vt:lpstr>
      <vt:lpstr>Calibri</vt:lpstr>
      <vt:lpstr>Cambria</vt:lpstr>
      <vt:lpstr>Century Gothic</vt:lpstr>
      <vt:lpstr>Courier New</vt:lpstr>
      <vt:lpstr>Symbol</vt:lpstr>
      <vt:lpstr>Times New Roman</vt:lpstr>
      <vt:lpstr>Trebuchet MS</vt:lpstr>
      <vt:lpstr>Wingdings 3</vt:lpstr>
      <vt:lpstr>Facet</vt:lpstr>
      <vt:lpstr>1_Facet</vt:lpstr>
      <vt:lpstr>PROJECT PLANNING</vt:lpstr>
      <vt:lpstr>PowerPoint Presentation</vt:lpstr>
      <vt:lpstr>PowerPoint Presentation</vt:lpstr>
      <vt:lpstr>PowerPoint Presentation</vt:lpstr>
      <vt:lpstr>PowerPoint Presentation</vt:lpstr>
      <vt:lpstr>PowerPoint Presentation</vt:lpstr>
      <vt:lpstr>Location Analysis </vt:lpstr>
      <vt:lpstr>Location &amp; Facility (Cost) </vt:lpstr>
      <vt:lpstr>Target Market  </vt:lpstr>
      <vt:lpstr>Marketing  </vt:lpstr>
      <vt:lpstr>PowerPoint Presentation</vt:lpstr>
      <vt:lpstr>PowerPoint Presentation</vt:lpstr>
      <vt:lpstr>PowerPoint Presentation</vt:lpstr>
      <vt:lpstr>PowerPoint Presentation</vt:lpstr>
      <vt:lpstr>RISK MONITORING</vt:lpstr>
      <vt:lpstr>Risk Monitoring </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Summary</dc:title>
  <dc:creator>Shelly Begum</dc:creator>
  <cp:lastModifiedBy>Shelly Begum</cp:lastModifiedBy>
  <cp:revision>29</cp:revision>
  <dcterms:created xsi:type="dcterms:W3CDTF">2017-12-25T11:52:11Z</dcterms:created>
  <dcterms:modified xsi:type="dcterms:W3CDTF">2018-01-04T21:39:45Z</dcterms:modified>
</cp:coreProperties>
</file>