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6" r:id="rId2"/>
    <p:sldId id="308" r:id="rId3"/>
    <p:sldId id="309" r:id="rId4"/>
    <p:sldId id="310" r:id="rId5"/>
    <p:sldId id="315" r:id="rId6"/>
    <p:sldId id="311" r:id="rId7"/>
    <p:sldId id="317" r:id="rId8"/>
    <p:sldId id="312" r:id="rId9"/>
    <p:sldId id="318" r:id="rId10"/>
    <p:sldId id="313" r:id="rId11"/>
    <p:sldId id="319" r:id="rId12"/>
    <p:sldId id="314" r:id="rId13"/>
    <p:sldId id="320" r:id="rId14"/>
    <p:sldId id="321" r:id="rId15"/>
    <p:sldId id="322" r:id="rId16"/>
    <p:sldId id="323" r:id="rId17"/>
    <p:sldId id="324" r:id="rId18"/>
    <p:sldId id="325" r:id="rId19"/>
    <p:sldId id="326" r:id="rId20"/>
    <p:sldId id="316" r:id="rId21"/>
  </p:sldIdLst>
  <p:sldSz cx="9144000" cy="5143500" type="screen16x9"/>
  <p:notesSz cx="6858000" cy="9144000"/>
  <p:defaultTex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3DAF"/>
    <a:srgbClr val="9973B6"/>
    <a:srgbClr val="E18B14"/>
    <a:srgbClr val="BD8FDF"/>
    <a:srgbClr val="D19DF5"/>
    <a:srgbClr val="D5A1FB"/>
    <a:srgbClr val="FFFF39"/>
    <a:srgbClr val="35B0EC"/>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06"/>
    <p:restoredTop sz="94490"/>
  </p:normalViewPr>
  <p:slideViewPr>
    <p:cSldViewPr snapToGrid="0" snapToObjects="1">
      <p:cViewPr varScale="1">
        <p:scale>
          <a:sx n="232" d="100"/>
          <a:sy n="232" d="100"/>
        </p:scale>
        <p:origin x="1000" y="16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1566B3-EB98-B548-B796-E7B7D092010A}" type="datetimeFigureOut">
              <a:rPr lang="en-US" smtClean="0"/>
              <a:t>1/25/21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3231BB-C97E-C54E-ACCE-4192F995DE62}" type="slidenum">
              <a:rPr lang="en-US" smtClean="0"/>
              <a:t>‹#›</a:t>
            </a:fld>
            <a:endParaRPr lang="en-US"/>
          </a:p>
        </p:txBody>
      </p:sp>
    </p:spTree>
    <p:extLst>
      <p:ext uri="{BB962C8B-B14F-4D97-AF65-F5344CB8AC3E}">
        <p14:creationId xmlns:p14="http://schemas.microsoft.com/office/powerpoint/2010/main" val="752796943"/>
      </p:ext>
    </p:extLst>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SEMESTER STRUCTURE</a:t>
            </a:r>
          </a:p>
        </p:txBody>
      </p:sp>
      <p:sp>
        <p:nvSpPr>
          <p:cNvPr id="4" name="Slide Number Placeholder 3"/>
          <p:cNvSpPr>
            <a:spLocks noGrp="1"/>
          </p:cNvSpPr>
          <p:nvPr>
            <p:ph type="sldNum" sz="quarter" idx="10"/>
          </p:nvPr>
        </p:nvSpPr>
        <p:spPr/>
        <p:txBody>
          <a:bodyPr/>
          <a:lstStyle/>
          <a:p>
            <a:fld id="{503231BB-C97E-C54E-ACCE-4192F995DE62}" type="slidenum">
              <a:rPr lang="en-US" smtClean="0"/>
              <a:t>2</a:t>
            </a:fld>
            <a:endParaRPr lang="en-US"/>
          </a:p>
        </p:txBody>
      </p:sp>
    </p:spTree>
    <p:extLst>
      <p:ext uri="{BB962C8B-B14F-4D97-AF65-F5344CB8AC3E}">
        <p14:creationId xmlns:p14="http://schemas.microsoft.com/office/powerpoint/2010/main" val="1261611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SEMESTER STRUCTURE</a:t>
            </a:r>
          </a:p>
        </p:txBody>
      </p:sp>
      <p:sp>
        <p:nvSpPr>
          <p:cNvPr id="4" name="Slide Number Placeholder 3"/>
          <p:cNvSpPr>
            <a:spLocks noGrp="1"/>
          </p:cNvSpPr>
          <p:nvPr>
            <p:ph type="sldNum" sz="quarter" idx="10"/>
          </p:nvPr>
        </p:nvSpPr>
        <p:spPr/>
        <p:txBody>
          <a:bodyPr/>
          <a:lstStyle/>
          <a:p>
            <a:fld id="{503231BB-C97E-C54E-ACCE-4192F995DE62}" type="slidenum">
              <a:rPr lang="en-US" smtClean="0"/>
              <a:t>3</a:t>
            </a:fld>
            <a:endParaRPr lang="en-US"/>
          </a:p>
        </p:txBody>
      </p:sp>
    </p:spTree>
    <p:extLst>
      <p:ext uri="{BB962C8B-B14F-4D97-AF65-F5344CB8AC3E}">
        <p14:creationId xmlns:p14="http://schemas.microsoft.com/office/powerpoint/2010/main" val="2592940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36658A-3096-564D-880D-1B8A0596EB3C}"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36658A-3096-564D-880D-1B8A0596EB3C}"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36658A-3096-564D-880D-1B8A0596EB3C}"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36658A-3096-564D-880D-1B8A0596EB3C}" type="datetimeFigureOut">
              <a:rPr lang="en-US" smtClean="0"/>
              <a:t>1/25/21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36658A-3096-564D-880D-1B8A0596EB3C}" type="datetimeFigureOut">
              <a:rPr lang="en-US" smtClean="0"/>
              <a:t>1/25/21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36658A-3096-564D-880D-1B8A0596EB3C}" type="datetimeFigureOut">
              <a:rPr lang="en-US" smtClean="0"/>
              <a:t>1/25/21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36658A-3096-564D-880D-1B8A0596EB3C}" type="datetimeFigureOut">
              <a:rPr lang="en-US" smtClean="0"/>
              <a:t>1/25/21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436658A-3096-564D-880D-1B8A0596EB3C}" type="datetimeFigureOut">
              <a:rPr lang="en-US" smtClean="0"/>
              <a:t>1/25/21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436658A-3096-564D-880D-1B8A0596EB3C}" type="datetimeFigureOut">
              <a:rPr lang="en-US" smtClean="0"/>
              <a:t>1/25/21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36658A-3096-564D-880D-1B8A0596EB3C}"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36658A-3096-564D-880D-1B8A0596EB3C}"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E8A99A-D4F3-E146-9DDD-DABEDD54C3B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E436658A-3096-564D-880D-1B8A0596EB3C}" type="datetimeFigureOut">
              <a:rPr lang="en-US" smtClean="0"/>
              <a:t>1/25/21</a:t>
            </a:fld>
            <a:endParaRPr 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9BE8A99A-D4F3-E146-9DDD-DABEDD54C3B7}" type="slidenum">
              <a:rPr lang="en-US" smtClean="0"/>
              <a:t>‹#›</a:t>
            </a:fld>
            <a:endParaRPr lang="en-US"/>
          </a:p>
        </p:txBody>
      </p:sp>
    </p:spTree>
    <p:extLst>
      <p:ext uri="{BB962C8B-B14F-4D97-AF65-F5344CB8AC3E}">
        <p14:creationId xmlns:p14="http://schemas.microsoft.com/office/powerpoint/2010/main" val="20578305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pinterest.co.uk/clsavonst/2021-visual-enquiry/" TargetMode="External"/><Relationship Id="rId2" Type="http://schemas.openxmlformats.org/officeDocument/2006/relationships/hyperlink" Target="https://www.pinterest.co.uk/clsavonst/collections/"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34000">
              <a:srgbClr val="D19DF5"/>
            </a:gs>
            <a:gs pos="78000">
              <a:srgbClr val="FFC000"/>
            </a:gs>
            <a:gs pos="100000">
              <a:srgbClr val="E18B14"/>
            </a:gs>
          </a:gsLst>
          <a:lin ang="0" scaled="1"/>
          <a:tileRect/>
        </a:gradFill>
        <a:effectLst/>
      </p:bgPr>
    </p:bg>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4BAEB283-9B59-E041-BE30-FCBA653B1014}"/>
              </a:ext>
            </a:extLst>
          </p:cNvPr>
          <p:cNvSpPr/>
          <p:nvPr/>
        </p:nvSpPr>
        <p:spPr>
          <a:xfrm>
            <a:off x="7821758" y="3962130"/>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5" name="Oval 4">
            <a:extLst>
              <a:ext uri="{FF2B5EF4-FFF2-40B4-BE49-F238E27FC236}">
                <a16:creationId xmlns:a16="http://schemas.microsoft.com/office/drawing/2014/main" id="{2142E020-3583-0245-90A2-45F30B824F7F}"/>
              </a:ext>
            </a:extLst>
          </p:cNvPr>
          <p:cNvSpPr/>
          <p:nvPr/>
        </p:nvSpPr>
        <p:spPr>
          <a:xfrm>
            <a:off x="6629062" y="3816356"/>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7" name="Oval 6">
            <a:extLst>
              <a:ext uri="{FF2B5EF4-FFF2-40B4-BE49-F238E27FC236}">
                <a16:creationId xmlns:a16="http://schemas.microsoft.com/office/drawing/2014/main" id="{95BB3A75-426D-C94F-93A1-4E5AF1B0B688}"/>
              </a:ext>
            </a:extLst>
          </p:cNvPr>
          <p:cNvSpPr/>
          <p:nvPr/>
        </p:nvSpPr>
        <p:spPr>
          <a:xfrm>
            <a:off x="6695323" y="2424877"/>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8" name="Oval 7">
            <a:extLst>
              <a:ext uri="{FF2B5EF4-FFF2-40B4-BE49-F238E27FC236}">
                <a16:creationId xmlns:a16="http://schemas.microsoft.com/office/drawing/2014/main" id="{BDB2B675-A051-4F42-AB26-6748A4899644}"/>
              </a:ext>
            </a:extLst>
          </p:cNvPr>
          <p:cNvSpPr/>
          <p:nvPr/>
        </p:nvSpPr>
        <p:spPr>
          <a:xfrm>
            <a:off x="6761584" y="3511555"/>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0" name="Oval 9">
            <a:extLst>
              <a:ext uri="{FF2B5EF4-FFF2-40B4-BE49-F238E27FC236}">
                <a16:creationId xmlns:a16="http://schemas.microsoft.com/office/drawing/2014/main" id="{D904358F-2094-1C48-B468-B7F5AA3E164A}"/>
              </a:ext>
            </a:extLst>
          </p:cNvPr>
          <p:cNvSpPr/>
          <p:nvPr/>
        </p:nvSpPr>
        <p:spPr>
          <a:xfrm>
            <a:off x="4919532" y="3842860"/>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1" name="Oval 10">
            <a:extLst>
              <a:ext uri="{FF2B5EF4-FFF2-40B4-BE49-F238E27FC236}">
                <a16:creationId xmlns:a16="http://schemas.microsoft.com/office/drawing/2014/main" id="{B1C24D50-5FA8-B14F-8C4B-862A43D0AF1F}"/>
              </a:ext>
            </a:extLst>
          </p:cNvPr>
          <p:cNvSpPr/>
          <p:nvPr/>
        </p:nvSpPr>
        <p:spPr>
          <a:xfrm>
            <a:off x="3846106" y="3789851"/>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2" name="Oval 11">
            <a:extLst>
              <a:ext uri="{FF2B5EF4-FFF2-40B4-BE49-F238E27FC236}">
                <a16:creationId xmlns:a16="http://schemas.microsoft.com/office/drawing/2014/main" id="{67C8EB59-0799-6A46-900D-6CF1F23D48D3}"/>
              </a:ext>
            </a:extLst>
          </p:cNvPr>
          <p:cNvSpPr/>
          <p:nvPr/>
        </p:nvSpPr>
        <p:spPr>
          <a:xfrm>
            <a:off x="3289515" y="2928459"/>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3" name="Oval 12">
            <a:extLst>
              <a:ext uri="{FF2B5EF4-FFF2-40B4-BE49-F238E27FC236}">
                <a16:creationId xmlns:a16="http://schemas.microsoft.com/office/drawing/2014/main" id="{D83BA91D-FF65-0540-82AA-1A3F206151F8}"/>
              </a:ext>
            </a:extLst>
          </p:cNvPr>
          <p:cNvSpPr/>
          <p:nvPr/>
        </p:nvSpPr>
        <p:spPr>
          <a:xfrm>
            <a:off x="4024134" y="2534006"/>
            <a:ext cx="606490" cy="606490"/>
          </a:xfrm>
          <a:prstGeom prst="ellipse">
            <a:avLst/>
          </a:prstGeom>
          <a:solidFill>
            <a:srgbClr val="FFC000">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4" name="Oval 13">
            <a:extLst>
              <a:ext uri="{FF2B5EF4-FFF2-40B4-BE49-F238E27FC236}">
                <a16:creationId xmlns:a16="http://schemas.microsoft.com/office/drawing/2014/main" id="{71F0DF69-348B-5949-8E8F-79B9582624BE}"/>
              </a:ext>
            </a:extLst>
          </p:cNvPr>
          <p:cNvSpPr/>
          <p:nvPr/>
        </p:nvSpPr>
        <p:spPr>
          <a:xfrm>
            <a:off x="5123079" y="3284713"/>
            <a:ext cx="852761" cy="861392"/>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5" name="Oval 14">
            <a:extLst>
              <a:ext uri="{FF2B5EF4-FFF2-40B4-BE49-F238E27FC236}">
                <a16:creationId xmlns:a16="http://schemas.microsoft.com/office/drawing/2014/main" id="{0D2B98DC-A2F6-2A48-9ADD-42D7144AB370}"/>
              </a:ext>
            </a:extLst>
          </p:cNvPr>
          <p:cNvSpPr/>
          <p:nvPr/>
        </p:nvSpPr>
        <p:spPr>
          <a:xfrm>
            <a:off x="2242593" y="357537"/>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6" name="Oval 15">
            <a:extLst>
              <a:ext uri="{FF2B5EF4-FFF2-40B4-BE49-F238E27FC236}">
                <a16:creationId xmlns:a16="http://schemas.microsoft.com/office/drawing/2014/main" id="{A5DB9327-2E9F-0B4C-9264-B34E817207DC}"/>
              </a:ext>
            </a:extLst>
          </p:cNvPr>
          <p:cNvSpPr/>
          <p:nvPr/>
        </p:nvSpPr>
        <p:spPr>
          <a:xfrm>
            <a:off x="943441" y="4118045"/>
            <a:ext cx="684933" cy="684933"/>
          </a:xfrm>
          <a:prstGeom prst="ellipse">
            <a:avLst/>
          </a:prstGeom>
          <a:solidFill>
            <a:srgbClr val="FFC000">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7" name="Oval 16">
            <a:extLst>
              <a:ext uri="{FF2B5EF4-FFF2-40B4-BE49-F238E27FC236}">
                <a16:creationId xmlns:a16="http://schemas.microsoft.com/office/drawing/2014/main" id="{8287F065-FF20-0448-980E-F7257C0A137E}"/>
              </a:ext>
            </a:extLst>
          </p:cNvPr>
          <p:cNvSpPr/>
          <p:nvPr/>
        </p:nvSpPr>
        <p:spPr>
          <a:xfrm>
            <a:off x="4096250" y="3842860"/>
            <a:ext cx="852761" cy="861392"/>
          </a:xfrm>
          <a:prstGeom prst="ellipse">
            <a:avLst/>
          </a:prstGeom>
          <a:solidFill>
            <a:srgbClr val="BD8FDF">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8" name="Oval 17">
            <a:extLst>
              <a:ext uri="{FF2B5EF4-FFF2-40B4-BE49-F238E27FC236}">
                <a16:creationId xmlns:a16="http://schemas.microsoft.com/office/drawing/2014/main" id="{76D01283-CA9E-6C4C-8CD7-221654596E4D}"/>
              </a:ext>
            </a:extLst>
          </p:cNvPr>
          <p:cNvSpPr/>
          <p:nvPr/>
        </p:nvSpPr>
        <p:spPr>
          <a:xfrm>
            <a:off x="5183020" y="1866425"/>
            <a:ext cx="852761" cy="861392"/>
          </a:xfrm>
          <a:prstGeom prst="ellipse">
            <a:avLst/>
          </a:prstGeom>
          <a:solidFill>
            <a:srgbClr val="BD8FDF">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19" name="Oval 18">
            <a:extLst>
              <a:ext uri="{FF2B5EF4-FFF2-40B4-BE49-F238E27FC236}">
                <a16:creationId xmlns:a16="http://schemas.microsoft.com/office/drawing/2014/main" id="{86D26950-7308-E44F-B3BD-8F41F417B812}"/>
              </a:ext>
            </a:extLst>
          </p:cNvPr>
          <p:cNvSpPr/>
          <p:nvPr/>
        </p:nvSpPr>
        <p:spPr>
          <a:xfrm>
            <a:off x="6216689" y="3271156"/>
            <a:ext cx="852761" cy="861392"/>
          </a:xfrm>
          <a:prstGeom prst="ellipse">
            <a:avLst/>
          </a:prstGeom>
          <a:solidFill>
            <a:srgbClr val="BD8FDF">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20" name="Oval 19">
            <a:extLst>
              <a:ext uri="{FF2B5EF4-FFF2-40B4-BE49-F238E27FC236}">
                <a16:creationId xmlns:a16="http://schemas.microsoft.com/office/drawing/2014/main" id="{A3724884-2F4F-984F-9CE4-83B733765C79}"/>
              </a:ext>
            </a:extLst>
          </p:cNvPr>
          <p:cNvSpPr/>
          <p:nvPr/>
        </p:nvSpPr>
        <p:spPr>
          <a:xfrm>
            <a:off x="6695323" y="1576738"/>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21" name="Oval 20">
            <a:extLst>
              <a:ext uri="{FF2B5EF4-FFF2-40B4-BE49-F238E27FC236}">
                <a16:creationId xmlns:a16="http://schemas.microsoft.com/office/drawing/2014/main" id="{4FFCB318-714B-9D4D-8979-244E6EFE0919}"/>
              </a:ext>
            </a:extLst>
          </p:cNvPr>
          <p:cNvSpPr/>
          <p:nvPr/>
        </p:nvSpPr>
        <p:spPr>
          <a:xfrm>
            <a:off x="5621897" y="1457468"/>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22" name="Oval 21">
            <a:extLst>
              <a:ext uri="{FF2B5EF4-FFF2-40B4-BE49-F238E27FC236}">
                <a16:creationId xmlns:a16="http://schemas.microsoft.com/office/drawing/2014/main" id="{FFD5B7F0-5D8E-6A49-A294-D4D95C6F6159}"/>
              </a:ext>
            </a:extLst>
          </p:cNvPr>
          <p:cNvSpPr/>
          <p:nvPr/>
        </p:nvSpPr>
        <p:spPr>
          <a:xfrm>
            <a:off x="2587150" y="1126163"/>
            <a:ext cx="606490" cy="606490"/>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23" name="Oval 22">
            <a:extLst>
              <a:ext uri="{FF2B5EF4-FFF2-40B4-BE49-F238E27FC236}">
                <a16:creationId xmlns:a16="http://schemas.microsoft.com/office/drawing/2014/main" id="{C02E95CA-3E53-6C4A-9BF3-B75F83A88D86}"/>
              </a:ext>
            </a:extLst>
          </p:cNvPr>
          <p:cNvSpPr/>
          <p:nvPr/>
        </p:nvSpPr>
        <p:spPr>
          <a:xfrm>
            <a:off x="4097897" y="1507368"/>
            <a:ext cx="344556" cy="344556"/>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24" name="Oval 23">
            <a:extLst>
              <a:ext uri="{FF2B5EF4-FFF2-40B4-BE49-F238E27FC236}">
                <a16:creationId xmlns:a16="http://schemas.microsoft.com/office/drawing/2014/main" id="{3F1477AC-FDD2-3E4F-909E-4BA7E1ABAF0A}"/>
              </a:ext>
            </a:extLst>
          </p:cNvPr>
          <p:cNvSpPr/>
          <p:nvPr/>
        </p:nvSpPr>
        <p:spPr>
          <a:xfrm>
            <a:off x="3395533" y="2169976"/>
            <a:ext cx="344556" cy="344556"/>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25" name="Oval 24">
            <a:extLst>
              <a:ext uri="{FF2B5EF4-FFF2-40B4-BE49-F238E27FC236}">
                <a16:creationId xmlns:a16="http://schemas.microsoft.com/office/drawing/2014/main" id="{57F184D5-B9A5-4341-BE03-BB8E111BAE47}"/>
              </a:ext>
            </a:extLst>
          </p:cNvPr>
          <p:cNvSpPr/>
          <p:nvPr/>
        </p:nvSpPr>
        <p:spPr>
          <a:xfrm>
            <a:off x="3713586" y="2792828"/>
            <a:ext cx="344556" cy="344556"/>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26" name="Oval 25">
            <a:extLst>
              <a:ext uri="{FF2B5EF4-FFF2-40B4-BE49-F238E27FC236}">
                <a16:creationId xmlns:a16="http://schemas.microsoft.com/office/drawing/2014/main" id="{5BDB5FA3-6B1D-9D4C-9196-86B84DA9078E}"/>
              </a:ext>
            </a:extLst>
          </p:cNvPr>
          <p:cNvSpPr/>
          <p:nvPr/>
        </p:nvSpPr>
        <p:spPr>
          <a:xfrm>
            <a:off x="3766592" y="1374846"/>
            <a:ext cx="344556" cy="344556"/>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
        <p:nvSpPr>
          <p:cNvPr id="27" name="Oval 26">
            <a:extLst>
              <a:ext uri="{FF2B5EF4-FFF2-40B4-BE49-F238E27FC236}">
                <a16:creationId xmlns:a16="http://schemas.microsoft.com/office/drawing/2014/main" id="{7E0E97FB-D71A-6947-9FBA-F6A1B3188488}"/>
              </a:ext>
            </a:extLst>
          </p:cNvPr>
          <p:cNvSpPr/>
          <p:nvPr/>
        </p:nvSpPr>
        <p:spPr>
          <a:xfrm>
            <a:off x="3859357" y="1202568"/>
            <a:ext cx="344556" cy="344556"/>
          </a:xfrm>
          <a:prstGeom prst="ellipse">
            <a:avLst/>
          </a:prstGeom>
          <a:solidFill>
            <a:srgbClr val="FFFF39">
              <a:alpha val="4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BD8FDF"/>
              </a:solidFill>
            </a:endParaRPr>
          </a:p>
        </p:txBody>
      </p:sp>
    </p:spTree>
    <p:extLst>
      <p:ext uri="{BB962C8B-B14F-4D97-AF65-F5344CB8AC3E}">
        <p14:creationId xmlns:p14="http://schemas.microsoft.com/office/powerpoint/2010/main" val="1018042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rgbClr val="BD8FDF"/>
          </a:fgClr>
          <a:bgClr>
            <a:schemeClr val="bg1"/>
          </a:bgClr>
        </a:pattFill>
        <a:effectLst/>
      </p:bgPr>
    </p:bg>
    <p:spTree>
      <p:nvGrpSpPr>
        <p:cNvPr id="1" name=""/>
        <p:cNvGrpSpPr/>
        <p:nvPr/>
      </p:nvGrpSpPr>
      <p:grpSpPr>
        <a:xfrm>
          <a:off x="0" y="0"/>
          <a:ext cx="0" cy="0"/>
          <a:chOff x="0" y="0"/>
          <a:chExt cx="0" cy="0"/>
        </a:xfrm>
      </p:grpSpPr>
      <p:sp>
        <p:nvSpPr>
          <p:cNvPr id="2" name="Rounded Rectangle 1"/>
          <p:cNvSpPr/>
          <p:nvPr/>
        </p:nvSpPr>
        <p:spPr>
          <a:xfrm>
            <a:off x="2677884" y="887988"/>
            <a:ext cx="3788229" cy="438398"/>
          </a:xfrm>
          <a:prstGeom prst="roundRect">
            <a:avLst/>
          </a:prstGeom>
          <a:solidFill>
            <a:srgbClr val="FFFF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C63DAF"/>
                </a:solidFill>
              </a:rPr>
              <a:t>VISUAL ENQUIRY 2 – 10 CREDITS</a:t>
            </a:r>
          </a:p>
        </p:txBody>
      </p:sp>
      <p:sp>
        <p:nvSpPr>
          <p:cNvPr id="5" name="Rounded Rectangle 4"/>
          <p:cNvSpPr/>
          <p:nvPr/>
        </p:nvSpPr>
        <p:spPr>
          <a:xfrm>
            <a:off x="2677884" y="1589003"/>
            <a:ext cx="3788229" cy="914400"/>
          </a:xfrm>
          <a:prstGeom prst="roundRect">
            <a:avLst/>
          </a:prstGeom>
          <a:solidFill>
            <a:srgbClr val="BD8F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MAJOR A4 ‘A-Self-Directed Brief’ – 20 CREDITS</a:t>
            </a:r>
          </a:p>
        </p:txBody>
      </p:sp>
      <p:sp>
        <p:nvSpPr>
          <p:cNvPr id="6" name="Rounded Rectangle 5"/>
          <p:cNvSpPr/>
          <p:nvPr/>
        </p:nvSpPr>
        <p:spPr>
          <a:xfrm>
            <a:off x="2677884" y="2766020"/>
            <a:ext cx="3788229" cy="914400"/>
          </a:xfrm>
          <a:prstGeom prst="roundRect">
            <a:avLst/>
          </a:prstGeom>
          <a:solidFill>
            <a:srgbClr val="35B0EC">
              <a:alpha val="5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CHANGEMAKERS 2 - Changemakers: Building your Personal Brand for Sustainable Employment – </a:t>
            </a:r>
          </a:p>
          <a:p>
            <a:pPr algn="ctr"/>
            <a:r>
              <a:rPr lang="en-US" dirty="0"/>
              <a:t> 20 CREDITS</a:t>
            </a:r>
          </a:p>
          <a:p>
            <a:pPr algn="ctr"/>
            <a:endParaRPr lang="en-US" dirty="0"/>
          </a:p>
        </p:txBody>
      </p:sp>
      <p:sp>
        <p:nvSpPr>
          <p:cNvPr id="3" name="TextBox 2"/>
          <p:cNvSpPr txBox="1"/>
          <p:nvPr/>
        </p:nvSpPr>
        <p:spPr>
          <a:xfrm>
            <a:off x="2274125" y="225261"/>
            <a:ext cx="4595750" cy="400110"/>
          </a:xfrm>
          <a:prstGeom prst="rect">
            <a:avLst/>
          </a:prstGeom>
          <a:noFill/>
        </p:spPr>
        <p:txBody>
          <a:bodyPr wrap="square" rtlCol="0">
            <a:spAutoFit/>
          </a:bodyPr>
          <a:lstStyle/>
          <a:p>
            <a:pPr algn="ctr"/>
            <a:r>
              <a:rPr lang="en-US" sz="2000" b="1" dirty="0">
                <a:solidFill>
                  <a:schemeClr val="tx1">
                    <a:lumMod val="65000"/>
                    <a:lumOff val="35000"/>
                  </a:schemeClr>
                </a:solidFill>
              </a:rPr>
              <a:t>SEMESTER 2 –  2021/22 – LEVEL 5 </a:t>
            </a:r>
          </a:p>
        </p:txBody>
      </p:sp>
      <p:sp>
        <p:nvSpPr>
          <p:cNvPr id="7" name="Rounded Rectangle 6"/>
          <p:cNvSpPr/>
          <p:nvPr/>
        </p:nvSpPr>
        <p:spPr>
          <a:xfrm>
            <a:off x="2677884" y="3943037"/>
            <a:ext cx="3788229" cy="438398"/>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RESEARCH IN PRACTICE – 10 CREDITS</a:t>
            </a:r>
          </a:p>
        </p:txBody>
      </p:sp>
    </p:spTree>
    <p:extLst>
      <p:ext uri="{BB962C8B-B14F-4D97-AF65-F5344CB8AC3E}">
        <p14:creationId xmlns:p14="http://schemas.microsoft.com/office/powerpoint/2010/main" val="1758617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118507"/>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3E6BDBCE-B8F4-1F4F-8CBE-E3F0C30A4C48}"/>
              </a:ext>
            </a:extLst>
          </p:cNvPr>
          <p:cNvSpPr/>
          <p:nvPr/>
        </p:nvSpPr>
        <p:spPr>
          <a:xfrm>
            <a:off x="771525" y="1475449"/>
            <a:ext cx="1971675" cy="191044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defTabSz="914400">
              <a:lnSpc>
                <a:spcPct val="90000"/>
              </a:lnSpc>
              <a:spcBef>
                <a:spcPct val="0"/>
              </a:spcBef>
              <a:spcAft>
                <a:spcPts val="600"/>
              </a:spcAft>
            </a:pPr>
            <a:r>
              <a:rPr lang="en-US" sz="2700" kern="1200">
                <a:solidFill>
                  <a:srgbClr val="FFFFFF"/>
                </a:solidFill>
                <a:latin typeface="+mj-lt"/>
                <a:ea typeface="+mj-ea"/>
                <a:cs typeface="+mj-cs"/>
              </a:rPr>
              <a:t>VISUAL ENQUIRY 2 – 10 CREDITS</a:t>
            </a:r>
          </a:p>
        </p:txBody>
      </p:sp>
      <p:graphicFrame>
        <p:nvGraphicFramePr>
          <p:cNvPr id="4" name="Table 3">
            <a:extLst>
              <a:ext uri="{FF2B5EF4-FFF2-40B4-BE49-F238E27FC236}">
                <a16:creationId xmlns:a16="http://schemas.microsoft.com/office/drawing/2014/main" id="{F8E345AF-8197-0548-BF53-AE8213E719BB}"/>
              </a:ext>
            </a:extLst>
          </p:cNvPr>
          <p:cNvGraphicFramePr>
            <a:graphicFrameLocks noGrp="1"/>
          </p:cNvGraphicFramePr>
          <p:nvPr>
            <p:extLst>
              <p:ext uri="{D42A27DB-BD31-4B8C-83A1-F6EECF244321}">
                <p14:modId xmlns:p14="http://schemas.microsoft.com/office/powerpoint/2010/main" val="2991038082"/>
              </p:ext>
            </p:extLst>
          </p:nvPr>
        </p:nvGraphicFramePr>
        <p:xfrm>
          <a:off x="3582987" y="1353427"/>
          <a:ext cx="5085527" cy="2516625"/>
        </p:xfrm>
        <a:graphic>
          <a:graphicData uri="http://schemas.openxmlformats.org/drawingml/2006/table">
            <a:tbl>
              <a:tblPr>
                <a:tableStyleId>{5C22544A-7EE6-4342-B048-85BDC9FD1C3A}</a:tableStyleId>
              </a:tblPr>
              <a:tblGrid>
                <a:gridCol w="1177394">
                  <a:extLst>
                    <a:ext uri="{9D8B030D-6E8A-4147-A177-3AD203B41FA5}">
                      <a16:colId xmlns:a16="http://schemas.microsoft.com/office/drawing/2014/main" val="2826904879"/>
                    </a:ext>
                  </a:extLst>
                </a:gridCol>
                <a:gridCol w="1331586">
                  <a:extLst>
                    <a:ext uri="{9D8B030D-6E8A-4147-A177-3AD203B41FA5}">
                      <a16:colId xmlns:a16="http://schemas.microsoft.com/office/drawing/2014/main" val="2416864627"/>
                    </a:ext>
                  </a:extLst>
                </a:gridCol>
                <a:gridCol w="1329853">
                  <a:extLst>
                    <a:ext uri="{9D8B030D-6E8A-4147-A177-3AD203B41FA5}">
                      <a16:colId xmlns:a16="http://schemas.microsoft.com/office/drawing/2014/main" val="4103886895"/>
                    </a:ext>
                  </a:extLst>
                </a:gridCol>
                <a:gridCol w="1246694">
                  <a:extLst>
                    <a:ext uri="{9D8B030D-6E8A-4147-A177-3AD203B41FA5}">
                      <a16:colId xmlns:a16="http://schemas.microsoft.com/office/drawing/2014/main" val="3877188016"/>
                    </a:ext>
                  </a:extLst>
                </a:gridCol>
              </a:tblGrid>
              <a:tr h="222867">
                <a:tc>
                  <a:txBody>
                    <a:bodyPr/>
                    <a:lstStyle/>
                    <a:p>
                      <a:pPr algn="just">
                        <a:spcBef>
                          <a:spcPts val="600"/>
                        </a:spcBef>
                        <a:spcAft>
                          <a:spcPts val="600"/>
                        </a:spcAft>
                      </a:pPr>
                      <a:r>
                        <a:rPr lang="en-GB" sz="1200">
                          <a:effectLst/>
                        </a:rPr>
                        <a:t>Programme:</a:t>
                      </a:r>
                      <a:endParaRPr lang="en-GB" sz="1100">
                        <a:effectLst/>
                        <a:latin typeface="Times New Roman" panose="02020603050405020304" pitchFamily="18" charset="0"/>
                        <a:ea typeface="Times New Roman" panose="02020603050405020304" pitchFamily="18" charset="0"/>
                      </a:endParaRPr>
                    </a:p>
                  </a:txBody>
                  <a:tcPr marL="74843" marR="74843" marT="0" marB="0"/>
                </a:tc>
                <a:tc gridSpan="3">
                  <a:txBody>
                    <a:bodyPr/>
                    <a:lstStyle/>
                    <a:p>
                      <a:pPr algn="just">
                        <a:spcBef>
                          <a:spcPts val="600"/>
                        </a:spcBef>
                        <a:spcAft>
                          <a:spcPts val="600"/>
                        </a:spcAft>
                      </a:pPr>
                      <a:r>
                        <a:rPr lang="en-GB" sz="1200">
                          <a:effectLst/>
                        </a:rPr>
                        <a:t>BA/MDes Surface Pattern Design</a:t>
                      </a:r>
                      <a:endParaRPr lang="en-GB" sz="1100">
                        <a:effectLst/>
                        <a:latin typeface="Times New Roman" panose="02020603050405020304" pitchFamily="18" charset="0"/>
                        <a:ea typeface="Times New Roman" panose="02020603050405020304" pitchFamily="18" charset="0"/>
                      </a:endParaRPr>
                    </a:p>
                  </a:txBody>
                  <a:tcPr marL="74843" marR="74843"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39346875"/>
                  </a:ext>
                </a:extLst>
              </a:tr>
              <a:tr h="222867">
                <a:tc>
                  <a:txBody>
                    <a:bodyPr/>
                    <a:lstStyle/>
                    <a:p>
                      <a:pPr algn="just">
                        <a:spcBef>
                          <a:spcPts val="600"/>
                        </a:spcBef>
                        <a:spcAft>
                          <a:spcPts val="600"/>
                        </a:spcAft>
                      </a:pPr>
                      <a:r>
                        <a:rPr lang="en-GB" sz="1200">
                          <a:effectLst/>
                        </a:rPr>
                        <a:t>Module:</a:t>
                      </a:r>
                      <a:endParaRPr lang="en-GB" sz="1100">
                        <a:effectLst/>
                        <a:latin typeface="Times New Roman" panose="02020603050405020304" pitchFamily="18" charset="0"/>
                        <a:ea typeface="Times New Roman" panose="02020603050405020304" pitchFamily="18" charset="0"/>
                      </a:endParaRPr>
                    </a:p>
                  </a:txBody>
                  <a:tcPr marL="74843" marR="74843" marT="0" marB="0"/>
                </a:tc>
                <a:tc gridSpan="3">
                  <a:txBody>
                    <a:bodyPr/>
                    <a:lstStyle/>
                    <a:p>
                      <a:pPr algn="just">
                        <a:spcBef>
                          <a:spcPts val="600"/>
                        </a:spcBef>
                        <a:spcAft>
                          <a:spcPts val="600"/>
                        </a:spcAft>
                      </a:pPr>
                      <a:r>
                        <a:rPr lang="en-GB" sz="1200">
                          <a:effectLst/>
                        </a:rPr>
                        <a:t>Visual Enquiry II</a:t>
                      </a:r>
                      <a:endParaRPr lang="en-GB" sz="1100">
                        <a:effectLst/>
                        <a:latin typeface="Times New Roman" panose="02020603050405020304" pitchFamily="18" charset="0"/>
                        <a:ea typeface="Times New Roman" panose="02020603050405020304" pitchFamily="18" charset="0"/>
                      </a:endParaRPr>
                    </a:p>
                  </a:txBody>
                  <a:tcPr marL="74843" marR="74843"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18984939"/>
                  </a:ext>
                </a:extLst>
              </a:tr>
              <a:tr h="588767">
                <a:tc>
                  <a:txBody>
                    <a:bodyPr/>
                    <a:lstStyle/>
                    <a:p>
                      <a:pPr algn="just">
                        <a:spcBef>
                          <a:spcPts val="600"/>
                        </a:spcBef>
                        <a:spcAft>
                          <a:spcPts val="600"/>
                        </a:spcAft>
                      </a:pPr>
                      <a:r>
                        <a:rPr lang="en-GB" sz="1200">
                          <a:effectLst/>
                        </a:rPr>
                        <a:t>Module code:</a:t>
                      </a:r>
                      <a:endParaRPr lang="en-GB" sz="1100">
                        <a:effectLst/>
                        <a:latin typeface="Times New Roman" panose="02020603050405020304" pitchFamily="18" charset="0"/>
                        <a:ea typeface="Times New Roman" panose="02020603050405020304" pitchFamily="18" charset="0"/>
                      </a:endParaRPr>
                    </a:p>
                  </a:txBody>
                  <a:tcPr marL="74843" marR="74843" marT="0" marB="0"/>
                </a:tc>
                <a:tc>
                  <a:txBody>
                    <a:bodyPr/>
                    <a:lstStyle/>
                    <a:p>
                      <a:pPr algn="just">
                        <a:spcBef>
                          <a:spcPts val="600"/>
                        </a:spcBef>
                        <a:spcAft>
                          <a:spcPts val="600"/>
                        </a:spcAft>
                      </a:pPr>
                      <a:r>
                        <a:rPr lang="en-GB" sz="1200">
                          <a:effectLst/>
                        </a:rPr>
                        <a:t>M5X01609</a:t>
                      </a:r>
                      <a:endParaRPr lang="en-GB" sz="1100">
                        <a:effectLst/>
                        <a:latin typeface="Times New Roman" panose="02020603050405020304" pitchFamily="18" charset="0"/>
                        <a:ea typeface="Times New Roman" panose="02020603050405020304" pitchFamily="18" charset="0"/>
                      </a:endParaRPr>
                    </a:p>
                  </a:txBody>
                  <a:tcPr marL="74843" marR="74843" marT="0" marB="0"/>
                </a:tc>
                <a:tc>
                  <a:txBody>
                    <a:bodyPr/>
                    <a:lstStyle/>
                    <a:p>
                      <a:pPr algn="just"/>
                      <a:r>
                        <a:rPr lang="en-GB" sz="1200">
                          <a:effectLst/>
                        </a:rPr>
                        <a:t>Contribution to Overall Module Assessment (%):</a:t>
                      </a:r>
                      <a:endParaRPr lang="en-GB" sz="1100" b="1">
                        <a:effectLst/>
                        <a:latin typeface="Times New Roman" panose="02020603050405020304" pitchFamily="18" charset="0"/>
                      </a:endParaRPr>
                    </a:p>
                  </a:txBody>
                  <a:tcPr marL="74843" marR="74843" marT="0" marB="0"/>
                </a:tc>
                <a:tc>
                  <a:txBody>
                    <a:bodyPr/>
                    <a:lstStyle/>
                    <a:p>
                      <a:pPr algn="just">
                        <a:spcBef>
                          <a:spcPts val="600"/>
                        </a:spcBef>
                        <a:spcAft>
                          <a:spcPts val="600"/>
                        </a:spcAft>
                      </a:pPr>
                      <a:r>
                        <a:rPr lang="en-GB" sz="1200">
                          <a:effectLst/>
                        </a:rPr>
                        <a:t>100%</a:t>
                      </a:r>
                      <a:endParaRPr lang="en-GB" sz="1100">
                        <a:effectLst/>
                        <a:latin typeface="Times New Roman" panose="02020603050405020304" pitchFamily="18" charset="0"/>
                        <a:ea typeface="Times New Roman" panose="02020603050405020304" pitchFamily="18" charset="0"/>
                      </a:endParaRPr>
                    </a:p>
                  </a:txBody>
                  <a:tcPr marL="74843" marR="74843" marT="0" marB="0"/>
                </a:tc>
                <a:extLst>
                  <a:ext uri="{0D108BD9-81ED-4DB2-BD59-A6C34878D82A}">
                    <a16:rowId xmlns:a16="http://schemas.microsoft.com/office/drawing/2014/main" val="3389333542"/>
                  </a:ext>
                </a:extLst>
              </a:tr>
              <a:tr h="222867">
                <a:tc>
                  <a:txBody>
                    <a:bodyPr/>
                    <a:lstStyle/>
                    <a:p>
                      <a:pPr algn="just">
                        <a:spcBef>
                          <a:spcPts val="600"/>
                        </a:spcBef>
                        <a:spcAft>
                          <a:spcPts val="600"/>
                        </a:spcAft>
                      </a:pPr>
                      <a:r>
                        <a:rPr lang="en-GB" sz="1200">
                          <a:effectLst/>
                        </a:rPr>
                        <a:t>Lecturer:</a:t>
                      </a:r>
                      <a:endParaRPr lang="en-GB" sz="1100">
                        <a:effectLst/>
                        <a:latin typeface="Times New Roman" panose="02020603050405020304" pitchFamily="18" charset="0"/>
                        <a:ea typeface="Times New Roman" panose="02020603050405020304" pitchFamily="18" charset="0"/>
                      </a:endParaRPr>
                    </a:p>
                  </a:txBody>
                  <a:tcPr marL="74843" marR="74843" marT="0" marB="0"/>
                </a:tc>
                <a:tc>
                  <a:txBody>
                    <a:bodyPr/>
                    <a:lstStyle/>
                    <a:p>
                      <a:pPr>
                        <a:spcBef>
                          <a:spcPts val="600"/>
                        </a:spcBef>
                        <a:spcAft>
                          <a:spcPts val="600"/>
                        </a:spcAft>
                      </a:pPr>
                      <a:r>
                        <a:rPr lang="en-GB" sz="1200">
                          <a:effectLst/>
                        </a:rPr>
                        <a:t>Claire Savage </a:t>
                      </a:r>
                      <a:endParaRPr lang="en-GB" sz="1100">
                        <a:effectLst/>
                        <a:latin typeface="Times New Roman" panose="02020603050405020304" pitchFamily="18" charset="0"/>
                        <a:ea typeface="Times New Roman" panose="02020603050405020304" pitchFamily="18" charset="0"/>
                      </a:endParaRPr>
                    </a:p>
                  </a:txBody>
                  <a:tcPr marL="74843" marR="74843" marT="0" marB="0"/>
                </a:tc>
                <a:tc>
                  <a:txBody>
                    <a:bodyPr/>
                    <a:lstStyle/>
                    <a:p>
                      <a:pPr algn="just">
                        <a:spcBef>
                          <a:spcPts val="600"/>
                        </a:spcBef>
                        <a:spcAft>
                          <a:spcPts val="600"/>
                        </a:spcAft>
                      </a:pPr>
                      <a:r>
                        <a:rPr lang="en-GB" sz="1200">
                          <a:effectLst/>
                        </a:rPr>
                        <a:t>Internal Verifier:</a:t>
                      </a:r>
                      <a:endParaRPr lang="en-GB" sz="1100">
                        <a:effectLst/>
                        <a:latin typeface="Times New Roman" panose="02020603050405020304" pitchFamily="18" charset="0"/>
                        <a:ea typeface="Times New Roman" panose="02020603050405020304" pitchFamily="18" charset="0"/>
                      </a:endParaRPr>
                    </a:p>
                  </a:txBody>
                  <a:tcPr marL="74843" marR="74843" marT="0" marB="0"/>
                </a:tc>
                <a:tc>
                  <a:txBody>
                    <a:bodyPr/>
                    <a:lstStyle/>
                    <a:p>
                      <a:pPr>
                        <a:spcBef>
                          <a:spcPts val="600"/>
                        </a:spcBef>
                        <a:spcAft>
                          <a:spcPts val="600"/>
                        </a:spcAft>
                      </a:pPr>
                      <a:r>
                        <a:rPr lang="en-GB" sz="1200">
                          <a:effectLst/>
                        </a:rPr>
                        <a:t>Georgia Mckie</a:t>
                      </a:r>
                      <a:endParaRPr lang="en-GB" sz="1100">
                        <a:effectLst/>
                        <a:latin typeface="Times New Roman" panose="02020603050405020304" pitchFamily="18" charset="0"/>
                        <a:ea typeface="Times New Roman" panose="02020603050405020304" pitchFamily="18" charset="0"/>
                      </a:endParaRPr>
                    </a:p>
                  </a:txBody>
                  <a:tcPr marL="74843" marR="74843" marT="0" marB="0"/>
                </a:tc>
                <a:extLst>
                  <a:ext uri="{0D108BD9-81ED-4DB2-BD59-A6C34878D82A}">
                    <a16:rowId xmlns:a16="http://schemas.microsoft.com/office/drawing/2014/main" val="3521701864"/>
                  </a:ext>
                </a:extLst>
              </a:tr>
              <a:tr h="405817">
                <a:tc>
                  <a:txBody>
                    <a:bodyPr/>
                    <a:lstStyle/>
                    <a:p>
                      <a:pPr algn="just">
                        <a:spcBef>
                          <a:spcPts val="600"/>
                        </a:spcBef>
                        <a:spcAft>
                          <a:spcPts val="600"/>
                        </a:spcAft>
                      </a:pPr>
                      <a:r>
                        <a:rPr lang="en-GB" sz="1200">
                          <a:effectLst/>
                        </a:rPr>
                        <a:t>Assignment Title:</a:t>
                      </a:r>
                      <a:endParaRPr lang="en-GB" sz="1100">
                        <a:effectLst/>
                        <a:latin typeface="Times New Roman" panose="02020603050405020304" pitchFamily="18" charset="0"/>
                        <a:ea typeface="Times New Roman" panose="02020603050405020304" pitchFamily="18" charset="0"/>
                      </a:endParaRPr>
                    </a:p>
                  </a:txBody>
                  <a:tcPr marL="74843" marR="74843" marT="0" marB="0"/>
                </a:tc>
                <a:tc>
                  <a:txBody>
                    <a:bodyPr/>
                    <a:lstStyle/>
                    <a:p>
                      <a:pPr>
                        <a:spcBef>
                          <a:spcPts val="600"/>
                        </a:spcBef>
                        <a:spcAft>
                          <a:spcPts val="600"/>
                        </a:spcAft>
                      </a:pPr>
                      <a:r>
                        <a:rPr lang="en-GB" sz="1200">
                          <a:effectLst/>
                        </a:rPr>
                        <a:t>Collections</a:t>
                      </a:r>
                      <a:endParaRPr lang="en-GB" sz="1100">
                        <a:effectLst/>
                        <a:latin typeface="Times New Roman" panose="02020603050405020304" pitchFamily="18" charset="0"/>
                        <a:ea typeface="Times New Roman" panose="02020603050405020304" pitchFamily="18" charset="0"/>
                      </a:endParaRPr>
                    </a:p>
                  </a:txBody>
                  <a:tcPr marL="74843" marR="74843" marT="0" marB="0"/>
                </a:tc>
                <a:tc>
                  <a:txBody>
                    <a:bodyPr/>
                    <a:lstStyle/>
                    <a:p>
                      <a:pPr algn="just">
                        <a:spcBef>
                          <a:spcPts val="600"/>
                        </a:spcBef>
                        <a:spcAft>
                          <a:spcPts val="600"/>
                        </a:spcAft>
                      </a:pPr>
                      <a:r>
                        <a:rPr lang="en-GB" sz="1200">
                          <a:effectLst/>
                        </a:rPr>
                        <a:t>Word count (or equivalent):</a:t>
                      </a:r>
                      <a:endParaRPr lang="en-GB" sz="1100">
                        <a:effectLst/>
                        <a:latin typeface="Times New Roman" panose="02020603050405020304" pitchFamily="18" charset="0"/>
                        <a:ea typeface="Times New Roman" panose="02020603050405020304" pitchFamily="18" charset="0"/>
                      </a:endParaRPr>
                    </a:p>
                  </a:txBody>
                  <a:tcPr marL="74843" marR="74843" marT="0" marB="0"/>
                </a:tc>
                <a:tc>
                  <a:txBody>
                    <a:bodyPr/>
                    <a:lstStyle/>
                    <a:p>
                      <a:pPr>
                        <a:spcBef>
                          <a:spcPts val="600"/>
                        </a:spcBef>
                        <a:spcAft>
                          <a:spcPts val="600"/>
                        </a:spcAft>
                      </a:pPr>
                      <a:r>
                        <a:rPr lang="en-GB" sz="1200">
                          <a:effectLst/>
                        </a:rPr>
                        <a:t>Equivalent of 2500 words</a:t>
                      </a:r>
                      <a:endParaRPr lang="en-GB" sz="1100">
                        <a:effectLst/>
                        <a:latin typeface="Times New Roman" panose="02020603050405020304" pitchFamily="18" charset="0"/>
                        <a:ea typeface="Times New Roman" panose="02020603050405020304" pitchFamily="18" charset="0"/>
                      </a:endParaRPr>
                    </a:p>
                  </a:txBody>
                  <a:tcPr marL="74843" marR="74843" marT="0" marB="0"/>
                </a:tc>
                <a:extLst>
                  <a:ext uri="{0D108BD9-81ED-4DB2-BD59-A6C34878D82A}">
                    <a16:rowId xmlns:a16="http://schemas.microsoft.com/office/drawing/2014/main" val="1061079208"/>
                  </a:ext>
                </a:extLst>
              </a:tr>
              <a:tr h="771717">
                <a:tc>
                  <a:txBody>
                    <a:bodyPr/>
                    <a:lstStyle/>
                    <a:p>
                      <a:pPr algn="just">
                        <a:spcBef>
                          <a:spcPts val="600"/>
                        </a:spcBef>
                        <a:spcAft>
                          <a:spcPts val="600"/>
                        </a:spcAft>
                      </a:pPr>
                      <a:r>
                        <a:rPr lang="en-GB" sz="1200">
                          <a:effectLst/>
                          <a:highlight>
                            <a:srgbClr val="FFFF00"/>
                          </a:highlight>
                        </a:rPr>
                        <a:t>Submission deadline:</a:t>
                      </a:r>
                      <a:endParaRPr lang="en-GB" sz="1100">
                        <a:effectLst/>
                        <a:highlight>
                          <a:srgbClr val="FFFF00"/>
                        </a:highlight>
                        <a:latin typeface="Times New Roman" panose="02020603050405020304" pitchFamily="18" charset="0"/>
                        <a:ea typeface="Times New Roman" panose="02020603050405020304" pitchFamily="18" charset="0"/>
                      </a:endParaRPr>
                    </a:p>
                  </a:txBody>
                  <a:tcPr marL="74843" marR="74843" marT="0" marB="0"/>
                </a:tc>
                <a:tc>
                  <a:txBody>
                    <a:bodyPr/>
                    <a:lstStyle/>
                    <a:p>
                      <a:pPr algn="just">
                        <a:spcBef>
                          <a:spcPts val="600"/>
                        </a:spcBef>
                        <a:spcAft>
                          <a:spcPts val="600"/>
                        </a:spcAft>
                      </a:pPr>
                      <a:r>
                        <a:rPr lang="en-GB" sz="1200" dirty="0">
                          <a:effectLst/>
                          <a:highlight>
                            <a:srgbClr val="FFFF00"/>
                          </a:highlight>
                        </a:rPr>
                        <a:t>Friday</a:t>
                      </a:r>
                    </a:p>
                    <a:p>
                      <a:pPr algn="just">
                        <a:spcBef>
                          <a:spcPts val="600"/>
                        </a:spcBef>
                        <a:spcAft>
                          <a:spcPts val="600"/>
                        </a:spcAft>
                      </a:pPr>
                      <a:r>
                        <a:rPr lang="en-GB" sz="1200" dirty="0">
                          <a:effectLst/>
                          <a:highlight>
                            <a:srgbClr val="FFFF00"/>
                          </a:highlight>
                        </a:rPr>
                        <a:t>19th March 2021</a:t>
                      </a:r>
                      <a:endParaRPr lang="en-GB" sz="1100" dirty="0">
                        <a:effectLst/>
                        <a:highlight>
                          <a:srgbClr val="FFFF00"/>
                        </a:highlight>
                      </a:endParaRPr>
                    </a:p>
                    <a:p>
                      <a:pPr algn="just">
                        <a:spcBef>
                          <a:spcPts val="600"/>
                        </a:spcBef>
                        <a:spcAft>
                          <a:spcPts val="600"/>
                        </a:spcAft>
                      </a:pPr>
                      <a:r>
                        <a:rPr lang="en-GB" sz="1200" dirty="0">
                          <a:effectLst/>
                          <a:highlight>
                            <a:srgbClr val="FFFF00"/>
                          </a:highlight>
                        </a:rPr>
                        <a:t>9:30am</a:t>
                      </a:r>
                      <a:endParaRPr lang="en-GB" sz="1100" dirty="0">
                        <a:effectLst/>
                        <a:highlight>
                          <a:srgbClr val="FFFF00"/>
                        </a:highlight>
                        <a:latin typeface="Times New Roman" panose="02020603050405020304" pitchFamily="18" charset="0"/>
                        <a:ea typeface="Times New Roman" panose="02020603050405020304" pitchFamily="18" charset="0"/>
                      </a:endParaRPr>
                    </a:p>
                  </a:txBody>
                  <a:tcPr marL="74843" marR="74843" marT="0" marB="0"/>
                </a:tc>
                <a:tc>
                  <a:txBody>
                    <a:bodyPr/>
                    <a:lstStyle/>
                    <a:p>
                      <a:pPr algn="just">
                        <a:spcBef>
                          <a:spcPts val="600"/>
                        </a:spcBef>
                        <a:spcAft>
                          <a:spcPts val="600"/>
                        </a:spcAft>
                      </a:pPr>
                      <a:r>
                        <a:rPr lang="en-GB" sz="1200">
                          <a:effectLst/>
                        </a:rPr>
                        <a:t>Return date of provisional marks &amp; written feedback:</a:t>
                      </a:r>
                      <a:endParaRPr lang="en-GB" sz="1100">
                        <a:effectLst/>
                        <a:latin typeface="Times New Roman" panose="02020603050405020304" pitchFamily="18" charset="0"/>
                        <a:ea typeface="Times New Roman" panose="02020603050405020304" pitchFamily="18" charset="0"/>
                      </a:endParaRPr>
                    </a:p>
                  </a:txBody>
                  <a:tcPr marL="74843" marR="74843" marT="0" marB="0"/>
                </a:tc>
                <a:tc>
                  <a:txBody>
                    <a:bodyPr/>
                    <a:lstStyle/>
                    <a:p>
                      <a:pPr algn="just">
                        <a:spcBef>
                          <a:spcPts val="600"/>
                        </a:spcBef>
                        <a:spcAft>
                          <a:spcPts val="600"/>
                        </a:spcAft>
                      </a:pPr>
                      <a:r>
                        <a:rPr lang="en-GB" sz="1200" dirty="0">
                          <a:effectLst/>
                        </a:rPr>
                        <a:t>30</a:t>
                      </a:r>
                      <a:r>
                        <a:rPr lang="en-GB" sz="1200" baseline="30000" dirty="0">
                          <a:effectLst/>
                        </a:rPr>
                        <a:t>th</a:t>
                      </a:r>
                      <a:r>
                        <a:rPr lang="en-GB" sz="1200" dirty="0">
                          <a:effectLst/>
                        </a:rPr>
                        <a:t> April 2021</a:t>
                      </a:r>
                      <a:endParaRPr lang="en-GB" sz="1100" dirty="0">
                        <a:effectLst/>
                        <a:latin typeface="Times New Roman" panose="02020603050405020304" pitchFamily="18" charset="0"/>
                        <a:ea typeface="Times New Roman" panose="02020603050405020304" pitchFamily="18" charset="0"/>
                      </a:endParaRPr>
                    </a:p>
                  </a:txBody>
                  <a:tcPr marL="74843" marR="74843" marT="0" marB="0"/>
                </a:tc>
                <a:extLst>
                  <a:ext uri="{0D108BD9-81ED-4DB2-BD59-A6C34878D82A}">
                    <a16:rowId xmlns:a16="http://schemas.microsoft.com/office/drawing/2014/main" val="2009905129"/>
                  </a:ext>
                </a:extLst>
              </a:tr>
            </a:tbl>
          </a:graphicData>
        </a:graphic>
      </p:graphicFrame>
    </p:spTree>
    <p:extLst>
      <p:ext uri="{BB962C8B-B14F-4D97-AF65-F5344CB8AC3E}">
        <p14:creationId xmlns:p14="http://schemas.microsoft.com/office/powerpoint/2010/main" val="2556994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93"/>
            <a:ext cx="9144000" cy="5145993"/>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480060"/>
            <a:ext cx="8190312" cy="4183363"/>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720081"/>
            <a:ext cx="7708392" cy="37033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19C0742B-6FAB-4F71-A9CB-E140A40C8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1840" y="1965735"/>
            <a:ext cx="713232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75BEE169-B12C-E041-9477-A586734063C5}"/>
              </a:ext>
            </a:extLst>
          </p:cNvPr>
          <p:cNvSpPr/>
          <p:nvPr/>
        </p:nvSpPr>
        <p:spPr>
          <a:xfrm>
            <a:off x="966048" y="2140409"/>
            <a:ext cx="7228332" cy="2036078"/>
          </a:xfrm>
          <a:prstGeom prst="rect">
            <a:avLst/>
          </a:prstGeom>
        </p:spPr>
        <p:txBody>
          <a:bodyPr vert="horz" lIns="91440" tIns="45720" rIns="91440" bIns="45720" rtlCol="0">
            <a:normAutofit/>
          </a:bodyPr>
          <a:lstStyle/>
          <a:p>
            <a:pPr indent="-228600" defTabSz="914400">
              <a:lnSpc>
                <a:spcPct val="90000"/>
              </a:lnSpc>
              <a:spcBef>
                <a:spcPts val="600"/>
              </a:spcBef>
              <a:spcAft>
                <a:spcPts val="600"/>
              </a:spcAft>
              <a:buFont typeface="Arial" panose="020B0604020202020204" pitchFamily="34" charset="0"/>
              <a:buChar char="•"/>
            </a:pPr>
            <a:r>
              <a:rPr lang="en-US" sz="1500" b="1"/>
              <a:t>Alternative submission method (if applicable): Practical submission</a:t>
            </a:r>
            <a:endParaRPr lang="en-US" sz="1500"/>
          </a:p>
          <a:p>
            <a:pPr indent="-228600" defTabSz="914400">
              <a:lnSpc>
                <a:spcPct val="90000"/>
              </a:lnSpc>
              <a:spcBef>
                <a:spcPts val="600"/>
              </a:spcBef>
              <a:spcAft>
                <a:spcPts val="600"/>
              </a:spcAft>
              <a:buFont typeface="Arial" panose="020B0604020202020204" pitchFamily="34" charset="0"/>
              <a:buChar char="•"/>
            </a:pPr>
            <a:r>
              <a:rPr lang="en-US" sz="1500" b="1"/>
              <a:t>Alternative submission method (if applicable): </a:t>
            </a:r>
            <a:endParaRPr lang="en-US" sz="1500"/>
          </a:p>
          <a:p>
            <a:pPr indent="-228600" defTabSz="914400">
              <a:lnSpc>
                <a:spcPct val="90000"/>
              </a:lnSpc>
              <a:spcBef>
                <a:spcPts val="600"/>
              </a:spcBef>
              <a:spcAft>
                <a:spcPts val="600"/>
              </a:spcAft>
              <a:buFont typeface="Arial" panose="020B0604020202020204" pitchFamily="34" charset="0"/>
              <a:buChar char="•"/>
            </a:pPr>
            <a:r>
              <a:rPr lang="en-US" sz="1500" i="1"/>
              <a:t>The sketchbook and accompanying loose leaf can be filmed and photgraphed for upload to Moodle if cannot be presented at desk in the studio. (video and voice over; 5 minutes max)</a:t>
            </a:r>
            <a:endParaRPr lang="en-US" sz="1500">
              <a:effectLst/>
            </a:endParaRPr>
          </a:p>
        </p:txBody>
      </p:sp>
    </p:spTree>
    <p:extLst>
      <p:ext uri="{BB962C8B-B14F-4D97-AF65-F5344CB8AC3E}">
        <p14:creationId xmlns:p14="http://schemas.microsoft.com/office/powerpoint/2010/main" val="1664565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48FCAB-D9A1-7E4D-8DAD-1A6B799F9435}"/>
              </a:ext>
            </a:extLst>
          </p:cNvPr>
          <p:cNvSpPr/>
          <p:nvPr/>
        </p:nvSpPr>
        <p:spPr>
          <a:xfrm>
            <a:off x="837210" y="363197"/>
            <a:ext cx="6899563" cy="2824812"/>
          </a:xfrm>
          <a:prstGeom prst="rect">
            <a:avLst/>
          </a:prstGeom>
        </p:spPr>
        <p:txBody>
          <a:bodyPr wrap="square">
            <a:spAutoFit/>
          </a:bodyPr>
          <a:lstStyle/>
          <a:p>
            <a:r>
              <a:rPr lang="en-GB" sz="1400" b="1" dirty="0">
                <a:solidFill>
                  <a:srgbClr val="000000"/>
                </a:solidFill>
                <a:latin typeface="Arial" panose="020B0604020202020204" pitchFamily="34"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marL="2286000" indent="-2286000" hangingPunct="0">
              <a:tabLst>
                <a:tab pos="457200" algn="l"/>
                <a:tab pos="914400" algn="l"/>
                <a:tab pos="1371600" algn="l"/>
                <a:tab pos="1828800" algn="l"/>
              </a:tabLst>
            </a:pPr>
            <a:r>
              <a:rPr lang="en-GB" sz="1800" b="1" dirty="0">
                <a:solidFill>
                  <a:srgbClr val="000000"/>
                </a:solidFill>
                <a:latin typeface="Arial" panose="020B0604020202020204" pitchFamily="34" charset="0"/>
                <a:ea typeface="Times New Roman" panose="02020603050405020304" pitchFamily="18" charset="0"/>
              </a:rPr>
              <a:t>Finished work required for assessment:</a:t>
            </a:r>
            <a:endParaRPr lang="en-GB" sz="1800" b="1" dirty="0">
              <a:latin typeface="Times New Roman" panose="02020603050405020304" pitchFamily="18" charset="0"/>
              <a:ea typeface="Times New Roman" panose="02020603050405020304" pitchFamily="18" charset="0"/>
            </a:endParaRPr>
          </a:p>
          <a:p>
            <a:pPr marL="2286000" indent="-2286000" hangingPunct="0">
              <a:tabLst>
                <a:tab pos="457200" algn="l"/>
                <a:tab pos="914400" algn="l"/>
                <a:tab pos="1371600" algn="l"/>
                <a:tab pos="1828800" algn="l"/>
              </a:tabLst>
            </a:pPr>
            <a:r>
              <a:rPr lang="en-GB" sz="1800" b="1" dirty="0">
                <a:solidFill>
                  <a:srgbClr val="000000"/>
                </a:solidFill>
                <a:latin typeface="Arial" panose="020B0604020202020204" pitchFamily="34" charset="0"/>
                <a:ea typeface="Times New Roman" panose="02020603050405020304" pitchFamily="18" charset="0"/>
              </a:rPr>
              <a:t> </a:t>
            </a:r>
            <a:endParaRPr lang="en-GB" sz="1800" b="1" dirty="0">
              <a:latin typeface="Times New Roman" panose="02020603050405020304" pitchFamily="18" charset="0"/>
              <a:ea typeface="Times New Roman" panose="02020603050405020304" pitchFamily="18" charset="0"/>
            </a:endParaRPr>
          </a:p>
          <a:p>
            <a:pPr marL="342900" indent="-342900">
              <a:lnSpc>
                <a:spcPct val="107000"/>
              </a:lnSpc>
              <a:spcAft>
                <a:spcPts val="800"/>
              </a:spcAft>
              <a:buFont typeface="Symbol" pitchFamily="2" charset="2"/>
              <a:buChar char=""/>
            </a:pPr>
            <a:r>
              <a:rPr lang="en-GB" sz="1800" dirty="0">
                <a:solidFill>
                  <a:srgbClr val="000000"/>
                </a:solidFill>
                <a:latin typeface="Arial" panose="020B0604020202020204" pitchFamily="34" charset="0"/>
                <a:ea typeface="Times New Roman" panose="02020603050405020304" pitchFamily="18" charset="0"/>
              </a:rPr>
              <a:t>Research journal (A3 sketchbook) visually documenting your reflective arts practice.</a:t>
            </a:r>
          </a:p>
          <a:p>
            <a:pPr>
              <a:lnSpc>
                <a:spcPct val="107000"/>
              </a:lnSpc>
              <a:spcAft>
                <a:spcPts val="800"/>
              </a:spcAft>
            </a:pPr>
            <a:endParaRPr lang="en-GB" sz="1800" dirty="0">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Symbol" pitchFamily="2" charset="2"/>
              <a:buChar char=""/>
            </a:pPr>
            <a:r>
              <a:rPr lang="en-GB" sz="1800" dirty="0">
                <a:solidFill>
                  <a:srgbClr val="000000"/>
                </a:solidFill>
                <a:latin typeface="Arial" panose="020B0604020202020204" pitchFamily="34" charset="0"/>
                <a:ea typeface="Times New Roman" panose="02020603050405020304" pitchFamily="18" charset="0"/>
              </a:rPr>
              <a:t>Organised and neatly presented, loose-leafed, resolved samples evidencing the variety of processes and sessions, showing your exploration of visual language.</a:t>
            </a:r>
            <a:endParaRPr lang="en-GB" sz="18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2724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7" name="Freeform: Shape 16">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87628" cy="51435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3" name="Table 2">
            <a:extLst>
              <a:ext uri="{FF2B5EF4-FFF2-40B4-BE49-F238E27FC236}">
                <a16:creationId xmlns:a16="http://schemas.microsoft.com/office/drawing/2014/main" id="{10676ADC-B6F8-EB46-B421-D44CF9B6485A}"/>
              </a:ext>
            </a:extLst>
          </p:cNvPr>
          <p:cNvGraphicFramePr>
            <a:graphicFrameLocks noGrp="1"/>
          </p:cNvGraphicFramePr>
          <p:nvPr>
            <p:extLst>
              <p:ext uri="{D42A27DB-BD31-4B8C-83A1-F6EECF244321}">
                <p14:modId xmlns:p14="http://schemas.microsoft.com/office/powerpoint/2010/main" val="261456101"/>
              </p:ext>
            </p:extLst>
          </p:nvPr>
        </p:nvGraphicFramePr>
        <p:xfrm>
          <a:off x="1781032" y="683872"/>
          <a:ext cx="6880367" cy="3775759"/>
        </p:xfrm>
        <a:graphic>
          <a:graphicData uri="http://schemas.openxmlformats.org/drawingml/2006/table">
            <a:tbl>
              <a:tblPr firstRow="1" bandRow="1">
                <a:tableStyleId>{9D7B26C5-4107-4FEC-AEDC-1716B250A1EF}</a:tableStyleId>
              </a:tblPr>
              <a:tblGrid>
                <a:gridCol w="6880367">
                  <a:extLst>
                    <a:ext uri="{9D8B030D-6E8A-4147-A177-3AD203B41FA5}">
                      <a16:colId xmlns:a16="http://schemas.microsoft.com/office/drawing/2014/main" val="1737144195"/>
                    </a:ext>
                  </a:extLst>
                </a:gridCol>
              </a:tblGrid>
              <a:tr h="730570">
                <a:tc>
                  <a:txBody>
                    <a:bodyPr/>
                    <a:lstStyle/>
                    <a:p>
                      <a:r>
                        <a:rPr lang="en-GB" sz="2300">
                          <a:effectLst/>
                        </a:rPr>
                        <a:t>Module Learning Outcomes </a:t>
                      </a:r>
                      <a:endParaRPr lang="en-GB" sz="2000">
                        <a:effectLst/>
                      </a:endParaRPr>
                    </a:p>
                    <a:p>
                      <a:r>
                        <a:rPr lang="en-GB" sz="2300">
                          <a:effectLst/>
                        </a:rPr>
                        <a:t>(from module syllabus)</a:t>
                      </a:r>
                      <a:endParaRPr lang="en-GB" sz="2000">
                        <a:effectLst/>
                        <a:latin typeface="Times New Roman" panose="02020603050405020304" pitchFamily="18" charset="0"/>
                        <a:ea typeface="Times New Roman" panose="02020603050405020304" pitchFamily="18" charset="0"/>
                      </a:endParaRPr>
                    </a:p>
                  </a:txBody>
                  <a:tcPr marL="142893" marR="142893" marT="0" marB="0"/>
                </a:tc>
                <a:extLst>
                  <a:ext uri="{0D108BD9-81ED-4DB2-BD59-A6C34878D82A}">
                    <a16:rowId xmlns:a16="http://schemas.microsoft.com/office/drawing/2014/main" val="2205637962"/>
                  </a:ext>
                </a:extLst>
              </a:tr>
              <a:tr h="3045189">
                <a:tc>
                  <a:txBody>
                    <a:bodyPr/>
                    <a:lstStyle/>
                    <a:p>
                      <a:r>
                        <a:rPr lang="en-GB" sz="2300">
                          <a:effectLst/>
                        </a:rPr>
                        <a:t> </a:t>
                      </a:r>
                      <a:endParaRPr lang="en-GB" sz="2000">
                        <a:effectLst/>
                      </a:endParaRPr>
                    </a:p>
                    <a:p>
                      <a:pPr marL="342900" lvl="0" indent="-342900">
                        <a:lnSpc>
                          <a:spcPct val="115000"/>
                        </a:lnSpc>
                        <a:spcBef>
                          <a:spcPts val="1200"/>
                        </a:spcBef>
                        <a:spcAft>
                          <a:spcPts val="1000"/>
                        </a:spcAft>
                        <a:buFont typeface="+mj-lt"/>
                        <a:buAutoNum type="arabicPeriod"/>
                      </a:pPr>
                      <a:r>
                        <a:rPr lang="en-GB" sz="2300">
                          <a:effectLst/>
                        </a:rPr>
                        <a:t>Develop enhanced concepts independently and through group discussions.</a:t>
                      </a:r>
                      <a:endParaRPr lang="en-GB" sz="2000">
                        <a:effectLst/>
                      </a:endParaRPr>
                    </a:p>
                    <a:p>
                      <a:pPr marL="342900" lvl="0" indent="-342900">
                        <a:spcBef>
                          <a:spcPts val="1200"/>
                        </a:spcBef>
                        <a:buFont typeface="+mj-lt"/>
                        <a:buAutoNum type="arabicPeriod"/>
                      </a:pPr>
                      <a:r>
                        <a:rPr lang="en-GB" sz="2300">
                          <a:effectLst/>
                        </a:rPr>
                        <a:t>Display an increasingly versatile and articulate visual vocabulary. </a:t>
                      </a:r>
                      <a:endParaRPr lang="en-GB" sz="2000">
                        <a:effectLst/>
                      </a:endParaRPr>
                    </a:p>
                    <a:p>
                      <a:r>
                        <a:rPr lang="en-GB" sz="2300">
                          <a:effectLst/>
                        </a:rPr>
                        <a:t> </a:t>
                      </a:r>
                      <a:endParaRPr lang="en-GB" sz="2000">
                        <a:effectLst/>
                      </a:endParaRPr>
                    </a:p>
                    <a:p>
                      <a:r>
                        <a:rPr lang="en-GB" sz="2300">
                          <a:effectLst/>
                        </a:rPr>
                        <a:t> </a:t>
                      </a:r>
                      <a:endParaRPr lang="en-GB" sz="2000">
                        <a:effectLst/>
                        <a:latin typeface="Times New Roman" panose="02020603050405020304" pitchFamily="18" charset="0"/>
                        <a:ea typeface="Times New Roman" panose="02020603050405020304" pitchFamily="18" charset="0"/>
                      </a:endParaRPr>
                    </a:p>
                  </a:txBody>
                  <a:tcPr marL="142893" marR="142893" marT="0" marB="0"/>
                </a:tc>
                <a:extLst>
                  <a:ext uri="{0D108BD9-81ED-4DB2-BD59-A6C34878D82A}">
                    <a16:rowId xmlns:a16="http://schemas.microsoft.com/office/drawing/2014/main" val="2340358572"/>
                  </a:ext>
                </a:extLst>
              </a:tr>
            </a:tbl>
          </a:graphicData>
        </a:graphic>
      </p:graphicFrame>
    </p:spTree>
    <p:extLst>
      <p:ext uri="{BB962C8B-B14F-4D97-AF65-F5344CB8AC3E}">
        <p14:creationId xmlns:p14="http://schemas.microsoft.com/office/powerpoint/2010/main" val="25456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E74C4B1B-3F5C-9240-AAE7-12EAD96530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0500" y="0"/>
            <a:ext cx="5227637" cy="5143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223D2DB-8F3D-3E4C-B6BD-D994C9CE5C6E}"/>
              </a:ext>
            </a:extLst>
          </p:cNvPr>
          <p:cNvSpPr txBox="1"/>
          <p:nvPr/>
        </p:nvSpPr>
        <p:spPr>
          <a:xfrm>
            <a:off x="6792686" y="4554187"/>
            <a:ext cx="1056904" cy="507831"/>
          </a:xfrm>
          <a:prstGeom prst="rect">
            <a:avLst/>
          </a:prstGeom>
          <a:noFill/>
        </p:spPr>
        <p:txBody>
          <a:bodyPr wrap="square" rtlCol="0">
            <a:spAutoFit/>
          </a:bodyPr>
          <a:lstStyle/>
          <a:p>
            <a:r>
              <a:rPr lang="en-US" dirty="0"/>
              <a:t>Joseph </a:t>
            </a:r>
          </a:p>
          <a:p>
            <a:r>
              <a:rPr lang="en-US" dirty="0"/>
              <a:t>Cornell</a:t>
            </a:r>
          </a:p>
        </p:txBody>
      </p:sp>
    </p:spTree>
    <p:extLst>
      <p:ext uri="{BB962C8B-B14F-4D97-AF65-F5344CB8AC3E}">
        <p14:creationId xmlns:p14="http://schemas.microsoft.com/office/powerpoint/2010/main" val="4206896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9ECBDA-51E6-4484-8F25-E777102F7D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2561" y="540714"/>
            <a:ext cx="5219658" cy="4159278"/>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Rectangle 1">
            <a:extLst>
              <a:ext uri="{FF2B5EF4-FFF2-40B4-BE49-F238E27FC236}">
                <a16:creationId xmlns:a16="http://schemas.microsoft.com/office/drawing/2014/main" id="{4B282401-062C-0D40-B9FE-544814C8B42F}"/>
              </a:ext>
            </a:extLst>
          </p:cNvPr>
          <p:cNvSpPr>
            <a:spLocks noChangeArrowheads="1"/>
          </p:cNvSpPr>
          <p:nvPr/>
        </p:nvSpPr>
        <p:spPr bwMode="auto">
          <a:xfrm>
            <a:off x="559332" y="1654847"/>
            <a:ext cx="7803171" cy="43282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800" b="0" i="0" u="none" strike="noStrike" cap="none" normalizeH="0" baseline="0" dirty="0">
                <a:ln>
                  <a:noFill/>
                </a:ln>
                <a:effectLst/>
              </a:rPr>
              <a:t>This module assignment is designed to generate an experimental body of visual recording and primary drawing research to fuel the subsequent Major A4 self-directed brief.  You will extend and develop your personal visual language, through exploratory methods of image making.  Through energetic engagement with online workshop sessions you will develop skills and ideas that can be transferred into pathway specific outcomes.  Scheduled sessions are designed to give you a broad range of working methods in design development, but as ever it is expected that you will </a:t>
            </a:r>
            <a:r>
              <a:rPr kumimoji="0" lang="en-US" altLang="en-US" sz="1800" b="0" i="0" u="none" strike="noStrike" cap="none" normalizeH="0" baseline="0" dirty="0" err="1">
                <a:ln>
                  <a:noFill/>
                </a:ln>
                <a:effectLst/>
              </a:rPr>
              <a:t>utilise</a:t>
            </a:r>
            <a:r>
              <a:rPr kumimoji="0" lang="en-US" altLang="en-US" sz="1800" b="0" i="0" u="none" strike="noStrike" cap="none" normalizeH="0" baseline="0" dirty="0">
                <a:ln>
                  <a:noFill/>
                </a:ln>
                <a:effectLst/>
              </a:rPr>
              <a:t> your Independent Study time to expand and develop your personal visual language.  </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800" b="0" i="0" u="none" strike="noStrike" cap="none" normalizeH="0" baseline="0" dirty="0">
                <a:ln>
                  <a:noFill/>
                </a:ln>
                <a:effectLst/>
              </a:rPr>
              <a:t>The module will respond to the theme of Collections – a broad starting point providing you with a springboard to launch from into your self-directed Major A4 which follows.</a:t>
            </a:r>
          </a:p>
        </p:txBody>
      </p:sp>
      <p:graphicFrame>
        <p:nvGraphicFramePr>
          <p:cNvPr id="2" name="Table 1">
            <a:extLst>
              <a:ext uri="{FF2B5EF4-FFF2-40B4-BE49-F238E27FC236}">
                <a16:creationId xmlns:a16="http://schemas.microsoft.com/office/drawing/2014/main" id="{12839973-1D4E-4B48-B0BA-F19874D0028C}"/>
              </a:ext>
            </a:extLst>
          </p:cNvPr>
          <p:cNvGraphicFramePr>
            <a:graphicFrameLocks noGrp="1"/>
          </p:cNvGraphicFramePr>
          <p:nvPr>
            <p:extLst>
              <p:ext uri="{D42A27DB-BD31-4B8C-83A1-F6EECF244321}">
                <p14:modId xmlns:p14="http://schemas.microsoft.com/office/powerpoint/2010/main" val="2683322144"/>
              </p:ext>
            </p:extLst>
          </p:nvPr>
        </p:nvGraphicFramePr>
        <p:xfrm>
          <a:off x="151842" y="120092"/>
          <a:ext cx="3011966" cy="1335307"/>
        </p:xfrm>
        <a:graphic>
          <a:graphicData uri="http://schemas.openxmlformats.org/drawingml/2006/table">
            <a:tbl>
              <a:tblPr firstRow="1" firstCol="1" lastRow="1" lastCol="1" bandRow="1" bandCol="1">
                <a:tableStyleId>{5C22544A-7EE6-4342-B048-85BDC9FD1C3A}</a:tableStyleId>
              </a:tblPr>
              <a:tblGrid>
                <a:gridCol w="3011966">
                  <a:extLst>
                    <a:ext uri="{9D8B030D-6E8A-4147-A177-3AD203B41FA5}">
                      <a16:colId xmlns:a16="http://schemas.microsoft.com/office/drawing/2014/main" val="2406076505"/>
                    </a:ext>
                  </a:extLst>
                </a:gridCol>
              </a:tblGrid>
              <a:tr h="1335307">
                <a:tc>
                  <a:txBody>
                    <a:bodyPr/>
                    <a:lstStyle/>
                    <a:p>
                      <a:pPr algn="ctr"/>
                      <a:br>
                        <a:rPr lang="en-GB" sz="2400" dirty="0">
                          <a:effectLst/>
                        </a:rPr>
                      </a:br>
                      <a:r>
                        <a:rPr lang="en-GB" sz="3000" dirty="0">
                          <a:effectLst/>
                        </a:rPr>
                        <a:t>TASK DESCRIPTION</a:t>
                      </a:r>
                      <a:endParaRPr lang="en-GB" sz="1500" dirty="0">
                        <a:effectLst/>
                        <a:latin typeface="Times New Roman" panose="02020603050405020304" pitchFamily="18" charset="0"/>
                        <a:ea typeface="Times New Roman" panose="02020603050405020304" pitchFamily="18" charset="0"/>
                      </a:endParaRPr>
                    </a:p>
                  </a:txBody>
                  <a:tcPr marL="102892" marR="102892" marT="0" marB="0"/>
                </a:tc>
                <a:extLst>
                  <a:ext uri="{0D108BD9-81ED-4DB2-BD59-A6C34878D82A}">
                    <a16:rowId xmlns:a16="http://schemas.microsoft.com/office/drawing/2014/main" val="2616747494"/>
                  </a:ext>
                </a:extLst>
              </a:tr>
            </a:tbl>
          </a:graphicData>
        </a:graphic>
      </p:graphicFrame>
    </p:spTree>
    <p:extLst>
      <p:ext uri="{BB962C8B-B14F-4D97-AF65-F5344CB8AC3E}">
        <p14:creationId xmlns:p14="http://schemas.microsoft.com/office/powerpoint/2010/main" val="1822746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73" name="Freeform: Shape 72">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87628" cy="51435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122" name="Picture 2">
            <a:extLst>
              <a:ext uri="{FF2B5EF4-FFF2-40B4-BE49-F238E27FC236}">
                <a16:creationId xmlns:a16="http://schemas.microsoft.com/office/drawing/2014/main" id="{C4B7AC0A-28B7-BD4D-83A3-6BAB4F88939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990592" y="482600"/>
            <a:ext cx="5387522" cy="41782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BD9B469-3B6B-7342-A851-DAF202C17067}"/>
              </a:ext>
            </a:extLst>
          </p:cNvPr>
          <p:cNvSpPr txBox="1"/>
          <p:nvPr/>
        </p:nvSpPr>
        <p:spPr>
          <a:xfrm>
            <a:off x="1593951" y="4153068"/>
            <a:ext cx="1261510" cy="507831"/>
          </a:xfrm>
          <a:prstGeom prst="rect">
            <a:avLst/>
          </a:prstGeom>
          <a:noFill/>
        </p:spPr>
        <p:txBody>
          <a:bodyPr wrap="square" rtlCol="0">
            <a:spAutoFit/>
          </a:bodyPr>
          <a:lstStyle/>
          <a:p>
            <a:r>
              <a:rPr lang="en-US" dirty="0"/>
              <a:t>Steve</a:t>
            </a:r>
          </a:p>
          <a:p>
            <a:r>
              <a:rPr lang="en-US" dirty="0"/>
              <a:t>McPherson</a:t>
            </a:r>
          </a:p>
        </p:txBody>
      </p:sp>
    </p:spTree>
    <p:extLst>
      <p:ext uri="{BB962C8B-B14F-4D97-AF65-F5344CB8AC3E}">
        <p14:creationId xmlns:p14="http://schemas.microsoft.com/office/powerpoint/2010/main" val="765396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0C6E92-7177-AD49-9E32-77F83C1D7B72}"/>
              </a:ext>
            </a:extLst>
          </p:cNvPr>
          <p:cNvSpPr/>
          <p:nvPr/>
        </p:nvSpPr>
        <p:spPr>
          <a:xfrm>
            <a:off x="916958" y="1461493"/>
            <a:ext cx="7627337" cy="2317558"/>
          </a:xfrm>
          <a:prstGeom prst="rect">
            <a:avLst/>
          </a:prstGeom>
        </p:spPr>
        <p:txBody>
          <a:bodyPr wrap="square">
            <a:spAutoFit/>
          </a:bodyPr>
          <a:lstStyle/>
          <a:p>
            <a:pPr lvl="0" indent="-228600" defTabSz="914400" fontAlgn="base">
              <a:lnSpc>
                <a:spcPct val="90000"/>
              </a:lnSpc>
              <a:spcBef>
                <a:spcPct val="0"/>
              </a:spcBef>
              <a:spcAft>
                <a:spcPts val="600"/>
              </a:spcAft>
              <a:buFont typeface="Arial" panose="020B0604020202020204" pitchFamily="34" charset="0"/>
              <a:buChar char="•"/>
            </a:pPr>
            <a:r>
              <a:rPr lang="en-US" altLang="en-US" sz="1800" b="1" dirty="0"/>
              <a:t>You have been asked to start investigating your own idea of a collection, to consider what a collection may be and to gather your own personal collection of objects to work from in session times.</a:t>
            </a:r>
          </a:p>
          <a:p>
            <a:pPr lvl="0" indent="-228600" defTabSz="914400" fontAlgn="base">
              <a:lnSpc>
                <a:spcPct val="90000"/>
              </a:lnSpc>
              <a:spcBef>
                <a:spcPct val="0"/>
              </a:spcBef>
              <a:spcAft>
                <a:spcPts val="600"/>
              </a:spcAft>
              <a:buFont typeface="Arial" panose="020B0604020202020204" pitchFamily="34" charset="0"/>
              <a:buChar char="•"/>
            </a:pPr>
            <a:endParaRPr lang="en-US" altLang="en-US" sz="1800" b="1" dirty="0"/>
          </a:p>
          <a:p>
            <a:pPr lvl="0" indent="-228600" defTabSz="914400" fontAlgn="base">
              <a:lnSpc>
                <a:spcPct val="90000"/>
              </a:lnSpc>
              <a:spcBef>
                <a:spcPct val="0"/>
              </a:spcBef>
              <a:spcAft>
                <a:spcPts val="600"/>
              </a:spcAft>
              <a:buFont typeface="Arial" panose="020B0604020202020204" pitchFamily="34" charset="0"/>
              <a:buChar char="•"/>
            </a:pPr>
            <a:endParaRPr lang="en-US" altLang="en-US" sz="1800" dirty="0"/>
          </a:p>
          <a:p>
            <a:pPr lvl="0" indent="-228600" defTabSz="914400" fontAlgn="base">
              <a:lnSpc>
                <a:spcPct val="90000"/>
              </a:lnSpc>
              <a:spcBef>
                <a:spcPct val="0"/>
              </a:spcBef>
              <a:spcAft>
                <a:spcPts val="600"/>
              </a:spcAft>
              <a:buFont typeface="Arial" panose="020B0604020202020204" pitchFamily="34" charset="0"/>
              <a:buChar char="•"/>
            </a:pPr>
            <a:r>
              <a:rPr lang="en-US" altLang="en-US" sz="1800" b="1" dirty="0"/>
              <a:t>This is crucial to the success of your Visual Enquiry 2 module – be prepared to go the extra mile, give this the thought and development required to fuel the self-directed Major enquiry to follow.</a:t>
            </a:r>
            <a:endParaRPr lang="en-US" altLang="en-US" sz="1800" dirty="0"/>
          </a:p>
        </p:txBody>
      </p:sp>
    </p:spTree>
    <p:extLst>
      <p:ext uri="{BB962C8B-B14F-4D97-AF65-F5344CB8AC3E}">
        <p14:creationId xmlns:p14="http://schemas.microsoft.com/office/powerpoint/2010/main" val="1251566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EB8A477C-42E8-0341-B5C7-60FBE48100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2150" y="0"/>
            <a:ext cx="5218113"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054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2874211-E06B-DD48-88EE-4342EF23F787}"/>
              </a:ext>
            </a:extLst>
          </p:cNvPr>
          <p:cNvSpPr/>
          <p:nvPr/>
        </p:nvSpPr>
        <p:spPr>
          <a:xfrm>
            <a:off x="451263" y="427962"/>
            <a:ext cx="8550233" cy="5078313"/>
          </a:xfrm>
          <a:prstGeom prst="rect">
            <a:avLst/>
          </a:prstGeom>
        </p:spPr>
        <p:txBody>
          <a:bodyPr wrap="square">
            <a:spAutoFit/>
          </a:bodyPr>
          <a:lstStyle/>
          <a:p>
            <a:r>
              <a:rPr lang="en-GB" sz="1800" b="1" dirty="0">
                <a:solidFill>
                  <a:srgbClr val="000000"/>
                </a:solidFill>
                <a:latin typeface="Arial" panose="020B0604020202020204" pitchFamily="34" charset="0"/>
                <a:ea typeface="Times New Roman" panose="02020603050405020304" pitchFamily="18" charset="0"/>
              </a:rPr>
              <a:t>Collections:</a:t>
            </a:r>
            <a:endParaRPr lang="en-GB" sz="1800" dirty="0">
              <a:latin typeface="Times New Roman" panose="02020603050405020304" pitchFamily="18" charset="0"/>
              <a:ea typeface="Times New Roman" panose="02020603050405020304" pitchFamily="18" charset="0"/>
            </a:endParaRPr>
          </a:p>
          <a:p>
            <a:r>
              <a:rPr lang="en-GB" sz="1800" dirty="0">
                <a:solidFill>
                  <a:srgbClr val="000000"/>
                </a:solidFill>
                <a:latin typeface="Arial" panose="020B0604020202020204" pitchFamily="34" charset="0"/>
                <a:ea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r>
              <a:rPr lang="en-GB" sz="1800" dirty="0">
                <a:solidFill>
                  <a:srgbClr val="000000"/>
                </a:solidFill>
                <a:latin typeface="Arial" panose="020B0604020202020204" pitchFamily="34" charset="0"/>
                <a:ea typeface="Times New Roman" panose="02020603050405020304" pitchFamily="18" charset="0"/>
              </a:rPr>
              <a:t>A collection starts with one object and then it grows and grows and keeps on growing.  Make sure that your collection has the breadth and variety to feed and sustain your next Self-directed project which is Major A4. </a:t>
            </a:r>
            <a:endParaRPr lang="en-GB" sz="1800" dirty="0">
              <a:latin typeface="Times New Roman" panose="02020603050405020304" pitchFamily="18" charset="0"/>
              <a:ea typeface="Times New Roman" panose="02020603050405020304" pitchFamily="18" charset="0"/>
            </a:endParaRPr>
          </a:p>
          <a:p>
            <a:r>
              <a:rPr lang="en-GB" sz="1800" dirty="0">
                <a:solidFill>
                  <a:srgbClr val="000000"/>
                </a:solidFill>
                <a:latin typeface="Arial" panose="020B0604020202020204" pitchFamily="34" charset="0"/>
                <a:ea typeface="Times New Roman" panose="02020603050405020304" pitchFamily="18" charset="0"/>
              </a:rPr>
              <a:t>Some collections belong in a museum/gallery and give us a glimpse into the past.</a:t>
            </a:r>
            <a:endParaRPr lang="en-GB" sz="1800" dirty="0">
              <a:latin typeface="Times New Roman" panose="02020603050405020304" pitchFamily="18" charset="0"/>
              <a:ea typeface="Times New Roman" panose="02020603050405020304" pitchFamily="18" charset="0"/>
            </a:endParaRPr>
          </a:p>
          <a:p>
            <a:r>
              <a:rPr lang="en-GB" sz="1800" dirty="0">
                <a:solidFill>
                  <a:srgbClr val="000000"/>
                </a:solidFill>
                <a:latin typeface="Arial" panose="020B0604020202020204" pitchFamily="34" charset="0"/>
                <a:ea typeface="Times New Roman" panose="02020603050405020304" pitchFamily="18" charset="0"/>
              </a:rPr>
              <a:t>Some collections may be eclectic, light-hearted, eccentric, obsessive.</a:t>
            </a:r>
            <a:endParaRPr lang="en-GB" sz="1800" dirty="0">
              <a:latin typeface="Times New Roman" panose="02020603050405020304" pitchFamily="18" charset="0"/>
              <a:ea typeface="Times New Roman" panose="02020603050405020304" pitchFamily="18" charset="0"/>
            </a:endParaRPr>
          </a:p>
          <a:p>
            <a:r>
              <a:rPr lang="en-GB" sz="1800" dirty="0">
                <a:solidFill>
                  <a:srgbClr val="000000"/>
                </a:solidFill>
                <a:latin typeface="Arial" panose="020B0604020202020204" pitchFamily="34" charset="0"/>
                <a:ea typeface="Times New Roman" panose="02020603050405020304" pitchFamily="18" charset="0"/>
              </a:rPr>
              <a:t>Some collections may reference a place and time, memorabilia, souvenirs, keepsakes.</a:t>
            </a:r>
            <a:endParaRPr lang="en-GB" sz="1800" dirty="0">
              <a:latin typeface="Times New Roman" panose="02020603050405020304" pitchFamily="18" charset="0"/>
              <a:ea typeface="Times New Roman" panose="02020603050405020304" pitchFamily="18" charset="0"/>
            </a:endParaRPr>
          </a:p>
          <a:p>
            <a:r>
              <a:rPr lang="en-GB" sz="1800" dirty="0">
                <a:solidFill>
                  <a:srgbClr val="000000"/>
                </a:solidFill>
                <a:latin typeface="Arial" panose="020B0604020202020204" pitchFamily="34" charset="0"/>
                <a:ea typeface="Times New Roman" panose="02020603050405020304" pitchFamily="18" charset="0"/>
              </a:rPr>
              <a:t>Some collections can be personal, steeped in meaning, treasured, handed down.</a:t>
            </a:r>
            <a:endParaRPr lang="en-GB" sz="1800" dirty="0">
              <a:latin typeface="Times New Roman" panose="02020603050405020304" pitchFamily="18" charset="0"/>
              <a:ea typeface="Times New Roman" panose="02020603050405020304" pitchFamily="18" charset="0"/>
            </a:endParaRPr>
          </a:p>
          <a:p>
            <a:r>
              <a:rPr lang="en-GB" sz="1800" dirty="0">
                <a:solidFill>
                  <a:srgbClr val="000000"/>
                </a:solidFill>
                <a:latin typeface="Arial" panose="020B0604020202020204" pitchFamily="34" charset="0"/>
                <a:ea typeface="Times New Roman" panose="02020603050405020304" pitchFamily="18" charset="0"/>
              </a:rPr>
              <a:t>Some collections may be incidental, accidental, informal, low value, gathered serendipitously.</a:t>
            </a:r>
          </a:p>
          <a:p>
            <a:endParaRPr lang="en-GB" sz="1800" dirty="0">
              <a:solidFill>
                <a:srgbClr val="000000"/>
              </a:solidFill>
              <a:effectLst/>
              <a:latin typeface="Arial" panose="020B0604020202020204" pitchFamily="34" charset="0"/>
              <a:ea typeface="Times New Roman" panose="02020603050405020304" pitchFamily="18" charset="0"/>
            </a:endParaRPr>
          </a:p>
          <a:p>
            <a:r>
              <a:rPr lang="en-GB" sz="1800" dirty="0">
                <a:latin typeface="Times New Roman" panose="02020603050405020304" pitchFamily="18" charset="0"/>
                <a:ea typeface="Times New Roman" panose="02020603050405020304" pitchFamily="18" charset="0"/>
                <a:hlinkClick r:id="rId2"/>
              </a:rPr>
              <a:t>https://www.pinterest.co.uk/clsavonst/collections/</a:t>
            </a:r>
            <a:endParaRPr lang="en-GB" sz="1800" dirty="0">
              <a:latin typeface="Times New Roman" panose="02020603050405020304" pitchFamily="18" charset="0"/>
              <a:ea typeface="Times New Roman" panose="02020603050405020304" pitchFamily="18" charset="0"/>
            </a:endParaRPr>
          </a:p>
          <a:p>
            <a:endParaRPr lang="en-GB" sz="1800" dirty="0">
              <a:latin typeface="Times New Roman" panose="02020603050405020304" pitchFamily="18" charset="0"/>
              <a:ea typeface="Times New Roman" panose="02020603050405020304" pitchFamily="18" charset="0"/>
            </a:endParaRPr>
          </a:p>
          <a:p>
            <a:r>
              <a:rPr lang="en-GB" sz="1800" dirty="0">
                <a:latin typeface="Times New Roman" panose="02020603050405020304" pitchFamily="18" charset="0"/>
                <a:ea typeface="Times New Roman" panose="02020603050405020304" pitchFamily="18" charset="0"/>
                <a:hlinkClick r:id="rId3"/>
              </a:rPr>
              <a:t>https://www.pinterest.co.uk/clsavonst/2021-visual-enquiry/</a:t>
            </a:r>
            <a:endParaRPr lang="en-GB" sz="1800" dirty="0">
              <a:latin typeface="Times New Roman" panose="02020603050405020304" pitchFamily="18" charset="0"/>
              <a:ea typeface="Times New Roman" panose="02020603050405020304" pitchFamily="18" charset="0"/>
            </a:endParaRPr>
          </a:p>
          <a:p>
            <a:endParaRPr lang="en-GB" sz="1800" dirty="0">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67988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0" name="Freeform: Shape 9">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87628" cy="51435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 name="Picture 2" descr="A pair of socks on a white surface&#10;&#10;Description automatically generated with low confidence">
            <a:extLst>
              <a:ext uri="{FF2B5EF4-FFF2-40B4-BE49-F238E27FC236}">
                <a16:creationId xmlns:a16="http://schemas.microsoft.com/office/drawing/2014/main" id="{A5E7F0C9-0217-804D-9630-41A88B2819B7}"/>
              </a:ext>
            </a:extLst>
          </p:cNvPr>
          <p:cNvPicPr>
            <a:picLocks noChangeAspect="1"/>
          </p:cNvPicPr>
          <p:nvPr/>
        </p:nvPicPr>
        <p:blipFill>
          <a:blip r:embed="rId2"/>
          <a:stretch>
            <a:fillRect/>
          </a:stretch>
        </p:blipFill>
        <p:spPr>
          <a:xfrm>
            <a:off x="2860595" y="482601"/>
            <a:ext cx="4721241" cy="4178299"/>
          </a:xfrm>
          <a:prstGeom prst="rect">
            <a:avLst/>
          </a:prstGeom>
        </p:spPr>
      </p:pic>
    </p:spTree>
    <p:extLst>
      <p:ext uri="{BB962C8B-B14F-4D97-AF65-F5344CB8AC3E}">
        <p14:creationId xmlns:p14="http://schemas.microsoft.com/office/powerpoint/2010/main" val="4252901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wall, indoor, several, cluttered&#10;&#10;Description automatically generated">
            <a:extLst>
              <a:ext uri="{FF2B5EF4-FFF2-40B4-BE49-F238E27FC236}">
                <a16:creationId xmlns:a16="http://schemas.microsoft.com/office/drawing/2014/main" id="{560E8608-9502-7640-92D1-B5593763E703}"/>
              </a:ext>
            </a:extLst>
          </p:cNvPr>
          <p:cNvPicPr>
            <a:picLocks noChangeAspect="1"/>
          </p:cNvPicPr>
          <p:nvPr/>
        </p:nvPicPr>
        <p:blipFill>
          <a:blip r:embed="rId2"/>
          <a:stretch>
            <a:fillRect/>
          </a:stretch>
        </p:blipFill>
        <p:spPr>
          <a:xfrm>
            <a:off x="1320800" y="133350"/>
            <a:ext cx="6502400" cy="4876800"/>
          </a:xfrm>
          <a:prstGeom prst="rect">
            <a:avLst/>
          </a:prstGeom>
        </p:spPr>
      </p:pic>
    </p:spTree>
    <p:extLst>
      <p:ext uri="{BB962C8B-B14F-4D97-AF65-F5344CB8AC3E}">
        <p14:creationId xmlns:p14="http://schemas.microsoft.com/office/powerpoint/2010/main" val="2360654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ll, clock, mounted, old&#10;&#10;Description automatically generated">
            <a:extLst>
              <a:ext uri="{FF2B5EF4-FFF2-40B4-BE49-F238E27FC236}">
                <a16:creationId xmlns:a16="http://schemas.microsoft.com/office/drawing/2014/main" id="{5EAD0CF7-E959-AE42-91E9-D4474F6CA4D9}"/>
              </a:ext>
            </a:extLst>
          </p:cNvPr>
          <p:cNvPicPr>
            <a:picLocks noChangeAspect="1"/>
          </p:cNvPicPr>
          <p:nvPr/>
        </p:nvPicPr>
        <p:blipFill>
          <a:blip r:embed="rId2"/>
          <a:stretch>
            <a:fillRect/>
          </a:stretch>
        </p:blipFill>
        <p:spPr>
          <a:xfrm>
            <a:off x="1143000" y="0"/>
            <a:ext cx="6858000" cy="5143500"/>
          </a:xfrm>
          <a:prstGeom prst="rect">
            <a:avLst/>
          </a:prstGeom>
        </p:spPr>
      </p:pic>
    </p:spTree>
    <p:extLst>
      <p:ext uri="{BB962C8B-B14F-4D97-AF65-F5344CB8AC3E}">
        <p14:creationId xmlns:p14="http://schemas.microsoft.com/office/powerpoint/2010/main" val="4078528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D3C2EDFC-1903-5944-9697-A7AF16FF7C0D}"/>
              </a:ext>
            </a:extLst>
          </p:cNvPr>
          <p:cNvPicPr>
            <a:picLocks noChangeAspect="1"/>
          </p:cNvPicPr>
          <p:nvPr/>
        </p:nvPicPr>
        <p:blipFill>
          <a:blip r:embed="rId2"/>
          <a:stretch>
            <a:fillRect/>
          </a:stretch>
        </p:blipFill>
        <p:spPr>
          <a:xfrm>
            <a:off x="2643187" y="0"/>
            <a:ext cx="3857625" cy="5143500"/>
          </a:xfrm>
          <a:prstGeom prst="rect">
            <a:avLst/>
          </a:prstGeom>
        </p:spPr>
      </p:pic>
    </p:spTree>
    <p:extLst>
      <p:ext uri="{BB962C8B-B14F-4D97-AF65-F5344CB8AC3E}">
        <p14:creationId xmlns:p14="http://schemas.microsoft.com/office/powerpoint/2010/main" val="2732183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10;&#10;Description automatically generated">
            <a:extLst>
              <a:ext uri="{FF2B5EF4-FFF2-40B4-BE49-F238E27FC236}">
                <a16:creationId xmlns:a16="http://schemas.microsoft.com/office/drawing/2014/main" id="{688A8295-46F1-A349-BB0B-933DCEC41E3D}"/>
              </a:ext>
            </a:extLst>
          </p:cNvPr>
          <p:cNvPicPr>
            <a:picLocks noChangeAspect="1"/>
          </p:cNvPicPr>
          <p:nvPr/>
        </p:nvPicPr>
        <p:blipFill>
          <a:blip r:embed="rId2"/>
          <a:stretch>
            <a:fillRect/>
          </a:stretch>
        </p:blipFill>
        <p:spPr>
          <a:xfrm>
            <a:off x="386875" y="0"/>
            <a:ext cx="3857625" cy="5143500"/>
          </a:xfrm>
          <a:prstGeom prst="rect">
            <a:avLst/>
          </a:prstGeom>
        </p:spPr>
      </p:pic>
      <p:pic>
        <p:nvPicPr>
          <p:cNvPr id="4" name="Picture 3" descr="A picture containing indoor&#10;&#10;Description automatically generated">
            <a:extLst>
              <a:ext uri="{FF2B5EF4-FFF2-40B4-BE49-F238E27FC236}">
                <a16:creationId xmlns:a16="http://schemas.microsoft.com/office/drawing/2014/main" id="{A9D11380-FA4C-4745-906B-7F4366DFE192}"/>
              </a:ext>
            </a:extLst>
          </p:cNvPr>
          <p:cNvPicPr>
            <a:picLocks noChangeAspect="1"/>
          </p:cNvPicPr>
          <p:nvPr/>
        </p:nvPicPr>
        <p:blipFill>
          <a:blip r:embed="rId3"/>
          <a:stretch>
            <a:fillRect/>
          </a:stretch>
        </p:blipFill>
        <p:spPr>
          <a:xfrm>
            <a:off x="4430424" y="0"/>
            <a:ext cx="3857625" cy="5143500"/>
          </a:xfrm>
          <a:prstGeom prst="rect">
            <a:avLst/>
          </a:prstGeom>
        </p:spPr>
      </p:pic>
    </p:spTree>
    <p:extLst>
      <p:ext uri="{BB962C8B-B14F-4D97-AF65-F5344CB8AC3E}">
        <p14:creationId xmlns:p14="http://schemas.microsoft.com/office/powerpoint/2010/main" val="474710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3" name="Picture 13" descr="A picture containing shape&#10;&#10;Description automatically generated">
            <a:extLst>
              <a:ext uri="{FF2B5EF4-FFF2-40B4-BE49-F238E27FC236}">
                <a16:creationId xmlns:a16="http://schemas.microsoft.com/office/drawing/2014/main" id="{1AFF8CCB-E752-6146-BEFF-479624DAB0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3307" y="2470506"/>
            <a:ext cx="2530475" cy="2022475"/>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15" descr="A picture containing text, map, linedrawing&#10;&#10;Description automatically generated">
            <a:extLst>
              <a:ext uri="{FF2B5EF4-FFF2-40B4-BE49-F238E27FC236}">
                <a16:creationId xmlns:a16="http://schemas.microsoft.com/office/drawing/2014/main" id="{AB5DABE6-FE0F-C94D-BEE3-445896B0B6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826"/>
          <a:stretch>
            <a:fillRect/>
          </a:stretch>
        </p:blipFill>
        <p:spPr bwMode="auto">
          <a:xfrm>
            <a:off x="5863307" y="172943"/>
            <a:ext cx="2513012" cy="1955800"/>
          </a:xfrm>
          <a:prstGeom prst="rect">
            <a:avLst/>
          </a:prstGeom>
          <a:noFill/>
          <a:extLst>
            <a:ext uri="{909E8E84-426E-40DD-AFC4-6F175D3DCCD1}">
              <a14:hiddenFill xmlns:a14="http://schemas.microsoft.com/office/drawing/2010/main">
                <a:solidFill>
                  <a:srgbClr val="FFFFFF"/>
                </a:solidFill>
              </a14:hiddenFill>
            </a:ext>
          </a:extLst>
        </p:spPr>
      </p:pic>
      <p:sp>
        <p:nvSpPr>
          <p:cNvPr id="3" name="Text Box 17">
            <a:extLst>
              <a:ext uri="{FF2B5EF4-FFF2-40B4-BE49-F238E27FC236}">
                <a16:creationId xmlns:a16="http://schemas.microsoft.com/office/drawing/2014/main" id="{8999172B-1E39-CC4F-B843-CAA7A14E097E}"/>
              </a:ext>
            </a:extLst>
          </p:cNvPr>
          <p:cNvSpPr txBox="1">
            <a:spLocks noChangeArrowheads="1"/>
          </p:cNvSpPr>
          <p:nvPr/>
        </p:nvSpPr>
        <p:spPr bwMode="auto">
          <a:xfrm>
            <a:off x="5786704" y="4585643"/>
            <a:ext cx="1730375" cy="217487"/>
          </a:xfrm>
          <a:prstGeom prst="rect">
            <a:avLst/>
          </a:prstGeom>
          <a:solidFill>
            <a:srgbClr val="FFFFFF"/>
          </a:solidFill>
          <a:ln>
            <a:noFill/>
          </a:ln>
          <a:extLs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MICHAEL CRAIG-MARTIN</a:t>
            </a:r>
            <a:endParaRPr kumimoji="0" lang="en-US" altLang="en-US" sz="400" b="0" i="0" u="none" strike="noStrike" cap="none" normalizeH="0" baseline="0" dirty="0">
              <a:ln>
                <a:noFill/>
              </a:ln>
              <a:solidFill>
                <a:schemeClr val="tx1"/>
              </a:solidFill>
              <a:effectLst/>
            </a:endParaRPr>
          </a:p>
        </p:txBody>
      </p:sp>
      <p:sp>
        <p:nvSpPr>
          <p:cNvPr id="4" name="Text Box 18">
            <a:extLst>
              <a:ext uri="{FF2B5EF4-FFF2-40B4-BE49-F238E27FC236}">
                <a16:creationId xmlns:a16="http://schemas.microsoft.com/office/drawing/2014/main" id="{6849797D-8C8F-484B-9D24-65E798ED2A08}"/>
              </a:ext>
            </a:extLst>
          </p:cNvPr>
          <p:cNvSpPr txBox="1">
            <a:spLocks noChangeArrowheads="1"/>
          </p:cNvSpPr>
          <p:nvPr/>
        </p:nvSpPr>
        <p:spPr bwMode="auto">
          <a:xfrm>
            <a:off x="5786705" y="2160357"/>
            <a:ext cx="1730375" cy="217488"/>
          </a:xfrm>
          <a:prstGeom prst="rect">
            <a:avLst/>
          </a:prstGeom>
          <a:solidFill>
            <a:srgbClr val="FFFFFF"/>
          </a:solidFill>
          <a:ln>
            <a:noFill/>
          </a:ln>
          <a:extLs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TONY CRAGG</a:t>
            </a: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endParaRPr>
          </a:p>
        </p:txBody>
      </p:sp>
      <p:sp>
        <p:nvSpPr>
          <p:cNvPr id="5" name="Rectangle 7">
            <a:extLst>
              <a:ext uri="{FF2B5EF4-FFF2-40B4-BE49-F238E27FC236}">
                <a16:creationId xmlns:a16="http://schemas.microsoft.com/office/drawing/2014/main" id="{BA2B61A1-AD7E-9849-B853-F47876D9A33B}"/>
              </a:ext>
            </a:extLst>
          </p:cNvPr>
          <p:cNvSpPr>
            <a:spLocks noChangeArrowheads="1"/>
          </p:cNvSpPr>
          <p:nvPr/>
        </p:nvSpPr>
        <p:spPr bwMode="auto">
          <a:xfrm>
            <a:off x="122484" y="130389"/>
            <a:ext cx="2918491"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CHAOTIC COLLECTIONS TASK FROM CLAIRE</a:t>
            </a: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11">
            <a:extLst>
              <a:ext uri="{FF2B5EF4-FFF2-40B4-BE49-F238E27FC236}">
                <a16:creationId xmlns:a16="http://schemas.microsoft.com/office/drawing/2014/main" id="{D6893C6A-5279-6D42-9A71-F01818046B7D}"/>
              </a:ext>
            </a:extLst>
          </p:cNvPr>
          <p:cNvSpPr>
            <a:spLocks noChangeArrowheads="1"/>
          </p:cNvSpPr>
          <p:nvPr/>
        </p:nvSpPr>
        <p:spPr bwMode="auto">
          <a:xfrm>
            <a:off x="122484" y="340370"/>
            <a:ext cx="5515676" cy="4462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KEYWORDS: </a:t>
            </a:r>
            <a:b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br>
            <a:r>
              <a:rPr kumimoji="0" lang="en-US" altLang="en-US" sz="1000" b="1" i="0" u="none" strike="noStrike" cap="none" normalizeH="0" baseline="0" dirty="0">
                <a:ln>
                  <a:noFill/>
                </a:ln>
                <a:solidFill>
                  <a:srgbClr val="2F5496"/>
                </a:solidFill>
                <a:effectLst/>
                <a:ea typeface="Times New Roman" panose="02020603050405020304" pitchFamily="18" charset="0"/>
                <a:cs typeface="Arial" panose="020B0604020202020204" pitchFamily="34" charset="0"/>
              </a:rPr>
              <a:t>CHAOS / CLUTTERED / ABUNDANT / LAYERED / MULTIPLES / ON-TOP / UNDERNEATH / DISORGANISED / HELTER-SKELTER / LAWLESS / DISORDERED / EVERY WHICH WAY / HARUM-SCARUM / TOPSY-TURVY /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2F5496"/>
                </a:solidFill>
                <a:effectLst/>
                <a:ea typeface="Times New Roman" panose="02020603050405020304" pitchFamily="18" charset="0"/>
                <a:cs typeface="Arial" panose="020B0604020202020204" pitchFamily="34" charset="0"/>
              </a:rPr>
              <a:t>UNCONTROLLED / AMPLE / BOUNTIFUL / COPIOUS/ RICH / EXUBERANT / FULL / LAVISH / MUCHO / OVERFLOWING / PLENTY / PROFUSE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Collections of Objects can be found in unusual places; the top drawer of your dresser; the bottom of your bag; a box or even a collection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of items gathered on a walk.</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This week we want you to be exuberant and extreme with your collections and enquiry.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Gathering, sourcing and </a:t>
            </a:r>
            <a:r>
              <a:rPr kumimoji="0" lang="en-US" altLang="en-US" sz="1200" b="1" i="0" u="none" strike="noStrike" cap="none" normalizeH="0" baseline="0" dirty="0" err="1">
                <a:ln>
                  <a:noFill/>
                </a:ln>
                <a:solidFill>
                  <a:schemeClr val="tx1"/>
                </a:solidFill>
                <a:effectLst/>
                <a:latin typeface="Calibri" panose="020F0502020204030204" pitchFamily="34" charset="0"/>
                <a:ea typeface="Times New Roman" panose="02020603050405020304" pitchFamily="18" charset="0"/>
              </a:rPr>
              <a:t>visualising</a:t>
            </a:r>
            <a: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 your collections is a must!</a:t>
            </a: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Layered, photographed, collaged and layered again.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rPr>
              <a:t>STUDY TASKS:</a:t>
            </a:r>
            <a:endParaRPr kumimoji="0" lang="en-US" altLang="en-US" sz="400" b="0" i="0" u="none" strike="noStrike" cap="none" normalizeH="0" baseline="0" dirty="0">
              <a:ln>
                <a:noFill/>
              </a:ln>
              <a:solidFill>
                <a:schemeClr val="tx1"/>
              </a:solidFill>
              <a:effectLst/>
              <a:highlight>
                <a:srgbClr val="FFFF00"/>
              </a:highligh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rPr>
              <a:t>Set up your collection at your desk; and prepare some collaged grounds to work on; within your sketchbook and on loose-leaf sheets </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rPr>
              <a:t>you should have collected papers/envelopes etc. to do this with. </a:t>
            </a:r>
            <a:endParaRPr kumimoji="0" lang="en-US" altLang="en-US" sz="400" b="0" i="0" u="none" strike="noStrike" cap="none" normalizeH="0" baseline="0" dirty="0">
              <a:ln>
                <a:noFill/>
              </a:ln>
              <a:solidFill>
                <a:schemeClr val="tx1"/>
              </a:solidFill>
              <a:effectLst/>
              <a:highlight>
                <a:srgbClr val="FFFF00"/>
              </a:highligh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rPr>
              <a:t>Get to know your collections! </a:t>
            </a:r>
            <a:endParaRPr kumimoji="0" lang="en-US" altLang="en-US" sz="400" b="0" i="0" u="none" strike="noStrike" cap="none" normalizeH="0" baseline="0" dirty="0">
              <a:ln>
                <a:noFill/>
              </a:ln>
              <a:solidFill>
                <a:schemeClr val="tx1"/>
              </a:solidFill>
              <a:effectLst/>
              <a:highlight>
                <a:srgbClr val="FFFF00"/>
              </a:highligh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rPr>
              <a:t>Take time to study and observe your found objects; draw, draw and more drawing.</a:t>
            </a:r>
            <a:endParaRPr kumimoji="0" lang="en-US" altLang="en-US" sz="400" b="0" i="0" u="none" strike="noStrike" cap="none" normalizeH="0" baseline="0" dirty="0">
              <a:ln>
                <a:noFill/>
              </a:ln>
              <a:solidFill>
                <a:schemeClr val="tx1"/>
              </a:solidFill>
              <a:effectLst/>
              <a:highlight>
                <a:srgbClr val="FFFF00"/>
              </a:highligh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rPr>
              <a:t>Draw from life; not your phone; draw for observation; draw for recording.</a:t>
            </a:r>
            <a:endParaRPr kumimoji="0" lang="en-US" altLang="en-US" sz="400" b="0" i="0" u="none" strike="noStrike" cap="none" normalizeH="0" baseline="0" dirty="0">
              <a:ln>
                <a:noFill/>
              </a:ln>
              <a:solidFill>
                <a:schemeClr val="tx1"/>
              </a:solidFill>
              <a:effectLst/>
              <a:highlight>
                <a:srgbClr val="FFFF00"/>
              </a:highligh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rPr>
              <a:t>Draw on tracing paper, draw on found materials.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400" b="0" i="0" u="none" strike="noStrike" cap="none" normalizeH="0" baseline="0" dirty="0">
              <a:ln>
                <a:noFill/>
              </a:ln>
              <a:solidFill>
                <a:schemeClr val="tx1"/>
              </a:solidFill>
              <a:effectLst/>
              <a:highlight>
                <a:srgbClr val="FFFF00"/>
              </a:highligh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rPr>
              <a:t>At least 10-20 drawings using the inspiration above, week commencing Monday 25</a:t>
            </a:r>
            <a:r>
              <a:rPr kumimoji="0" lang="en-US" altLang="en-US" sz="1200" b="1" i="0" u="none" strike="noStrike" cap="none" normalizeH="0" baseline="30000" dirty="0">
                <a:ln>
                  <a:noFill/>
                </a:ln>
                <a:solidFill>
                  <a:schemeClr val="tx1"/>
                </a:solidFill>
                <a:effectLst/>
                <a:highlight>
                  <a:srgbClr val="FFFF00"/>
                </a:highlight>
                <a:latin typeface="Calibri" panose="020F0502020204030204" pitchFamily="34" charset="0"/>
                <a:ea typeface="Times New Roman" panose="02020603050405020304" pitchFamily="18" charset="0"/>
              </a:rPr>
              <a:t>th</a:t>
            </a:r>
            <a:r>
              <a:rPr kumimoji="0" lang="en-US" altLang="en-US" sz="12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rPr>
              <a:t> Jan 2021.USE YOUR SKETCHBOOKS!</a:t>
            </a:r>
            <a:endParaRPr kumimoji="0" lang="en-US" altLang="en-US" sz="1800" b="0" i="0" u="none" strike="noStrike" cap="none" normalizeH="0" baseline="0" dirty="0">
              <a:ln>
                <a:noFill/>
              </a:ln>
              <a:solidFill>
                <a:schemeClr val="tx1"/>
              </a:solidFill>
              <a:effectLst/>
              <a:highlight>
                <a:srgbClr val="FFFF00"/>
              </a:highlight>
              <a:latin typeface="Arial" panose="020B0604020202020204" pitchFamily="34" charset="0"/>
            </a:endParaRPr>
          </a:p>
        </p:txBody>
      </p:sp>
    </p:spTree>
    <p:extLst>
      <p:ext uri="{BB962C8B-B14F-4D97-AF65-F5344CB8AC3E}">
        <p14:creationId xmlns:p14="http://schemas.microsoft.com/office/powerpoint/2010/main" val="23382651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4" descr="A picture containing text&#10;&#10;Description automatically generated">
            <a:extLst>
              <a:ext uri="{FF2B5EF4-FFF2-40B4-BE49-F238E27FC236}">
                <a16:creationId xmlns:a16="http://schemas.microsoft.com/office/drawing/2014/main" id="{531A6300-B085-F54D-955F-91A3BD0C79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747" t="7291" r="13535" b="6039"/>
          <a:stretch>
            <a:fillRect/>
          </a:stretch>
        </p:blipFill>
        <p:spPr bwMode="auto">
          <a:xfrm>
            <a:off x="391555" y="0"/>
            <a:ext cx="3491676" cy="5131272"/>
          </a:xfrm>
          <a:prstGeom prst="rect">
            <a:avLst/>
          </a:prstGeom>
          <a:noFill/>
          <a:extLst>
            <a:ext uri="{909E8E84-426E-40DD-AFC4-6F175D3DCCD1}">
              <a14:hiddenFill xmlns:a14="http://schemas.microsoft.com/office/drawing/2010/main">
                <a:solidFill>
                  <a:srgbClr val="FFFFFF"/>
                </a:solidFill>
              </a14:hiddenFill>
            </a:ext>
          </a:extLst>
        </p:spPr>
      </p:pic>
      <p:sp>
        <p:nvSpPr>
          <p:cNvPr id="3" name="Text Box 16">
            <a:extLst>
              <a:ext uri="{FF2B5EF4-FFF2-40B4-BE49-F238E27FC236}">
                <a16:creationId xmlns:a16="http://schemas.microsoft.com/office/drawing/2014/main" id="{FCF848A4-371C-B347-8A41-F3DD6D7E5E5A}"/>
              </a:ext>
            </a:extLst>
          </p:cNvPr>
          <p:cNvSpPr txBox="1">
            <a:spLocks noChangeArrowheads="1"/>
          </p:cNvSpPr>
          <p:nvPr/>
        </p:nvSpPr>
        <p:spPr bwMode="auto">
          <a:xfrm>
            <a:off x="178129" y="4844751"/>
            <a:ext cx="1730375" cy="217488"/>
          </a:xfrm>
          <a:prstGeom prst="rect">
            <a:avLst/>
          </a:prstGeom>
          <a:solidFill>
            <a:srgbClr val="FFFFFF"/>
          </a:solidFill>
          <a:ln>
            <a:noFill/>
          </a:ln>
          <a:extLs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RAYMOND SAA</a:t>
            </a: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194" name="Picture 2">
            <a:extLst>
              <a:ext uri="{FF2B5EF4-FFF2-40B4-BE49-F238E27FC236}">
                <a16:creationId xmlns:a16="http://schemas.microsoft.com/office/drawing/2014/main" id="{EC2B4DC3-64B8-8F4D-B6FC-F7034C2C35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8565" y="0"/>
            <a:ext cx="4371975"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756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2874211-E06B-DD48-88EE-4342EF23F787}"/>
              </a:ext>
            </a:extLst>
          </p:cNvPr>
          <p:cNvSpPr/>
          <p:nvPr/>
        </p:nvSpPr>
        <p:spPr>
          <a:xfrm>
            <a:off x="451263" y="427962"/>
            <a:ext cx="8550233" cy="3970318"/>
          </a:xfrm>
          <a:prstGeom prst="rect">
            <a:avLst/>
          </a:prstGeom>
        </p:spPr>
        <p:txBody>
          <a:bodyPr wrap="square">
            <a:spAutoFit/>
          </a:bodyPr>
          <a:lstStyle/>
          <a:p>
            <a:pPr fontAlgn="base"/>
            <a:r>
              <a:rPr lang="en-GB" b="1" dirty="0">
                <a:highlight>
                  <a:srgbClr val="FFFF00"/>
                </a:highlight>
              </a:rPr>
              <a:t>FROM CATH HAMMERTON FOR TOMORROW:</a:t>
            </a:r>
          </a:p>
          <a:p>
            <a:pPr fontAlgn="base"/>
            <a:endParaRPr lang="en-GB" b="1" dirty="0">
              <a:highlight>
                <a:srgbClr val="FFFF00"/>
              </a:highlight>
            </a:endParaRPr>
          </a:p>
          <a:p>
            <a:pPr fontAlgn="base"/>
            <a:r>
              <a:rPr lang="en-GB" b="1" dirty="0">
                <a:highlight>
                  <a:srgbClr val="FFFF00"/>
                </a:highlight>
              </a:rPr>
              <a:t>WHAT YOU NEED!</a:t>
            </a:r>
            <a:br>
              <a:rPr lang="en-GB" dirty="0"/>
            </a:br>
            <a:br>
              <a:rPr lang="en-GB" dirty="0"/>
            </a:br>
            <a:endParaRPr lang="en-GB" dirty="0"/>
          </a:p>
          <a:p>
            <a:pPr marL="342900" indent="-342900" fontAlgn="base">
              <a:buAutoNum type="arabicPeriod"/>
            </a:pPr>
            <a:r>
              <a:rPr lang="en-GB" dirty="0"/>
              <a:t>The beginnings of your collections - objects, images, a curated approach to building a group of something</a:t>
            </a:r>
          </a:p>
          <a:p>
            <a:pPr fontAlgn="base"/>
            <a:r>
              <a:rPr lang="en-GB" dirty="0"/>
              <a:t>Cath will share interpretation live (!!!) on teams</a:t>
            </a:r>
          </a:p>
          <a:p>
            <a:pPr fontAlgn="base"/>
            <a:endParaRPr lang="en-GB" dirty="0"/>
          </a:p>
          <a:p>
            <a:pPr fontAlgn="base"/>
            <a:r>
              <a:rPr lang="en-GB" dirty="0"/>
              <a:t>2. Some papers for writing and cataloguing our collections (striped, checked, plain, found or new) if they </a:t>
            </a:r>
          </a:p>
          <a:p>
            <a:pPr fontAlgn="base"/>
            <a:r>
              <a:rPr lang="en-GB" dirty="0"/>
              <a:t>have any tags, lovely but non essential!</a:t>
            </a:r>
          </a:p>
          <a:p>
            <a:pPr fontAlgn="base"/>
            <a:endParaRPr lang="en-GB" dirty="0"/>
          </a:p>
          <a:p>
            <a:pPr fontAlgn="base"/>
            <a:r>
              <a:rPr lang="en-GB" dirty="0"/>
              <a:t>3. Favourite pen for writing out labels (my pen of preference is a V5, black) </a:t>
            </a:r>
          </a:p>
          <a:p>
            <a:pPr fontAlgn="base"/>
            <a:endParaRPr lang="en-GB" dirty="0"/>
          </a:p>
          <a:p>
            <a:pPr fontAlgn="base"/>
            <a:r>
              <a:rPr lang="en-GB" dirty="0"/>
              <a:t>4. digital/ phone camera for capturing the stages of our curated collections</a:t>
            </a:r>
          </a:p>
          <a:p>
            <a:pPr fontAlgn="base"/>
            <a:endParaRPr lang="en-GB" dirty="0"/>
          </a:p>
          <a:p>
            <a:pPr fontAlgn="base"/>
            <a:r>
              <a:rPr lang="en-GB" dirty="0"/>
              <a:t>5. Best quality A3 paper for drawing task – Sketchbook A3</a:t>
            </a:r>
          </a:p>
          <a:p>
            <a:br>
              <a:rPr lang="en-GB" sz="1800" dirty="0"/>
            </a:b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461287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8047</TotalTime>
  <Words>977</Words>
  <Application>Microsoft Macintosh PowerPoint</Application>
  <PresentationFormat>On-screen Show (16:9)</PresentationFormat>
  <Paragraphs>109</Paragraphs>
  <Slides>20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Lewis</dc:creator>
  <cp:lastModifiedBy>Claire Savage</cp:lastModifiedBy>
  <cp:revision>162</cp:revision>
  <cp:lastPrinted>2019-10-27T17:42:07Z</cp:lastPrinted>
  <dcterms:created xsi:type="dcterms:W3CDTF">2017-09-25T12:58:42Z</dcterms:created>
  <dcterms:modified xsi:type="dcterms:W3CDTF">2021-01-25T14:23:52Z</dcterms:modified>
</cp:coreProperties>
</file>