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4" d="100"/>
          <a:sy n="74" d="100"/>
        </p:scale>
        <p:origin x="3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06E6C6CB-ECCD-7D6F-723F-793B001AACE1}"/>
              </a:ext>
            </a:extLst>
          </p:cNvPr>
          <p:cNvSpPr>
            <a:spLocks noGrp="1"/>
          </p:cNvSpPr>
          <p:nvPr>
            <p:ph type="ctrTitle"/>
          </p:nvPr>
        </p:nvSpPr>
        <p:spPr>
          <a:xfrm>
            <a:off x="1524000" y="1122363"/>
            <a:ext cx="9144000" cy="2387600"/>
          </a:xfrm>
        </p:spPr>
        <p:txBody>
          <a:bodyPr anchor="b"/>
          <a:lstStyle>
            <a:lvl1pPr algn="ctr">
              <a:defRPr sz="6000"/>
            </a:lvl1pPr>
          </a:lstStyle>
          <a:p>
            <a:r>
              <a:rPr lang="zh-TW" altLang="en-US"/>
              <a:t>按一下以編輯母片標題樣式</a:t>
            </a:r>
          </a:p>
        </p:txBody>
      </p:sp>
      <p:sp>
        <p:nvSpPr>
          <p:cNvPr id="3" name="副標題 2">
            <a:extLst>
              <a:ext uri="{FF2B5EF4-FFF2-40B4-BE49-F238E27FC236}">
                <a16:creationId xmlns:a16="http://schemas.microsoft.com/office/drawing/2014/main" id="{035CD62E-0FD4-A871-D763-D2FB86A423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a:t>按一下以編輯母片子標題樣式</a:t>
            </a:r>
          </a:p>
        </p:txBody>
      </p:sp>
      <p:sp>
        <p:nvSpPr>
          <p:cNvPr id="4" name="日期版面配置區 3">
            <a:extLst>
              <a:ext uri="{FF2B5EF4-FFF2-40B4-BE49-F238E27FC236}">
                <a16:creationId xmlns:a16="http://schemas.microsoft.com/office/drawing/2014/main" id="{E17EBF43-F705-1423-E487-E94ED08EA097}"/>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5" name="頁尾版面配置區 4">
            <a:extLst>
              <a:ext uri="{FF2B5EF4-FFF2-40B4-BE49-F238E27FC236}">
                <a16:creationId xmlns:a16="http://schemas.microsoft.com/office/drawing/2014/main" id="{7580B2F3-15F6-6F06-64CF-B13791A84FC3}"/>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57F89751-2CCE-C940-6B39-0F630373D9DC}"/>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3444237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AA21FEB-7057-F209-78C0-1C8AAA82F965}"/>
              </a:ext>
            </a:extLst>
          </p:cNvPr>
          <p:cNvSpPr>
            <a:spLocks noGrp="1"/>
          </p:cNvSpPr>
          <p:nvPr>
            <p:ph type="title"/>
          </p:nvPr>
        </p:nvSpPr>
        <p:spPr/>
        <p:txBody>
          <a:bodyPr/>
          <a:lstStyle/>
          <a:p>
            <a:r>
              <a:rPr lang="zh-TW" altLang="en-US"/>
              <a:t>按一下以編輯母片標題樣式</a:t>
            </a:r>
          </a:p>
        </p:txBody>
      </p:sp>
      <p:sp>
        <p:nvSpPr>
          <p:cNvPr id="3" name="內容版面配置區 2">
            <a:extLst>
              <a:ext uri="{FF2B5EF4-FFF2-40B4-BE49-F238E27FC236}">
                <a16:creationId xmlns:a16="http://schemas.microsoft.com/office/drawing/2014/main" id="{D0E0D6B8-ACE9-4F91-6977-23643E8419C5}"/>
              </a:ext>
            </a:extLst>
          </p:cNvPr>
          <p:cNvSpPr>
            <a:spLocks noGrp="1"/>
          </p:cNvSpPr>
          <p:nvPr>
            <p:ph idx="1"/>
          </p:nvPr>
        </p:nvSpPr>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BB11013A-A543-7945-202B-A107508D7F77}"/>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5" name="頁尾版面配置區 4">
            <a:extLst>
              <a:ext uri="{FF2B5EF4-FFF2-40B4-BE49-F238E27FC236}">
                <a16:creationId xmlns:a16="http://schemas.microsoft.com/office/drawing/2014/main" id="{5EECBCC3-AAAF-F855-34B9-30D4FE76B880}"/>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35D5C90F-E1B1-6FB6-A77D-0A590223F231}"/>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156894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3C6E106-9227-2828-B18E-AE65EEB2A675}"/>
              </a:ext>
            </a:extLst>
          </p:cNvPr>
          <p:cNvSpPr>
            <a:spLocks noGrp="1"/>
          </p:cNvSpPr>
          <p:nvPr>
            <p:ph type="title"/>
          </p:nvPr>
        </p:nvSpPr>
        <p:spPr>
          <a:xfrm>
            <a:off x="831850" y="1709738"/>
            <a:ext cx="10515600" cy="2852737"/>
          </a:xfrm>
        </p:spPr>
        <p:txBody>
          <a:bodyPr anchor="b"/>
          <a:lstStyle>
            <a:lvl1pPr>
              <a:defRPr sz="6000"/>
            </a:lvl1pPr>
          </a:lstStyle>
          <a:p>
            <a:r>
              <a:rPr lang="zh-TW" altLang="en-US"/>
              <a:t>按一下以編輯母片標題樣式</a:t>
            </a:r>
          </a:p>
        </p:txBody>
      </p:sp>
      <p:sp>
        <p:nvSpPr>
          <p:cNvPr id="3" name="文字版面配置區 2">
            <a:extLst>
              <a:ext uri="{FF2B5EF4-FFF2-40B4-BE49-F238E27FC236}">
                <a16:creationId xmlns:a16="http://schemas.microsoft.com/office/drawing/2014/main" id="{5441116E-9629-5F3D-8F9F-8457628477D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a:t>按一下以編輯母片文字樣式</a:t>
            </a:r>
          </a:p>
        </p:txBody>
      </p:sp>
      <p:sp>
        <p:nvSpPr>
          <p:cNvPr id="4" name="日期版面配置區 3">
            <a:extLst>
              <a:ext uri="{FF2B5EF4-FFF2-40B4-BE49-F238E27FC236}">
                <a16:creationId xmlns:a16="http://schemas.microsoft.com/office/drawing/2014/main" id="{E0BCC8C8-F308-1F1A-6799-AF6873C30C8C}"/>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5" name="頁尾版面配置區 4">
            <a:extLst>
              <a:ext uri="{FF2B5EF4-FFF2-40B4-BE49-F238E27FC236}">
                <a16:creationId xmlns:a16="http://schemas.microsoft.com/office/drawing/2014/main" id="{196818BA-E98E-667E-F3B6-D0E9CCB813F5}"/>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7BECAB9F-AC71-7FFC-507F-3A23C2D1BDF9}"/>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23435493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個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1FCB0EBE-93D3-E08B-962D-52B1B8918E5E}"/>
              </a:ext>
            </a:extLst>
          </p:cNvPr>
          <p:cNvSpPr>
            <a:spLocks noGrp="1"/>
          </p:cNvSpPr>
          <p:nvPr>
            <p:ph type="title"/>
          </p:nvPr>
        </p:nvSpPr>
        <p:spPr/>
        <p:txBody>
          <a:bodyPr/>
          <a:lstStyle/>
          <a:p>
            <a:r>
              <a:rPr lang="zh-TW" altLang="en-US"/>
              <a:t>按一下以編輯母片標題樣式</a:t>
            </a:r>
          </a:p>
        </p:txBody>
      </p:sp>
      <p:sp>
        <p:nvSpPr>
          <p:cNvPr id="3" name="內容版面配置區 2">
            <a:extLst>
              <a:ext uri="{FF2B5EF4-FFF2-40B4-BE49-F238E27FC236}">
                <a16:creationId xmlns:a16="http://schemas.microsoft.com/office/drawing/2014/main" id="{579B9DBB-A10A-BF3F-F64C-DD783231AC57}"/>
              </a:ext>
            </a:extLst>
          </p:cNvPr>
          <p:cNvSpPr>
            <a:spLocks noGrp="1"/>
          </p:cNvSpPr>
          <p:nvPr>
            <p:ph sz="half" idx="1"/>
          </p:nvPr>
        </p:nvSpPr>
        <p:spPr>
          <a:xfrm>
            <a:off x="838200" y="1825625"/>
            <a:ext cx="5181600" cy="435133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內容版面配置區 3">
            <a:extLst>
              <a:ext uri="{FF2B5EF4-FFF2-40B4-BE49-F238E27FC236}">
                <a16:creationId xmlns:a16="http://schemas.microsoft.com/office/drawing/2014/main" id="{6AAE4410-FF73-691B-7CF5-A86179207DC7}"/>
              </a:ext>
            </a:extLst>
          </p:cNvPr>
          <p:cNvSpPr>
            <a:spLocks noGrp="1"/>
          </p:cNvSpPr>
          <p:nvPr>
            <p:ph sz="half" idx="2"/>
          </p:nvPr>
        </p:nvSpPr>
        <p:spPr>
          <a:xfrm>
            <a:off x="6172200" y="1825625"/>
            <a:ext cx="5181600" cy="435133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日期版面配置區 4">
            <a:extLst>
              <a:ext uri="{FF2B5EF4-FFF2-40B4-BE49-F238E27FC236}">
                <a16:creationId xmlns:a16="http://schemas.microsoft.com/office/drawing/2014/main" id="{8AEE683E-6BE3-C9F4-6675-4267AE6643F4}"/>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6" name="頁尾版面配置區 5">
            <a:extLst>
              <a:ext uri="{FF2B5EF4-FFF2-40B4-BE49-F238E27FC236}">
                <a16:creationId xmlns:a16="http://schemas.microsoft.com/office/drawing/2014/main" id="{B5A4B406-1873-18BF-2681-FAE03C476B7B}"/>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337EBAA6-5345-C75F-B9A8-3F3B84D885B2}"/>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4098524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較">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54049D9C-8874-AAF4-12DA-4857EA720F66}"/>
              </a:ext>
            </a:extLst>
          </p:cNvPr>
          <p:cNvSpPr>
            <a:spLocks noGrp="1"/>
          </p:cNvSpPr>
          <p:nvPr>
            <p:ph type="title"/>
          </p:nvPr>
        </p:nvSpPr>
        <p:spPr>
          <a:xfrm>
            <a:off x="839788" y="365125"/>
            <a:ext cx="10515600" cy="1325563"/>
          </a:xfrm>
        </p:spPr>
        <p:txBody>
          <a:bodyPr/>
          <a:lstStyle/>
          <a:p>
            <a:r>
              <a:rPr lang="zh-TW" altLang="en-US"/>
              <a:t>按一下以編輯母片標題樣式</a:t>
            </a:r>
          </a:p>
        </p:txBody>
      </p:sp>
      <p:sp>
        <p:nvSpPr>
          <p:cNvPr id="3" name="文字版面配置區 2">
            <a:extLst>
              <a:ext uri="{FF2B5EF4-FFF2-40B4-BE49-F238E27FC236}">
                <a16:creationId xmlns:a16="http://schemas.microsoft.com/office/drawing/2014/main" id="{328BEF57-595A-B0FD-0B47-019C360272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4" name="內容版面配置區 3">
            <a:extLst>
              <a:ext uri="{FF2B5EF4-FFF2-40B4-BE49-F238E27FC236}">
                <a16:creationId xmlns:a16="http://schemas.microsoft.com/office/drawing/2014/main" id="{DF923DF9-C09A-9A3C-217B-901D73D1C2FD}"/>
              </a:ext>
            </a:extLst>
          </p:cNvPr>
          <p:cNvSpPr>
            <a:spLocks noGrp="1"/>
          </p:cNvSpPr>
          <p:nvPr>
            <p:ph sz="half" idx="2"/>
          </p:nvPr>
        </p:nvSpPr>
        <p:spPr>
          <a:xfrm>
            <a:off x="839788" y="2505075"/>
            <a:ext cx="5157787" cy="36845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5" name="文字版面配置區 4">
            <a:extLst>
              <a:ext uri="{FF2B5EF4-FFF2-40B4-BE49-F238E27FC236}">
                <a16:creationId xmlns:a16="http://schemas.microsoft.com/office/drawing/2014/main" id="{C1D9CFF0-D9E8-F453-8AAD-F26C17EFCA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a:t>按一下以編輯母片文字樣式</a:t>
            </a:r>
          </a:p>
        </p:txBody>
      </p:sp>
      <p:sp>
        <p:nvSpPr>
          <p:cNvPr id="6" name="內容版面配置區 5">
            <a:extLst>
              <a:ext uri="{FF2B5EF4-FFF2-40B4-BE49-F238E27FC236}">
                <a16:creationId xmlns:a16="http://schemas.microsoft.com/office/drawing/2014/main" id="{45894AB3-4E49-B4AE-5C07-8758E90A5402}"/>
              </a:ext>
            </a:extLst>
          </p:cNvPr>
          <p:cNvSpPr>
            <a:spLocks noGrp="1"/>
          </p:cNvSpPr>
          <p:nvPr>
            <p:ph sz="quarter" idx="4"/>
          </p:nvPr>
        </p:nvSpPr>
        <p:spPr>
          <a:xfrm>
            <a:off x="6172200" y="2505075"/>
            <a:ext cx="5183188" cy="3684588"/>
          </a:xfrm>
        </p:spPr>
        <p:txBody>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7" name="日期版面配置區 6">
            <a:extLst>
              <a:ext uri="{FF2B5EF4-FFF2-40B4-BE49-F238E27FC236}">
                <a16:creationId xmlns:a16="http://schemas.microsoft.com/office/drawing/2014/main" id="{7AB29DBF-1C28-5B27-0190-2581460E0858}"/>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8" name="頁尾版面配置區 7">
            <a:extLst>
              <a:ext uri="{FF2B5EF4-FFF2-40B4-BE49-F238E27FC236}">
                <a16:creationId xmlns:a16="http://schemas.microsoft.com/office/drawing/2014/main" id="{4168D1D0-496A-D889-0CEC-BBB58CB6B6E4}"/>
              </a:ext>
            </a:extLst>
          </p:cNvPr>
          <p:cNvSpPr>
            <a:spLocks noGrp="1"/>
          </p:cNvSpPr>
          <p:nvPr>
            <p:ph type="ftr" sz="quarter" idx="11"/>
          </p:nvPr>
        </p:nvSpPr>
        <p:spPr/>
        <p:txBody>
          <a:bodyPr/>
          <a:lstStyle/>
          <a:p>
            <a:endParaRPr lang="zh-TW" altLang="en-US"/>
          </a:p>
        </p:txBody>
      </p:sp>
      <p:sp>
        <p:nvSpPr>
          <p:cNvPr id="9" name="投影片編號版面配置區 8">
            <a:extLst>
              <a:ext uri="{FF2B5EF4-FFF2-40B4-BE49-F238E27FC236}">
                <a16:creationId xmlns:a16="http://schemas.microsoft.com/office/drawing/2014/main" id="{92D3076E-FD44-5ED7-2C72-06D5CB11B8EF}"/>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3175120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C7342334-B118-7835-84C9-FBE75CD4491F}"/>
              </a:ext>
            </a:extLst>
          </p:cNvPr>
          <p:cNvSpPr>
            <a:spLocks noGrp="1"/>
          </p:cNvSpPr>
          <p:nvPr>
            <p:ph type="title"/>
          </p:nvPr>
        </p:nvSpPr>
        <p:spPr/>
        <p:txBody>
          <a:bodyPr/>
          <a:lstStyle/>
          <a:p>
            <a:r>
              <a:rPr lang="zh-TW" altLang="en-US"/>
              <a:t>按一下以編輯母片標題樣式</a:t>
            </a:r>
          </a:p>
        </p:txBody>
      </p:sp>
      <p:sp>
        <p:nvSpPr>
          <p:cNvPr id="3" name="日期版面配置區 2">
            <a:extLst>
              <a:ext uri="{FF2B5EF4-FFF2-40B4-BE49-F238E27FC236}">
                <a16:creationId xmlns:a16="http://schemas.microsoft.com/office/drawing/2014/main" id="{4290691C-9051-7763-615D-5AD848DC0429}"/>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4" name="頁尾版面配置區 3">
            <a:extLst>
              <a:ext uri="{FF2B5EF4-FFF2-40B4-BE49-F238E27FC236}">
                <a16:creationId xmlns:a16="http://schemas.microsoft.com/office/drawing/2014/main" id="{9276CE13-FCF9-C0BB-0397-0BFD047CF599}"/>
              </a:ext>
            </a:extLst>
          </p:cNvPr>
          <p:cNvSpPr>
            <a:spLocks noGrp="1"/>
          </p:cNvSpPr>
          <p:nvPr>
            <p:ph type="ftr" sz="quarter" idx="11"/>
          </p:nvPr>
        </p:nvSpPr>
        <p:spPr/>
        <p:txBody>
          <a:bodyPr/>
          <a:lstStyle/>
          <a:p>
            <a:endParaRPr lang="zh-TW" altLang="en-US"/>
          </a:p>
        </p:txBody>
      </p:sp>
      <p:sp>
        <p:nvSpPr>
          <p:cNvPr id="5" name="投影片編號版面配置區 4">
            <a:extLst>
              <a:ext uri="{FF2B5EF4-FFF2-40B4-BE49-F238E27FC236}">
                <a16:creationId xmlns:a16="http://schemas.microsoft.com/office/drawing/2014/main" id="{DA1B57AD-E7F1-FD9A-BD8D-72003186B50E}"/>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1470661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a:extLst>
              <a:ext uri="{FF2B5EF4-FFF2-40B4-BE49-F238E27FC236}">
                <a16:creationId xmlns:a16="http://schemas.microsoft.com/office/drawing/2014/main" id="{1199CC71-948C-13A0-F291-59F98FE2F4D6}"/>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3" name="頁尾版面配置區 2">
            <a:extLst>
              <a:ext uri="{FF2B5EF4-FFF2-40B4-BE49-F238E27FC236}">
                <a16:creationId xmlns:a16="http://schemas.microsoft.com/office/drawing/2014/main" id="{B88D0CE2-4ED9-E4F5-9067-32B4F52C36ED}"/>
              </a:ext>
            </a:extLst>
          </p:cNvPr>
          <p:cNvSpPr>
            <a:spLocks noGrp="1"/>
          </p:cNvSpPr>
          <p:nvPr>
            <p:ph type="ftr" sz="quarter" idx="11"/>
          </p:nvPr>
        </p:nvSpPr>
        <p:spPr/>
        <p:txBody>
          <a:bodyPr/>
          <a:lstStyle/>
          <a:p>
            <a:endParaRPr lang="zh-TW" altLang="en-US"/>
          </a:p>
        </p:txBody>
      </p:sp>
      <p:sp>
        <p:nvSpPr>
          <p:cNvPr id="4" name="投影片編號版面配置區 3">
            <a:extLst>
              <a:ext uri="{FF2B5EF4-FFF2-40B4-BE49-F238E27FC236}">
                <a16:creationId xmlns:a16="http://schemas.microsoft.com/office/drawing/2014/main" id="{FBFE9C12-123D-8CB6-4998-3D4F7B8639F3}"/>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34053073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輔助字幕的內容">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F4A8BD94-5E2F-3921-7238-55AAAC7E636A}"/>
              </a:ext>
            </a:extLst>
          </p:cNvPr>
          <p:cNvSpPr>
            <a:spLocks noGrp="1"/>
          </p:cNvSpPr>
          <p:nvPr>
            <p:ph type="title"/>
          </p:nvPr>
        </p:nvSpPr>
        <p:spPr>
          <a:xfrm>
            <a:off x="839788" y="457200"/>
            <a:ext cx="3932237" cy="1600200"/>
          </a:xfrm>
        </p:spPr>
        <p:txBody>
          <a:bodyPr anchor="b"/>
          <a:lstStyle>
            <a:lvl1pPr>
              <a:defRPr sz="3200"/>
            </a:lvl1pPr>
          </a:lstStyle>
          <a:p>
            <a:r>
              <a:rPr lang="zh-TW" altLang="en-US"/>
              <a:t>按一下以編輯母片標題樣式</a:t>
            </a:r>
          </a:p>
        </p:txBody>
      </p:sp>
      <p:sp>
        <p:nvSpPr>
          <p:cNvPr id="3" name="內容版面配置區 2">
            <a:extLst>
              <a:ext uri="{FF2B5EF4-FFF2-40B4-BE49-F238E27FC236}">
                <a16:creationId xmlns:a16="http://schemas.microsoft.com/office/drawing/2014/main" id="{CC21CA6F-84F9-EFDD-2278-B4ED4FEF5E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文字版面配置區 3">
            <a:extLst>
              <a:ext uri="{FF2B5EF4-FFF2-40B4-BE49-F238E27FC236}">
                <a16:creationId xmlns:a16="http://schemas.microsoft.com/office/drawing/2014/main" id="{F02CC545-26F8-7675-3F5F-EBFC2CD9C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日期版面配置區 4">
            <a:extLst>
              <a:ext uri="{FF2B5EF4-FFF2-40B4-BE49-F238E27FC236}">
                <a16:creationId xmlns:a16="http://schemas.microsoft.com/office/drawing/2014/main" id="{3962CACD-6BED-0F17-F7D9-64D50D58A4DC}"/>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6" name="頁尾版面配置區 5">
            <a:extLst>
              <a:ext uri="{FF2B5EF4-FFF2-40B4-BE49-F238E27FC236}">
                <a16:creationId xmlns:a16="http://schemas.microsoft.com/office/drawing/2014/main" id="{41112301-590F-A98B-F4BA-66AD43E6787D}"/>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2A49401B-58FA-7576-9C65-B839D0B3AC27}"/>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1115549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輔助字幕的圖片">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37BFD14-4805-5AB1-2E50-334C78C12848}"/>
              </a:ext>
            </a:extLst>
          </p:cNvPr>
          <p:cNvSpPr>
            <a:spLocks noGrp="1"/>
          </p:cNvSpPr>
          <p:nvPr>
            <p:ph type="title"/>
          </p:nvPr>
        </p:nvSpPr>
        <p:spPr>
          <a:xfrm>
            <a:off x="839788" y="457200"/>
            <a:ext cx="3932237" cy="1600200"/>
          </a:xfrm>
        </p:spPr>
        <p:txBody>
          <a:bodyPr anchor="b"/>
          <a:lstStyle>
            <a:lvl1pPr>
              <a:defRPr sz="3200"/>
            </a:lvl1pPr>
          </a:lstStyle>
          <a:p>
            <a:r>
              <a:rPr lang="zh-TW" altLang="en-US"/>
              <a:t>按一下以編輯母片標題樣式</a:t>
            </a:r>
          </a:p>
        </p:txBody>
      </p:sp>
      <p:sp>
        <p:nvSpPr>
          <p:cNvPr id="3" name="圖片版面配置區 2">
            <a:extLst>
              <a:ext uri="{FF2B5EF4-FFF2-40B4-BE49-F238E27FC236}">
                <a16:creationId xmlns:a16="http://schemas.microsoft.com/office/drawing/2014/main" id="{33964272-382D-ACF6-A4AF-AE3EBDAD53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TW" altLang="en-US"/>
          </a:p>
        </p:txBody>
      </p:sp>
      <p:sp>
        <p:nvSpPr>
          <p:cNvPr id="4" name="文字版面配置區 3">
            <a:extLst>
              <a:ext uri="{FF2B5EF4-FFF2-40B4-BE49-F238E27FC236}">
                <a16:creationId xmlns:a16="http://schemas.microsoft.com/office/drawing/2014/main" id="{5B6E9D0F-3364-8FFC-7CC1-1608DDCEFE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a:t>按一下以編輯母片文字樣式</a:t>
            </a:r>
          </a:p>
        </p:txBody>
      </p:sp>
      <p:sp>
        <p:nvSpPr>
          <p:cNvPr id="5" name="日期版面配置區 4">
            <a:extLst>
              <a:ext uri="{FF2B5EF4-FFF2-40B4-BE49-F238E27FC236}">
                <a16:creationId xmlns:a16="http://schemas.microsoft.com/office/drawing/2014/main" id="{BD07B24E-A0D3-6049-8E46-63010565B1CF}"/>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6" name="頁尾版面配置區 5">
            <a:extLst>
              <a:ext uri="{FF2B5EF4-FFF2-40B4-BE49-F238E27FC236}">
                <a16:creationId xmlns:a16="http://schemas.microsoft.com/office/drawing/2014/main" id="{6BC00B22-8B0E-47D9-5622-256C0D943F87}"/>
              </a:ext>
            </a:extLst>
          </p:cNvPr>
          <p:cNvSpPr>
            <a:spLocks noGrp="1"/>
          </p:cNvSpPr>
          <p:nvPr>
            <p:ph type="ftr" sz="quarter" idx="11"/>
          </p:nvPr>
        </p:nvSpPr>
        <p:spPr/>
        <p:txBody>
          <a:bodyPr/>
          <a:lstStyle/>
          <a:p>
            <a:endParaRPr lang="zh-TW" altLang="en-US"/>
          </a:p>
        </p:txBody>
      </p:sp>
      <p:sp>
        <p:nvSpPr>
          <p:cNvPr id="7" name="投影片編號版面配置區 6">
            <a:extLst>
              <a:ext uri="{FF2B5EF4-FFF2-40B4-BE49-F238E27FC236}">
                <a16:creationId xmlns:a16="http://schemas.microsoft.com/office/drawing/2014/main" id="{34D108CC-24CB-5BE2-371E-4C192A698C95}"/>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3031908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41FB2FD6-F4E1-63CF-EA5D-EE4FC92EB127}"/>
              </a:ext>
            </a:extLst>
          </p:cNvPr>
          <p:cNvSpPr>
            <a:spLocks noGrp="1"/>
          </p:cNvSpPr>
          <p:nvPr>
            <p:ph type="title"/>
          </p:nvPr>
        </p:nvSpPr>
        <p:spPr/>
        <p:txBody>
          <a:bodyPr/>
          <a:lstStyle/>
          <a:p>
            <a:r>
              <a:rPr lang="zh-TW" altLang="en-US"/>
              <a:t>按一下以編輯母片標題樣式</a:t>
            </a:r>
          </a:p>
        </p:txBody>
      </p:sp>
      <p:sp>
        <p:nvSpPr>
          <p:cNvPr id="3" name="直排文字版面配置區 2">
            <a:extLst>
              <a:ext uri="{FF2B5EF4-FFF2-40B4-BE49-F238E27FC236}">
                <a16:creationId xmlns:a16="http://schemas.microsoft.com/office/drawing/2014/main" id="{634BE14D-FF75-5F2C-F29E-F83436B8FBE1}"/>
              </a:ext>
            </a:extLst>
          </p:cNvPr>
          <p:cNvSpPr>
            <a:spLocks noGrp="1"/>
          </p:cNvSpPr>
          <p:nvPr>
            <p:ph type="body" orient="vert" idx="1"/>
          </p:nvPr>
        </p:nvSpPr>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9E99D894-B486-FFDD-C289-CA225C3BC84D}"/>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5" name="頁尾版面配置區 4">
            <a:extLst>
              <a:ext uri="{FF2B5EF4-FFF2-40B4-BE49-F238E27FC236}">
                <a16:creationId xmlns:a16="http://schemas.microsoft.com/office/drawing/2014/main" id="{CEF223D2-C6B8-EB3D-3359-B67BCF92F609}"/>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71DDDA9D-0C0C-1B67-56E1-7C7CEF0EE080}"/>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29148884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a:extLst>
              <a:ext uri="{FF2B5EF4-FFF2-40B4-BE49-F238E27FC236}">
                <a16:creationId xmlns:a16="http://schemas.microsoft.com/office/drawing/2014/main" id="{25AC052A-5101-AFF4-980A-4DAE25E2E8FE}"/>
              </a:ext>
            </a:extLst>
          </p:cNvPr>
          <p:cNvSpPr>
            <a:spLocks noGrp="1"/>
          </p:cNvSpPr>
          <p:nvPr>
            <p:ph type="title" orient="vert"/>
          </p:nvPr>
        </p:nvSpPr>
        <p:spPr>
          <a:xfrm>
            <a:off x="8724900" y="365125"/>
            <a:ext cx="2628900" cy="5811838"/>
          </a:xfrm>
        </p:spPr>
        <p:txBody>
          <a:bodyPr vert="eaVert"/>
          <a:lstStyle/>
          <a:p>
            <a:r>
              <a:rPr lang="zh-TW" altLang="en-US"/>
              <a:t>按一下以編輯母片標題樣式</a:t>
            </a:r>
          </a:p>
        </p:txBody>
      </p:sp>
      <p:sp>
        <p:nvSpPr>
          <p:cNvPr id="3" name="直排文字版面配置區 2">
            <a:extLst>
              <a:ext uri="{FF2B5EF4-FFF2-40B4-BE49-F238E27FC236}">
                <a16:creationId xmlns:a16="http://schemas.microsoft.com/office/drawing/2014/main" id="{D08DB845-7C32-52BB-F299-D26E17561EA7}"/>
              </a:ext>
            </a:extLst>
          </p:cNvPr>
          <p:cNvSpPr>
            <a:spLocks noGrp="1"/>
          </p:cNvSpPr>
          <p:nvPr>
            <p:ph type="body" orient="vert" idx="1"/>
          </p:nvPr>
        </p:nvSpPr>
        <p:spPr>
          <a:xfrm>
            <a:off x="838200" y="365125"/>
            <a:ext cx="7734300" cy="5811838"/>
          </a:xfrm>
        </p:spPr>
        <p:txBody>
          <a:bodyPr vert="eaVert"/>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958F890B-118A-C2E3-C188-EA76A10FCBFE}"/>
              </a:ext>
            </a:extLst>
          </p:cNvPr>
          <p:cNvSpPr>
            <a:spLocks noGrp="1"/>
          </p:cNvSpPr>
          <p:nvPr>
            <p:ph type="dt" sz="half" idx="10"/>
          </p:nvPr>
        </p:nvSpPr>
        <p:spPr/>
        <p:txBody>
          <a:bodyPr/>
          <a:lstStyle/>
          <a:p>
            <a:fld id="{7D57CDCE-2244-40FC-A851-25CFEA7A20F5}" type="datetimeFigureOut">
              <a:rPr lang="zh-TW" altLang="en-US" smtClean="0"/>
              <a:t>2023/2/16</a:t>
            </a:fld>
            <a:endParaRPr lang="zh-TW" altLang="en-US"/>
          </a:p>
        </p:txBody>
      </p:sp>
      <p:sp>
        <p:nvSpPr>
          <p:cNvPr id="5" name="頁尾版面配置區 4">
            <a:extLst>
              <a:ext uri="{FF2B5EF4-FFF2-40B4-BE49-F238E27FC236}">
                <a16:creationId xmlns:a16="http://schemas.microsoft.com/office/drawing/2014/main" id="{0DBEE53D-192C-6F87-F14E-FBC938C2DC0E}"/>
              </a:ext>
            </a:extLst>
          </p:cNvPr>
          <p:cNvSpPr>
            <a:spLocks noGrp="1"/>
          </p:cNvSpPr>
          <p:nvPr>
            <p:ph type="ftr" sz="quarter" idx="11"/>
          </p:nvPr>
        </p:nvSpPr>
        <p:spPr/>
        <p:txBody>
          <a:bodyPr/>
          <a:lstStyle/>
          <a:p>
            <a:endParaRPr lang="zh-TW" altLang="en-US"/>
          </a:p>
        </p:txBody>
      </p:sp>
      <p:sp>
        <p:nvSpPr>
          <p:cNvPr id="6" name="投影片編號版面配置區 5">
            <a:extLst>
              <a:ext uri="{FF2B5EF4-FFF2-40B4-BE49-F238E27FC236}">
                <a16:creationId xmlns:a16="http://schemas.microsoft.com/office/drawing/2014/main" id="{4DD169C3-1B40-2603-EDB8-FE4AACECAA04}"/>
              </a:ext>
            </a:extLst>
          </p:cNvPr>
          <p:cNvSpPr>
            <a:spLocks noGrp="1"/>
          </p:cNvSpPr>
          <p:nvPr>
            <p:ph type="sldNum" sz="quarter" idx="12"/>
          </p:nvPr>
        </p:nvSpPr>
        <p:spPr/>
        <p:txBody>
          <a:body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268771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a:extLst>
              <a:ext uri="{FF2B5EF4-FFF2-40B4-BE49-F238E27FC236}">
                <a16:creationId xmlns:a16="http://schemas.microsoft.com/office/drawing/2014/main" id="{517F5CA6-4B70-072F-E336-44F7C1B08C0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a:t>按一下以編輯母片標題樣式</a:t>
            </a:r>
          </a:p>
        </p:txBody>
      </p:sp>
      <p:sp>
        <p:nvSpPr>
          <p:cNvPr id="3" name="文字版面配置區 2">
            <a:extLst>
              <a:ext uri="{FF2B5EF4-FFF2-40B4-BE49-F238E27FC236}">
                <a16:creationId xmlns:a16="http://schemas.microsoft.com/office/drawing/2014/main" id="{2DA5BD37-BD85-C28B-8FDA-F54AD0386E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a:t>按一下以編輯母片文字樣式</a:t>
            </a:r>
          </a:p>
          <a:p>
            <a:pPr lvl="1"/>
            <a:r>
              <a:rPr lang="zh-TW" altLang="en-US"/>
              <a:t>第二層</a:t>
            </a:r>
          </a:p>
          <a:p>
            <a:pPr lvl="2"/>
            <a:r>
              <a:rPr lang="zh-TW" altLang="en-US"/>
              <a:t>第三層</a:t>
            </a:r>
          </a:p>
          <a:p>
            <a:pPr lvl="3"/>
            <a:r>
              <a:rPr lang="zh-TW" altLang="en-US"/>
              <a:t>第四層</a:t>
            </a:r>
          </a:p>
          <a:p>
            <a:pPr lvl="4"/>
            <a:r>
              <a:rPr lang="zh-TW" altLang="en-US"/>
              <a:t>第五層</a:t>
            </a:r>
          </a:p>
        </p:txBody>
      </p:sp>
      <p:sp>
        <p:nvSpPr>
          <p:cNvPr id="4" name="日期版面配置區 3">
            <a:extLst>
              <a:ext uri="{FF2B5EF4-FFF2-40B4-BE49-F238E27FC236}">
                <a16:creationId xmlns:a16="http://schemas.microsoft.com/office/drawing/2014/main" id="{6E061E76-99BC-9D13-383A-64FCE4ED92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57CDCE-2244-40FC-A851-25CFEA7A20F5}" type="datetimeFigureOut">
              <a:rPr lang="zh-TW" altLang="en-US" smtClean="0"/>
              <a:t>2023/2/16</a:t>
            </a:fld>
            <a:endParaRPr lang="zh-TW" altLang="en-US"/>
          </a:p>
        </p:txBody>
      </p:sp>
      <p:sp>
        <p:nvSpPr>
          <p:cNvPr id="5" name="頁尾版面配置區 4">
            <a:extLst>
              <a:ext uri="{FF2B5EF4-FFF2-40B4-BE49-F238E27FC236}">
                <a16:creationId xmlns:a16="http://schemas.microsoft.com/office/drawing/2014/main" id="{0ABC9126-5C18-DE63-55DC-438F5657DB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TW" altLang="en-US"/>
          </a:p>
        </p:txBody>
      </p:sp>
      <p:sp>
        <p:nvSpPr>
          <p:cNvPr id="6" name="投影片編號版面配置區 5">
            <a:extLst>
              <a:ext uri="{FF2B5EF4-FFF2-40B4-BE49-F238E27FC236}">
                <a16:creationId xmlns:a16="http://schemas.microsoft.com/office/drawing/2014/main" id="{F8447384-DB18-6499-9F0C-2B50F1A9DB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B71826-66A2-43A2-943D-108E6DE3817D}" type="slidenum">
              <a:rPr lang="zh-TW" altLang="en-US" smtClean="0"/>
              <a:t>‹#›</a:t>
            </a:fld>
            <a:endParaRPr lang="zh-TW" altLang="en-US"/>
          </a:p>
        </p:txBody>
      </p:sp>
    </p:spTree>
    <p:extLst>
      <p:ext uri="{BB962C8B-B14F-4D97-AF65-F5344CB8AC3E}">
        <p14:creationId xmlns:p14="http://schemas.microsoft.com/office/powerpoint/2010/main" val="7810003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TW"/>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riting on a notepad">
            <a:extLst>
              <a:ext uri="{FF2B5EF4-FFF2-40B4-BE49-F238E27FC236}">
                <a16:creationId xmlns:a16="http://schemas.microsoft.com/office/drawing/2014/main" id="{04CB5507-932C-1FBA-0362-3F2F5FF7480B}"/>
              </a:ext>
            </a:extLst>
          </p:cNvPr>
          <p:cNvPicPr>
            <a:picLocks noChangeAspect="1"/>
          </p:cNvPicPr>
          <p:nvPr/>
        </p:nvPicPr>
        <p:blipFill rotWithShape="1">
          <a:blip r:embed="rId2"/>
          <a:srcRect t="29022"/>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標題 1">
            <a:extLst>
              <a:ext uri="{FF2B5EF4-FFF2-40B4-BE49-F238E27FC236}">
                <a16:creationId xmlns:a16="http://schemas.microsoft.com/office/drawing/2014/main" id="{C875B7E9-CED0-02D7-78FB-B83B15A85FA1}"/>
              </a:ext>
            </a:extLst>
          </p:cNvPr>
          <p:cNvSpPr>
            <a:spLocks noGrp="1"/>
          </p:cNvSpPr>
          <p:nvPr>
            <p:ph type="ctrTitle"/>
          </p:nvPr>
        </p:nvSpPr>
        <p:spPr>
          <a:xfrm>
            <a:off x="404553" y="3091928"/>
            <a:ext cx="9078562" cy="2387600"/>
          </a:xfrm>
        </p:spPr>
        <p:txBody>
          <a:bodyPr>
            <a:normAutofit/>
          </a:bodyPr>
          <a:lstStyle/>
          <a:p>
            <a:pPr algn="l"/>
            <a:r>
              <a:rPr lang="zh-TW" altLang="en-US" sz="6600">
                <a:latin typeface="華康魏碑體(P)" panose="03000700000000000000" pitchFamily="66" charset="-120"/>
                <a:ea typeface="華康魏碑體(P)" panose="03000700000000000000" pitchFamily="66" charset="-120"/>
              </a:rPr>
              <a:t>學術論文寫作工作坊</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副標題 2">
            <a:extLst>
              <a:ext uri="{FF2B5EF4-FFF2-40B4-BE49-F238E27FC236}">
                <a16:creationId xmlns:a16="http://schemas.microsoft.com/office/drawing/2014/main" id="{6F081DEA-C341-05C0-B8C5-56C8FB67DFFD}"/>
              </a:ext>
            </a:extLst>
          </p:cNvPr>
          <p:cNvSpPr>
            <a:spLocks noGrp="1"/>
          </p:cNvSpPr>
          <p:nvPr>
            <p:ph type="subTitle" idx="1"/>
          </p:nvPr>
        </p:nvSpPr>
        <p:spPr>
          <a:xfrm>
            <a:off x="404553" y="5624945"/>
            <a:ext cx="9078562" cy="592975"/>
          </a:xfrm>
        </p:spPr>
        <p:txBody>
          <a:bodyPr anchor="ctr">
            <a:normAutofit/>
          </a:bodyPr>
          <a:lstStyle/>
          <a:p>
            <a:pPr algn="l"/>
            <a:r>
              <a:rPr lang="zh-TW" altLang="en-US" dirty="0">
                <a:latin typeface="華康仿宋體W4(P)" panose="02020400000000000000" pitchFamily="18" charset="-120"/>
                <a:ea typeface="華康仿宋體W4(P)" panose="02020400000000000000" pitchFamily="18" charset="-120"/>
              </a:rPr>
              <a:t>羅仕龍</a:t>
            </a:r>
          </a:p>
        </p:txBody>
      </p:sp>
    </p:spTree>
    <p:extLst>
      <p:ext uri="{BB962C8B-B14F-4D97-AF65-F5344CB8AC3E}">
        <p14:creationId xmlns:p14="http://schemas.microsoft.com/office/powerpoint/2010/main" val="21076884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21E677CA-1E72-DDEB-44F3-E9EE9E7D82E8}"/>
              </a:ext>
            </a:extLst>
          </p:cNvPr>
          <p:cNvSpPr>
            <a:spLocks noGrp="1"/>
          </p:cNvSpPr>
          <p:nvPr>
            <p:ph type="title"/>
          </p:nvPr>
        </p:nvSpPr>
        <p:spPr>
          <a:xfrm>
            <a:off x="838200" y="848204"/>
            <a:ext cx="10515600" cy="1325563"/>
          </a:xfrm>
        </p:spPr>
        <p:txBody>
          <a:bodyPr>
            <a:normAutofit/>
          </a:bodyPr>
          <a:lstStyle/>
          <a:p>
            <a:r>
              <a:rPr lang="zh-TW" altLang="en-US" sz="4800" dirty="0">
                <a:latin typeface="華康康楷體W5(P)" panose="03000500000000000000" pitchFamily="66" charset="-120"/>
                <a:ea typeface="華康康楷體W5(P)" panose="03000500000000000000" pitchFamily="66" charset="-120"/>
              </a:rPr>
              <a:t>課程規劃</a:t>
            </a:r>
          </a:p>
        </p:txBody>
      </p:sp>
      <p:sp>
        <p:nvSpPr>
          <p:cNvPr id="3" name="內容版面配置區 2">
            <a:extLst>
              <a:ext uri="{FF2B5EF4-FFF2-40B4-BE49-F238E27FC236}">
                <a16:creationId xmlns:a16="http://schemas.microsoft.com/office/drawing/2014/main" id="{3A47D60B-0BEB-1926-1412-2E71B5E41444}"/>
              </a:ext>
            </a:extLst>
          </p:cNvPr>
          <p:cNvSpPr>
            <a:spLocks noGrp="1"/>
          </p:cNvSpPr>
          <p:nvPr>
            <p:ph idx="1"/>
          </p:nvPr>
        </p:nvSpPr>
        <p:spPr>
          <a:xfrm>
            <a:off x="838200" y="2889849"/>
            <a:ext cx="10515600" cy="3287114"/>
          </a:xfrm>
        </p:spPr>
        <p:txBody>
          <a:bodyPr>
            <a:normAutofit/>
          </a:bodyPr>
          <a:lstStyle/>
          <a:p>
            <a:r>
              <a:rPr lang="zh-TW" altLang="en-US" sz="3600" dirty="0">
                <a:latin typeface="華康仿宋體W4(P)" panose="02020400000000000000" pitchFamily="18" charset="-120"/>
                <a:ea typeface="華康仿宋體W4(P)" panose="02020400000000000000" pitchFamily="18" charset="-120"/>
              </a:rPr>
              <a:t>論文摘要的概念，以及事理邏輯的推演</a:t>
            </a:r>
            <a:endParaRPr lang="en-US" altLang="zh-TW" sz="3600" dirty="0">
              <a:latin typeface="華康仿宋體W4(P)" panose="02020400000000000000" pitchFamily="18" charset="-120"/>
              <a:ea typeface="華康仿宋體W4(P)" panose="02020400000000000000" pitchFamily="18" charset="-120"/>
            </a:endParaRPr>
          </a:p>
          <a:p>
            <a:r>
              <a:rPr lang="zh-TW" altLang="en-US" sz="3600" dirty="0">
                <a:latin typeface="華康仿宋體W4(P)" panose="02020400000000000000" pitchFamily="18" charset="-120"/>
                <a:ea typeface="華康仿宋體W4(P)" panose="02020400000000000000" pitchFamily="18" charset="-120"/>
              </a:rPr>
              <a:t>問題意識的發展，以及論文題目的建立</a:t>
            </a:r>
            <a:endParaRPr lang="en-US" altLang="zh-TW" sz="3600" dirty="0">
              <a:latin typeface="華康仿宋體W4(P)" panose="02020400000000000000" pitchFamily="18" charset="-120"/>
              <a:ea typeface="華康仿宋體W4(P)" panose="02020400000000000000" pitchFamily="18" charset="-120"/>
            </a:endParaRPr>
          </a:p>
          <a:p>
            <a:r>
              <a:rPr lang="zh-TW" altLang="en-US" sz="3600" dirty="0">
                <a:latin typeface="華康仿宋體W4(P)" panose="02020400000000000000" pitchFamily="18" charset="-120"/>
                <a:ea typeface="華康仿宋體W4(P)" panose="02020400000000000000" pitchFamily="18" charset="-120"/>
              </a:rPr>
              <a:t>西方漢學研究資料庫的認識，以及書目格式的統整</a:t>
            </a:r>
          </a:p>
        </p:txBody>
      </p:sp>
    </p:spTree>
    <p:extLst>
      <p:ext uri="{BB962C8B-B14F-4D97-AF65-F5344CB8AC3E}">
        <p14:creationId xmlns:p14="http://schemas.microsoft.com/office/powerpoint/2010/main" val="1924741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99620AF6-5DE8-2771-5802-5541FC1C96BF}"/>
              </a:ext>
            </a:extLst>
          </p:cNvPr>
          <p:cNvSpPr>
            <a:spLocks noGrp="1"/>
          </p:cNvSpPr>
          <p:nvPr>
            <p:ph type="title"/>
          </p:nvPr>
        </p:nvSpPr>
        <p:spPr/>
        <p:txBody>
          <a:bodyPr/>
          <a:lstStyle/>
          <a:p>
            <a:r>
              <a:rPr lang="zh-TW" altLang="en-US" dirty="0">
                <a:latin typeface="華康康楷體W5(P)" panose="03000500000000000000" pitchFamily="66" charset="-120"/>
                <a:ea typeface="華康康楷體W5(P)" panose="03000500000000000000" pitchFamily="66" charset="-120"/>
              </a:rPr>
              <a:t>摘要：一篇論文的精神所繫</a:t>
            </a:r>
          </a:p>
        </p:txBody>
      </p:sp>
      <p:sp>
        <p:nvSpPr>
          <p:cNvPr id="3" name="內容版面配置區 2">
            <a:extLst>
              <a:ext uri="{FF2B5EF4-FFF2-40B4-BE49-F238E27FC236}">
                <a16:creationId xmlns:a16="http://schemas.microsoft.com/office/drawing/2014/main" id="{D48E85C8-E6AE-8184-C687-F3C3DDF3701C}"/>
              </a:ext>
            </a:extLst>
          </p:cNvPr>
          <p:cNvSpPr>
            <a:spLocks noGrp="1"/>
          </p:cNvSpPr>
          <p:nvPr>
            <p:ph idx="1"/>
          </p:nvPr>
        </p:nvSpPr>
        <p:spPr/>
        <p:txBody>
          <a:bodyPr/>
          <a:lstStyle/>
          <a:p>
            <a:r>
              <a:rPr lang="zh-TW" altLang="en-US" dirty="0"/>
              <a:t>每一個段落只有一個概念</a:t>
            </a:r>
            <a:endParaRPr lang="en-US" altLang="zh-TW" dirty="0"/>
          </a:p>
          <a:p>
            <a:r>
              <a:rPr lang="zh-TW" altLang="en-US" dirty="0"/>
              <a:t>每一個句子只有一個概念</a:t>
            </a:r>
            <a:endParaRPr lang="en-US" altLang="zh-TW" dirty="0"/>
          </a:p>
          <a:p>
            <a:r>
              <a:rPr lang="zh-TW" altLang="en-US" dirty="0"/>
              <a:t>篇章練習：宇文所安（</a:t>
            </a:r>
            <a:r>
              <a:rPr lang="en-US" altLang="zh-TW" dirty="0"/>
              <a:t>Stephen Owen</a:t>
            </a:r>
            <a:r>
              <a:rPr lang="zh-TW" altLang="en-US" dirty="0"/>
              <a:t>）著</a:t>
            </a:r>
            <a:r>
              <a:rPr lang="en-US" altLang="zh-TW" dirty="0"/>
              <a:t>《</a:t>
            </a:r>
            <a:r>
              <a:rPr lang="zh-TW" altLang="en-US" dirty="0"/>
              <a:t>中國文學選集</a:t>
            </a:r>
            <a:r>
              <a:rPr lang="en-US" altLang="zh-TW" dirty="0"/>
              <a:t>》</a:t>
            </a:r>
            <a:r>
              <a:rPr lang="zh-TW" altLang="en-US" dirty="0"/>
              <a:t>（</a:t>
            </a:r>
            <a:r>
              <a:rPr lang="en-US" altLang="zh-TW" i="1" dirty="0"/>
              <a:t>The Anthology of Chinese Literature</a:t>
            </a:r>
            <a:r>
              <a:rPr lang="zh-TW" altLang="en-US" dirty="0"/>
              <a:t>）前言</a:t>
            </a:r>
            <a:endParaRPr lang="en-US" altLang="zh-TW" dirty="0"/>
          </a:p>
        </p:txBody>
      </p:sp>
    </p:spTree>
    <p:extLst>
      <p:ext uri="{BB962C8B-B14F-4D97-AF65-F5344CB8AC3E}">
        <p14:creationId xmlns:p14="http://schemas.microsoft.com/office/powerpoint/2010/main" val="1812985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72711675-16A7-5EBD-596C-1B41E0EBEE61}"/>
              </a:ext>
            </a:extLst>
          </p:cNvPr>
          <p:cNvSpPr>
            <a:spLocks noGrp="1"/>
          </p:cNvSpPr>
          <p:nvPr>
            <p:ph type="title"/>
          </p:nvPr>
        </p:nvSpPr>
        <p:spPr/>
        <p:txBody>
          <a:bodyPr/>
          <a:lstStyle/>
          <a:p>
            <a:r>
              <a:rPr lang="zh-TW" altLang="en-US" dirty="0">
                <a:latin typeface="華康康楷體W5(P)" panose="03000500000000000000" pitchFamily="66" charset="-120"/>
                <a:ea typeface="華康康楷體W5(P)" panose="03000500000000000000" pitchFamily="66" charset="-120"/>
              </a:rPr>
              <a:t>從體檢文句到檢查事理邏輯</a:t>
            </a:r>
          </a:p>
        </p:txBody>
      </p:sp>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1825625"/>
            <a:ext cx="10859219" cy="4351338"/>
          </a:xfrm>
        </p:spPr>
        <p:txBody>
          <a:bodyPr>
            <a:normAutofit fontScale="92500"/>
          </a:bodyPr>
          <a:lstStyle/>
          <a:p>
            <a:pPr>
              <a:lnSpc>
                <a:spcPct val="150000"/>
              </a:lnSpc>
            </a:pPr>
            <a:r>
              <a:rPr lang="zh-TW" altLang="zh-TW" dirty="0">
                <a:effectLst/>
                <a:latin typeface="華康仿宋體W4(P)" panose="02020400000000000000" pitchFamily="18" charset="-120"/>
                <a:ea typeface="華康仿宋體W4(P)" panose="02020400000000000000" pitchFamily="18" charset="-120"/>
                <a:cs typeface="Times New Roman" panose="02020603050405020304" pitchFamily="18" charset="0"/>
              </a:rPr>
              <a:t>撰寫論文時，充分蒐集的資料常常能為文章加分，展示作者的有憑有據。然而，一篇文章並非光靠參考資料就可完成，資料也不見得越多就一定越好。要怎樣才能想讓精心蒐集的資料發揮功能，進而有效支撐作者的論點，而不僅僅停留在堆砌材料的層面呢？其中重點之一，就在於文章事理邏輯的建立。說得更直白一些，就是怎麼樣讓文句之間的推論更緊密，更能環環相扣，不但不會前後矛盾，並且能夠有效引導讀者進入作者的語境，進而理解並接受作者的論點。</a:t>
            </a:r>
            <a:endParaRPr lang="zh-TW" altLang="en-US" dirty="0">
              <a:latin typeface="華康仿宋體W4(P)" panose="02020400000000000000" pitchFamily="18" charset="-120"/>
              <a:ea typeface="華康仿宋體W4(P)" panose="02020400000000000000" pitchFamily="18" charset="-120"/>
            </a:endParaRPr>
          </a:p>
        </p:txBody>
      </p:sp>
    </p:spTree>
    <p:extLst>
      <p:ext uri="{BB962C8B-B14F-4D97-AF65-F5344CB8AC3E}">
        <p14:creationId xmlns:p14="http://schemas.microsoft.com/office/powerpoint/2010/main" val="2059472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a:lnSpc>
                <a:spcPct val="150000"/>
              </a:lnSpc>
            </a:pPr>
            <a:r>
              <a:rPr lang="zh-TW" altLang="zh-TW" sz="2600" dirty="0">
                <a:effectLst/>
                <a:latin typeface="華康仿宋體W4(P)" panose="02020400000000000000" pitchFamily="18" charset="-120"/>
                <a:ea typeface="華康仿宋體W4(P)" panose="02020400000000000000" pitchFamily="18" charset="-120"/>
                <a:cs typeface="Times New Roman" panose="02020603050405020304" pitchFamily="18" charset="0"/>
              </a:rPr>
              <a:t>首先，請先「卸載」句子的資訊量，不要擔心句子太簡單而不像論文。想想你的每一個句子打算傳達什麼內容？你希望讀者讀了這個句子之後，可以接收到什麼訊息？</a:t>
            </a:r>
            <a:endParaRPr lang="zh-TW" altLang="en-US" sz="2600" dirty="0">
              <a:latin typeface="華康仿宋體W4(P)" panose="02020400000000000000" pitchFamily="18" charset="-120"/>
              <a:ea typeface="華康仿宋體W4(P)" panose="02020400000000000000" pitchFamily="18" charset="-120"/>
            </a:endParaRPr>
          </a:p>
        </p:txBody>
      </p:sp>
    </p:spTree>
    <p:extLst>
      <p:ext uri="{BB962C8B-B14F-4D97-AF65-F5344CB8AC3E}">
        <p14:creationId xmlns:p14="http://schemas.microsoft.com/office/powerpoint/2010/main" val="1215150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a:lnSpc>
                <a:spcPct val="150000"/>
              </a:lnSpc>
            </a:pPr>
            <a:r>
              <a:rPr lang="zh-TW" altLang="zh-TW" sz="2600" kern="100" dirty="0">
                <a:effectLst/>
                <a:latin typeface="華康仿宋體W4(P)" panose="02020400000000000000" pitchFamily="18" charset="-120"/>
                <a:ea typeface="華康仿宋體W4(P)" panose="02020400000000000000" pitchFamily="18" charset="-120"/>
                <a:cs typeface="Times New Roman" panose="02020603050405020304" pitchFamily="18" charset="0"/>
              </a:rPr>
              <a:t>嘗試讓你的每一個句子只表達一個核心意念，而不是讓句子超載訊息。句子一長，就容易有漏洞，也容易產生歧義。不但讀者抓不到重點，也讀不出作者本人的聲音。很多人之所以把句子寫長，不見得是要說明多麼複雜的推論或概念，而只是藉由豐富的資訊打迷糊仗，掩蓋作者本人並不清晰的意念。大部分的句子都可以修改得更精簡，而當一個句子修改得不能再精簡時，往往就是這句話最核心的意旨。</a:t>
            </a:r>
          </a:p>
        </p:txBody>
      </p:sp>
    </p:spTree>
    <p:extLst>
      <p:ext uri="{BB962C8B-B14F-4D97-AF65-F5344CB8AC3E}">
        <p14:creationId xmlns:p14="http://schemas.microsoft.com/office/powerpoint/2010/main" val="1280885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a:lnSpc>
                <a:spcPct val="150000"/>
              </a:lnSpc>
            </a:pPr>
            <a:r>
              <a:rPr lang="zh-TW" altLang="zh-TW" sz="2600" dirty="0">
                <a:effectLst/>
                <a:latin typeface="華康仿宋體W4(P)" panose="02020400000000000000" pitchFamily="18" charset="-120"/>
                <a:ea typeface="華康仿宋體W4(P)" panose="02020400000000000000" pitchFamily="18" charset="-120"/>
                <a:cs typeface="Times New Roman" panose="02020603050405020304" pitchFamily="18" charset="0"/>
              </a:rPr>
              <a:t>試著以簡馭繁，以精簡的文句直指文意核心。一旦確立每一句話的要旨，那麼句子跟句子之間的關係就變得清楚了。兩句話之間有沒有因果關聯？孰為因、孰為果？後句是不是用來補充前句未完的訊息？還是另起一個主題？當我們為每一個句子脫去不必要的「外掛」，就能輕易「體檢」它的狀況，看出前後句之間究竟是有條有理，抑或是天馬行空。。</a:t>
            </a:r>
            <a:endParaRPr lang="zh-TW" altLang="en-US" sz="2600" dirty="0">
              <a:latin typeface="華康仿宋體W4(P)" panose="02020400000000000000" pitchFamily="18" charset="-120"/>
              <a:ea typeface="華康仿宋體W4(P)" panose="02020400000000000000" pitchFamily="18" charset="-120"/>
            </a:endParaRPr>
          </a:p>
        </p:txBody>
      </p:sp>
    </p:spTree>
    <p:extLst>
      <p:ext uri="{BB962C8B-B14F-4D97-AF65-F5344CB8AC3E}">
        <p14:creationId xmlns:p14="http://schemas.microsoft.com/office/powerpoint/2010/main" val="3818715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a:lnSpc>
                <a:spcPct val="150000"/>
              </a:lnSpc>
            </a:pPr>
            <a:r>
              <a:rPr lang="zh-TW" altLang="zh-TW" sz="2600" kern="100" dirty="0">
                <a:effectLst/>
                <a:latin typeface="華康仿宋體W4(P)" panose="02020400000000000000" pitchFamily="18" charset="-120"/>
                <a:ea typeface="華康仿宋體W4(P)" panose="02020400000000000000" pitchFamily="18" charset="-120"/>
                <a:cs typeface="Times New Roman" panose="02020603050405020304" pitchFamily="18" charset="0"/>
              </a:rPr>
              <a:t>因此，句與句之間的區隔是重要的。若不能正確有效地區隔每個句子，就無法正確釐清各個句子的核心意旨，更看不出句子與句子之間的關聯與條理何在。也因此，善用標點符號是必須的。許多人寫文章習慣「一氣呵成」，整個段落只有一個句號。乍看似乎「行雲流水」，實際上容易讓文句之間的事理邏輯亂了套。正確運用標點符號，幫助自己整理思維，讓自己看出第一個句子的核心意旨如何過渡到第二個句子的核心意旨。依此類推，文句之間才能井然有序，連結成段。</a:t>
            </a:r>
          </a:p>
        </p:txBody>
      </p:sp>
    </p:spTree>
    <p:extLst>
      <p:ext uri="{BB962C8B-B14F-4D97-AF65-F5344CB8AC3E}">
        <p14:creationId xmlns:p14="http://schemas.microsoft.com/office/powerpoint/2010/main" val="9811760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a:lnSpc>
                <a:spcPct val="150000"/>
              </a:lnSpc>
            </a:pPr>
            <a:r>
              <a:rPr lang="zh-TW" altLang="zh-TW" sz="2600" dirty="0">
                <a:effectLst/>
                <a:latin typeface="華康仿宋體W4(P)" panose="02020400000000000000" pitchFamily="18" charset="-120"/>
                <a:ea typeface="華康仿宋體W4(P)" panose="02020400000000000000" pitchFamily="18" charset="-120"/>
                <a:cs typeface="Times New Roman" panose="02020603050405020304" pitchFamily="18" charset="0"/>
              </a:rPr>
              <a:t>不妨想像在句子之間插入「並且」（補充訊息）、「所以」（因果關係）、「可是」（語氣轉折）等連接詞，可以幫助自己檢視文句之間的推論關係，是否就是你所要表達的意思。萬一發現每個句子的核心意旨之間沒有什麼關聯，只是各自獨立的句子，這時必須改寫句子，或者調動句子的前後次序，然後再一次確認句子的核心意旨，建立句子之間的關聯性。</a:t>
            </a:r>
            <a:endParaRPr lang="zh-TW" altLang="en-US" sz="2600" dirty="0">
              <a:latin typeface="華康仿宋體W4(P)" panose="02020400000000000000" pitchFamily="18" charset="-120"/>
              <a:ea typeface="華康仿宋體W4(P)" panose="02020400000000000000" pitchFamily="18" charset="-120"/>
            </a:endParaRPr>
          </a:p>
        </p:txBody>
      </p:sp>
    </p:spTree>
    <p:extLst>
      <p:ext uri="{BB962C8B-B14F-4D97-AF65-F5344CB8AC3E}">
        <p14:creationId xmlns:p14="http://schemas.microsoft.com/office/powerpoint/2010/main" val="31266841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a:lnSpc>
                <a:spcPct val="150000"/>
              </a:lnSpc>
            </a:pPr>
            <a:r>
              <a:rPr lang="zh-TW" altLang="zh-TW" sz="2600" dirty="0">
                <a:effectLst/>
                <a:latin typeface="華康仿宋體W4(P)" panose="02020400000000000000" pitchFamily="18" charset="-120"/>
                <a:ea typeface="華康仿宋體W4(P)" panose="02020400000000000000" pitchFamily="18" charset="-120"/>
                <a:cs typeface="Times New Roman" panose="02020603050405020304" pitchFamily="18" charset="0"/>
              </a:rPr>
              <a:t>每一個句子有核心意旨，每一個段落當然也有。一篇清楚的說理文章，通常每一段都有所謂的「主題句」。傳統學院派的英語論文寫作，通常會把「主題句」放在每一段的第一句。接下來的第二個句子是根據主題句而來，第三個句子是根據第二個句子而來，依此類推。從這個角度來說，每一個句子之間有明顯的因果關聯，以致於在最理想的狀態下，「所以」、「因此」之類的詞彙甚至不是必要的。原因在於，既然每一個句子是根據前一個句子推導而來，那麼他們之間一定有清楚的因果關係。</a:t>
            </a:r>
            <a:endParaRPr lang="zh-TW" altLang="en-US" sz="2600" dirty="0">
              <a:latin typeface="華康仿宋體W4(P)" panose="02020400000000000000" pitchFamily="18" charset="-120"/>
              <a:ea typeface="華康仿宋體W4(P)" panose="02020400000000000000" pitchFamily="18" charset="-120"/>
            </a:endParaRPr>
          </a:p>
        </p:txBody>
      </p:sp>
    </p:spTree>
    <p:extLst>
      <p:ext uri="{BB962C8B-B14F-4D97-AF65-F5344CB8AC3E}">
        <p14:creationId xmlns:p14="http://schemas.microsoft.com/office/powerpoint/2010/main" val="284863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indent="304800" algn="just">
              <a:lnSpc>
                <a:spcPct val="150000"/>
              </a:lnSpc>
              <a:spcBef>
                <a:spcPts val="600"/>
              </a:spcBef>
            </a:pPr>
            <a:r>
              <a:rPr lang="zh-TW" altLang="zh-TW" sz="2600" kern="100" dirty="0">
                <a:effectLst/>
                <a:latin typeface="華康仿宋體W4(P)" panose="02020400000000000000" pitchFamily="18" charset="-120"/>
                <a:ea typeface="華康仿宋體W4(P)" panose="02020400000000000000" pitchFamily="18" charset="-120"/>
                <a:cs typeface="Times New Roman" panose="02020603050405020304" pitchFamily="18" charset="0"/>
              </a:rPr>
              <a:t>就現今一般論文寫作來說，主題句不一定總是在每一段開頭，有可能在段落結尾，或是段落之中。但無論如何，每段一定有個句子是該段落主題所繫，而這個段落裡的每個句子，都是根據這個句子發展而來。固然中、英文的語法結構不同，但每個段落要有「主題句」，這是建立論文事理邏輯的重要步驟。</a:t>
            </a:r>
          </a:p>
        </p:txBody>
      </p:sp>
    </p:spTree>
    <p:extLst>
      <p:ext uri="{BB962C8B-B14F-4D97-AF65-F5344CB8AC3E}">
        <p14:creationId xmlns:p14="http://schemas.microsoft.com/office/powerpoint/2010/main" val="745391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a:lnSpc>
                <a:spcPct val="150000"/>
              </a:lnSpc>
            </a:pPr>
            <a:r>
              <a:rPr lang="zh-TW" altLang="zh-TW" sz="2600" kern="100" dirty="0">
                <a:effectLst/>
                <a:latin typeface="華康仿宋體W4(P)" panose="02020400000000000000" pitchFamily="18" charset="-120"/>
                <a:ea typeface="華康仿宋體W4(P)" panose="02020400000000000000" pitchFamily="18" charset="-120"/>
                <a:cs typeface="Times New Roman" panose="02020603050405020304" pitchFamily="18" charset="0"/>
              </a:rPr>
              <a:t>為了讓推論的呈現更容易閱讀，一般我們會讓每個推論循序漸進。可以是從重要的、複雜的、較寬泛的論點開始講起，漸次講到較不重要的、較簡單的、對應範圍較窄的論點。當然，也可以反過來進行。不管是哪一種，重要的是依序進行，而「序」之所以清楚明白，正有賴於前文提到的文句核心意旨。</a:t>
            </a:r>
          </a:p>
          <a:p>
            <a:pPr>
              <a:lnSpc>
                <a:spcPct val="150000"/>
              </a:lnSpc>
            </a:pPr>
            <a:endParaRPr lang="zh-TW" altLang="en-US" sz="2600" dirty="0">
              <a:latin typeface="華康仿宋體W4(P)" panose="02020400000000000000" pitchFamily="18" charset="-120"/>
              <a:ea typeface="華康仿宋體W4(P)" panose="02020400000000000000" pitchFamily="18" charset="-120"/>
            </a:endParaRPr>
          </a:p>
        </p:txBody>
      </p:sp>
    </p:spTree>
    <p:extLst>
      <p:ext uri="{BB962C8B-B14F-4D97-AF65-F5344CB8AC3E}">
        <p14:creationId xmlns:p14="http://schemas.microsoft.com/office/powerpoint/2010/main" val="42171313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內容版面配置區 2">
            <a:extLst>
              <a:ext uri="{FF2B5EF4-FFF2-40B4-BE49-F238E27FC236}">
                <a16:creationId xmlns:a16="http://schemas.microsoft.com/office/drawing/2014/main" id="{52055B0A-E25E-F8C9-E0AA-2B104FDC9E70}"/>
              </a:ext>
            </a:extLst>
          </p:cNvPr>
          <p:cNvSpPr>
            <a:spLocks noGrp="1"/>
          </p:cNvSpPr>
          <p:nvPr>
            <p:ph idx="1"/>
          </p:nvPr>
        </p:nvSpPr>
        <p:spPr>
          <a:xfrm>
            <a:off x="838199" y="431321"/>
            <a:ext cx="10859219" cy="5745642"/>
          </a:xfrm>
        </p:spPr>
        <p:txBody>
          <a:bodyPr anchor="ctr">
            <a:normAutofit/>
          </a:bodyPr>
          <a:lstStyle/>
          <a:p>
            <a:pPr>
              <a:lnSpc>
                <a:spcPct val="150000"/>
              </a:lnSpc>
            </a:pPr>
            <a:r>
              <a:rPr lang="zh-TW" altLang="zh-TW" sz="2600" kern="100" dirty="0">
                <a:effectLst/>
                <a:latin typeface="華康仿宋體W4(P)" panose="02020400000000000000" pitchFamily="18" charset="-120"/>
                <a:ea typeface="華康仿宋體W4(P)" panose="02020400000000000000" pitchFamily="18" charset="-120"/>
                <a:cs typeface="Times New Roman" panose="02020603050405020304" pitchFamily="18" charset="0"/>
              </a:rPr>
              <a:t>綜上所述，文章事理邏輯的建立並非只是思辯的心智活動，它更是一種技術性的文句練習。這不一定需要複雜的修辭或術語，即便是簡明的文字亦必須且足以負起傳達作者意旨的任務。每一篇論文的每一個段落、每一個句子，都是為了將讀者引導到作者舖設的道路上。作者需要為讀者劃定路線，界定方向，才能讓讀者抵達作者設下的目標。每一個句子就像一個路標，指向下一個正確的路口。我們不一定需要外型華美的路標，但我們需要清楚的路標，而每一個句子的核心意旨，是讓路標有效的關鍵所在。</a:t>
            </a:r>
          </a:p>
        </p:txBody>
      </p:sp>
    </p:spTree>
    <p:extLst>
      <p:ext uri="{BB962C8B-B14F-4D97-AF65-F5344CB8AC3E}">
        <p14:creationId xmlns:p14="http://schemas.microsoft.com/office/powerpoint/2010/main" val="2328483528"/>
      </p:ext>
    </p:extLst>
  </p:cSld>
  <p:clrMapOvr>
    <a:masterClrMapping/>
  </p:clrMapOvr>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TotalTime>
  <Words>1191</Words>
  <Application>Microsoft Office PowerPoint</Application>
  <PresentationFormat>寬螢幕</PresentationFormat>
  <Paragraphs>21</Paragraphs>
  <Slides>13</Slides>
  <Notes>0</Notes>
  <HiddenSlides>0</HiddenSlides>
  <MMClips>0</MMClips>
  <ScaleCrop>false</ScaleCrop>
  <HeadingPairs>
    <vt:vector size="4" baseType="variant">
      <vt:variant>
        <vt:lpstr>佈景主題</vt:lpstr>
      </vt:variant>
      <vt:variant>
        <vt:i4>1</vt:i4>
      </vt:variant>
      <vt:variant>
        <vt:lpstr>投影片標題</vt:lpstr>
      </vt:variant>
      <vt:variant>
        <vt:i4>13</vt:i4>
      </vt:variant>
    </vt:vector>
  </HeadingPairs>
  <TitlesOfParts>
    <vt:vector size="14" baseType="lpstr">
      <vt:lpstr>Office 佈景主題</vt:lpstr>
      <vt:lpstr>學術論文寫作工作坊</vt:lpstr>
      <vt:lpstr>課程規劃</vt:lpstr>
      <vt:lpstr>摘要：一篇論文的精神所繫</vt:lpstr>
      <vt:lpstr>從體檢文句到檢查事理邏輯</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學術論文寫作工作坊</dc:title>
  <dc:creator>Shih-Lung Lo</dc:creator>
  <cp:lastModifiedBy>Suhuan Chen</cp:lastModifiedBy>
  <cp:revision>2</cp:revision>
  <dcterms:created xsi:type="dcterms:W3CDTF">2023-02-14T12:04:39Z</dcterms:created>
  <dcterms:modified xsi:type="dcterms:W3CDTF">2023-02-16T07:29:53Z</dcterms:modified>
</cp:coreProperties>
</file>