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7"/>
  </p:notesMasterIdLst>
  <p:sldIdLst>
    <p:sldId id="256" r:id="rId3"/>
    <p:sldId id="281" r:id="rId4"/>
    <p:sldId id="268" r:id="rId5"/>
    <p:sldId id="269" r:id="rId6"/>
    <p:sldId id="267" r:id="rId7"/>
    <p:sldId id="270" r:id="rId8"/>
    <p:sldId id="271" r:id="rId9"/>
    <p:sldId id="272" r:id="rId10"/>
    <p:sldId id="273" r:id="rId11"/>
    <p:sldId id="266" r:id="rId12"/>
    <p:sldId id="274" r:id="rId13"/>
    <p:sldId id="275" r:id="rId14"/>
    <p:sldId id="257" r:id="rId15"/>
    <p:sldId id="259" r:id="rId16"/>
    <p:sldId id="260" r:id="rId17"/>
    <p:sldId id="261" r:id="rId18"/>
    <p:sldId id="328" r:id="rId19"/>
    <p:sldId id="314" r:id="rId20"/>
    <p:sldId id="262" r:id="rId21"/>
    <p:sldId id="325" r:id="rId22"/>
    <p:sldId id="263" r:id="rId23"/>
    <p:sldId id="329" r:id="rId24"/>
    <p:sldId id="330" r:id="rId25"/>
    <p:sldId id="331" r:id="rId26"/>
    <p:sldId id="332" r:id="rId27"/>
    <p:sldId id="335" r:id="rId28"/>
    <p:sldId id="333" r:id="rId29"/>
    <p:sldId id="334" r:id="rId30"/>
    <p:sldId id="277" r:id="rId31"/>
    <p:sldId id="276" r:id="rId32"/>
    <p:sldId id="282" r:id="rId33"/>
    <p:sldId id="305" r:id="rId34"/>
    <p:sldId id="300" r:id="rId35"/>
    <p:sldId id="307" r:id="rId36"/>
    <p:sldId id="308" r:id="rId37"/>
    <p:sldId id="309" r:id="rId38"/>
    <p:sldId id="310" r:id="rId39"/>
    <p:sldId id="311" r:id="rId40"/>
    <p:sldId id="312" r:id="rId41"/>
    <p:sldId id="288" r:id="rId42"/>
    <p:sldId id="313" r:id="rId43"/>
    <p:sldId id="278" r:id="rId44"/>
    <p:sldId id="279" r:id="rId45"/>
    <p:sldId id="280"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963C19-368A-41F3-9258-AAA1691B77B2}" v="4" dt="2020-12-14T15:33:17.1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2" autoAdjust="0"/>
    <p:restoredTop sz="94660"/>
  </p:normalViewPr>
  <p:slideViewPr>
    <p:cSldViewPr>
      <p:cViewPr varScale="1">
        <p:scale>
          <a:sx n="68" d="100"/>
          <a:sy n="68" d="100"/>
        </p:scale>
        <p:origin x="1434"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userId="5b8e1cf2-e26f-4517-87f7-d832d29dc3c7" providerId="ADAL" clId="{DE963C19-368A-41F3-9258-AAA1691B77B2}"/>
    <pc:docChg chg="addSld modSld sldOrd">
      <pc:chgData name="Thomas" userId="5b8e1cf2-e26f-4517-87f7-d832d29dc3c7" providerId="ADAL" clId="{DE963C19-368A-41F3-9258-AAA1691B77B2}" dt="2020-12-14T15:33:17.149" v="1"/>
      <pc:docMkLst>
        <pc:docMk/>
      </pc:docMkLst>
      <pc:sldChg chg="ord">
        <pc:chgData name="Thomas" userId="5b8e1cf2-e26f-4517-87f7-d832d29dc3c7" providerId="ADAL" clId="{DE963C19-368A-41F3-9258-AAA1691B77B2}" dt="2020-12-14T15:33:17.149" v="1"/>
        <pc:sldMkLst>
          <pc:docMk/>
          <pc:sldMk cId="0" sldId="281"/>
        </pc:sldMkLst>
      </pc:sldChg>
      <pc:sldChg chg="add">
        <pc:chgData name="Thomas" userId="5b8e1cf2-e26f-4517-87f7-d832d29dc3c7" providerId="ADAL" clId="{DE963C19-368A-41F3-9258-AAA1691B77B2}" dt="2020-12-14T15:32:18.217" v="0"/>
        <pc:sldMkLst>
          <pc:docMk/>
          <pc:sldMk cId="0" sldId="288"/>
        </pc:sldMkLst>
      </pc:sldChg>
      <pc:sldChg chg="add">
        <pc:chgData name="Thomas" userId="5b8e1cf2-e26f-4517-87f7-d832d29dc3c7" providerId="ADAL" clId="{DE963C19-368A-41F3-9258-AAA1691B77B2}" dt="2020-12-14T15:32:18.217" v="0"/>
        <pc:sldMkLst>
          <pc:docMk/>
          <pc:sldMk cId="3330665823" sldId="300"/>
        </pc:sldMkLst>
      </pc:sldChg>
      <pc:sldChg chg="add">
        <pc:chgData name="Thomas" userId="5b8e1cf2-e26f-4517-87f7-d832d29dc3c7" providerId="ADAL" clId="{DE963C19-368A-41F3-9258-AAA1691B77B2}" dt="2020-12-14T15:32:18.217" v="0"/>
        <pc:sldMkLst>
          <pc:docMk/>
          <pc:sldMk cId="280082959" sldId="305"/>
        </pc:sldMkLst>
      </pc:sldChg>
      <pc:sldChg chg="add">
        <pc:chgData name="Thomas" userId="5b8e1cf2-e26f-4517-87f7-d832d29dc3c7" providerId="ADAL" clId="{DE963C19-368A-41F3-9258-AAA1691B77B2}" dt="2020-12-14T15:32:18.217" v="0"/>
        <pc:sldMkLst>
          <pc:docMk/>
          <pc:sldMk cId="3592999016" sldId="307"/>
        </pc:sldMkLst>
      </pc:sldChg>
      <pc:sldChg chg="add">
        <pc:chgData name="Thomas" userId="5b8e1cf2-e26f-4517-87f7-d832d29dc3c7" providerId="ADAL" clId="{DE963C19-368A-41F3-9258-AAA1691B77B2}" dt="2020-12-14T15:32:18.217" v="0"/>
        <pc:sldMkLst>
          <pc:docMk/>
          <pc:sldMk cId="4292069288" sldId="308"/>
        </pc:sldMkLst>
      </pc:sldChg>
      <pc:sldChg chg="add">
        <pc:chgData name="Thomas" userId="5b8e1cf2-e26f-4517-87f7-d832d29dc3c7" providerId="ADAL" clId="{DE963C19-368A-41F3-9258-AAA1691B77B2}" dt="2020-12-14T15:32:18.217" v="0"/>
        <pc:sldMkLst>
          <pc:docMk/>
          <pc:sldMk cId="1264646812" sldId="309"/>
        </pc:sldMkLst>
      </pc:sldChg>
      <pc:sldChg chg="add">
        <pc:chgData name="Thomas" userId="5b8e1cf2-e26f-4517-87f7-d832d29dc3c7" providerId="ADAL" clId="{DE963C19-368A-41F3-9258-AAA1691B77B2}" dt="2020-12-14T15:32:18.217" v="0"/>
        <pc:sldMkLst>
          <pc:docMk/>
          <pc:sldMk cId="2820298055" sldId="310"/>
        </pc:sldMkLst>
      </pc:sldChg>
      <pc:sldChg chg="add">
        <pc:chgData name="Thomas" userId="5b8e1cf2-e26f-4517-87f7-d832d29dc3c7" providerId="ADAL" clId="{DE963C19-368A-41F3-9258-AAA1691B77B2}" dt="2020-12-14T15:32:18.217" v="0"/>
        <pc:sldMkLst>
          <pc:docMk/>
          <pc:sldMk cId="1650049048" sldId="311"/>
        </pc:sldMkLst>
      </pc:sldChg>
      <pc:sldChg chg="add">
        <pc:chgData name="Thomas" userId="5b8e1cf2-e26f-4517-87f7-d832d29dc3c7" providerId="ADAL" clId="{DE963C19-368A-41F3-9258-AAA1691B77B2}" dt="2020-12-14T15:32:18.217" v="0"/>
        <pc:sldMkLst>
          <pc:docMk/>
          <pc:sldMk cId="4157150627" sldId="312"/>
        </pc:sldMkLst>
      </pc:sldChg>
      <pc:sldChg chg="add">
        <pc:chgData name="Thomas" userId="5b8e1cf2-e26f-4517-87f7-d832d29dc3c7" providerId="ADAL" clId="{DE963C19-368A-41F3-9258-AAA1691B77B2}" dt="2020-12-14T15:32:18.217" v="0"/>
        <pc:sldMkLst>
          <pc:docMk/>
          <pc:sldMk cId="814721442" sldId="313"/>
        </pc:sldMkLst>
      </pc:sldChg>
    </pc:docChg>
  </pc:docChgLst>
  <pc:docChgLst>
    <pc:chgData name="Thomas Jansen" userId="5b8e1cf2-e26f-4517-87f7-d832d29dc3c7" providerId="ADAL" clId="{311A1D5C-61D1-4014-8CAD-0CAFC8CB6029}"/>
    <pc:docChg chg="addSld modSld">
      <pc:chgData name="Thomas Jansen" userId="5b8e1cf2-e26f-4517-87f7-d832d29dc3c7" providerId="ADAL" clId="{311A1D5C-61D1-4014-8CAD-0CAFC8CB6029}" dt="2020-12-14T14:51:25.564" v="0"/>
      <pc:docMkLst>
        <pc:docMk/>
      </pc:docMkLst>
      <pc:sldChg chg="add">
        <pc:chgData name="Thomas Jansen" userId="5b8e1cf2-e26f-4517-87f7-d832d29dc3c7" providerId="ADAL" clId="{311A1D5C-61D1-4014-8CAD-0CAFC8CB6029}" dt="2020-12-14T14:51:25.564" v="0"/>
        <pc:sldMkLst>
          <pc:docMk/>
          <pc:sldMk cId="2025475943" sldId="259"/>
        </pc:sldMkLst>
      </pc:sldChg>
      <pc:sldChg chg="add">
        <pc:chgData name="Thomas Jansen" userId="5b8e1cf2-e26f-4517-87f7-d832d29dc3c7" providerId="ADAL" clId="{311A1D5C-61D1-4014-8CAD-0CAFC8CB6029}" dt="2020-12-14T14:51:25.564" v="0"/>
        <pc:sldMkLst>
          <pc:docMk/>
          <pc:sldMk cId="3387811661" sldId="260"/>
        </pc:sldMkLst>
      </pc:sldChg>
      <pc:sldChg chg="add">
        <pc:chgData name="Thomas Jansen" userId="5b8e1cf2-e26f-4517-87f7-d832d29dc3c7" providerId="ADAL" clId="{311A1D5C-61D1-4014-8CAD-0CAFC8CB6029}" dt="2020-12-14T14:51:25.564" v="0"/>
        <pc:sldMkLst>
          <pc:docMk/>
          <pc:sldMk cId="2368572639" sldId="261"/>
        </pc:sldMkLst>
      </pc:sldChg>
      <pc:sldChg chg="add">
        <pc:chgData name="Thomas Jansen" userId="5b8e1cf2-e26f-4517-87f7-d832d29dc3c7" providerId="ADAL" clId="{311A1D5C-61D1-4014-8CAD-0CAFC8CB6029}" dt="2020-12-14T14:51:25.564" v="0"/>
        <pc:sldMkLst>
          <pc:docMk/>
          <pc:sldMk cId="3231664968" sldId="262"/>
        </pc:sldMkLst>
      </pc:sldChg>
      <pc:sldChg chg="add">
        <pc:chgData name="Thomas Jansen" userId="5b8e1cf2-e26f-4517-87f7-d832d29dc3c7" providerId="ADAL" clId="{311A1D5C-61D1-4014-8CAD-0CAFC8CB6029}" dt="2020-12-14T14:51:25.564" v="0"/>
        <pc:sldMkLst>
          <pc:docMk/>
          <pc:sldMk cId="3860626714" sldId="263"/>
        </pc:sldMkLst>
      </pc:sldChg>
      <pc:sldChg chg="add">
        <pc:chgData name="Thomas Jansen" userId="5b8e1cf2-e26f-4517-87f7-d832d29dc3c7" providerId="ADAL" clId="{311A1D5C-61D1-4014-8CAD-0CAFC8CB6029}" dt="2020-12-14T14:51:25.564" v="0"/>
        <pc:sldMkLst>
          <pc:docMk/>
          <pc:sldMk cId="3996726024" sldId="314"/>
        </pc:sldMkLst>
      </pc:sldChg>
      <pc:sldChg chg="add">
        <pc:chgData name="Thomas Jansen" userId="5b8e1cf2-e26f-4517-87f7-d832d29dc3c7" providerId="ADAL" clId="{311A1D5C-61D1-4014-8CAD-0CAFC8CB6029}" dt="2020-12-14T14:51:25.564" v="0"/>
        <pc:sldMkLst>
          <pc:docMk/>
          <pc:sldMk cId="2745904772" sldId="325"/>
        </pc:sldMkLst>
      </pc:sldChg>
      <pc:sldChg chg="add">
        <pc:chgData name="Thomas Jansen" userId="5b8e1cf2-e26f-4517-87f7-d832d29dc3c7" providerId="ADAL" clId="{311A1D5C-61D1-4014-8CAD-0CAFC8CB6029}" dt="2020-12-14T14:51:25.564" v="0"/>
        <pc:sldMkLst>
          <pc:docMk/>
          <pc:sldMk cId="2643390684" sldId="328"/>
        </pc:sldMkLst>
      </pc:sldChg>
      <pc:sldChg chg="add">
        <pc:chgData name="Thomas Jansen" userId="5b8e1cf2-e26f-4517-87f7-d832d29dc3c7" providerId="ADAL" clId="{311A1D5C-61D1-4014-8CAD-0CAFC8CB6029}" dt="2020-12-14T14:51:25.564" v="0"/>
        <pc:sldMkLst>
          <pc:docMk/>
          <pc:sldMk cId="792313425" sldId="329"/>
        </pc:sldMkLst>
      </pc:sldChg>
      <pc:sldChg chg="add">
        <pc:chgData name="Thomas Jansen" userId="5b8e1cf2-e26f-4517-87f7-d832d29dc3c7" providerId="ADAL" clId="{311A1D5C-61D1-4014-8CAD-0CAFC8CB6029}" dt="2020-12-14T14:51:25.564" v="0"/>
        <pc:sldMkLst>
          <pc:docMk/>
          <pc:sldMk cId="3405966317" sldId="330"/>
        </pc:sldMkLst>
      </pc:sldChg>
      <pc:sldChg chg="add">
        <pc:chgData name="Thomas Jansen" userId="5b8e1cf2-e26f-4517-87f7-d832d29dc3c7" providerId="ADAL" clId="{311A1D5C-61D1-4014-8CAD-0CAFC8CB6029}" dt="2020-12-14T14:51:25.564" v="0"/>
        <pc:sldMkLst>
          <pc:docMk/>
          <pc:sldMk cId="2197084541" sldId="331"/>
        </pc:sldMkLst>
      </pc:sldChg>
      <pc:sldChg chg="add">
        <pc:chgData name="Thomas Jansen" userId="5b8e1cf2-e26f-4517-87f7-d832d29dc3c7" providerId="ADAL" clId="{311A1D5C-61D1-4014-8CAD-0CAFC8CB6029}" dt="2020-12-14T14:51:25.564" v="0"/>
        <pc:sldMkLst>
          <pc:docMk/>
          <pc:sldMk cId="1071824925" sldId="332"/>
        </pc:sldMkLst>
      </pc:sldChg>
      <pc:sldChg chg="add">
        <pc:chgData name="Thomas Jansen" userId="5b8e1cf2-e26f-4517-87f7-d832d29dc3c7" providerId="ADAL" clId="{311A1D5C-61D1-4014-8CAD-0CAFC8CB6029}" dt="2020-12-14T14:51:25.564" v="0"/>
        <pc:sldMkLst>
          <pc:docMk/>
          <pc:sldMk cId="2288261564" sldId="333"/>
        </pc:sldMkLst>
      </pc:sldChg>
      <pc:sldChg chg="add">
        <pc:chgData name="Thomas Jansen" userId="5b8e1cf2-e26f-4517-87f7-d832d29dc3c7" providerId="ADAL" clId="{311A1D5C-61D1-4014-8CAD-0CAFC8CB6029}" dt="2020-12-14T14:51:25.564" v="0"/>
        <pc:sldMkLst>
          <pc:docMk/>
          <pc:sldMk cId="731112005" sldId="334"/>
        </pc:sldMkLst>
      </pc:sldChg>
      <pc:sldChg chg="add">
        <pc:chgData name="Thomas Jansen" userId="5b8e1cf2-e26f-4517-87f7-d832d29dc3c7" providerId="ADAL" clId="{311A1D5C-61D1-4014-8CAD-0CAFC8CB6029}" dt="2020-12-14T14:51:25.564" v="0"/>
        <pc:sldMkLst>
          <pc:docMk/>
          <pc:sldMk cId="4263078026" sldId="33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A30E3-B639-4DE3-B8A5-3A0392585D1C}" type="datetimeFigureOut">
              <a:rPr lang="en-GB" smtClean="0"/>
              <a:t>14/12/2020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1E409-1C29-4E5A-968B-9D476B87BE7C}" type="slidenum">
              <a:rPr lang="en-GB" smtClean="0"/>
              <a:t>‹#›</a:t>
            </a:fld>
            <a:endParaRPr lang="en-GB"/>
          </a:p>
        </p:txBody>
      </p:sp>
    </p:spTree>
    <p:extLst>
      <p:ext uri="{BB962C8B-B14F-4D97-AF65-F5344CB8AC3E}">
        <p14:creationId xmlns:p14="http://schemas.microsoft.com/office/powerpoint/2010/main" val="2764061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photo of Richard also hangs in the student cafeteria. </a:t>
            </a:r>
          </a:p>
        </p:txBody>
      </p:sp>
      <p:sp>
        <p:nvSpPr>
          <p:cNvPr id="4" name="Slide Number Placeholder 3"/>
          <p:cNvSpPr>
            <a:spLocks noGrp="1"/>
          </p:cNvSpPr>
          <p:nvPr>
            <p:ph type="sldNum" sz="quarter" idx="10"/>
          </p:nvPr>
        </p:nvSpPr>
        <p:spPr/>
        <p:txBody>
          <a:bodyPr/>
          <a:lstStyle/>
          <a:p>
            <a:fld id="{1861CBB6-107C-482D-ADCF-D405FD5F0C8C}" type="slidenum">
              <a:rPr lang="en-GB" smtClean="0"/>
              <a:pPr/>
              <a:t>40</a:t>
            </a:fld>
            <a:endParaRPr lang="en-GB"/>
          </a:p>
        </p:txBody>
      </p:sp>
    </p:spTree>
    <p:extLst>
      <p:ext uri="{BB962C8B-B14F-4D97-AF65-F5344CB8AC3E}">
        <p14:creationId xmlns:p14="http://schemas.microsoft.com/office/powerpoint/2010/main" val="1176425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14/12/2020</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14/12/2020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14/12/2020</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jpe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tiff"/><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tiff"/><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26.tiff"/><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US" sz="4800" dirty="0"/>
              <a:t>Timothy Richard (1845-1919)</a:t>
            </a:r>
            <a:endParaRPr lang="en-GB" sz="4800" dirty="0"/>
          </a:p>
        </p:txBody>
      </p:sp>
      <p:pic>
        <p:nvPicPr>
          <p:cNvPr id="6" name="Picture Placeholder 5" descr="Image1.tif"/>
          <p:cNvPicPr>
            <a:picLocks noGrp="1" noChangeAspect="1"/>
          </p:cNvPicPr>
          <p:nvPr>
            <p:ph idx="1"/>
          </p:nvPr>
        </p:nvPicPr>
        <p:blipFill>
          <a:blip r:embed="rId2" cstate="print"/>
          <a:stretch>
            <a:fillRect/>
          </a:stretch>
        </p:blipFill>
        <p:spPr>
          <a:xfrm>
            <a:off x="3175121" y="1268760"/>
            <a:ext cx="2909047" cy="4495800"/>
          </a:xfrm>
        </p:spPr>
      </p:pic>
      <p:sp>
        <p:nvSpPr>
          <p:cNvPr id="3" name="Subtitle 2"/>
          <p:cNvSpPr>
            <a:spLocks noGrp="1"/>
          </p:cNvSpPr>
          <p:nvPr>
            <p:ph type="body" sz="half" idx="4294967295"/>
          </p:nvPr>
        </p:nvSpPr>
        <p:spPr>
          <a:xfrm>
            <a:off x="0" y="5864498"/>
            <a:ext cx="9144000" cy="804862"/>
          </a:xfrm>
        </p:spPr>
        <p:txBody>
          <a:bodyPr/>
          <a:lstStyle/>
          <a:p>
            <a:pPr algn="ctr">
              <a:buNone/>
            </a:pPr>
            <a:r>
              <a:rPr lang="en-GB" sz="2800" dirty="0"/>
              <a:t>Welsh Missionary, Educator and Reformer in China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l"/>
            <a:r>
              <a:rPr lang="en-GB" sz="2000" b="1" dirty="0"/>
              <a:t>“In this building Timothy Richard was born on 10th October 1845. He was the great gift of the Baptist Missionary Society and the Welsh nation to China.”</a:t>
            </a:r>
            <a:endParaRPr lang="en-GB" sz="2000" dirty="0"/>
          </a:p>
        </p:txBody>
      </p:sp>
      <p:pic>
        <p:nvPicPr>
          <p:cNvPr id="9" name="Content Placeholder 8" descr="Image18_cropped.jpg"/>
          <p:cNvPicPr>
            <a:picLocks noGrp="1" noChangeAspect="1"/>
          </p:cNvPicPr>
          <p:nvPr>
            <p:ph idx="1"/>
          </p:nvPr>
        </p:nvPicPr>
        <p:blipFill>
          <a:blip r:embed="rId2" cstate="print"/>
          <a:stretch>
            <a:fillRect/>
          </a:stretch>
        </p:blipFill>
        <p:spPr>
          <a:xfrm>
            <a:off x="851073" y="1600200"/>
            <a:ext cx="7441853" cy="4495800"/>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solidFill>
                  <a:srgbClr val="000000"/>
                </a:solidFill>
                <a:ea typeface="+mn-ea"/>
              </a:rPr>
              <a:t>William </a:t>
            </a:r>
            <a:r>
              <a:rPr lang="en-GB" sz="3200" dirty="0" err="1">
                <a:solidFill>
                  <a:srgbClr val="000000"/>
                </a:solidFill>
                <a:ea typeface="+mn-ea"/>
              </a:rPr>
              <a:t>Soothill</a:t>
            </a:r>
            <a:r>
              <a:rPr lang="en-GB" sz="3200" i="1" dirty="0">
                <a:solidFill>
                  <a:srgbClr val="000000"/>
                </a:solidFill>
                <a:ea typeface="+mn-ea"/>
              </a:rPr>
              <a:t>, Timothy Richard of China </a:t>
            </a:r>
            <a:r>
              <a:rPr lang="en-GB" sz="3200" dirty="0">
                <a:solidFill>
                  <a:srgbClr val="000000"/>
                </a:solidFill>
                <a:ea typeface="+mn-ea"/>
              </a:rPr>
              <a:t>(1924)</a:t>
            </a:r>
            <a:endParaRPr lang="en-GB" sz="3200" dirty="0"/>
          </a:p>
        </p:txBody>
      </p:sp>
      <p:sp>
        <p:nvSpPr>
          <p:cNvPr id="3" name="Content Placeholder 2"/>
          <p:cNvSpPr>
            <a:spLocks noGrp="1"/>
          </p:cNvSpPr>
          <p:nvPr>
            <p:ph idx="1"/>
          </p:nvPr>
        </p:nvSpPr>
        <p:spPr/>
        <p:txBody>
          <a:bodyPr/>
          <a:lstStyle/>
          <a:p>
            <a:pPr marL="0" indent="0">
              <a:spcBef>
                <a:spcPts val="0"/>
              </a:spcBef>
              <a:buNone/>
            </a:pPr>
            <a:r>
              <a:rPr lang="en-GB" sz="2800" dirty="0"/>
              <a:t>“No foreigner, missionary or layman has been so</a:t>
            </a:r>
          </a:p>
          <a:p>
            <a:pPr marL="0" indent="0">
              <a:spcBef>
                <a:spcPts val="0"/>
              </a:spcBef>
              <a:buNone/>
            </a:pPr>
            <a:r>
              <a:rPr lang="en-GB" sz="2800" dirty="0"/>
              <a:t>universally known in China. In every province,</a:t>
            </a:r>
          </a:p>
          <a:p>
            <a:pPr marL="0" indent="0">
              <a:spcBef>
                <a:spcPts val="0"/>
              </a:spcBef>
              <a:buNone/>
            </a:pPr>
            <a:r>
              <a:rPr lang="en-GB" sz="2800" dirty="0"/>
              <a:t>in every city, and in towns and villages without</a:t>
            </a:r>
          </a:p>
          <a:p>
            <a:pPr marL="0" indent="0">
              <a:spcBef>
                <a:spcPts val="0"/>
              </a:spcBef>
              <a:buNone/>
            </a:pPr>
            <a:r>
              <a:rPr lang="en-GB" sz="2800" dirty="0"/>
              <a:t>number throughout the Empire, the name of ‘Li</a:t>
            </a:r>
          </a:p>
          <a:p>
            <a:pPr marL="0" indent="0">
              <a:spcBef>
                <a:spcPts val="0"/>
              </a:spcBef>
              <a:buNone/>
            </a:pPr>
            <a:r>
              <a:rPr lang="en-GB" sz="2800" dirty="0" err="1"/>
              <a:t>Timotai</a:t>
            </a:r>
            <a:r>
              <a:rPr lang="en-GB" sz="2800" dirty="0"/>
              <a:t>’ was known and respected. From the</a:t>
            </a:r>
          </a:p>
          <a:p>
            <a:pPr marL="0" indent="0">
              <a:spcBef>
                <a:spcPts val="0"/>
              </a:spcBef>
              <a:buNone/>
            </a:pPr>
            <a:r>
              <a:rPr lang="en-GB" sz="2800" dirty="0"/>
              <a:t>Emperor on his throne to the village student on his hard wooden stool, his writings were read and his love for China appreciated.”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i="1" dirty="0"/>
              <a:t>The Welsh Academy </a:t>
            </a:r>
            <a:r>
              <a:rPr lang="en-GB" sz="3600" i="1" dirty="0" err="1"/>
              <a:t>Encyclopedia</a:t>
            </a:r>
            <a:r>
              <a:rPr lang="en-GB" sz="3600" i="1" dirty="0"/>
              <a:t> of Wales</a:t>
            </a:r>
            <a:endParaRPr lang="en-GB" sz="3600" dirty="0"/>
          </a:p>
        </p:txBody>
      </p:sp>
      <p:sp>
        <p:nvSpPr>
          <p:cNvPr id="3" name="Content Placeholder 2"/>
          <p:cNvSpPr>
            <a:spLocks noGrp="1"/>
          </p:cNvSpPr>
          <p:nvPr>
            <p:ph idx="1"/>
          </p:nvPr>
        </p:nvSpPr>
        <p:spPr/>
        <p:txBody>
          <a:bodyPr/>
          <a:lstStyle/>
          <a:p>
            <a:pPr algn="ctr">
              <a:buNone/>
            </a:pPr>
            <a:endParaRPr lang="en-GB" dirty="0"/>
          </a:p>
          <a:p>
            <a:pPr algn="ctr">
              <a:buNone/>
            </a:pPr>
            <a:endParaRPr lang="en-GB" dirty="0"/>
          </a:p>
          <a:p>
            <a:pPr algn="ctr">
              <a:buNone/>
            </a:pPr>
            <a:r>
              <a:rPr lang="en-GB" dirty="0"/>
              <a:t>“[H]e enjoyed greater power than any Welshman in history, apart from David Lloyd George.”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Sir Robert Hart (1835-1911)</a:t>
            </a:r>
          </a:p>
        </p:txBody>
      </p:sp>
      <p:sp>
        <p:nvSpPr>
          <p:cNvPr id="5" name="Text Placeholder 4"/>
          <p:cNvSpPr>
            <a:spLocks noGrp="1"/>
          </p:cNvSpPr>
          <p:nvPr>
            <p:ph type="body" idx="1"/>
          </p:nvPr>
        </p:nvSpPr>
        <p:spPr>
          <a:xfrm>
            <a:off x="1035868" y="1535113"/>
            <a:ext cx="4040188" cy="639762"/>
          </a:xfrm>
        </p:spPr>
        <p:txBody>
          <a:bodyPr/>
          <a:lstStyle/>
          <a:p>
            <a:r>
              <a:rPr lang="en-GB" dirty="0"/>
              <a:t>ca. 1910. London</a:t>
            </a:r>
          </a:p>
        </p:txBody>
      </p:sp>
      <p:pic>
        <p:nvPicPr>
          <p:cNvPr id="4" name="Content Placeholder 3" descr="Robert Hart.jpg"/>
          <p:cNvPicPr>
            <a:picLocks noGrp="1" noChangeAspect="1"/>
          </p:cNvPicPr>
          <p:nvPr>
            <p:ph sz="half" idx="2"/>
          </p:nvPr>
        </p:nvPicPr>
        <p:blipFill>
          <a:blip r:embed="rId2" cstate="print"/>
          <a:stretch>
            <a:fillRect/>
          </a:stretch>
        </p:blipFill>
        <p:spPr>
          <a:xfrm>
            <a:off x="978844" y="2174875"/>
            <a:ext cx="2996900" cy="3951288"/>
          </a:xfrm>
        </p:spPr>
      </p:pic>
      <p:sp>
        <p:nvSpPr>
          <p:cNvPr id="6" name="Text Placeholder 5"/>
          <p:cNvSpPr>
            <a:spLocks noGrp="1"/>
          </p:cNvSpPr>
          <p:nvPr>
            <p:ph type="body" sz="quarter" idx="3"/>
          </p:nvPr>
        </p:nvSpPr>
        <p:spPr>
          <a:xfrm>
            <a:off x="5642793" y="1535113"/>
            <a:ext cx="2961655" cy="639762"/>
          </a:xfrm>
        </p:spPr>
        <p:txBody>
          <a:bodyPr/>
          <a:lstStyle/>
          <a:p>
            <a:r>
              <a:rPr lang="en-GB" dirty="0"/>
              <a:t>1858-1860</a:t>
            </a:r>
          </a:p>
        </p:txBody>
      </p:sp>
      <p:pic>
        <p:nvPicPr>
          <p:cNvPr id="8" name="Content Placeholder 7" descr="Robert Hart2.jpg"/>
          <p:cNvPicPr>
            <a:picLocks noGrp="1" noChangeAspect="1"/>
          </p:cNvPicPr>
          <p:nvPr>
            <p:ph sz="quarter" idx="4"/>
          </p:nvPr>
        </p:nvPicPr>
        <p:blipFill>
          <a:blip r:embed="rId3" cstate="print"/>
          <a:stretch>
            <a:fillRect/>
          </a:stretch>
        </p:blipFill>
        <p:spPr>
          <a:xfrm>
            <a:off x="5441013" y="2174875"/>
            <a:ext cx="2449799" cy="3951288"/>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endParaRPr lang="en-GB"/>
          </a:p>
        </p:txBody>
      </p:sp>
      <p:sp>
        <p:nvSpPr>
          <p:cNvPr id="13" name="Text Placeholder 12"/>
          <p:cNvSpPr>
            <a:spLocks noGrp="1"/>
          </p:cNvSpPr>
          <p:nvPr>
            <p:ph type="body" idx="1"/>
          </p:nvPr>
        </p:nvSpPr>
        <p:spPr/>
        <p:txBody>
          <a:bodyPr/>
          <a:lstStyle/>
          <a:p>
            <a:r>
              <a:rPr lang="en-GB" dirty="0" err="1"/>
              <a:t>Ffaldybrenin</a:t>
            </a:r>
            <a:r>
              <a:rPr lang="en-GB" dirty="0"/>
              <a:t> village</a:t>
            </a:r>
          </a:p>
        </p:txBody>
      </p:sp>
      <p:pic>
        <p:nvPicPr>
          <p:cNvPr id="4" name="Content Placeholder 3" descr="Image2.jpg"/>
          <p:cNvPicPr>
            <a:picLocks noGrp="1" noChangeAspect="1"/>
          </p:cNvPicPr>
          <p:nvPr>
            <p:ph sz="half" idx="2"/>
          </p:nvPr>
        </p:nvPicPr>
        <p:blipFill>
          <a:blip r:embed="rId2" cstate="print"/>
          <a:stretch>
            <a:fillRect/>
          </a:stretch>
        </p:blipFill>
        <p:spPr>
          <a:xfrm>
            <a:off x="457200" y="2934426"/>
            <a:ext cx="4040188" cy="2432186"/>
          </a:xfrm>
        </p:spPr>
      </p:pic>
      <p:sp>
        <p:nvSpPr>
          <p:cNvPr id="14" name="Text Placeholder 13"/>
          <p:cNvSpPr>
            <a:spLocks noGrp="1"/>
          </p:cNvSpPr>
          <p:nvPr>
            <p:ph type="body" sz="quarter" idx="3"/>
          </p:nvPr>
        </p:nvSpPr>
        <p:spPr/>
        <p:txBody>
          <a:bodyPr/>
          <a:lstStyle/>
          <a:p>
            <a:r>
              <a:rPr lang="en-GB" dirty="0" err="1"/>
              <a:t>Tanyresgair</a:t>
            </a:r>
            <a:r>
              <a:rPr lang="en-GB" dirty="0"/>
              <a:t> Farm</a:t>
            </a:r>
          </a:p>
        </p:txBody>
      </p:sp>
      <p:pic>
        <p:nvPicPr>
          <p:cNvPr id="11" name="Content Placeholder 10" descr="Image3.tif"/>
          <p:cNvPicPr>
            <a:picLocks noGrp="1" noChangeAspect="1"/>
          </p:cNvPicPr>
          <p:nvPr>
            <p:ph sz="quarter" idx="4"/>
          </p:nvPr>
        </p:nvPicPr>
        <p:blipFill>
          <a:blip r:embed="rId3" cstate="print"/>
          <a:stretch>
            <a:fillRect/>
          </a:stretch>
        </p:blipFill>
        <p:spPr>
          <a:xfrm>
            <a:off x="4645025" y="2675817"/>
            <a:ext cx="4041775" cy="294940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sz="2800" b="1" dirty="0"/>
              <a:t>Timothy and Mary Richard wearing Chinese dress, ca. 1880</a:t>
            </a:r>
            <a:endParaRPr lang="en-GB" sz="2800" dirty="0"/>
          </a:p>
        </p:txBody>
      </p:sp>
      <p:pic>
        <p:nvPicPr>
          <p:cNvPr id="9" name="Content Placeholder 8" descr="Image5.tif"/>
          <p:cNvPicPr>
            <a:picLocks noGrp="1" noChangeAspect="1"/>
          </p:cNvPicPr>
          <p:nvPr>
            <p:ph idx="1"/>
          </p:nvPr>
        </p:nvPicPr>
        <p:blipFill>
          <a:blip r:embed="rId2" cstate="print"/>
          <a:stretch>
            <a:fillRect/>
          </a:stretch>
        </p:blipFill>
        <p:spPr>
          <a:xfrm>
            <a:off x="3010787" y="1600200"/>
            <a:ext cx="3122425" cy="449580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Timothy Richard and family, China, ca. 1880-1887</a:t>
            </a:r>
            <a:endParaRPr lang="en-GB" sz="3200" dirty="0"/>
          </a:p>
        </p:txBody>
      </p:sp>
      <p:pic>
        <p:nvPicPr>
          <p:cNvPr id="6" name="Content Placeholder 5" descr="RichardsFamily.tif"/>
          <p:cNvPicPr>
            <a:picLocks noGrp="1" noChangeAspect="1"/>
          </p:cNvPicPr>
          <p:nvPr>
            <p:ph idx="1"/>
          </p:nvPr>
        </p:nvPicPr>
        <p:blipFill>
          <a:blip r:embed="rId2" cstate="print"/>
          <a:stretch>
            <a:fillRect/>
          </a:stretch>
        </p:blipFill>
        <p:spPr>
          <a:xfrm>
            <a:off x="2555776" y="1579607"/>
            <a:ext cx="3960440" cy="479873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Issue of </a:t>
            </a:r>
            <a:r>
              <a:rPr lang="en-GB" sz="3200" b="1" i="1" dirty="0" err="1"/>
              <a:t>Wanguo</a:t>
            </a:r>
            <a:r>
              <a:rPr lang="en-GB" sz="3200" b="1" i="1" dirty="0"/>
              <a:t> </a:t>
            </a:r>
            <a:r>
              <a:rPr lang="en-GB" sz="3200" b="1" i="1" dirty="0" err="1"/>
              <a:t>gongbao</a:t>
            </a:r>
            <a:r>
              <a:rPr lang="en-GB" sz="3200" b="1" i="1" dirty="0"/>
              <a:t>, 1891</a:t>
            </a:r>
            <a:endParaRPr lang="en-GB" sz="3200" dirty="0"/>
          </a:p>
        </p:txBody>
      </p:sp>
      <p:pic>
        <p:nvPicPr>
          <p:cNvPr id="4" name="Content Placeholder 3" descr="Image6.jpg"/>
          <p:cNvPicPr>
            <a:picLocks noGrp="1" noChangeAspect="1"/>
          </p:cNvPicPr>
          <p:nvPr>
            <p:ph idx="1"/>
          </p:nvPr>
        </p:nvPicPr>
        <p:blipFill>
          <a:blip r:embed="rId2" cstate="print"/>
          <a:stretch>
            <a:fillRect/>
          </a:stretch>
        </p:blipFill>
        <p:spPr>
          <a:xfrm>
            <a:off x="3157453" y="1600200"/>
            <a:ext cx="2829094" cy="449580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ym typeface="Wingdings" pitchFamily="2" charset="2"/>
              </a:rPr>
              <a:t>Kang </a:t>
            </a:r>
            <a:r>
              <a:rPr lang="en-US" dirty="0" err="1">
                <a:sym typeface="Wingdings" pitchFamily="2" charset="2"/>
              </a:rPr>
              <a:t>Youwei</a:t>
            </a:r>
            <a:r>
              <a:rPr lang="en-US" dirty="0">
                <a:sym typeface="Wingdings" pitchFamily="2" charset="2"/>
              </a:rPr>
              <a:t> </a:t>
            </a:r>
            <a:r>
              <a:rPr lang="zh-CN" altLang="en-US" dirty="0"/>
              <a:t>康有為 </a:t>
            </a:r>
            <a:r>
              <a:rPr lang="en-US" dirty="0">
                <a:sym typeface="Wingdings" pitchFamily="2" charset="2"/>
              </a:rPr>
              <a:t>(1858-1927)</a:t>
            </a:r>
            <a:endParaRPr lang="en-GB" dirty="0"/>
          </a:p>
        </p:txBody>
      </p:sp>
      <p:pic>
        <p:nvPicPr>
          <p:cNvPr id="4" name="Content Placeholder 3" descr="Image8.jpg"/>
          <p:cNvPicPr>
            <a:picLocks noGrp="1" noChangeAspect="1"/>
          </p:cNvPicPr>
          <p:nvPr>
            <p:ph sz="half" idx="1"/>
          </p:nvPr>
        </p:nvPicPr>
        <p:blipFill>
          <a:blip r:embed="rId2" cstate="print"/>
          <a:stretch>
            <a:fillRect/>
          </a:stretch>
        </p:blipFill>
        <p:spPr>
          <a:xfrm>
            <a:off x="966787" y="1647825"/>
            <a:ext cx="3019425" cy="4400550"/>
          </a:xfrm>
        </p:spPr>
      </p:pic>
      <p:sp>
        <p:nvSpPr>
          <p:cNvPr id="6" name="Content Placeholder 5"/>
          <p:cNvSpPr>
            <a:spLocks noGrp="1"/>
          </p:cNvSpPr>
          <p:nvPr>
            <p:ph sz="half" idx="2"/>
          </p:nvPr>
        </p:nvSpPr>
        <p:spPr/>
        <p:txBody>
          <a:bodyPr/>
          <a:lstStyle/>
          <a:p>
            <a:r>
              <a:rPr lang="en-GB" dirty="0"/>
              <a:t>proposed </a:t>
            </a:r>
            <a:r>
              <a:rPr lang="en-GB" dirty="0">
                <a:sym typeface="Wingdings" pitchFamily="2" charset="2"/>
              </a:rPr>
              <a:t>‘national religion’</a:t>
            </a:r>
          </a:p>
          <a:p>
            <a:r>
              <a:rPr lang="en-GB" dirty="0"/>
              <a:t>centred on Confucius</a:t>
            </a:r>
          </a:p>
          <a:p>
            <a:r>
              <a:rPr lang="en-GB" dirty="0">
                <a:sym typeface="Wingdings" pitchFamily="2" charset="2"/>
              </a:rPr>
              <a:t>Christian-based model of religion</a:t>
            </a:r>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a:t>Offices of the Christian Literature Society, Shanghai</a:t>
            </a:r>
            <a:endParaRPr lang="en-GB" sz="2800" dirty="0"/>
          </a:p>
        </p:txBody>
      </p:sp>
      <p:pic>
        <p:nvPicPr>
          <p:cNvPr id="6" name="Content Placeholder 5" descr="timothy richard images from reeve023_cropped.jpg"/>
          <p:cNvPicPr>
            <a:picLocks noGrp="1" noChangeAspect="1"/>
          </p:cNvPicPr>
          <p:nvPr>
            <p:ph idx="1"/>
          </p:nvPr>
        </p:nvPicPr>
        <p:blipFill>
          <a:blip r:embed="rId2" cstate="print"/>
          <a:stretch>
            <a:fillRect/>
          </a:stretch>
        </p:blipFill>
        <p:spPr>
          <a:xfrm>
            <a:off x="933634" y="1600200"/>
            <a:ext cx="7276731" cy="4495800"/>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Chinese translation of Mackenzie’s </a:t>
            </a:r>
            <a:r>
              <a:rPr lang="en-GB" sz="3200" b="1" i="1" dirty="0"/>
              <a:t>The Nineteenth Century</a:t>
            </a:r>
            <a:endParaRPr lang="en-GB" sz="3200" dirty="0"/>
          </a:p>
        </p:txBody>
      </p:sp>
      <p:pic>
        <p:nvPicPr>
          <p:cNvPr id="4" name="Content Placeholder 3" descr="Image9.tif"/>
          <p:cNvPicPr>
            <a:picLocks noGrp="1" noChangeAspect="1"/>
          </p:cNvPicPr>
          <p:nvPr>
            <p:ph idx="1"/>
          </p:nvPr>
        </p:nvPicPr>
        <p:blipFill>
          <a:blip r:embed="rId2" cstate="print"/>
          <a:stretch>
            <a:fillRect/>
          </a:stretch>
        </p:blipFill>
        <p:spPr>
          <a:xfrm>
            <a:off x="1397654" y="1600200"/>
            <a:ext cx="6348691" cy="4495800"/>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239416"/>
          </a:xfrm>
        </p:spPr>
        <p:txBody>
          <a:bodyPr>
            <a:normAutofit fontScale="90000"/>
          </a:bodyPr>
          <a:lstStyle/>
          <a:p>
            <a:r>
              <a:rPr lang="en-GB" dirty="0"/>
              <a:t>Richard in his Preface to </a:t>
            </a:r>
            <a:br>
              <a:rPr lang="en-GB" dirty="0"/>
            </a:br>
            <a:r>
              <a:rPr lang="en-GB" i="1" dirty="0"/>
              <a:t>The Nineteenth Century</a:t>
            </a:r>
            <a:endParaRPr lang="en-GB" dirty="0"/>
          </a:p>
        </p:txBody>
      </p:sp>
      <p:sp>
        <p:nvSpPr>
          <p:cNvPr id="3" name="Content Placeholder 2"/>
          <p:cNvSpPr>
            <a:spLocks noGrp="1"/>
          </p:cNvSpPr>
          <p:nvPr>
            <p:ph idx="1"/>
          </p:nvPr>
        </p:nvSpPr>
        <p:spPr/>
        <p:txBody>
          <a:bodyPr/>
          <a:lstStyle/>
          <a:p>
            <a:pPr marL="0" indent="0">
              <a:spcBef>
                <a:spcPts val="0"/>
              </a:spcBef>
              <a:buNone/>
            </a:pPr>
            <a:r>
              <a:rPr lang="en-GB" dirty="0"/>
              <a:t>“China refused to intermingle with other countries, going against God’s intention of equal treatment of every member [in the international community], and caused the inflicting of revenge on itself.… China’s lack of understanding of God’s will, and its refusal to befriend other nations and to show respect to good people [missionaries?], was the main reason for its successive defeats in recent history.”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322DB-6F1C-44E3-AB94-E5CCA515B4C4}"/>
              </a:ext>
            </a:extLst>
          </p:cNvPr>
          <p:cNvSpPr>
            <a:spLocks noGrp="1"/>
          </p:cNvSpPr>
          <p:nvPr>
            <p:ph type="title"/>
          </p:nvPr>
        </p:nvSpPr>
        <p:spPr/>
        <p:txBody>
          <a:bodyPr/>
          <a:lstStyle/>
          <a:p>
            <a:r>
              <a:rPr lang="en-GB" sz="3600" dirty="0"/>
              <a:t>Richard’s Experience-Based Approach to Missionary Work</a:t>
            </a:r>
          </a:p>
        </p:txBody>
      </p:sp>
      <p:sp>
        <p:nvSpPr>
          <p:cNvPr id="3" name="Content Placeholder 2">
            <a:extLst>
              <a:ext uri="{FF2B5EF4-FFF2-40B4-BE49-F238E27FC236}">
                <a16:creationId xmlns:a16="http://schemas.microsoft.com/office/drawing/2014/main" id="{48D60165-932B-4FAD-A39A-2794DB978BFF}"/>
              </a:ext>
            </a:extLst>
          </p:cNvPr>
          <p:cNvSpPr>
            <a:spLocks noGrp="1"/>
          </p:cNvSpPr>
          <p:nvPr>
            <p:ph idx="1"/>
          </p:nvPr>
        </p:nvSpPr>
        <p:spPr/>
        <p:txBody>
          <a:bodyPr/>
          <a:lstStyle/>
          <a:p>
            <a:r>
              <a:rPr lang="en-GB" sz="2400" dirty="0"/>
              <a:t>1872: Experience of temple fair at </a:t>
            </a:r>
            <a:r>
              <a:rPr lang="en-GB" sz="2400" dirty="0" err="1"/>
              <a:t>Huilong</a:t>
            </a:r>
            <a:r>
              <a:rPr lang="en-GB" sz="2400" dirty="0"/>
              <a:t> </a:t>
            </a:r>
            <a:r>
              <a:rPr lang="en-GB" sz="2400" dirty="0" err="1"/>
              <a:t>shan</a:t>
            </a:r>
            <a:endParaRPr lang="en-GB" sz="2400" dirty="0"/>
          </a:p>
          <a:p>
            <a:r>
              <a:rPr lang="en-GB" sz="2400" dirty="0"/>
              <a:t>“I had noticed that the Chinese had a method of their own in carrying on education and the propagation of their religious doctrines. Their [sectarian] societies were self-supporting and self-managing. It occurred to me that the best way to make Christianity indigenous was to adopt Chinese methods for propagation.” (Richard 1916, p. 55; Kaiser 2019, p. 79-80)</a:t>
            </a:r>
          </a:p>
          <a:p>
            <a:r>
              <a:rPr lang="en-GB" sz="2400" dirty="0"/>
              <a:t>“…what God would have was the adaptation of Christian truth to the wants of China, not mere imitation of Christian institutions transplanted from the West.” (Kaiser 2019, p. 47)</a:t>
            </a:r>
          </a:p>
          <a:p>
            <a:pPr marL="0" indent="0">
              <a:buNone/>
            </a:pPr>
            <a:endParaRPr lang="en-GB" dirty="0"/>
          </a:p>
        </p:txBody>
      </p:sp>
    </p:spTree>
    <p:extLst>
      <p:ext uri="{BB962C8B-B14F-4D97-AF65-F5344CB8AC3E}">
        <p14:creationId xmlns:p14="http://schemas.microsoft.com/office/powerpoint/2010/main" val="2025475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82FEF-2B1F-404D-A00C-E4CF4A4E14B2}"/>
              </a:ext>
            </a:extLst>
          </p:cNvPr>
          <p:cNvSpPr>
            <a:spLocks noGrp="1"/>
          </p:cNvSpPr>
          <p:nvPr>
            <p:ph type="title"/>
          </p:nvPr>
        </p:nvSpPr>
        <p:spPr/>
        <p:txBody>
          <a:bodyPr/>
          <a:lstStyle/>
          <a:p>
            <a:r>
              <a:rPr lang="en-GB" sz="4000" dirty="0"/>
              <a:t>Approach to Missionary Work, cont. </a:t>
            </a:r>
          </a:p>
        </p:txBody>
      </p:sp>
      <p:sp>
        <p:nvSpPr>
          <p:cNvPr id="3" name="Content Placeholder 2">
            <a:extLst>
              <a:ext uri="{FF2B5EF4-FFF2-40B4-BE49-F238E27FC236}">
                <a16:creationId xmlns:a16="http://schemas.microsoft.com/office/drawing/2014/main" id="{4ABB2F22-1462-43BB-82DC-092AC0D53166}"/>
              </a:ext>
            </a:extLst>
          </p:cNvPr>
          <p:cNvSpPr>
            <a:spLocks noGrp="1"/>
          </p:cNvSpPr>
          <p:nvPr>
            <p:ph idx="1"/>
          </p:nvPr>
        </p:nvSpPr>
        <p:spPr/>
        <p:txBody>
          <a:bodyPr/>
          <a:lstStyle/>
          <a:p>
            <a:r>
              <a:rPr lang="en-GB" dirty="0"/>
              <a:t>Focus on “Chinese difficulties” (concerns)</a:t>
            </a:r>
          </a:p>
          <a:p>
            <a:r>
              <a:rPr lang="en-GB" dirty="0"/>
              <a:t>Christian tracts mainly concerned with “life to come than with the life that now is, talking more about saving a man’s spirit </a:t>
            </a:r>
            <a:r>
              <a:rPr lang="en-GB" i="1" dirty="0"/>
              <a:t>(</a:t>
            </a:r>
            <a:r>
              <a:rPr lang="en-GB" i="1" dirty="0" err="1"/>
              <a:t>jiu</a:t>
            </a:r>
            <a:r>
              <a:rPr lang="en-GB" i="1" dirty="0"/>
              <a:t> </a:t>
            </a:r>
            <a:r>
              <a:rPr lang="en-GB" i="1" dirty="0" err="1"/>
              <a:t>linghun</a:t>
            </a:r>
            <a:r>
              <a:rPr lang="en-GB" dirty="0"/>
              <a:t>)</a:t>
            </a:r>
            <a:r>
              <a:rPr lang="en-GB" i="1" dirty="0"/>
              <a:t> </a:t>
            </a:r>
            <a:r>
              <a:rPr lang="en-GB" dirty="0"/>
              <a:t>than saving man or men.” </a:t>
            </a:r>
            <a:r>
              <a:rPr lang="en-GB" dirty="0">
                <a:sym typeface="Wingdings" panose="05000000000000000000" pitchFamily="2" charset="2"/>
              </a:rPr>
              <a:t> Richard turned to practical problems</a:t>
            </a:r>
            <a:endParaRPr lang="en-GB" dirty="0"/>
          </a:p>
        </p:txBody>
      </p:sp>
    </p:spTree>
    <p:extLst>
      <p:ext uri="{BB962C8B-B14F-4D97-AF65-F5344CB8AC3E}">
        <p14:creationId xmlns:p14="http://schemas.microsoft.com/office/powerpoint/2010/main" val="3387811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1C500-C103-4B56-B18D-3DE6C43BE325}"/>
              </a:ext>
            </a:extLst>
          </p:cNvPr>
          <p:cNvSpPr>
            <a:spLocks noGrp="1"/>
          </p:cNvSpPr>
          <p:nvPr>
            <p:ph type="title"/>
          </p:nvPr>
        </p:nvSpPr>
        <p:spPr/>
        <p:txBody>
          <a:bodyPr/>
          <a:lstStyle/>
          <a:p>
            <a:r>
              <a:rPr lang="en-GB" sz="2400" i="1" dirty="0"/>
              <a:t>Jiu shi </a:t>
            </a:r>
            <a:r>
              <a:rPr lang="en-GB" sz="2400" i="1" dirty="0" err="1"/>
              <a:t>jiao</a:t>
            </a:r>
            <a:r>
              <a:rPr lang="en-GB" sz="2400" i="1" dirty="0"/>
              <a:t> </a:t>
            </a:r>
            <a:r>
              <a:rPr lang="en-GB" sz="2400" i="1" dirty="0" err="1"/>
              <a:t>yi</a:t>
            </a:r>
            <a:r>
              <a:rPr lang="en-GB" sz="2400" i="1" dirty="0"/>
              <a:t> </a:t>
            </a:r>
            <a:r>
              <a:rPr lang="en-GB" sz="2400" dirty="0" err="1"/>
              <a:t>救世教益</a:t>
            </a:r>
            <a:r>
              <a:rPr lang="en-GB" sz="2400" dirty="0"/>
              <a:t> (On the Benefits of the Teaching that Saves the World)</a:t>
            </a:r>
          </a:p>
        </p:txBody>
      </p:sp>
      <p:sp>
        <p:nvSpPr>
          <p:cNvPr id="3" name="Content Placeholder 2">
            <a:extLst>
              <a:ext uri="{FF2B5EF4-FFF2-40B4-BE49-F238E27FC236}">
                <a16:creationId xmlns:a16="http://schemas.microsoft.com/office/drawing/2014/main" id="{780F9BEE-010B-4222-9B64-15A945B35032}"/>
              </a:ext>
            </a:extLst>
          </p:cNvPr>
          <p:cNvSpPr>
            <a:spLocks noGrp="1"/>
          </p:cNvSpPr>
          <p:nvPr>
            <p:ph idx="1"/>
          </p:nvPr>
        </p:nvSpPr>
        <p:spPr/>
        <p:txBody>
          <a:bodyPr/>
          <a:lstStyle/>
          <a:p>
            <a:r>
              <a:rPr lang="en-GB" sz="2600" dirty="0"/>
              <a:t>English text publ. in </a:t>
            </a:r>
            <a:r>
              <a:rPr lang="en-GB" sz="2600" i="1" dirty="0"/>
              <a:t>The Chinese Recorder </a:t>
            </a:r>
            <a:r>
              <a:rPr lang="en-GB" sz="2600" dirty="0"/>
              <a:t>between 1890-91.</a:t>
            </a:r>
            <a:endParaRPr lang="en-GB" sz="2600" i="1" dirty="0"/>
          </a:p>
          <a:p>
            <a:r>
              <a:rPr lang="en-GB" sz="2600" dirty="0"/>
              <a:t>Chinese text published in </a:t>
            </a:r>
            <a:r>
              <a:rPr lang="en-GB" sz="2600" i="1" dirty="0" err="1"/>
              <a:t>Wanguo</a:t>
            </a:r>
            <a:r>
              <a:rPr lang="en-GB" sz="2600" i="1" dirty="0"/>
              <a:t> </a:t>
            </a:r>
            <a:r>
              <a:rPr lang="en-GB" sz="2600" i="1" dirty="0" err="1"/>
              <a:t>gongbao</a:t>
            </a:r>
            <a:r>
              <a:rPr lang="en-GB" sz="2600" i="1" dirty="0"/>
              <a:t> </a:t>
            </a:r>
            <a:r>
              <a:rPr lang="en-GB" sz="2600" dirty="0"/>
              <a:t>(A Review of the Times)</a:t>
            </a:r>
            <a:r>
              <a:rPr lang="en-GB" sz="2600" i="1" dirty="0"/>
              <a:t> </a:t>
            </a:r>
            <a:r>
              <a:rPr lang="en-GB" sz="2600" dirty="0"/>
              <a:t>between January 1891-92</a:t>
            </a:r>
          </a:p>
          <a:p>
            <a:r>
              <a:rPr lang="en-GB" sz="2600" dirty="0"/>
              <a:t>Written to “make the </a:t>
            </a:r>
            <a:r>
              <a:rPr lang="en-GB" sz="2600" i="1" dirty="0"/>
              <a:t>literati</a:t>
            </a:r>
            <a:r>
              <a:rPr lang="en-GB" sz="2600" dirty="0"/>
              <a:t> more favourably inclined to Christianity. It remains to show to them that God, as well as Mr. Richard, is anxious to save them.” (Gilbert Reid)</a:t>
            </a:r>
          </a:p>
          <a:p>
            <a:r>
              <a:rPr lang="en-GB" sz="2600" dirty="0"/>
              <a:t>Viceroy Li </a:t>
            </a:r>
            <a:r>
              <a:rPr lang="en-GB" sz="2600" dirty="0" err="1"/>
              <a:t>Hongzhang’s</a:t>
            </a:r>
            <a:r>
              <a:rPr lang="en-GB" sz="2600" dirty="0"/>
              <a:t> </a:t>
            </a:r>
            <a:r>
              <a:rPr lang="zh-TW" altLang="en-US" sz="2600" dirty="0"/>
              <a:t>李鴻章 </a:t>
            </a:r>
            <a:r>
              <a:rPr lang="en-GB" sz="2600" dirty="0"/>
              <a:t>question: “What good can Christianity do for a nation?” </a:t>
            </a:r>
          </a:p>
        </p:txBody>
      </p:sp>
    </p:spTree>
    <p:extLst>
      <p:ext uri="{BB962C8B-B14F-4D97-AF65-F5344CB8AC3E}">
        <p14:creationId xmlns:p14="http://schemas.microsoft.com/office/powerpoint/2010/main" val="2368572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6895" y="0"/>
            <a:ext cx="7050209" cy="6858000"/>
          </a:xfrm>
          <a:prstGeom prst="rect">
            <a:avLst/>
          </a:prstGeom>
        </p:spPr>
      </p:pic>
    </p:spTree>
    <p:extLst>
      <p:ext uri="{BB962C8B-B14F-4D97-AF65-F5344CB8AC3E}">
        <p14:creationId xmlns:p14="http://schemas.microsoft.com/office/powerpoint/2010/main" val="2643390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pic>
        <p:nvPicPr>
          <p:cNvPr id="9" name="Content Placeholder 8"/>
          <p:cNvPicPr>
            <a:picLocks noGrp="1" noChangeAspect="1"/>
          </p:cNvPicPr>
          <p:nvPr>
            <p:ph idx="1"/>
          </p:nvPr>
        </p:nvPicPr>
        <p:blipFill>
          <a:blip r:embed="rId2"/>
          <a:stretch>
            <a:fillRect/>
          </a:stretch>
        </p:blipFill>
        <p:spPr>
          <a:xfrm>
            <a:off x="313184" y="1023310"/>
            <a:ext cx="8579296" cy="4925970"/>
          </a:xfrm>
          <a:prstGeom prst="rect">
            <a:avLst/>
          </a:prstGeom>
        </p:spPr>
      </p:pic>
    </p:spTree>
    <p:extLst>
      <p:ext uri="{BB962C8B-B14F-4D97-AF65-F5344CB8AC3E}">
        <p14:creationId xmlns:p14="http://schemas.microsoft.com/office/powerpoint/2010/main" val="3996726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4DE2-3871-4D48-A50F-68DC95F05E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8811B1-6D74-4518-B983-6735B12AEA18}"/>
              </a:ext>
            </a:extLst>
          </p:cNvPr>
          <p:cNvSpPr>
            <a:spLocks noGrp="1"/>
          </p:cNvSpPr>
          <p:nvPr>
            <p:ph idx="1"/>
          </p:nvPr>
        </p:nvSpPr>
        <p:spPr/>
        <p:txBody>
          <a:bodyPr/>
          <a:lstStyle/>
          <a:p>
            <a:r>
              <a:rPr lang="en-GB" dirty="0"/>
              <a:t>Section 6: “Spiritual Benefits of Christianity” (</a:t>
            </a:r>
            <a:r>
              <a:rPr lang="en-GB" i="1" dirty="0"/>
              <a:t>Jiu shi </a:t>
            </a:r>
            <a:r>
              <a:rPr lang="en-GB" i="1" dirty="0" err="1"/>
              <a:t>jiao</a:t>
            </a:r>
            <a:r>
              <a:rPr lang="en-GB" i="1" dirty="0"/>
              <a:t> </a:t>
            </a:r>
            <a:r>
              <a:rPr lang="en-GB" i="1" dirty="0" err="1"/>
              <a:t>yi</a:t>
            </a:r>
            <a:r>
              <a:rPr lang="en-GB" dirty="0"/>
              <a:t> </a:t>
            </a:r>
            <a:r>
              <a:rPr lang="en-GB" i="1" dirty="0"/>
              <a:t>you </a:t>
            </a:r>
            <a:r>
              <a:rPr lang="en-GB" i="1" dirty="0" err="1"/>
              <a:t>yi</a:t>
            </a:r>
            <a:r>
              <a:rPr lang="en-GB" i="1" dirty="0"/>
              <a:t> </a:t>
            </a:r>
            <a:r>
              <a:rPr lang="en-GB" i="1" dirty="0" err="1"/>
              <a:t>yu</a:t>
            </a:r>
            <a:r>
              <a:rPr lang="en-GB" i="1" dirty="0"/>
              <a:t> </a:t>
            </a:r>
            <a:r>
              <a:rPr lang="en-GB" i="1" dirty="0" err="1"/>
              <a:t>dao</a:t>
            </a:r>
            <a:r>
              <a:rPr lang="en-GB" dirty="0"/>
              <a:t> </a:t>
            </a:r>
            <a:r>
              <a:rPr lang="zh-CN" altLang="en-US" dirty="0"/>
              <a:t>救世教益有益於</a:t>
            </a:r>
            <a:r>
              <a:rPr lang="zh-TW" altLang="en-US" dirty="0"/>
              <a:t>道</a:t>
            </a:r>
            <a:r>
              <a:rPr lang="en-GB" dirty="0"/>
              <a:t>)</a:t>
            </a:r>
          </a:p>
          <a:p>
            <a:r>
              <a:rPr lang="en-GB" dirty="0"/>
              <a:t>“growth of faith” (</a:t>
            </a:r>
            <a:r>
              <a:rPr lang="en-GB" i="1" dirty="0"/>
              <a:t>sheng </a:t>
            </a:r>
            <a:r>
              <a:rPr lang="en-GB" i="1" dirty="0" err="1"/>
              <a:t>xin</a:t>
            </a:r>
            <a:r>
              <a:rPr lang="en-GB" i="1" dirty="0"/>
              <a:t> </a:t>
            </a:r>
            <a:r>
              <a:rPr lang="zh-CN" altLang="en-US" dirty="0"/>
              <a:t>生信</a:t>
            </a:r>
            <a:r>
              <a:rPr lang="en-GB" dirty="0"/>
              <a:t>)</a:t>
            </a:r>
          </a:p>
          <a:p>
            <a:r>
              <a:rPr lang="en-GB" dirty="0"/>
              <a:t>“growth of hope” (</a:t>
            </a:r>
            <a:r>
              <a:rPr lang="en-GB" i="1" dirty="0"/>
              <a:t>sheng wang</a:t>
            </a:r>
            <a:r>
              <a:rPr lang="en-GB" dirty="0"/>
              <a:t> </a:t>
            </a:r>
            <a:r>
              <a:rPr lang="zh-TW" altLang="en-US" dirty="0"/>
              <a:t>声望</a:t>
            </a:r>
            <a:r>
              <a:rPr lang="en-GB" dirty="0"/>
              <a:t>)</a:t>
            </a:r>
          </a:p>
          <a:p>
            <a:r>
              <a:rPr lang="en-GB" dirty="0"/>
              <a:t>“growth of love” (</a:t>
            </a:r>
            <a:r>
              <a:rPr lang="en-GB" i="1" dirty="0"/>
              <a:t>sheng ai</a:t>
            </a:r>
            <a:r>
              <a:rPr lang="en-GB" dirty="0"/>
              <a:t> </a:t>
            </a:r>
            <a:r>
              <a:rPr lang="zh-TW" altLang="en-US" dirty="0"/>
              <a:t>生爱</a:t>
            </a:r>
            <a:r>
              <a:rPr lang="en-GB" dirty="0"/>
              <a:t>)</a:t>
            </a:r>
          </a:p>
          <a:p>
            <a:endParaRPr lang="en-GB" dirty="0"/>
          </a:p>
        </p:txBody>
      </p:sp>
    </p:spTree>
    <p:extLst>
      <p:ext uri="{BB962C8B-B14F-4D97-AF65-F5344CB8AC3E}">
        <p14:creationId xmlns:p14="http://schemas.microsoft.com/office/powerpoint/2010/main" val="32316649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a:t>
            </a:r>
            <a:r>
              <a:rPr lang="en-GB" i="1" dirty="0" err="1"/>
              <a:t>xin</a:t>
            </a:r>
            <a:r>
              <a:rPr lang="en-GB" dirty="0"/>
              <a:t> </a:t>
            </a:r>
            <a:r>
              <a:rPr lang="zh-CN" altLang="en-US" dirty="0"/>
              <a:t>信</a:t>
            </a:r>
            <a:endParaRPr lang="en-GB" dirty="0"/>
          </a:p>
        </p:txBody>
      </p:sp>
      <p:sp>
        <p:nvSpPr>
          <p:cNvPr id="3" name="Content Placeholder 2"/>
          <p:cNvSpPr>
            <a:spLocks noGrp="1"/>
          </p:cNvSpPr>
          <p:nvPr>
            <p:ph idx="1"/>
          </p:nvPr>
        </p:nvSpPr>
        <p:spPr/>
        <p:txBody>
          <a:bodyPr/>
          <a:lstStyle/>
          <a:p>
            <a:r>
              <a:rPr lang="en-GB" sz="2800" i="1" dirty="0" err="1"/>
              <a:t>xin</a:t>
            </a:r>
            <a:r>
              <a:rPr lang="en-GB" sz="2800" dirty="0"/>
              <a:t> used 35x in </a:t>
            </a:r>
            <a:r>
              <a:rPr lang="en-GB" sz="2800" i="1" dirty="0"/>
              <a:t>On the Benefits of Christianity</a:t>
            </a:r>
          </a:p>
          <a:p>
            <a:r>
              <a:rPr lang="en-GB" sz="2800" i="1" dirty="0" err="1"/>
              <a:t>xin</a:t>
            </a:r>
            <a:r>
              <a:rPr lang="en-GB" sz="2800" i="1" dirty="0"/>
              <a:t> </a:t>
            </a:r>
            <a:r>
              <a:rPr lang="en-GB" sz="2800" i="1" dirty="0" err="1"/>
              <a:t>zhu</a:t>
            </a:r>
            <a:r>
              <a:rPr lang="en-GB" sz="2800" dirty="0"/>
              <a:t> </a:t>
            </a:r>
            <a:r>
              <a:rPr lang="zh-CN" altLang="en-US" sz="2800" dirty="0"/>
              <a:t>信主 </a:t>
            </a:r>
            <a:r>
              <a:rPr lang="en-GB" altLang="zh-CN" sz="2800" dirty="0"/>
              <a:t>(28x) “Faith in God”</a:t>
            </a:r>
          </a:p>
          <a:p>
            <a:r>
              <a:rPr lang="en-GB" sz="2800" i="1" dirty="0" err="1"/>
              <a:t>xin</a:t>
            </a:r>
            <a:r>
              <a:rPr lang="en-GB" sz="2800" i="1" dirty="0"/>
              <a:t> </a:t>
            </a:r>
            <a:r>
              <a:rPr lang="en-GB" sz="2800" i="1" dirty="0" err="1"/>
              <a:t>xin</a:t>
            </a:r>
            <a:r>
              <a:rPr lang="en-GB" sz="2800" dirty="0"/>
              <a:t> </a:t>
            </a:r>
            <a:r>
              <a:rPr lang="zh-CN" altLang="en-US" sz="2800" dirty="0"/>
              <a:t>信心 </a:t>
            </a:r>
            <a:r>
              <a:rPr lang="en-GB" altLang="zh-CN" sz="2800" dirty="0"/>
              <a:t>(7x)</a:t>
            </a:r>
            <a:r>
              <a:rPr lang="en-GB" sz="2800" dirty="0"/>
              <a:t> “faithful heart-and-mind”</a:t>
            </a:r>
          </a:p>
          <a:p>
            <a:pPr marL="0" indent="0">
              <a:buNone/>
            </a:pPr>
            <a:endParaRPr lang="en-GB" dirty="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665820" y="3356992"/>
            <a:ext cx="7812360" cy="3370281"/>
          </a:xfrm>
          <a:prstGeom prst="rect">
            <a:avLst/>
          </a:prstGeom>
        </p:spPr>
      </p:pic>
    </p:spTree>
    <p:extLst>
      <p:ext uri="{BB962C8B-B14F-4D97-AF65-F5344CB8AC3E}">
        <p14:creationId xmlns:p14="http://schemas.microsoft.com/office/powerpoint/2010/main" val="2745904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7CB0E-DC88-47C5-8C0B-9072A6B46313}"/>
              </a:ext>
            </a:extLst>
          </p:cNvPr>
          <p:cNvSpPr>
            <a:spLocks noGrp="1"/>
          </p:cNvSpPr>
          <p:nvPr>
            <p:ph type="title"/>
          </p:nvPr>
        </p:nvSpPr>
        <p:spPr/>
        <p:txBody>
          <a:bodyPr/>
          <a:lstStyle/>
          <a:p>
            <a:r>
              <a:rPr lang="en-GB" sz="3200" dirty="0"/>
              <a:t>“Historical Evidences of Christianity for China” </a:t>
            </a:r>
          </a:p>
        </p:txBody>
      </p:sp>
      <p:sp>
        <p:nvSpPr>
          <p:cNvPr id="3" name="Content Placeholder 2">
            <a:extLst>
              <a:ext uri="{FF2B5EF4-FFF2-40B4-BE49-F238E27FC236}">
                <a16:creationId xmlns:a16="http://schemas.microsoft.com/office/drawing/2014/main" id="{737BEDF2-903C-4EAF-AE77-9781B1196C04}"/>
              </a:ext>
            </a:extLst>
          </p:cNvPr>
          <p:cNvSpPr>
            <a:spLocks noGrp="1"/>
          </p:cNvSpPr>
          <p:nvPr>
            <p:ph idx="1"/>
          </p:nvPr>
        </p:nvSpPr>
        <p:spPr/>
        <p:txBody>
          <a:bodyPr/>
          <a:lstStyle/>
          <a:p>
            <a:r>
              <a:rPr lang="en-GB" sz="2400" dirty="0"/>
              <a:t>“moral evidences”</a:t>
            </a:r>
          </a:p>
          <a:p>
            <a:r>
              <a:rPr lang="en-GB" sz="2400" dirty="0"/>
              <a:t>Influenced by the eighteenth-century religious philosopher Joseph Butler (1692—1752)</a:t>
            </a:r>
          </a:p>
          <a:p>
            <a:r>
              <a:rPr lang="en-GB" sz="2400" dirty="0"/>
              <a:t>self-evident moral system established by God </a:t>
            </a:r>
            <a:r>
              <a:rPr lang="en-GB" sz="2400" dirty="0">
                <a:sym typeface="Wingdings" panose="05000000000000000000" pitchFamily="2" charset="2"/>
              </a:rPr>
              <a:t> a</a:t>
            </a:r>
            <a:r>
              <a:rPr lang="en-GB" sz="2400" dirty="0"/>
              <a:t>ll human beings have the ability to recognise the moral nature of this system by virtue of their own divinely given moral faculties </a:t>
            </a:r>
            <a:r>
              <a:rPr lang="en-GB" sz="2400" dirty="0">
                <a:sym typeface="Wingdings" panose="05000000000000000000" pitchFamily="2" charset="2"/>
              </a:rPr>
              <a:t> </a:t>
            </a:r>
            <a:r>
              <a:rPr lang="en-GB" sz="2400" dirty="0"/>
              <a:t>truthfulness of Christianity can be demonstrated through “the moral experience of the individual man” and “the facts of the experience of society”</a:t>
            </a:r>
          </a:p>
          <a:p>
            <a:r>
              <a:rPr lang="en-GB" sz="2400" dirty="0">
                <a:sym typeface="Wingdings" panose="05000000000000000000" pitchFamily="2" charset="2"/>
              </a:rPr>
              <a:t> practical examples more convincing than references to biblical miracles and prophesies</a:t>
            </a:r>
            <a:endParaRPr lang="en-GB" sz="2400" dirty="0"/>
          </a:p>
        </p:txBody>
      </p:sp>
    </p:spTree>
    <p:extLst>
      <p:ext uri="{BB962C8B-B14F-4D97-AF65-F5344CB8AC3E}">
        <p14:creationId xmlns:p14="http://schemas.microsoft.com/office/powerpoint/2010/main" val="38606267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72116-3EBE-4E5F-B09A-AFBA2EA2D13D}"/>
              </a:ext>
            </a:extLst>
          </p:cNvPr>
          <p:cNvSpPr>
            <a:spLocks noGrp="1"/>
          </p:cNvSpPr>
          <p:nvPr>
            <p:ph type="title"/>
          </p:nvPr>
        </p:nvSpPr>
        <p:spPr/>
        <p:txBody>
          <a:bodyPr/>
          <a:lstStyle/>
          <a:p>
            <a:r>
              <a:rPr lang="en-GB" dirty="0"/>
              <a:t>Entangled histories</a:t>
            </a:r>
          </a:p>
        </p:txBody>
      </p:sp>
      <p:sp>
        <p:nvSpPr>
          <p:cNvPr id="3" name="Content Placeholder 2">
            <a:extLst>
              <a:ext uri="{FF2B5EF4-FFF2-40B4-BE49-F238E27FC236}">
                <a16:creationId xmlns:a16="http://schemas.microsoft.com/office/drawing/2014/main" id="{5BE3C4E3-BBB9-4112-8D9A-A1A55995D932}"/>
              </a:ext>
            </a:extLst>
          </p:cNvPr>
          <p:cNvSpPr>
            <a:spLocks noGrp="1"/>
          </p:cNvSpPr>
          <p:nvPr>
            <p:ph idx="1"/>
          </p:nvPr>
        </p:nvSpPr>
        <p:spPr/>
        <p:txBody>
          <a:bodyPr/>
          <a:lstStyle/>
          <a:p>
            <a:r>
              <a:rPr lang="en-GB" sz="2200" dirty="0"/>
              <a:t>“The Germans were another great people. During the Han dynasty they had no literature.”</a:t>
            </a:r>
            <a:r>
              <a:rPr lang="en-GB" sz="2200" baseline="30000" dirty="0"/>
              <a:t> </a:t>
            </a:r>
          </a:p>
          <a:p>
            <a:r>
              <a:rPr lang="en-GB" sz="2200" dirty="0"/>
              <a:t>“The early missionaries in Britain, during the Tang dynasty (618-905), taught the people how to make nets for better fishing.”</a:t>
            </a:r>
          </a:p>
          <a:p>
            <a:r>
              <a:rPr lang="en-GB" sz="2200" dirty="0"/>
              <a:t>“During the Warring States period in China, the Greek king Alexander the Great” (</a:t>
            </a:r>
            <a:r>
              <a:rPr lang="en-GB" sz="2200" i="1" dirty="0" err="1"/>
              <a:t>Zhonghua</a:t>
            </a:r>
            <a:r>
              <a:rPr lang="en-GB" sz="2200" i="1" dirty="0"/>
              <a:t> </a:t>
            </a:r>
            <a:r>
              <a:rPr lang="en-GB" sz="2200" i="1" dirty="0" err="1"/>
              <a:t>zhanguo</a:t>
            </a:r>
            <a:r>
              <a:rPr lang="en-GB" sz="2200" i="1" dirty="0"/>
              <a:t> shi </a:t>
            </a:r>
            <a:r>
              <a:rPr lang="en-GB" sz="2200" i="1" dirty="0" err="1"/>
              <a:t>Xila</a:t>
            </a:r>
            <a:r>
              <a:rPr lang="en-GB" sz="2200" i="1" dirty="0"/>
              <a:t> wang Da </a:t>
            </a:r>
            <a:r>
              <a:rPr lang="en-GB" sz="2200" i="1" dirty="0" err="1"/>
              <a:t>Yalishan</a:t>
            </a:r>
            <a:r>
              <a:rPr lang="en-GB" sz="2200" i="1" dirty="0"/>
              <a:t> </a:t>
            </a:r>
            <a:r>
              <a:rPr lang="zh-CN" altLang="en-US" sz="2200" dirty="0"/>
              <a:t>中華戰國時希臘王大亞力山</a:t>
            </a:r>
            <a:r>
              <a:rPr lang="en-GB" sz="2200" dirty="0"/>
              <a:t>) </a:t>
            </a:r>
          </a:p>
          <a:p>
            <a:r>
              <a:rPr lang="en-GB" sz="2200" dirty="0"/>
              <a:t>“During the </a:t>
            </a:r>
            <a:r>
              <a:rPr lang="en-GB" sz="2200" dirty="0" err="1"/>
              <a:t>Jiaqing</a:t>
            </a:r>
            <a:r>
              <a:rPr lang="en-GB" sz="2200" dirty="0"/>
              <a:t> period the French emperor Napoleon…” (</a:t>
            </a:r>
            <a:r>
              <a:rPr lang="en-GB" sz="2200" i="1" dirty="0" err="1"/>
              <a:t>Jiaqing</a:t>
            </a:r>
            <a:r>
              <a:rPr lang="en-GB" sz="2200" i="1" dirty="0"/>
              <a:t> </a:t>
            </a:r>
            <a:r>
              <a:rPr lang="en-GB" sz="2200" i="1" dirty="0" err="1"/>
              <a:t>nianjian</a:t>
            </a:r>
            <a:r>
              <a:rPr lang="en-GB" sz="2200" i="1" dirty="0"/>
              <a:t> </a:t>
            </a:r>
            <a:r>
              <a:rPr lang="en-GB" sz="2200" i="1" dirty="0" err="1"/>
              <a:t>Faguo</a:t>
            </a:r>
            <a:r>
              <a:rPr lang="en-GB" sz="2200" i="1" dirty="0"/>
              <a:t> </a:t>
            </a:r>
            <a:r>
              <a:rPr lang="en-GB" sz="2200" i="1" dirty="0" err="1"/>
              <a:t>huang</a:t>
            </a:r>
            <a:r>
              <a:rPr lang="en-GB" sz="2200" i="1" dirty="0"/>
              <a:t> </a:t>
            </a:r>
            <a:r>
              <a:rPr lang="en-GB" sz="2200" i="1" dirty="0" err="1"/>
              <a:t>Nabolun</a:t>
            </a:r>
            <a:r>
              <a:rPr lang="en-GB" sz="2200" dirty="0"/>
              <a:t>  </a:t>
            </a:r>
            <a:r>
              <a:rPr lang="zh-CN" altLang="en-US" sz="2200" dirty="0"/>
              <a:t>嘉慶年間法國皇拏波倫</a:t>
            </a:r>
            <a:r>
              <a:rPr lang="en-GB" sz="2200" dirty="0"/>
              <a:t>)</a:t>
            </a:r>
          </a:p>
          <a:p>
            <a:r>
              <a:rPr lang="en-GB" sz="2200" dirty="0"/>
              <a:t>“We will not describe the Christian schools in Syria and Asia Minor, which were so celebrated in the later Han dynasty.”</a:t>
            </a:r>
          </a:p>
          <a:p>
            <a:pPr marL="0" indent="0">
              <a:buNone/>
            </a:pPr>
            <a:endParaRPr lang="en-GB" dirty="0"/>
          </a:p>
        </p:txBody>
      </p:sp>
    </p:spTree>
    <p:extLst>
      <p:ext uri="{BB962C8B-B14F-4D97-AF65-F5344CB8AC3E}">
        <p14:creationId xmlns:p14="http://schemas.microsoft.com/office/powerpoint/2010/main" val="792313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1799D-B2E0-44A2-A0F1-FBD7C109A7C5}"/>
              </a:ext>
            </a:extLst>
          </p:cNvPr>
          <p:cNvSpPr>
            <a:spLocks noGrp="1"/>
          </p:cNvSpPr>
          <p:nvPr>
            <p:ph type="title"/>
          </p:nvPr>
        </p:nvSpPr>
        <p:spPr/>
        <p:txBody>
          <a:bodyPr/>
          <a:lstStyle/>
          <a:p>
            <a:r>
              <a:rPr lang="en-GB" dirty="0"/>
              <a:t>Efficacy-based faith</a:t>
            </a:r>
          </a:p>
        </p:txBody>
      </p:sp>
      <p:sp>
        <p:nvSpPr>
          <p:cNvPr id="3" name="Content Placeholder 2">
            <a:extLst>
              <a:ext uri="{FF2B5EF4-FFF2-40B4-BE49-F238E27FC236}">
                <a16:creationId xmlns:a16="http://schemas.microsoft.com/office/drawing/2014/main" id="{AE7B2223-A2E3-4AD7-8338-7EFEB5B607A3}"/>
              </a:ext>
            </a:extLst>
          </p:cNvPr>
          <p:cNvSpPr>
            <a:spLocks noGrp="1"/>
          </p:cNvSpPr>
          <p:nvPr>
            <p:ph idx="1"/>
          </p:nvPr>
        </p:nvSpPr>
        <p:spPr/>
        <p:txBody>
          <a:bodyPr/>
          <a:lstStyle/>
          <a:p>
            <a:pPr marL="0" indent="0">
              <a:buNone/>
            </a:pPr>
            <a:r>
              <a:rPr lang="en-GB" sz="2400" dirty="0"/>
              <a:t>“In Tokyo, Japan, there is a man belonging to the Japanese Christian Church who felt he had a call from God to do a great work for the [benefit] of his fellow-countrymen. But before doing much, he felt he must first learn more, and decided to go to the United States. He remained in one of the best Christian colleges for several years, then visited the most important places in Europe, Palestine, Egypt and India, and finally returned to Japan, having found that God had supplied his needs everywhere; his Lectures on Japan being well received wherever he went. He now wanted to build the biggest place of worship in the capital of Japan, but had not sufficient money. </a:t>
            </a:r>
          </a:p>
        </p:txBody>
      </p:sp>
    </p:spTree>
    <p:extLst>
      <p:ext uri="{BB962C8B-B14F-4D97-AF65-F5344CB8AC3E}">
        <p14:creationId xmlns:p14="http://schemas.microsoft.com/office/powerpoint/2010/main" val="3405966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D8496-F0A5-48E3-81E9-AF88FA192C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A0DA3A-AA32-4748-BA4E-AAE8BC9F8E3C}"/>
              </a:ext>
            </a:extLst>
          </p:cNvPr>
          <p:cNvSpPr>
            <a:spLocks noGrp="1"/>
          </p:cNvSpPr>
          <p:nvPr>
            <p:ph idx="1"/>
          </p:nvPr>
        </p:nvSpPr>
        <p:spPr/>
        <p:txBody>
          <a:bodyPr/>
          <a:lstStyle/>
          <a:p>
            <a:pPr marL="0" indent="0">
              <a:buNone/>
            </a:pPr>
            <a:r>
              <a:rPr lang="en-GB" sz="2200" dirty="0"/>
              <a:t>“He prayed to God and sought subscriptions from good men. A fine church was put up, but a great storm came and blew it down. He was not disheartened, but put up another, promising the builders that he would pay them on a certain day. He begged for money in all directions, but when the morning for payment came, he still lacked 500 dollars. He prayed to God, saying that it was in obedience to His call he left home travelled to foreign lands; it was in obedience to Him he had put up the Church, in order to do good to his countrymen; now he prayed Him to come to his rescue, as he had done his very best. He then went to breakfast. When at breakfast the post came in with a letter for him. In it was a cheque for 500 dollars! All this was done by </a:t>
            </a:r>
            <a:r>
              <a:rPr lang="en-GB" sz="2200" i="1" dirty="0"/>
              <a:t>Faith in God</a:t>
            </a:r>
            <a:r>
              <a:rPr lang="en-GB" sz="2200" dirty="0"/>
              <a:t>.” </a:t>
            </a:r>
            <a:r>
              <a:rPr lang="en-GB" sz="1600" dirty="0"/>
              <a:t>(Quote from “The Spiritual Benefits of Christianity”, p. 199. Emphasis in the original.)</a:t>
            </a:r>
          </a:p>
        </p:txBody>
      </p:sp>
    </p:spTree>
    <p:extLst>
      <p:ext uri="{BB962C8B-B14F-4D97-AF65-F5344CB8AC3E}">
        <p14:creationId xmlns:p14="http://schemas.microsoft.com/office/powerpoint/2010/main" val="2197084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44E97-8F23-4932-A3E9-DC8B6624BCF9}"/>
              </a:ext>
            </a:extLst>
          </p:cNvPr>
          <p:cNvSpPr>
            <a:spLocks noGrp="1"/>
          </p:cNvSpPr>
          <p:nvPr>
            <p:ph type="title"/>
          </p:nvPr>
        </p:nvSpPr>
        <p:spPr/>
        <p:txBody>
          <a:bodyPr/>
          <a:lstStyle/>
          <a:p>
            <a:r>
              <a:rPr lang="en-GB" dirty="0"/>
              <a:t>Revival, faith and prayer</a:t>
            </a:r>
          </a:p>
        </p:txBody>
      </p:sp>
      <p:sp>
        <p:nvSpPr>
          <p:cNvPr id="3" name="Content Placeholder 2">
            <a:extLst>
              <a:ext uri="{FF2B5EF4-FFF2-40B4-BE49-F238E27FC236}">
                <a16:creationId xmlns:a16="http://schemas.microsoft.com/office/drawing/2014/main" id="{2D3CE19E-8FD8-4B3F-92D8-6390AD677D15}"/>
              </a:ext>
            </a:extLst>
          </p:cNvPr>
          <p:cNvSpPr>
            <a:spLocks noGrp="1"/>
          </p:cNvSpPr>
          <p:nvPr>
            <p:ph idx="1"/>
          </p:nvPr>
        </p:nvSpPr>
        <p:spPr/>
        <p:txBody>
          <a:bodyPr/>
          <a:lstStyle/>
          <a:p>
            <a:pPr marL="0" indent="0">
              <a:buNone/>
            </a:pPr>
            <a:r>
              <a:rPr lang="en-GB" dirty="0"/>
              <a:t>“The great fruit of this revival is prayer. It was preceded by prayer, and it issues in prayer, which remains its chief agent. In previous awakenings, the ministry of the Word was the chief means…but the particular means of this present movement is “the prayer”; everyone is coming to believe in the </a:t>
            </a:r>
            <a:r>
              <a:rPr lang="en-GB" b="1" dirty="0"/>
              <a:t>efficacy of prayer</a:t>
            </a:r>
            <a:r>
              <a:rPr lang="en-GB" dirty="0"/>
              <a:t>.” (Evans 1967, p. 109) </a:t>
            </a:r>
          </a:p>
          <a:p>
            <a:pPr marL="0" indent="0">
              <a:buNone/>
            </a:pPr>
            <a:endParaRPr lang="en-GB" dirty="0"/>
          </a:p>
        </p:txBody>
      </p:sp>
    </p:spTree>
    <p:extLst>
      <p:ext uri="{BB962C8B-B14F-4D97-AF65-F5344CB8AC3E}">
        <p14:creationId xmlns:p14="http://schemas.microsoft.com/office/powerpoint/2010/main" val="10718249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6D606-CB75-4417-AB11-8A745B169738}"/>
              </a:ext>
            </a:extLst>
          </p:cNvPr>
          <p:cNvSpPr>
            <a:spLocks noGrp="1"/>
          </p:cNvSpPr>
          <p:nvPr>
            <p:ph type="title"/>
          </p:nvPr>
        </p:nvSpPr>
        <p:spPr/>
        <p:txBody>
          <a:bodyPr/>
          <a:lstStyle/>
          <a:p>
            <a:r>
              <a:rPr lang="en-GB" dirty="0"/>
              <a:t>Richard and Buddhism</a:t>
            </a:r>
          </a:p>
        </p:txBody>
      </p:sp>
      <p:sp>
        <p:nvSpPr>
          <p:cNvPr id="3" name="Content Placeholder 2">
            <a:extLst>
              <a:ext uri="{FF2B5EF4-FFF2-40B4-BE49-F238E27FC236}">
                <a16:creationId xmlns:a16="http://schemas.microsoft.com/office/drawing/2014/main" id="{2B1DA9C6-8615-4CDE-B9CD-B28C4CD630DC}"/>
              </a:ext>
            </a:extLst>
          </p:cNvPr>
          <p:cNvSpPr>
            <a:spLocks noGrp="1"/>
          </p:cNvSpPr>
          <p:nvPr>
            <p:ph idx="1"/>
          </p:nvPr>
        </p:nvSpPr>
        <p:spPr>
          <a:xfrm>
            <a:off x="457200" y="1844824"/>
            <a:ext cx="8229600" cy="4302125"/>
          </a:xfrm>
        </p:spPr>
        <p:txBody>
          <a:bodyPr/>
          <a:lstStyle/>
          <a:p>
            <a:r>
              <a:rPr lang="en-GB" sz="2400" dirty="0"/>
              <a:t>Creative interpretation of two key Buddhist scriptures: the first is </a:t>
            </a:r>
            <a:r>
              <a:rPr lang="en-GB" sz="2400" i="1" dirty="0" err="1"/>
              <a:t>Dasheng</a:t>
            </a:r>
            <a:r>
              <a:rPr lang="en-GB" sz="2400" i="1" dirty="0"/>
              <a:t> </a:t>
            </a:r>
            <a:r>
              <a:rPr lang="en-GB" sz="2400" i="1" dirty="0" err="1"/>
              <a:t>qixin</a:t>
            </a:r>
            <a:r>
              <a:rPr lang="en-GB" sz="2400" i="1" dirty="0"/>
              <a:t> </a:t>
            </a:r>
            <a:r>
              <a:rPr lang="en-GB" sz="2400" i="1" dirty="0" err="1"/>
              <a:t>lun</a:t>
            </a:r>
            <a:r>
              <a:rPr lang="en-GB" sz="2400" i="1" dirty="0"/>
              <a:t> </a:t>
            </a:r>
            <a:r>
              <a:rPr lang="zh-CN" altLang="en-US" sz="2400" dirty="0"/>
              <a:t>大乘起信論 </a:t>
            </a:r>
            <a:r>
              <a:rPr lang="en-GB" sz="2400" dirty="0"/>
              <a:t>(Awakening of Faith in the </a:t>
            </a:r>
            <a:r>
              <a:rPr lang="en-GB" sz="2400" dirty="0" err="1"/>
              <a:t>Mahāyāna</a:t>
            </a:r>
            <a:r>
              <a:rPr lang="en-GB" sz="2400" dirty="0"/>
              <a:t>), said to have been written by </a:t>
            </a:r>
            <a:r>
              <a:rPr lang="en-GB" sz="2400" dirty="0" err="1"/>
              <a:t>Aśvaghosha</a:t>
            </a:r>
            <a:r>
              <a:rPr lang="en-GB" sz="2400" dirty="0"/>
              <a:t> in Sanskrit and translated into Chinese by </a:t>
            </a:r>
            <a:r>
              <a:rPr lang="en-GB" sz="2400" dirty="0" err="1"/>
              <a:t>Paramārtha</a:t>
            </a:r>
            <a:r>
              <a:rPr lang="en-GB" sz="2400" dirty="0"/>
              <a:t> in 550 CE.</a:t>
            </a:r>
          </a:p>
          <a:p>
            <a:r>
              <a:rPr lang="en-GB" sz="2400" i="1" dirty="0" err="1"/>
              <a:t>Miaofa</a:t>
            </a:r>
            <a:r>
              <a:rPr lang="en-GB" sz="2400" i="1" dirty="0"/>
              <a:t> </a:t>
            </a:r>
            <a:r>
              <a:rPr lang="en-GB" sz="2400" i="1" dirty="0" err="1"/>
              <a:t>lianhua</a:t>
            </a:r>
            <a:r>
              <a:rPr lang="en-GB" sz="2400" i="1" dirty="0"/>
              <a:t> </a:t>
            </a:r>
            <a:r>
              <a:rPr lang="en-GB" sz="2400" i="1" dirty="0" err="1"/>
              <a:t>jing</a:t>
            </a:r>
            <a:r>
              <a:rPr lang="en-GB" sz="2400" dirty="0"/>
              <a:t> </a:t>
            </a:r>
            <a:r>
              <a:rPr lang="zh-CN" altLang="en-US" sz="2400" dirty="0"/>
              <a:t>妙法蓮華經</a:t>
            </a:r>
            <a:r>
              <a:rPr lang="en-GB" sz="2400" dirty="0"/>
              <a:t> or </a:t>
            </a:r>
            <a:r>
              <a:rPr lang="en-GB" sz="2400" i="1" dirty="0"/>
              <a:t>Lotus </a:t>
            </a:r>
            <a:r>
              <a:rPr lang="en-GB" sz="2400" i="1" dirty="0" err="1"/>
              <a:t>Sūtra</a:t>
            </a:r>
            <a:r>
              <a:rPr lang="en-GB" sz="2400" i="1" dirty="0"/>
              <a:t> of the Wonderful Dharma</a:t>
            </a:r>
            <a:r>
              <a:rPr lang="en-GB" sz="2400" dirty="0"/>
              <a:t> (Skt. </a:t>
            </a:r>
            <a:r>
              <a:rPr lang="en-GB" sz="2400" i="1" dirty="0" err="1"/>
              <a:t>Saddharmapuṇḍarīka</a:t>
            </a:r>
            <a:r>
              <a:rPr lang="en-GB" sz="2400" dirty="0"/>
              <a:t>); </a:t>
            </a:r>
          </a:p>
          <a:p>
            <a:r>
              <a:rPr lang="en-GB" sz="2400" dirty="0"/>
              <a:t>Richard used edition of the Japanese </a:t>
            </a:r>
            <a:r>
              <a:rPr lang="en-GB" sz="2400" dirty="0" err="1"/>
              <a:t>Nichiren</a:t>
            </a:r>
            <a:r>
              <a:rPr lang="en-GB" sz="2400" dirty="0"/>
              <a:t> Sect </a:t>
            </a:r>
          </a:p>
          <a:p>
            <a:r>
              <a:rPr lang="en-GB" sz="2400" dirty="0"/>
              <a:t>For </a:t>
            </a:r>
            <a:r>
              <a:rPr lang="en-GB" sz="2400" dirty="0" err="1"/>
              <a:t>Nichiren</a:t>
            </a:r>
            <a:r>
              <a:rPr lang="en-GB" sz="2400" dirty="0"/>
              <a:t>, as for Richard, it was imperative to engage oneself in active transformation of the world towards an ideal society </a:t>
            </a:r>
            <a:r>
              <a:rPr lang="en-GB" sz="2400" dirty="0">
                <a:sym typeface="Wingdings" panose="05000000000000000000" pitchFamily="2" charset="2"/>
              </a:rPr>
              <a:t> social and political activism</a:t>
            </a:r>
            <a:endParaRPr lang="en-GB" sz="2400" dirty="0"/>
          </a:p>
        </p:txBody>
      </p:sp>
    </p:spTree>
    <p:extLst>
      <p:ext uri="{BB962C8B-B14F-4D97-AF65-F5344CB8AC3E}">
        <p14:creationId xmlns:p14="http://schemas.microsoft.com/office/powerpoint/2010/main" val="42630780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72DE1-F671-40F0-A039-459B7CE86515}"/>
              </a:ext>
            </a:extLst>
          </p:cNvPr>
          <p:cNvSpPr>
            <a:spLocks noGrp="1"/>
          </p:cNvSpPr>
          <p:nvPr>
            <p:ph type="title"/>
          </p:nvPr>
        </p:nvSpPr>
        <p:spPr/>
        <p:txBody>
          <a:bodyPr/>
          <a:lstStyle/>
          <a:p>
            <a:r>
              <a:rPr lang="en-GB" dirty="0"/>
              <a:t>Towards a comparison of religion</a:t>
            </a:r>
          </a:p>
        </p:txBody>
      </p:sp>
      <p:sp>
        <p:nvSpPr>
          <p:cNvPr id="3" name="Content Placeholder 2">
            <a:extLst>
              <a:ext uri="{FF2B5EF4-FFF2-40B4-BE49-F238E27FC236}">
                <a16:creationId xmlns:a16="http://schemas.microsoft.com/office/drawing/2014/main" id="{7642B8A3-1BC7-4750-8B5D-C1367E39E46F}"/>
              </a:ext>
            </a:extLst>
          </p:cNvPr>
          <p:cNvSpPr>
            <a:spLocks noGrp="1"/>
          </p:cNvSpPr>
          <p:nvPr>
            <p:ph idx="1"/>
          </p:nvPr>
        </p:nvSpPr>
        <p:spPr/>
        <p:txBody>
          <a:bodyPr/>
          <a:lstStyle/>
          <a:p>
            <a:pPr>
              <a:buFont typeface="+mj-lt"/>
              <a:buAutoNum type="arabicPeriod"/>
            </a:pPr>
            <a:r>
              <a:rPr lang="en-GB" sz="2400" dirty="0"/>
              <a:t>Faith as a generically human religious experience </a:t>
            </a:r>
            <a:r>
              <a:rPr lang="en-GB" sz="2400" dirty="0">
                <a:sym typeface="Wingdings" panose="05000000000000000000" pitchFamily="2" charset="2"/>
              </a:rPr>
              <a:t> </a:t>
            </a:r>
            <a:r>
              <a:rPr lang="en-GB" sz="2400" dirty="0"/>
              <a:t>“vision of a common genealogy for all religious truth and a utopian future of global peace and religious unity” (Scott 2012, p. 53)</a:t>
            </a:r>
          </a:p>
          <a:p>
            <a:pPr>
              <a:buFont typeface="+mj-lt"/>
              <a:buAutoNum type="arabicPeriod"/>
            </a:pPr>
            <a:r>
              <a:rPr lang="en-GB" sz="2400" dirty="0"/>
              <a:t>Faith is a means of global spiritual, social, political and material progress</a:t>
            </a:r>
          </a:p>
          <a:p>
            <a:pPr>
              <a:buFont typeface="+mj-lt"/>
              <a:buAutoNum type="arabicPeriod"/>
            </a:pPr>
            <a:r>
              <a:rPr lang="en-GB" sz="2400" dirty="0"/>
              <a:t>Faith expressed in sincere prayer addressing spiritual as well as material needs will elicit a response</a:t>
            </a:r>
          </a:p>
          <a:p>
            <a:pPr>
              <a:buFont typeface="+mj-lt"/>
              <a:buAutoNum type="arabicPeriod"/>
            </a:pPr>
            <a:r>
              <a:rPr lang="en-GB" sz="2400" dirty="0"/>
              <a:t>Faith and its magical potency can serve as an expedient means (</a:t>
            </a:r>
            <a:r>
              <a:rPr lang="en-GB" sz="2400" dirty="0" err="1"/>
              <a:t>upāya</a:t>
            </a:r>
            <a:r>
              <a:rPr lang="en-GB" sz="2400" dirty="0"/>
              <a:t>; </a:t>
            </a:r>
            <a:r>
              <a:rPr lang="en-GB" sz="2400" dirty="0" err="1"/>
              <a:t>fangbian</a:t>
            </a:r>
            <a:r>
              <a:rPr lang="en-GB" sz="2400" dirty="0"/>
              <a:t> </a:t>
            </a:r>
            <a:r>
              <a:rPr lang="en-GB" sz="2400" dirty="0" err="1"/>
              <a:t>方便</a:t>
            </a:r>
            <a:r>
              <a:rPr lang="en-GB" sz="2400" dirty="0"/>
              <a:t>) for attainment of salvation for all those who are not yet ready to explore the depth of Christian theology</a:t>
            </a:r>
          </a:p>
          <a:p>
            <a:endParaRPr lang="en-GB" dirty="0"/>
          </a:p>
        </p:txBody>
      </p:sp>
    </p:spTree>
    <p:extLst>
      <p:ext uri="{BB962C8B-B14F-4D97-AF65-F5344CB8AC3E}">
        <p14:creationId xmlns:p14="http://schemas.microsoft.com/office/powerpoint/2010/main" val="2288261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A843E-6C9C-4029-A5FC-8CB333A4625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9DB0219-7DE8-48E8-8D67-A792CD56B288}"/>
              </a:ext>
            </a:extLst>
          </p:cNvPr>
          <p:cNvSpPr>
            <a:spLocks noGrp="1"/>
          </p:cNvSpPr>
          <p:nvPr>
            <p:ph idx="1"/>
          </p:nvPr>
        </p:nvSpPr>
        <p:spPr/>
        <p:txBody>
          <a:bodyPr/>
          <a:lstStyle/>
          <a:p>
            <a:r>
              <a:rPr lang="en-GB" sz="2400" dirty="0"/>
              <a:t>Faith in Richard’s understanding not a parochial concept on which Christianity had an exclusive claim</a:t>
            </a:r>
          </a:p>
          <a:p>
            <a:r>
              <a:rPr lang="en-GB" sz="2400" dirty="0"/>
              <a:t>Richard ideas are not a projection of preformed ideas onto the Chinese religious landscape. He developed his concept of faith by amalgamating experiences as a young man during the great Welsh revival (1858-60) with first-hand experiences of Chinese religiosity at temple fairs and local religious groups. Scripture-based discourse includes a more efficacy-based understanding of faith.</a:t>
            </a:r>
          </a:p>
          <a:p>
            <a:r>
              <a:rPr lang="en-GB" sz="2400" dirty="0"/>
              <a:t>Exchange of faith-related ideas was a </a:t>
            </a:r>
            <a:r>
              <a:rPr lang="en-GB" sz="2400"/>
              <a:t>two-way process</a:t>
            </a:r>
            <a:endParaRPr lang="en-GB" sz="2400" dirty="0"/>
          </a:p>
          <a:p>
            <a:endParaRPr lang="en-GB" sz="2400" dirty="0"/>
          </a:p>
        </p:txBody>
      </p:sp>
    </p:spTree>
    <p:extLst>
      <p:ext uri="{BB962C8B-B14F-4D97-AF65-F5344CB8AC3E}">
        <p14:creationId xmlns:p14="http://schemas.microsoft.com/office/powerpoint/2010/main" val="731112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Shanxi </a:t>
            </a:r>
            <a:r>
              <a:rPr lang="en-GB" dirty="0" err="1"/>
              <a:t>daxue</a:t>
            </a:r>
            <a:r>
              <a:rPr lang="en-GB" dirty="0"/>
              <a:t>, built in 1902</a:t>
            </a:r>
          </a:p>
        </p:txBody>
      </p:sp>
      <p:pic>
        <p:nvPicPr>
          <p:cNvPr id="9" name="Content Placeholder 8" descr="Image10.jpg"/>
          <p:cNvPicPr>
            <a:picLocks noGrp="1" noChangeAspect="1"/>
          </p:cNvPicPr>
          <p:nvPr>
            <p:ph idx="1"/>
          </p:nvPr>
        </p:nvPicPr>
        <p:blipFill>
          <a:blip r:embed="rId2" cstate="print"/>
          <a:stretch>
            <a:fillRect/>
          </a:stretch>
        </p:blipFill>
        <p:spPr>
          <a:xfrm>
            <a:off x="762000" y="2235200"/>
            <a:ext cx="7620000" cy="3225800"/>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Text Placeholder 4"/>
          <p:cNvSpPr>
            <a:spLocks noGrp="1"/>
          </p:cNvSpPr>
          <p:nvPr>
            <p:ph type="body" idx="1"/>
          </p:nvPr>
        </p:nvSpPr>
        <p:spPr/>
        <p:txBody>
          <a:bodyPr/>
          <a:lstStyle/>
          <a:p>
            <a:r>
              <a:rPr lang="en-GB" dirty="0"/>
              <a:t>Richard as Chancellor</a:t>
            </a:r>
          </a:p>
        </p:txBody>
      </p:sp>
      <p:pic>
        <p:nvPicPr>
          <p:cNvPr id="9" name="Content Placeholder 8" descr="Image13.tif"/>
          <p:cNvPicPr>
            <a:picLocks noGrp="1" noChangeAspect="1"/>
          </p:cNvPicPr>
          <p:nvPr>
            <p:ph sz="half" idx="2"/>
          </p:nvPr>
        </p:nvPicPr>
        <p:blipFill>
          <a:blip r:embed="rId2" cstate="print"/>
          <a:stretch>
            <a:fillRect/>
          </a:stretch>
        </p:blipFill>
        <p:spPr>
          <a:xfrm>
            <a:off x="1154950" y="2174875"/>
            <a:ext cx="2644687" cy="3951288"/>
          </a:xfrm>
        </p:spPr>
      </p:pic>
      <p:sp>
        <p:nvSpPr>
          <p:cNvPr id="7" name="Text Placeholder 6"/>
          <p:cNvSpPr>
            <a:spLocks noGrp="1"/>
          </p:cNvSpPr>
          <p:nvPr>
            <p:ph type="body" sz="quarter" idx="3"/>
          </p:nvPr>
        </p:nvSpPr>
        <p:spPr/>
        <p:txBody>
          <a:bodyPr/>
          <a:lstStyle/>
          <a:p>
            <a:r>
              <a:rPr lang="en-GB" dirty="0"/>
              <a:t>Governor </a:t>
            </a:r>
            <a:r>
              <a:rPr lang="en-GB" dirty="0" err="1"/>
              <a:t>Cen</a:t>
            </a:r>
            <a:r>
              <a:rPr lang="en-GB" dirty="0"/>
              <a:t> </a:t>
            </a:r>
            <a:r>
              <a:rPr lang="en-GB" dirty="0" err="1"/>
              <a:t>Chunxuan</a:t>
            </a:r>
            <a:r>
              <a:rPr lang="en-GB" dirty="0"/>
              <a:t> (1861-1933), 1902</a:t>
            </a:r>
          </a:p>
        </p:txBody>
      </p:sp>
      <p:pic>
        <p:nvPicPr>
          <p:cNvPr id="10" name="Content Placeholder 9" descr="Image20.tif"/>
          <p:cNvPicPr>
            <a:picLocks noGrp="1" noChangeAspect="1"/>
          </p:cNvPicPr>
          <p:nvPr>
            <p:ph sz="quarter" idx="4"/>
          </p:nvPr>
        </p:nvPicPr>
        <p:blipFill>
          <a:blip r:embed="rId3" cstate="print"/>
          <a:stretch>
            <a:fillRect/>
          </a:stretch>
        </p:blipFill>
        <p:spPr>
          <a:xfrm>
            <a:off x="5161150" y="2174875"/>
            <a:ext cx="3009524" cy="3951288"/>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pic>
        <p:nvPicPr>
          <p:cNvPr id="9" name="Content Placeholder 8" descr="Curriculum of Western subjects.jpg"/>
          <p:cNvPicPr>
            <a:picLocks noGrp="1" noChangeAspect="1"/>
          </p:cNvPicPr>
          <p:nvPr>
            <p:ph idx="1"/>
          </p:nvPr>
        </p:nvPicPr>
        <p:blipFill>
          <a:blip r:embed="rId2" cstate="print"/>
          <a:stretch>
            <a:fillRect/>
          </a:stretch>
        </p:blipFill>
        <p:spPr>
          <a:xfrm>
            <a:off x="2411760" y="64918"/>
            <a:ext cx="4320480" cy="6711334"/>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Problems and solutions</a:t>
            </a:r>
            <a:endParaRPr lang="en-GB" dirty="0"/>
          </a:p>
        </p:txBody>
      </p:sp>
      <p:sp>
        <p:nvSpPr>
          <p:cNvPr id="3" name="Content Placeholder 2"/>
          <p:cNvSpPr>
            <a:spLocks noGrp="1"/>
          </p:cNvSpPr>
          <p:nvPr>
            <p:ph idx="1"/>
          </p:nvPr>
        </p:nvSpPr>
        <p:spPr/>
        <p:txBody>
          <a:bodyPr/>
          <a:lstStyle/>
          <a:p>
            <a:r>
              <a:rPr lang="en-US" dirty="0"/>
              <a:t>Chinese side: How to contain the influence of Western learning whilst allowing it room to develop.</a:t>
            </a:r>
          </a:p>
          <a:p>
            <a:r>
              <a:rPr lang="en-US" dirty="0"/>
              <a:t>Western side: How to keep distance from </a:t>
            </a:r>
            <a:r>
              <a:rPr lang="en-US"/>
              <a:t>foreign imperialism.</a:t>
            </a:r>
            <a:endParaRPr lang="en-US" dirty="0"/>
          </a:p>
          <a:p>
            <a:endParaRPr lang="en-GB" dirty="0"/>
          </a:p>
        </p:txBody>
      </p:sp>
    </p:spTree>
    <p:extLst>
      <p:ext uri="{BB962C8B-B14F-4D97-AF65-F5344CB8AC3E}">
        <p14:creationId xmlns:p14="http://schemas.microsoft.com/office/powerpoint/2010/main" val="2800829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a compromise</a:t>
            </a:r>
            <a:r>
              <a:rPr lang="en-US" altLang="zh-CN" dirty="0"/>
              <a:t>/</a:t>
            </a:r>
            <a:r>
              <a:rPr lang="zh-CN" altLang="en-US" dirty="0"/>
              <a:t>达到妥协</a:t>
            </a:r>
            <a:endParaRPr lang="en-GB" dirty="0"/>
          </a:p>
        </p:txBody>
      </p:sp>
      <p:sp>
        <p:nvSpPr>
          <p:cNvPr id="3" name="Content Placeholder 2"/>
          <p:cNvSpPr>
            <a:spLocks noGrp="1"/>
          </p:cNvSpPr>
          <p:nvPr>
            <p:ph idx="1"/>
          </p:nvPr>
        </p:nvSpPr>
        <p:spPr/>
        <p:txBody>
          <a:bodyPr/>
          <a:lstStyle/>
          <a:p>
            <a:r>
              <a:rPr lang="en-US" altLang="zh-CN" dirty="0"/>
              <a:t>Two</a:t>
            </a:r>
            <a:r>
              <a:rPr lang="en-GB" altLang="zh-CN" dirty="0"/>
              <a:t> stages/</a:t>
            </a:r>
            <a:r>
              <a:rPr lang="zh-CN" altLang="en-US" dirty="0"/>
              <a:t>两个阶段</a:t>
            </a:r>
            <a:r>
              <a:rPr lang="en-GB" altLang="zh-CN" dirty="0"/>
              <a:t>: </a:t>
            </a:r>
          </a:p>
          <a:p>
            <a:r>
              <a:rPr lang="en-GB" altLang="zh-CN" dirty="0"/>
              <a:t>1) </a:t>
            </a:r>
            <a:r>
              <a:rPr lang="en-US" altLang="zh-CN" dirty="0"/>
              <a:t>Foundation of Sino-Western University; </a:t>
            </a:r>
          </a:p>
          <a:p>
            <a:r>
              <a:rPr lang="en-US" altLang="zh-CN" dirty="0"/>
              <a:t>2) Merger of Sino-Western Univ. and Shanxi Provincial University</a:t>
            </a:r>
            <a:endParaRPr lang="en-GB" dirty="0"/>
          </a:p>
        </p:txBody>
      </p:sp>
    </p:spTree>
    <p:extLst>
      <p:ext uri="{BB962C8B-B14F-4D97-AF65-F5344CB8AC3E}">
        <p14:creationId xmlns:p14="http://schemas.microsoft.com/office/powerpoint/2010/main" val="33306658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sz="3600" dirty="0"/>
              <a:t>Foundation of Sino-Western University</a:t>
            </a:r>
            <a:endParaRPr lang="en-GB" sz="3600" dirty="0"/>
          </a:p>
        </p:txBody>
      </p:sp>
      <p:sp>
        <p:nvSpPr>
          <p:cNvPr id="3" name="Content Placeholder 2"/>
          <p:cNvSpPr>
            <a:spLocks noGrp="1"/>
          </p:cNvSpPr>
          <p:nvPr>
            <p:ph idx="1"/>
          </p:nvPr>
        </p:nvSpPr>
        <p:spPr/>
        <p:txBody>
          <a:bodyPr/>
          <a:lstStyle/>
          <a:p>
            <a:r>
              <a:rPr lang="en-GB" altLang="zh-CN" b="1" dirty="0"/>
              <a:t>Points of contention:</a:t>
            </a:r>
          </a:p>
          <a:p>
            <a:r>
              <a:rPr lang="en-GB" dirty="0"/>
              <a:t>Teaching of Christianity</a:t>
            </a:r>
          </a:p>
          <a:p>
            <a:r>
              <a:rPr lang="en-GB" dirty="0"/>
              <a:t>Missionary control of the University</a:t>
            </a:r>
          </a:p>
          <a:p>
            <a:r>
              <a:rPr lang="en-GB" dirty="0"/>
              <a:t> Richard insisted on these two points</a:t>
            </a:r>
          </a:p>
          <a:p>
            <a:r>
              <a:rPr lang="en-GB" dirty="0"/>
              <a:t>Acceptance by Governor Cen </a:t>
            </a:r>
            <a:r>
              <a:rPr lang="en-GB" dirty="0">
                <a:sym typeface="Wingdings" panose="05000000000000000000" pitchFamily="2" charset="2"/>
              </a:rPr>
              <a:t> conclusion of Missionary case </a:t>
            </a:r>
            <a:r>
              <a:rPr lang="zh-TW" altLang="en-US" dirty="0">
                <a:sym typeface="Wingdings" panose="05000000000000000000" pitchFamily="2" charset="2"/>
              </a:rPr>
              <a:t>山西教案</a:t>
            </a:r>
            <a:r>
              <a:rPr lang="en-GB" dirty="0">
                <a:sym typeface="Wingdings" panose="05000000000000000000" pitchFamily="2" charset="2"/>
              </a:rPr>
              <a:t>; Shanxi province released from international dispute</a:t>
            </a:r>
            <a:endParaRPr lang="en-GB" dirty="0"/>
          </a:p>
          <a:p>
            <a:pPr marL="0" indent="0">
              <a:buNone/>
            </a:pPr>
            <a:endParaRPr lang="en-GB" dirty="0"/>
          </a:p>
        </p:txBody>
      </p:sp>
    </p:spTree>
    <p:extLst>
      <p:ext uri="{BB962C8B-B14F-4D97-AF65-F5344CB8AC3E}">
        <p14:creationId xmlns:p14="http://schemas.microsoft.com/office/powerpoint/2010/main" val="35929990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60648"/>
            <a:ext cx="8229600" cy="1008112"/>
          </a:xfrm>
        </p:spPr>
        <p:txBody>
          <a:bodyPr/>
          <a:lstStyle/>
          <a:p>
            <a:br>
              <a:rPr lang="en-GB" sz="2800" dirty="0"/>
            </a:br>
            <a:r>
              <a:rPr lang="en-GB" sz="2800" dirty="0"/>
              <a:t>Organization of Shanxi University: 1902–1904</a:t>
            </a:r>
            <a:br>
              <a:rPr lang="en-GB" sz="2800" dirty="0"/>
            </a:br>
            <a:r>
              <a:rPr lang="zh-CN" altLang="en-US" sz="2800" b="1" dirty="0"/>
              <a:t>中</a:t>
            </a:r>
            <a:r>
              <a:rPr lang="zh-TW" altLang="en-US" sz="2800" b="1" dirty="0"/>
              <a:t>学专斋 </a:t>
            </a:r>
            <a:r>
              <a:rPr lang="en-US" altLang="zh-CN" sz="2800" b="1" dirty="0"/>
              <a:t>- </a:t>
            </a:r>
            <a:r>
              <a:rPr lang="zh-TW" altLang="en-US" sz="2800" b="1" dirty="0"/>
              <a:t> 西学专斋</a:t>
            </a:r>
            <a:br>
              <a:rPr lang="zh-TW" altLang="en-US" sz="2800" b="1" dirty="0"/>
            </a:br>
            <a:endParaRPr lang="en-GB" sz="2800" b="1" dirty="0"/>
          </a:p>
        </p:txBody>
      </p:sp>
      <p:pic>
        <p:nvPicPr>
          <p:cNvPr id="9" name="Content Placeholder 8"/>
          <p:cNvPicPr>
            <a:picLocks noGrp="1" noChangeAspect="1"/>
          </p:cNvPicPr>
          <p:nvPr>
            <p:ph idx="1"/>
          </p:nvPr>
        </p:nvPicPr>
        <p:blipFill>
          <a:blip r:embed="rId2"/>
          <a:stretch>
            <a:fillRect/>
          </a:stretch>
        </p:blipFill>
        <p:spPr>
          <a:xfrm>
            <a:off x="1547664" y="1484784"/>
            <a:ext cx="6264696" cy="4838199"/>
          </a:xfrm>
          <a:prstGeom prst="rect">
            <a:avLst/>
          </a:prstGeom>
        </p:spPr>
      </p:pic>
    </p:spTree>
    <p:extLst>
      <p:ext uri="{BB962C8B-B14F-4D97-AF65-F5344CB8AC3E}">
        <p14:creationId xmlns:p14="http://schemas.microsoft.com/office/powerpoint/2010/main" val="42920692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Shanxi Provincial University</a:t>
            </a:r>
          </a:p>
        </p:txBody>
      </p:sp>
      <p:sp>
        <p:nvSpPr>
          <p:cNvPr id="3" name="Content Placeholder 2"/>
          <p:cNvSpPr>
            <a:spLocks noGrp="1"/>
          </p:cNvSpPr>
          <p:nvPr>
            <p:ph idx="1"/>
          </p:nvPr>
        </p:nvSpPr>
        <p:spPr/>
        <p:txBody>
          <a:bodyPr/>
          <a:lstStyle/>
          <a:p>
            <a:r>
              <a:rPr lang="en-GB" dirty="0"/>
              <a:t>1901: Possibility to convert traditional academies (</a:t>
            </a:r>
            <a:r>
              <a:rPr lang="zh-CN" altLang="en-US" dirty="0"/>
              <a:t>书院</a:t>
            </a:r>
            <a:r>
              <a:rPr lang="en-GB" altLang="zh-CN" dirty="0"/>
              <a:t>) into institutions of higher education (</a:t>
            </a:r>
            <a:r>
              <a:rPr lang="zh-CN" altLang="en-US" dirty="0"/>
              <a:t>高等学校</a:t>
            </a:r>
            <a:r>
              <a:rPr lang="en-US" altLang="zh-CN" dirty="0"/>
              <a:t>) </a:t>
            </a:r>
            <a:r>
              <a:rPr lang="en-US" altLang="zh-CN" dirty="0">
                <a:sym typeface="Wingdings" panose="05000000000000000000" pitchFamily="2" charset="2"/>
              </a:rPr>
              <a:t> Governor </a:t>
            </a:r>
            <a:r>
              <a:rPr lang="en-GB" altLang="zh-CN" dirty="0">
                <a:sym typeface="Wingdings" panose="05000000000000000000" pitchFamily="2" charset="2"/>
              </a:rPr>
              <a:t>Cen merged two academies to create Shanxi Provincial University  response to imperial edict</a:t>
            </a:r>
          </a:p>
          <a:p>
            <a:r>
              <a:rPr lang="en-GB" dirty="0">
                <a:sym typeface="Wingdings" panose="05000000000000000000" pitchFamily="2" charset="2"/>
              </a:rPr>
              <a:t> competition to Sino-Western University</a:t>
            </a:r>
          </a:p>
          <a:p>
            <a:r>
              <a:rPr lang="en-GB" dirty="0">
                <a:sym typeface="Wingdings" panose="05000000000000000000" pitchFamily="2" charset="2"/>
              </a:rPr>
              <a:t>Richard objected creation of Shanxi Provincial University as he feared rivalry</a:t>
            </a:r>
            <a:endParaRPr lang="en-GB" dirty="0"/>
          </a:p>
        </p:txBody>
      </p:sp>
    </p:spTree>
    <p:extLst>
      <p:ext uri="{BB962C8B-B14F-4D97-AF65-F5344CB8AC3E}">
        <p14:creationId xmlns:p14="http://schemas.microsoft.com/office/powerpoint/2010/main" val="12646468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Merger negotiations/</a:t>
            </a:r>
            <a:r>
              <a:rPr lang="zh-CN" altLang="en-US" dirty="0"/>
              <a:t>合并</a:t>
            </a:r>
            <a:r>
              <a:rPr lang="zh-TW" altLang="en-US" dirty="0"/>
              <a:t>筹商</a:t>
            </a:r>
            <a:endParaRPr lang="en-GB" dirty="0"/>
          </a:p>
        </p:txBody>
      </p:sp>
      <p:sp>
        <p:nvSpPr>
          <p:cNvPr id="3" name="Content Placeholder 2"/>
          <p:cNvSpPr>
            <a:spLocks noGrp="1"/>
          </p:cNvSpPr>
          <p:nvPr>
            <p:ph idx="1"/>
          </p:nvPr>
        </p:nvSpPr>
        <p:spPr/>
        <p:txBody>
          <a:bodyPr/>
          <a:lstStyle/>
          <a:p>
            <a:r>
              <a:rPr lang="en-GB" sz="2800" dirty="0"/>
              <a:t>Spring 1902</a:t>
            </a:r>
          </a:p>
          <a:p>
            <a:r>
              <a:rPr lang="en-GB" sz="2800" dirty="0"/>
              <a:t>New University was merger </a:t>
            </a:r>
            <a:r>
              <a:rPr lang="en-GB" sz="2800" dirty="0">
                <a:sym typeface="Wingdings" panose="05000000000000000000" pitchFamily="2" charset="2"/>
              </a:rPr>
              <a:t> hence responsibility needs to be shared</a:t>
            </a:r>
          </a:p>
          <a:p>
            <a:r>
              <a:rPr lang="en-GB" sz="2800" dirty="0">
                <a:sym typeface="Wingdings" panose="05000000000000000000" pitchFamily="2" charset="2"/>
              </a:rPr>
              <a:t>Problem: Can Christianity be taught?</a:t>
            </a:r>
          </a:p>
          <a:p>
            <a:r>
              <a:rPr lang="en-GB" sz="2800" dirty="0">
                <a:sym typeface="Wingdings" panose="05000000000000000000" pitchFamily="2" charset="2"/>
              </a:rPr>
              <a:t>“Christianity should never be taught in the University” (Chinese view)</a:t>
            </a:r>
          </a:p>
          <a:p>
            <a:r>
              <a:rPr lang="en-GB" sz="2800" dirty="0">
                <a:sym typeface="Wingdings" panose="05000000000000000000" pitchFamily="2" charset="2"/>
              </a:rPr>
              <a:t>“religious liberty had been agreed to by China in several treaties with foreign nations” (Richard)</a:t>
            </a:r>
          </a:p>
          <a:p>
            <a:endParaRPr lang="en-GB" dirty="0"/>
          </a:p>
        </p:txBody>
      </p:sp>
    </p:spTree>
    <p:extLst>
      <p:ext uri="{BB962C8B-B14F-4D97-AF65-F5344CB8AC3E}">
        <p14:creationId xmlns:p14="http://schemas.microsoft.com/office/powerpoint/2010/main" val="28202980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Merger negotiations/</a:t>
            </a:r>
            <a:r>
              <a:rPr lang="zh-CN" altLang="en-US" dirty="0"/>
              <a:t>合并</a:t>
            </a:r>
            <a:r>
              <a:rPr lang="zh-TW" altLang="en-US" dirty="0"/>
              <a:t>筹商</a:t>
            </a:r>
            <a:endParaRPr lang="en-GB" dirty="0"/>
          </a:p>
        </p:txBody>
      </p:sp>
      <p:sp>
        <p:nvSpPr>
          <p:cNvPr id="3" name="Content Placeholder 2"/>
          <p:cNvSpPr>
            <a:spLocks noGrp="1"/>
          </p:cNvSpPr>
          <p:nvPr>
            <p:ph idx="1"/>
          </p:nvPr>
        </p:nvSpPr>
        <p:spPr/>
        <p:txBody>
          <a:bodyPr/>
          <a:lstStyle/>
          <a:p>
            <a:r>
              <a:rPr lang="en-GB" sz="2800" dirty="0"/>
              <a:t>Richard conceded:</a:t>
            </a:r>
          </a:p>
          <a:p>
            <a:pPr>
              <a:buFont typeface="Wingdings" panose="05000000000000000000" pitchFamily="2" charset="2"/>
              <a:buChar char="Ø"/>
            </a:pPr>
            <a:r>
              <a:rPr lang="en-GB" sz="2800" dirty="0"/>
              <a:t>Teaching Christianity would create tension</a:t>
            </a:r>
          </a:p>
          <a:p>
            <a:pPr>
              <a:buFont typeface="Wingdings" panose="05000000000000000000" pitchFamily="2" charset="2"/>
              <a:buChar char="Ø"/>
            </a:pPr>
            <a:r>
              <a:rPr lang="en-GB" sz="2800" dirty="0"/>
              <a:t>Teaching did not include religious education/theology</a:t>
            </a:r>
          </a:p>
          <a:p>
            <a:pPr>
              <a:buFont typeface="Wingdings" panose="05000000000000000000" pitchFamily="2" charset="2"/>
              <a:buChar char="Ø"/>
            </a:pPr>
            <a:r>
              <a:rPr lang="en-GB" sz="2800" dirty="0"/>
              <a:t>Subject of religious liberty avoided</a:t>
            </a:r>
          </a:p>
          <a:p>
            <a:pPr>
              <a:buFont typeface="Wingdings" panose="05000000000000000000" pitchFamily="2" charset="2"/>
              <a:buChar char="Ø"/>
            </a:pPr>
            <a:r>
              <a:rPr lang="en-GB" sz="2800" dirty="0"/>
              <a:t>“Chinese university with Christian characteristics” (Ng, 2008, p. 84)</a:t>
            </a:r>
          </a:p>
          <a:p>
            <a:pPr>
              <a:buFont typeface="Wingdings" panose="05000000000000000000" pitchFamily="2" charset="2"/>
              <a:buChar char="Ø"/>
            </a:pPr>
            <a:r>
              <a:rPr lang="en-GB" sz="2800" dirty="0"/>
              <a:t>Richard: not for purpose of “teaching Christianity but for giving general knowledge”</a:t>
            </a:r>
          </a:p>
        </p:txBody>
      </p:sp>
    </p:spTree>
    <p:extLst>
      <p:ext uri="{BB962C8B-B14F-4D97-AF65-F5344CB8AC3E}">
        <p14:creationId xmlns:p14="http://schemas.microsoft.com/office/powerpoint/2010/main" val="16500490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Merger negotiations/</a:t>
            </a:r>
            <a:r>
              <a:rPr lang="zh-CN" altLang="en-US" dirty="0"/>
              <a:t>合并</a:t>
            </a:r>
            <a:r>
              <a:rPr lang="zh-TW" altLang="en-US" dirty="0"/>
              <a:t>筹商</a:t>
            </a:r>
            <a:endParaRPr lang="en-GB" dirty="0"/>
          </a:p>
        </p:txBody>
      </p:sp>
      <p:sp>
        <p:nvSpPr>
          <p:cNvPr id="3" name="Content Placeholder 2"/>
          <p:cNvSpPr>
            <a:spLocks noGrp="1"/>
          </p:cNvSpPr>
          <p:nvPr>
            <p:ph idx="1"/>
          </p:nvPr>
        </p:nvSpPr>
        <p:spPr/>
        <p:txBody>
          <a:bodyPr/>
          <a:lstStyle/>
          <a:p>
            <a:r>
              <a:rPr lang="en-GB" dirty="0"/>
              <a:t>Cen </a:t>
            </a:r>
            <a:r>
              <a:rPr lang="en-GB" dirty="0" err="1"/>
              <a:t>Chunxuan</a:t>
            </a:r>
            <a:r>
              <a:rPr lang="en-GB" dirty="0"/>
              <a:t> was also pragmatic</a:t>
            </a:r>
          </a:p>
          <a:p>
            <a:r>
              <a:rPr lang="en-GB" dirty="0"/>
              <a:t>He allowed the missionaries to run the Western Department</a:t>
            </a:r>
          </a:p>
          <a:p>
            <a:r>
              <a:rPr lang="en-GB" dirty="0"/>
              <a:t>Missionaries could be used to improve quality of education, provide teachers, textbooks and so forth</a:t>
            </a:r>
          </a:p>
        </p:txBody>
      </p:sp>
    </p:spTree>
    <p:extLst>
      <p:ext uri="{BB962C8B-B14F-4D97-AF65-F5344CB8AC3E}">
        <p14:creationId xmlns:p14="http://schemas.microsoft.com/office/powerpoint/2010/main" val="4157150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TR statue.jpg"/>
          <p:cNvPicPr>
            <a:picLocks noGrp="1" noChangeAspect="1"/>
          </p:cNvPicPr>
          <p:nvPr>
            <p:ph idx="1"/>
          </p:nvPr>
        </p:nvPicPr>
        <p:blipFill>
          <a:blip r:embed="rId3" cstate="print"/>
          <a:stretch>
            <a:fillRect/>
          </a:stretch>
        </p:blipFill>
        <p:spPr>
          <a:xfrm>
            <a:off x="2411760" y="116632"/>
            <a:ext cx="4546221" cy="6575784"/>
          </a:xfr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a:t>李提摩太沙龙</a:t>
            </a:r>
            <a:endParaRPr lang="en-GB"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29208" y="1161108"/>
            <a:ext cx="8147248" cy="5428857"/>
          </a:xfrm>
        </p:spPr>
      </p:pic>
    </p:spTree>
    <p:extLst>
      <p:ext uri="{BB962C8B-B14F-4D97-AF65-F5344CB8AC3E}">
        <p14:creationId xmlns:p14="http://schemas.microsoft.com/office/powerpoint/2010/main" val="8147214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845022"/>
            <a:ext cx="4040188" cy="639762"/>
          </a:xfrm>
        </p:spPr>
        <p:txBody>
          <a:bodyPr/>
          <a:lstStyle/>
          <a:p>
            <a:pPr algn="ctr"/>
            <a:r>
              <a:rPr lang="en-GB" dirty="0"/>
              <a:t>“Pray to the true God”</a:t>
            </a:r>
          </a:p>
        </p:txBody>
      </p:sp>
      <p:pic>
        <p:nvPicPr>
          <p:cNvPr id="7" name="Content Placeholder 6" descr="Image14.TIF"/>
          <p:cNvPicPr>
            <a:picLocks noGrp="1" noChangeAspect="1"/>
          </p:cNvPicPr>
          <p:nvPr>
            <p:ph sz="half" idx="2"/>
          </p:nvPr>
        </p:nvPicPr>
        <p:blipFill>
          <a:blip r:embed="rId2" cstate="print"/>
          <a:stretch>
            <a:fillRect/>
          </a:stretch>
        </p:blipFill>
        <p:spPr>
          <a:xfrm>
            <a:off x="1203375" y="2174875"/>
            <a:ext cx="2547838" cy="3951288"/>
          </a:xfrm>
        </p:spPr>
      </p:pic>
      <p:sp>
        <p:nvSpPr>
          <p:cNvPr id="5" name="Text Placeholder 4"/>
          <p:cNvSpPr>
            <a:spLocks noGrp="1"/>
          </p:cNvSpPr>
          <p:nvPr>
            <p:ph type="body" sz="quarter" idx="3"/>
          </p:nvPr>
        </p:nvSpPr>
        <p:spPr>
          <a:xfrm>
            <a:off x="4645025" y="1124744"/>
            <a:ext cx="4041775" cy="639762"/>
          </a:xfrm>
        </p:spPr>
        <p:txBody>
          <a:bodyPr/>
          <a:lstStyle/>
          <a:p>
            <a:pPr algn="ctr"/>
            <a:r>
              <a:rPr lang="en-GB" sz="2000" dirty="0"/>
              <a:t>John Bunyan’s</a:t>
            </a:r>
          </a:p>
          <a:p>
            <a:pPr algn="ctr"/>
            <a:r>
              <a:rPr lang="en-GB" sz="2000" i="1" dirty="0"/>
              <a:t>The Pilgrim’s Progress</a:t>
            </a:r>
            <a:endParaRPr lang="en-GB" sz="2000" dirty="0"/>
          </a:p>
        </p:txBody>
      </p:sp>
      <p:pic>
        <p:nvPicPr>
          <p:cNvPr id="8" name="Content Placeholder 7" descr="Image17.jpg"/>
          <p:cNvPicPr>
            <a:picLocks noGrp="1" noChangeAspect="1"/>
          </p:cNvPicPr>
          <p:nvPr>
            <p:ph sz="quarter" idx="4"/>
          </p:nvPr>
        </p:nvPicPr>
        <p:blipFill>
          <a:blip r:embed="rId3" cstate="print"/>
          <a:stretch>
            <a:fillRect/>
          </a:stretch>
        </p:blipFill>
        <p:spPr>
          <a:xfrm>
            <a:off x="5322474" y="2174875"/>
            <a:ext cx="2686876" cy="3951288"/>
          </a:xfr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pic>
        <p:nvPicPr>
          <p:cNvPr id="7" name="Content Placeholder 6" descr="Boyd Allen_the North Pacific.jpg"/>
          <p:cNvPicPr>
            <a:picLocks noGrp="1" noChangeAspect="1"/>
          </p:cNvPicPr>
          <p:nvPr>
            <p:ph idx="1"/>
          </p:nvPr>
        </p:nvPicPr>
        <p:blipFill>
          <a:blip r:embed="rId2" cstate="print"/>
          <a:stretch>
            <a:fillRect/>
          </a:stretch>
        </p:blipFill>
        <p:spPr>
          <a:xfrm>
            <a:off x="2771800" y="622141"/>
            <a:ext cx="3960440" cy="5914258"/>
          </a:xfr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Text Placeholder 4"/>
          <p:cNvSpPr>
            <a:spLocks noGrp="1"/>
          </p:cNvSpPr>
          <p:nvPr>
            <p:ph type="body" idx="1"/>
          </p:nvPr>
        </p:nvSpPr>
        <p:spPr/>
        <p:txBody>
          <a:bodyPr/>
          <a:lstStyle/>
          <a:p>
            <a:r>
              <a:rPr lang="en-GB" dirty="0"/>
              <a:t>“The conversation</a:t>
            </a:r>
          </a:p>
          <a:p>
            <a:r>
              <a:rPr lang="en-GB" dirty="0"/>
              <a:t>in the barn”</a:t>
            </a:r>
          </a:p>
        </p:txBody>
      </p:sp>
      <p:pic>
        <p:nvPicPr>
          <p:cNvPr id="9" name="Content Placeholder 8" descr="Image16.tif"/>
          <p:cNvPicPr>
            <a:picLocks noGrp="1" noChangeAspect="1"/>
          </p:cNvPicPr>
          <p:nvPr>
            <p:ph sz="half" idx="2"/>
          </p:nvPr>
        </p:nvPicPr>
        <p:blipFill>
          <a:blip r:embed="rId2" cstate="print"/>
          <a:stretch>
            <a:fillRect/>
          </a:stretch>
        </p:blipFill>
        <p:spPr>
          <a:xfrm>
            <a:off x="1248457" y="2174875"/>
            <a:ext cx="2457674" cy="3951288"/>
          </a:xfrm>
        </p:spPr>
      </p:pic>
      <p:sp>
        <p:nvSpPr>
          <p:cNvPr id="7" name="Text Placeholder 6"/>
          <p:cNvSpPr>
            <a:spLocks noGrp="1"/>
          </p:cNvSpPr>
          <p:nvPr>
            <p:ph type="body" sz="quarter" idx="3"/>
          </p:nvPr>
        </p:nvSpPr>
        <p:spPr/>
        <p:txBody>
          <a:bodyPr/>
          <a:lstStyle/>
          <a:p>
            <a:r>
              <a:rPr lang="en-GB" dirty="0"/>
              <a:t>“Confronted by brigands”</a:t>
            </a:r>
          </a:p>
        </p:txBody>
      </p:sp>
      <p:pic>
        <p:nvPicPr>
          <p:cNvPr id="10" name="Content Placeholder 9" descr="Image15.tif"/>
          <p:cNvPicPr>
            <a:picLocks noGrp="1" noChangeAspect="1"/>
          </p:cNvPicPr>
          <p:nvPr>
            <p:ph sz="quarter" idx="4"/>
          </p:nvPr>
        </p:nvPicPr>
        <p:blipFill>
          <a:blip r:embed="rId3" cstate="print"/>
          <a:stretch>
            <a:fillRect/>
          </a:stretch>
        </p:blipFill>
        <p:spPr>
          <a:xfrm>
            <a:off x="5384349" y="2174875"/>
            <a:ext cx="2563126" cy="3951288"/>
          </a:xfrm>
        </p:spPr>
      </p:pic>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134</TotalTime>
  <Words>2012</Words>
  <Application>Microsoft Office PowerPoint</Application>
  <PresentationFormat>On-screen Show (4:3)</PresentationFormat>
  <Paragraphs>128</Paragraphs>
  <Slides>44</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44</vt:i4>
      </vt:variant>
    </vt:vector>
  </HeadingPairs>
  <TitlesOfParts>
    <vt:vector size="51" baseType="lpstr">
      <vt:lpstr>Arial</vt:lpstr>
      <vt:lpstr>Calibri</vt:lpstr>
      <vt:lpstr>Tahoma</vt:lpstr>
      <vt:lpstr>Times New Roman</vt:lpstr>
      <vt:lpstr>Wingdings</vt:lpstr>
      <vt:lpstr>Quadrant</vt:lpstr>
      <vt:lpstr>ThemeKatharina</vt:lpstr>
      <vt:lpstr>Timothy Richard (1845-1919)</vt:lpstr>
      <vt:lpstr>“In this building Timothy Richard was born on 10th October 1845. He was the great gift of the Baptist Missionary Society and the Welsh nation to China.”</vt:lpstr>
      <vt:lpstr>William Soothill, Timothy Richard of China (1924)</vt:lpstr>
      <vt:lpstr>The Welsh Academy Encyclopedia of Wales</vt:lpstr>
      <vt:lpstr>Sir Robert Hart (1835-1911)</vt:lpstr>
      <vt:lpstr>PowerPoint Presentation</vt:lpstr>
      <vt:lpstr>Timothy and Mary Richard wearing Chinese dress, ca. 1880</vt:lpstr>
      <vt:lpstr>Timothy Richard and family, China, ca. 1880-1887</vt:lpstr>
      <vt:lpstr>Issue of Wanguo gongbao, 1891</vt:lpstr>
      <vt:lpstr>Kang Youwei 康有為 (1858-1927)</vt:lpstr>
      <vt:lpstr>Offices of the Christian Literature Society, Shanghai</vt:lpstr>
      <vt:lpstr>Chinese translation of Mackenzie’s The Nineteenth Century</vt:lpstr>
      <vt:lpstr>Richard in his Preface to  The Nineteenth Century</vt:lpstr>
      <vt:lpstr>Richard’s Experience-Based Approach to Missionary Work</vt:lpstr>
      <vt:lpstr>Approach to Missionary Work, cont. </vt:lpstr>
      <vt:lpstr>Jiu shi jiao yi 救世教益 (On the Benefits of the Teaching that Saves the World)</vt:lpstr>
      <vt:lpstr>PowerPoint Presentation</vt:lpstr>
      <vt:lpstr>PowerPoint Presentation</vt:lpstr>
      <vt:lpstr>PowerPoint Presentation</vt:lpstr>
      <vt:lpstr>Use of xin 信</vt:lpstr>
      <vt:lpstr>“Historical Evidences of Christianity for China” </vt:lpstr>
      <vt:lpstr>Entangled histories</vt:lpstr>
      <vt:lpstr>Efficacy-based faith</vt:lpstr>
      <vt:lpstr>PowerPoint Presentation</vt:lpstr>
      <vt:lpstr>Revival, faith and prayer</vt:lpstr>
      <vt:lpstr>Richard and Buddhism</vt:lpstr>
      <vt:lpstr>Towards a comparison of religion</vt:lpstr>
      <vt:lpstr>Conclusion</vt:lpstr>
      <vt:lpstr>Shanxi daxue, built in 1902</vt:lpstr>
      <vt:lpstr>PowerPoint Presentation</vt:lpstr>
      <vt:lpstr>PowerPoint Presentation</vt:lpstr>
      <vt:lpstr>Problems and solutions</vt:lpstr>
      <vt:lpstr>Finding a compromise/达到妥协</vt:lpstr>
      <vt:lpstr>Foundation of Sino-Western University</vt:lpstr>
      <vt:lpstr> Organization of Shanxi University: 1902–1904 中学专斋 -  西学专斋 </vt:lpstr>
      <vt:lpstr>Shanxi Provincial University</vt:lpstr>
      <vt:lpstr>Merger negotiations/合并筹商</vt:lpstr>
      <vt:lpstr>Merger negotiations/合并筹商</vt:lpstr>
      <vt:lpstr>Merger negotiations/合并筹商</vt:lpstr>
      <vt:lpstr>PowerPoint Presentation</vt:lpstr>
      <vt:lpstr>李提摩太沙龙</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cp:lastModifiedBy>
  <cp:revision>18</cp:revision>
  <dcterms:created xsi:type="dcterms:W3CDTF">2010-02-10T05:41:56Z</dcterms:created>
  <dcterms:modified xsi:type="dcterms:W3CDTF">2020-12-14T15:33:26Z</dcterms:modified>
</cp:coreProperties>
</file>