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28"/>
  </p:normalViewPr>
  <p:slideViewPr>
    <p:cSldViewPr snapToGrid="0">
      <p:cViewPr varScale="1">
        <p:scale>
          <a:sx n="62" d="100"/>
          <a:sy n="62" d="100"/>
        </p:scale>
        <p:origin x="208" y="10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A49929-781A-984D-85C2-298BF5F6EA41}" type="datetimeFigureOut">
              <a:rPr lang="en-US" smtClean="0"/>
              <a:t>9/27/22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5F5A88-7FE4-254C-9256-98B88A952BC1}" type="slidenum">
              <a:rPr lang="en-US" smtClean="0"/>
              <a:t>‹#›</a:t>
            </a:fld>
            <a:endParaRPr lang="en-US"/>
          </a:p>
        </p:txBody>
      </p:sp>
    </p:spTree>
    <p:extLst>
      <p:ext uri="{BB962C8B-B14F-4D97-AF65-F5344CB8AC3E}">
        <p14:creationId xmlns:p14="http://schemas.microsoft.com/office/powerpoint/2010/main" val="3869335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5F5A88-7FE4-254C-9256-98B88A952BC1}" type="slidenum">
              <a:rPr lang="en-US" smtClean="0"/>
              <a:t>1</a:t>
            </a:fld>
            <a:endParaRPr lang="en-US"/>
          </a:p>
        </p:txBody>
      </p:sp>
    </p:spTree>
    <p:extLst>
      <p:ext uri="{BB962C8B-B14F-4D97-AF65-F5344CB8AC3E}">
        <p14:creationId xmlns:p14="http://schemas.microsoft.com/office/powerpoint/2010/main" val="594644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D4D7F-6ECF-BB21-1DEB-14E53AAEA70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6667CA2-5983-6CF4-1BDC-BA2693FDDC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8E5A27-2882-920C-3ABE-E4340A5A6399}"/>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723B7335-A2A2-AFF4-F4AB-A55537C7A0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7D072-CB7D-EE68-A888-C730F8C0C96A}"/>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359996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4F371-06B0-1311-1E7F-D106595CF5C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69659DC-F1E1-39E6-D284-74F92D5D48C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3A481D-684A-5ECD-4A90-503CCDC8D272}"/>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755DEF7C-4173-0CB8-6CD9-9E7D9798BA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5AF882-A3A3-351C-2D5D-C8E501B27549}"/>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1076172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46A60-61F4-FEDF-DD1F-76928115706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58B8DBC-DA1A-D385-CEA8-EE368C689B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589CA61-8593-8C24-E9D3-2EF98D5102F5}"/>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501AF401-4E60-3157-F7D9-AA5D680DBC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190DA8-ADAC-7D2D-1B3C-B644C41E0CAF}"/>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2784736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52336-F6B6-FE86-6322-9AA4041613D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4417F17-ECAF-C727-0E32-9EA9D142EE7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F807590-49CB-521C-FD4D-4FA46E93B86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AC2745D-193D-AAF2-ADA6-56CEDE008C80}"/>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6" name="Footer Placeholder 5">
            <a:extLst>
              <a:ext uri="{FF2B5EF4-FFF2-40B4-BE49-F238E27FC236}">
                <a16:creationId xmlns:a16="http://schemas.microsoft.com/office/drawing/2014/main" id="{0319EAE1-7B08-0C6B-568D-B91F970AAC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7F066F-BAB0-52C0-2E41-F8DD595D8F48}"/>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872564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274C9-31AF-D918-BEF9-66F170A81CC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F4AA8F9-4D0A-B3A7-59C0-5394D3A4AA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2FB6C1-467F-AEEA-5AD0-2C97FB9D6AE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E1451DF-0E58-AF74-4D26-2A08C15933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48CE429-7D74-45E0-B26E-442BC57B6C6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C9A012F-6083-B140-F64E-8F7B835EE304}"/>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8" name="Footer Placeholder 7">
            <a:extLst>
              <a:ext uri="{FF2B5EF4-FFF2-40B4-BE49-F238E27FC236}">
                <a16:creationId xmlns:a16="http://schemas.microsoft.com/office/drawing/2014/main" id="{6E0AD6D0-F3FD-D632-7411-9E7EA37BF5B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F41060D-E46D-92E8-43F1-F73B316D72EA}"/>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227475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9A931-EF2E-212F-7FC6-B6AE3120539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EEEE432-B910-C3F2-04D2-BDF232017855}"/>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4" name="Footer Placeholder 3">
            <a:extLst>
              <a:ext uri="{FF2B5EF4-FFF2-40B4-BE49-F238E27FC236}">
                <a16:creationId xmlns:a16="http://schemas.microsoft.com/office/drawing/2014/main" id="{1D4072F2-B7E5-EB8A-DD9B-911641C8E7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89BA74-8520-481D-1150-A2D3D096ABF7}"/>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2217867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F250F3-E5B1-8399-23D1-AF3915EB90E9}"/>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3" name="Footer Placeholder 2">
            <a:extLst>
              <a:ext uri="{FF2B5EF4-FFF2-40B4-BE49-F238E27FC236}">
                <a16:creationId xmlns:a16="http://schemas.microsoft.com/office/drawing/2014/main" id="{44ABC369-3F5A-A12D-4C05-DB55CB64024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31F60B9-11AC-56AB-7B6E-A4D48B82250A}"/>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1585531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8C156-4BD1-5659-69E8-7A88410B30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0282080-9191-A9E4-F2B6-2C8AD1C4A4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0A2EA9B-2BE6-611C-63E8-A22A5B0DF4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BF431D-2867-1BCE-62F2-7F2AB1744C80}"/>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6" name="Footer Placeholder 5">
            <a:extLst>
              <a:ext uri="{FF2B5EF4-FFF2-40B4-BE49-F238E27FC236}">
                <a16:creationId xmlns:a16="http://schemas.microsoft.com/office/drawing/2014/main" id="{C7B322F8-23A1-3EB8-B464-9A3A60F47B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8B51B2-CED1-0CDB-0C68-17520DBFFACC}"/>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126672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56E69-96B3-079A-832B-C627FC38EE1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AEE2A06-80DB-5B62-F756-95608AD037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2D56EB3-15F0-9692-22CB-0AFB2FCA56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B02C01-0EC8-42AC-A935-FAA63485637B}"/>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6" name="Footer Placeholder 5">
            <a:extLst>
              <a:ext uri="{FF2B5EF4-FFF2-40B4-BE49-F238E27FC236}">
                <a16:creationId xmlns:a16="http://schemas.microsoft.com/office/drawing/2014/main" id="{A3DC9C03-B304-853C-AAE3-0E3F5A7156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51639C-F8B4-DA60-1337-CD1D8B7D6EA9}"/>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3006024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A39F5-34EE-8ECF-6761-79C8D903068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79B0A7-F652-30BF-0AA2-3625BA1D34B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5054D4-2F64-9133-1363-0E2F1E4B5842}"/>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900ADDC3-2AEF-8826-722B-F40F95BDF2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E70B5A-6EDD-8FAF-4C39-8450EBAD36DD}"/>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1567231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94B2C9-189B-5DEB-CFEF-48FAB9A1720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B75AA34-BCAD-4F9B-1B4E-F0AB308381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BF3F63-EA4E-160E-5BAD-12B17EEAFF39}"/>
              </a:ext>
            </a:extLst>
          </p:cNvPr>
          <p:cNvSpPr>
            <a:spLocks noGrp="1"/>
          </p:cNvSpPr>
          <p:nvPr>
            <p:ph type="dt" sz="half" idx="10"/>
          </p:nvPr>
        </p:nvSpPr>
        <p:spPr/>
        <p:txBody>
          <a:body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209A4AB3-6206-27F7-7705-4DA89E6F17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1C911C-3564-E65D-3787-B593A626B48A}"/>
              </a:ext>
            </a:extLst>
          </p:cNvPr>
          <p:cNvSpPr>
            <a:spLocks noGrp="1"/>
          </p:cNvSpPr>
          <p:nvPr>
            <p:ph type="sldNum" sz="quarter" idx="12"/>
          </p:nvPr>
        </p:nvSpPr>
        <p:spPr/>
        <p:txBody>
          <a:bodyPr/>
          <a:lstStyle/>
          <a:p>
            <a:fld id="{A869623B-D193-2840-9961-96CC12019DC0}" type="slidenum">
              <a:rPr lang="en-US" smtClean="0"/>
              <a:t>‹#›</a:t>
            </a:fld>
            <a:endParaRPr lang="en-US"/>
          </a:p>
        </p:txBody>
      </p:sp>
    </p:spTree>
    <p:extLst>
      <p:ext uri="{BB962C8B-B14F-4D97-AF65-F5344CB8AC3E}">
        <p14:creationId xmlns:p14="http://schemas.microsoft.com/office/powerpoint/2010/main" val="1702738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4628A0-8965-A8A9-7E73-51EAA56118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19FE5B7-8976-1CBC-7B18-1CA56B251E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22D979-C26B-C867-FB3B-0AA2044DCD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EE982-EDA5-D243-8E16-87B3924B1530}" type="datetimeFigureOut">
              <a:rPr lang="en-US" smtClean="0"/>
              <a:t>9/27/22</a:t>
            </a:fld>
            <a:endParaRPr lang="en-US"/>
          </a:p>
        </p:txBody>
      </p:sp>
      <p:sp>
        <p:nvSpPr>
          <p:cNvPr id="5" name="Footer Placeholder 4">
            <a:extLst>
              <a:ext uri="{FF2B5EF4-FFF2-40B4-BE49-F238E27FC236}">
                <a16:creationId xmlns:a16="http://schemas.microsoft.com/office/drawing/2014/main" id="{BF1B8467-7832-F5B6-4A1D-BCA34E9355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CD5B364-7844-68D1-CF6A-2B6C8D528E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69623B-D193-2840-9961-96CC12019DC0}" type="slidenum">
              <a:rPr lang="en-US" smtClean="0"/>
              <a:t>‹#›</a:t>
            </a:fld>
            <a:endParaRPr lang="en-US"/>
          </a:p>
        </p:txBody>
      </p:sp>
    </p:spTree>
    <p:extLst>
      <p:ext uri="{BB962C8B-B14F-4D97-AF65-F5344CB8AC3E}">
        <p14:creationId xmlns:p14="http://schemas.microsoft.com/office/powerpoint/2010/main" val="1821346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www.psychologytoday.com/us/blog/thoughts-thinking/201904/open-mindedness-and-skepticism-in-critical-thinking" TargetMode="External"/><Relationship Id="rId3" Type="http://schemas.openxmlformats.org/officeDocument/2006/relationships/hyperlink" Target="https://www.monash.edu/learnhq/enhance-your-thinking/critical-thinking/what-is-critical-thinking" TargetMode="External"/><Relationship Id="rId7" Type="http://schemas.openxmlformats.org/officeDocument/2006/relationships/hyperlink" Target="https://www.indeed.com/career-advice/career-development/effective-communication" TargetMode="External"/><Relationship Id="rId2" Type="http://schemas.openxmlformats.org/officeDocument/2006/relationships/hyperlink" Target="https://www.austincc.edu/about-acc" TargetMode="External"/><Relationship Id="rId1" Type="http://schemas.openxmlformats.org/officeDocument/2006/relationships/slideLayout" Target="../slideLayouts/slideLayout2.xml"/><Relationship Id="rId6" Type="http://schemas.openxmlformats.org/officeDocument/2006/relationships/hyperlink" Target="https://www.languagehumanities.org/what-is-the-connection-between-communication-and-critical-thinking.htm" TargetMode="External"/><Relationship Id="rId5" Type="http://schemas.openxmlformats.org/officeDocument/2006/relationships/hyperlink" Target="https://files.eric.ed.gov/fulltext/ED570171.pdf" TargetMode="External"/><Relationship Id="rId10" Type="http://schemas.openxmlformats.org/officeDocument/2006/relationships/hyperlink" Target="https://conceptboard.com/blog/brainstorming-techniques-templates/" TargetMode="External"/><Relationship Id="rId4" Type="http://schemas.openxmlformats.org/officeDocument/2006/relationships/hyperlink" Target="https://www.verywellmind.com/be-more-open-minded-4690673" TargetMode="External"/><Relationship Id="rId9" Type="http://schemas.openxmlformats.org/officeDocument/2006/relationships/hyperlink" Target="https://www.nyu.edu/faculty/tea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1">
            <a:extLst>
              <a:ext uri="{FF2B5EF4-FFF2-40B4-BE49-F238E27FC236}">
                <a16:creationId xmlns:a16="http://schemas.microsoft.com/office/drawing/2014/main" id="{1986619E-870D-8D98-416D-B765BCAF4C04}"/>
              </a:ext>
            </a:extLst>
          </p:cNvPr>
          <p:cNvSpPr txBox="1"/>
          <p:nvPr/>
        </p:nvSpPr>
        <p:spPr>
          <a:xfrm>
            <a:off x="171449" y="134302"/>
            <a:ext cx="2105025" cy="53149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tabLst>
                <a:tab pos="2865755" algn="ctr"/>
                <a:tab pos="5731510" algn="r"/>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Brooklyn Smith ,221690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tabLst>
                <a:tab pos="2865755" algn="ctr"/>
                <a:tab pos="5731510" algn="r"/>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ECGE4005P</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dirty="0">
                <a:effectLst/>
                <a:latin typeface="Times New Roman" panose="02020603050405020304" pitchFamily="18" charset="0"/>
                <a:ea typeface="Times New Roman" panose="02020603050405020304" pitchFamily="18" charset="0"/>
              </a:rPr>
              <a:t> </a:t>
            </a:r>
          </a:p>
        </p:txBody>
      </p:sp>
      <p:sp>
        <p:nvSpPr>
          <p:cNvPr id="5" name="Text Box 1">
            <a:extLst>
              <a:ext uri="{FF2B5EF4-FFF2-40B4-BE49-F238E27FC236}">
                <a16:creationId xmlns:a16="http://schemas.microsoft.com/office/drawing/2014/main" id="{60326817-2B90-0F35-95B3-2890503F220F}"/>
              </a:ext>
            </a:extLst>
          </p:cNvPr>
          <p:cNvSpPr txBox="1"/>
          <p:nvPr/>
        </p:nvSpPr>
        <p:spPr>
          <a:xfrm>
            <a:off x="2994025" y="33337"/>
            <a:ext cx="6946900" cy="126492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000" u="sng" dirty="0">
                <a:ln>
                  <a:noFill/>
                </a:ln>
                <a:solidFill>
                  <a:srgbClr val="70AD47"/>
                </a:solidFill>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Critical Thinking </a:t>
            </a:r>
            <a:endParaRPr lang="en-GB" sz="1050" dirty="0">
              <a:effectLst/>
              <a:latin typeface="Times New Roman" panose="02020603050405020304" pitchFamily="18" charset="0"/>
              <a:ea typeface="Times New Roman" panose="02020603050405020304" pitchFamily="18" charset="0"/>
            </a:endParaRPr>
          </a:p>
          <a:p>
            <a:pPr algn="ctr"/>
            <a:r>
              <a:rPr lang="en-GB" u="sng" dirty="0">
                <a:ln>
                  <a:noFill/>
                </a:ln>
                <a:solidFill>
                  <a:srgbClr val="70AD47"/>
                </a:solidFill>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and the qualities that influence the development of critical thinking</a:t>
            </a:r>
            <a:r>
              <a:rPr lang="en-GB" sz="2000" u="sng" dirty="0">
                <a:ln>
                  <a:noFill/>
                </a:ln>
                <a:solidFill>
                  <a:srgbClr val="70AD47"/>
                </a:solidFill>
                <a:effectLst>
                  <a:outerShdw blurRad="38100" dist="19050" dir="2700000" algn="tl">
                    <a:schemeClr val="dk1">
                      <a:alpha val="40000"/>
                    </a:schemeClr>
                  </a:outerShdw>
                </a:effectLst>
                <a:latin typeface="Times New Roman" panose="02020603050405020304" pitchFamily="18" charset="0"/>
                <a:ea typeface="Times New Roman" panose="02020603050405020304" pitchFamily="18" charset="0"/>
              </a:rPr>
              <a:t>.</a:t>
            </a:r>
            <a:endParaRPr lang="en-GB" sz="1050" dirty="0">
              <a:effectLst/>
              <a:latin typeface="Times New Roman" panose="02020603050405020304" pitchFamily="18" charset="0"/>
              <a:ea typeface="Times New Roman" panose="02020603050405020304" pitchFamily="18" charset="0"/>
            </a:endParaRPr>
          </a:p>
          <a:p>
            <a:pPr algn="ctr"/>
            <a:r>
              <a:rPr lang="en-GB" sz="3600" b="1" u="none" strike="noStrike" dirty="0">
                <a:ln w="11113" cap="flat" cmpd="sng" algn="ctr">
                  <a:solidFill>
                    <a:srgbClr val="ED7D31"/>
                  </a:solidFill>
                  <a:prstDash val="solid"/>
                  <a:round/>
                </a:ln>
                <a:solidFill>
                  <a:srgbClr val="F7CAAC"/>
                </a:solidFill>
                <a:effectLst/>
                <a:latin typeface="Times New Roman" panose="02020603050405020304" pitchFamily="18"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6" name="Text Box 9">
            <a:extLst>
              <a:ext uri="{FF2B5EF4-FFF2-40B4-BE49-F238E27FC236}">
                <a16:creationId xmlns:a16="http://schemas.microsoft.com/office/drawing/2014/main" id="{61B56781-EBA7-DF00-F1D8-FA78663F8A9D}"/>
              </a:ext>
            </a:extLst>
          </p:cNvPr>
          <p:cNvSpPr txBox="1"/>
          <p:nvPr/>
        </p:nvSpPr>
        <p:spPr>
          <a:xfrm>
            <a:off x="7620" y="981432"/>
            <a:ext cx="4154466" cy="1534862"/>
          </a:xfrm>
          <a:prstGeom prst="rect">
            <a:avLst/>
          </a:prstGeom>
          <a:solidFill>
            <a:schemeClr val="accent6"/>
          </a:solidFill>
          <a:ln>
            <a:noFill/>
          </a:ln>
        </p:spPr>
        <p:style>
          <a:lnRef idx="0">
            <a:scrgbClr r="0" g="0" b="0"/>
          </a:lnRef>
          <a:fillRef idx="0">
            <a:scrgbClr r="0" g="0" b="0"/>
          </a:fillRef>
          <a:effectRef idx="0">
            <a:scrgbClr r="0" g="0" b="0"/>
          </a:effectRef>
          <a:fontRef idx="minor">
            <a:schemeClr val="accent2"/>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GB" sz="1200" u="dbl" dirty="0">
                <a:solidFill>
                  <a:srgbClr val="000000"/>
                </a:solidFill>
                <a:effectLst/>
                <a:latin typeface="Aharoni" panose="02010803020104030203" pitchFamily="2" charset="-79"/>
                <a:ea typeface="Times New Roman" panose="02020603050405020304" pitchFamily="18" charset="0"/>
              </a:rPr>
              <a:t>What is critical thinking?</a:t>
            </a:r>
            <a:endParaRPr lang="en-GB" sz="1200" dirty="0">
              <a:effectLst/>
              <a:latin typeface="Times New Roman" panose="02020603050405020304" pitchFamily="18" charset="0"/>
              <a:ea typeface="Times New Roman" panose="02020603050405020304" pitchFamily="18" charset="0"/>
            </a:endParaRPr>
          </a:p>
          <a:p>
            <a:r>
              <a:rPr lang="en-GB" sz="1200" dirty="0">
                <a:solidFill>
                  <a:srgbClr val="000000"/>
                </a:solidFill>
                <a:effectLst/>
                <a:latin typeface="+mj-lt"/>
                <a:ea typeface="Times New Roman" panose="02020603050405020304" pitchFamily="18" charset="0"/>
              </a:rPr>
              <a:t>Critical thinking is the process of looking over an issue or situation and being able to question, analyse, interpret, evaluate, and make a judgement about the information. </a:t>
            </a:r>
            <a:endParaRPr lang="en-GB" sz="1200" dirty="0">
              <a:effectLst/>
              <a:latin typeface="+mj-lt"/>
              <a:ea typeface="Times New Roman" panose="02020603050405020304" pitchFamily="18" charset="0"/>
            </a:endParaRPr>
          </a:p>
          <a:p>
            <a:r>
              <a:rPr lang="en-GB" sz="1200" dirty="0">
                <a:solidFill>
                  <a:srgbClr val="000000"/>
                </a:solidFill>
                <a:effectLst/>
                <a:latin typeface="+mj-lt"/>
                <a:ea typeface="Times New Roman" panose="02020603050405020304" pitchFamily="18" charset="0"/>
              </a:rPr>
              <a:t>According to the Monash University website they quote </a:t>
            </a:r>
            <a:endParaRPr lang="en-GB" sz="1200" dirty="0">
              <a:effectLst/>
              <a:latin typeface="+mj-lt"/>
              <a:ea typeface="Times New Roman" panose="02020603050405020304" pitchFamily="18" charset="0"/>
            </a:endParaRPr>
          </a:p>
          <a:p>
            <a:r>
              <a:rPr lang="en-GB" sz="1200" dirty="0">
                <a:solidFill>
                  <a:srgbClr val="000000"/>
                </a:solidFill>
                <a:effectLst/>
                <a:latin typeface="+mj-lt"/>
                <a:ea typeface="Times New Roman" panose="02020603050405020304" pitchFamily="18" charset="0"/>
              </a:rPr>
              <a:t>'’The Term ‘critical comes from the Greek word </a:t>
            </a:r>
            <a:r>
              <a:rPr lang="en-GB" sz="1200" dirty="0" err="1">
                <a:solidFill>
                  <a:srgbClr val="000000"/>
                </a:solidFill>
                <a:effectLst/>
                <a:latin typeface="+mj-lt"/>
                <a:ea typeface="Times New Roman" panose="02020603050405020304" pitchFamily="18" charset="0"/>
              </a:rPr>
              <a:t>Kritikos</a:t>
            </a:r>
            <a:r>
              <a:rPr lang="en-GB" sz="1200" dirty="0">
                <a:solidFill>
                  <a:srgbClr val="000000"/>
                </a:solidFill>
                <a:effectLst/>
                <a:latin typeface="+mj-lt"/>
                <a:ea typeface="Times New Roman" panose="02020603050405020304" pitchFamily="18" charset="0"/>
              </a:rPr>
              <a:t> meaning ‘’able to judge or discern’’. </a:t>
            </a:r>
          </a:p>
          <a:p>
            <a:r>
              <a:rPr lang="en-GB" sz="1200" dirty="0">
                <a:solidFill>
                  <a:srgbClr val="000000"/>
                </a:solidFill>
                <a:latin typeface="+mj-lt"/>
                <a:ea typeface="Times New Roman" panose="02020603050405020304" pitchFamily="18" charset="0"/>
              </a:rPr>
              <a:t>(Monash University,2022)</a:t>
            </a:r>
            <a:endParaRPr lang="en-GB" sz="1200" dirty="0">
              <a:effectLst/>
              <a:latin typeface="+mj-lt"/>
              <a:ea typeface="Times New Roman" panose="02020603050405020304" pitchFamily="18" charset="0"/>
            </a:endParaRPr>
          </a:p>
          <a:p>
            <a:r>
              <a:rPr lang="en-GB" sz="700" dirty="0">
                <a:solidFill>
                  <a:srgbClr val="000000"/>
                </a:solidFill>
                <a:effectLst/>
                <a:latin typeface="AppleSystemUIFont"/>
                <a:ea typeface="Times New Roman" panose="02020603050405020304" pitchFamily="18" charset="0"/>
                <a:cs typeface="AppleSystemUIFont"/>
              </a:rPr>
              <a:t> </a:t>
            </a:r>
            <a:endParaRPr lang="en-GB" sz="1200" dirty="0">
              <a:effectLst/>
              <a:latin typeface="Times New Roman" panose="02020603050405020304" pitchFamily="18" charset="0"/>
              <a:ea typeface="Times New Roman" panose="02020603050405020304" pitchFamily="18" charset="0"/>
            </a:endParaRPr>
          </a:p>
        </p:txBody>
      </p:sp>
      <p:sp>
        <p:nvSpPr>
          <p:cNvPr id="7" name="Text Box 4">
            <a:extLst>
              <a:ext uri="{FF2B5EF4-FFF2-40B4-BE49-F238E27FC236}">
                <a16:creationId xmlns:a16="http://schemas.microsoft.com/office/drawing/2014/main" id="{BC317474-7DB0-A18B-09B8-44A711A6CED9}"/>
              </a:ext>
            </a:extLst>
          </p:cNvPr>
          <p:cNvSpPr txBox="1"/>
          <p:nvPr/>
        </p:nvSpPr>
        <p:spPr>
          <a:xfrm>
            <a:off x="-15967" y="2732760"/>
            <a:ext cx="6849026" cy="2222035"/>
          </a:xfrm>
          <a:prstGeom prst="rect">
            <a:avLst/>
          </a:prstGeom>
          <a:solidFill>
            <a:schemeClr val="accent6">
              <a:lumMod val="40000"/>
              <a:lumOff val="60000"/>
            </a:scheme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200" u="dbl" dirty="0">
                <a:effectLst/>
                <a:latin typeface="Aharoni" panose="02010803020104030203" pitchFamily="2" charset="-79"/>
                <a:ea typeface="Times New Roman" panose="02020603050405020304" pitchFamily="18" charset="0"/>
              </a:rPr>
              <a:t>Communication</a:t>
            </a:r>
            <a:endParaRPr lang="en-GB" sz="1200" dirty="0">
              <a:effectLst/>
              <a:latin typeface="Times New Roman" panose="02020603050405020304" pitchFamily="18" charset="0"/>
              <a:ea typeface="Times New Roman" panose="02020603050405020304" pitchFamily="18" charset="0"/>
            </a:endParaRPr>
          </a:p>
          <a:p>
            <a:r>
              <a:rPr lang="en-GB" sz="1200" dirty="0">
                <a:effectLst/>
                <a:latin typeface="+mj-lt"/>
                <a:ea typeface="Times New Roman" panose="02020603050405020304" pitchFamily="18" charset="0"/>
              </a:rPr>
              <a:t>Being a good communicator is having the ability to engage in a conversation with people and make sure it is consistent and offers value. Good communicators will be able to get their point across clearly but also will be able to get the other person to understand the information effectively and easily. </a:t>
            </a:r>
          </a:p>
          <a:p>
            <a:r>
              <a:rPr lang="en-GB" sz="1200" dirty="0">
                <a:effectLst/>
                <a:latin typeface="+mj-lt"/>
                <a:ea typeface="Times New Roman" panose="02020603050405020304" pitchFamily="18" charset="0"/>
              </a:rPr>
              <a:t>To be able to critically think you must be a good communicator. To be able to see something from a different perspective you must be able to communicate efficiently whilst allowing yourself to accept other individuals’ viewpoints. Adults who can examine the process of how other people think are more than likely to be better communicators and according to </a:t>
            </a:r>
            <a:r>
              <a:rPr lang="en-GB" sz="1200" dirty="0">
                <a:solidFill>
                  <a:srgbClr val="000000"/>
                </a:solidFill>
                <a:effectLst/>
                <a:latin typeface="+mj-lt"/>
                <a:ea typeface="Times New Roman" panose="02020603050405020304" pitchFamily="18" charset="0"/>
              </a:rPr>
              <a:t>Miller, B. (September 2022) </a:t>
            </a:r>
            <a:r>
              <a:rPr lang="en-GB" sz="1200" dirty="0">
                <a:effectLst/>
                <a:latin typeface="+mj-lt"/>
                <a:ea typeface="Times New Roman" panose="02020603050405020304" pitchFamily="18" charset="0"/>
              </a:rPr>
              <a:t>this type of analysis is very important when it comes to critical thinking. </a:t>
            </a:r>
          </a:p>
          <a:p>
            <a:r>
              <a:rPr lang="en-GB" sz="1200" dirty="0">
                <a:effectLst/>
                <a:latin typeface="+mj-lt"/>
                <a:ea typeface="Times New Roman" panose="02020603050405020304" pitchFamily="18" charset="0"/>
              </a:rPr>
              <a:t>However, individuals that find communicating more difficult more than likely will find critically thinking harder as they are unable to problem solve or consider other perspectives which are another two important qualities needed when critically thinking.</a:t>
            </a:r>
          </a:p>
          <a:p>
            <a:r>
              <a:rPr lang="en-GB" sz="1200" u="none" strike="noStrike" dirty="0">
                <a:effectLst/>
                <a:latin typeface="Aharoni" panose="02010803020104030203" pitchFamily="2" charset="-79"/>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8" name="Text Box 5">
            <a:extLst>
              <a:ext uri="{FF2B5EF4-FFF2-40B4-BE49-F238E27FC236}">
                <a16:creationId xmlns:a16="http://schemas.microsoft.com/office/drawing/2014/main" id="{E503A90A-4316-AB70-B0EC-9740F5EB257C}"/>
              </a:ext>
            </a:extLst>
          </p:cNvPr>
          <p:cNvSpPr txBox="1"/>
          <p:nvPr/>
        </p:nvSpPr>
        <p:spPr>
          <a:xfrm>
            <a:off x="-15967" y="4974550"/>
            <a:ext cx="6963293" cy="1883450"/>
          </a:xfrm>
          <a:prstGeom prst="rect">
            <a:avLst/>
          </a:prstGeom>
          <a:solidFill>
            <a:schemeClr val="accent6">
              <a:lumMod val="60000"/>
              <a:lumOff val="40000"/>
            </a:scheme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200" u="dbl" dirty="0">
                <a:effectLst/>
                <a:latin typeface="Aharoni" panose="02010803020104030203" pitchFamily="2" charset="-79"/>
                <a:ea typeface="Times New Roman" panose="02020603050405020304" pitchFamily="18" charset="0"/>
              </a:rPr>
              <a:t>Note Taking </a:t>
            </a:r>
            <a:endParaRPr lang="en-GB" sz="1200" dirty="0">
              <a:effectLst/>
              <a:latin typeface="Times New Roman" panose="02020603050405020304" pitchFamily="18" charset="0"/>
              <a:ea typeface="Times New Roman" panose="02020603050405020304" pitchFamily="18" charset="0"/>
            </a:endParaRPr>
          </a:p>
          <a:p>
            <a:r>
              <a:rPr lang="en-GB" sz="1200" dirty="0">
                <a:effectLst/>
                <a:latin typeface="+mj-lt"/>
                <a:ea typeface="Times New Roman" panose="02020603050405020304" pitchFamily="18" charset="0"/>
              </a:rPr>
              <a:t>From  research, (Austin Community college </a:t>
            </a:r>
            <a:r>
              <a:rPr lang="en-GB" sz="1200" dirty="0" err="1">
                <a:effectLst/>
                <a:latin typeface="+mj-lt"/>
                <a:ea typeface="Times New Roman" panose="02020603050405020304" pitchFamily="18" charset="0"/>
              </a:rPr>
              <a:t>n.d</a:t>
            </a:r>
            <a:r>
              <a:rPr lang="en-GB" sz="1200" dirty="0">
                <a:effectLst/>
                <a:latin typeface="+mj-lt"/>
                <a:ea typeface="Times New Roman" panose="02020603050405020304" pitchFamily="18" charset="0"/>
              </a:rPr>
              <a:t>) states that note taking can help you decide and highlight the key ideas of the information you see or hear. Being organized and taking notes will make it easier for you to link information and gives you the correct accurate information you need. (Austin Community College. </a:t>
            </a:r>
            <a:r>
              <a:rPr lang="en-GB" sz="1200" dirty="0" err="1">
                <a:effectLst/>
                <a:latin typeface="+mj-lt"/>
                <a:ea typeface="Times New Roman" panose="02020603050405020304" pitchFamily="18" charset="0"/>
              </a:rPr>
              <a:t>N.d</a:t>
            </a:r>
            <a:r>
              <a:rPr lang="en-GB" sz="1200" dirty="0">
                <a:effectLst/>
                <a:latin typeface="+mj-lt"/>
                <a:ea typeface="Times New Roman" panose="02020603050405020304" pitchFamily="18" charset="0"/>
              </a:rPr>
              <a:t>) also informs me that the benefits of effective note taking keeps you involved in your research and assignments, It allows you to reflect on what to include within your assignment and taking notes makes studying easier to understand after a lecture. Similarly, Rickards, </a:t>
            </a:r>
            <a:r>
              <a:rPr lang="en-GB" sz="1200" dirty="0" err="1">
                <a:effectLst/>
                <a:latin typeface="+mj-lt"/>
                <a:ea typeface="Times New Roman" panose="02020603050405020304" pitchFamily="18" charset="0"/>
              </a:rPr>
              <a:t>Fajen</a:t>
            </a:r>
            <a:r>
              <a:rPr lang="en-GB" sz="1200" dirty="0">
                <a:effectLst/>
                <a:latin typeface="+mj-lt"/>
                <a:ea typeface="Times New Roman" panose="02020603050405020304" pitchFamily="18" charset="0"/>
              </a:rPr>
              <a:t> and Sullivan (1997: 508) agrees note taking has a positive impact on students’ recollection of lectures information compared to students who do not take any notes and therefore do not remember the whole text and information they have previously heard or read which may affect their process of critical thinking and ability to transfer work into their own words.</a:t>
            </a:r>
          </a:p>
          <a:p>
            <a:r>
              <a:rPr lang="en-GB" sz="1400" dirty="0">
                <a:effectLst/>
                <a:latin typeface="Apple Symbols" panose="02000000000000000000" pitchFamily="2" charset="-79"/>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9" name="Text Box 10">
            <a:extLst>
              <a:ext uri="{FF2B5EF4-FFF2-40B4-BE49-F238E27FC236}">
                <a16:creationId xmlns:a16="http://schemas.microsoft.com/office/drawing/2014/main" id="{2CE176FA-71BB-2037-A324-0D2130CBD62D}"/>
              </a:ext>
            </a:extLst>
          </p:cNvPr>
          <p:cNvSpPr txBox="1"/>
          <p:nvPr/>
        </p:nvSpPr>
        <p:spPr>
          <a:xfrm>
            <a:off x="6947326" y="821219"/>
            <a:ext cx="5237054" cy="5042156"/>
          </a:xfrm>
          <a:prstGeom prst="rect">
            <a:avLst/>
          </a:prstGeom>
          <a:solidFill>
            <a:schemeClr val="accent6">
              <a:lumMod val="20000"/>
              <a:lumOff val="80000"/>
            </a:scheme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200" u="dbl" dirty="0">
                <a:effectLst/>
                <a:latin typeface="Aharoni" panose="02010803020104030203" pitchFamily="2" charset="-79"/>
                <a:ea typeface="Times New Roman" panose="02020603050405020304" pitchFamily="18" charset="0"/>
              </a:rPr>
              <a:t>Open mindedness </a:t>
            </a:r>
            <a:endParaRPr lang="en-GB" sz="1200" dirty="0">
              <a:effectLst/>
              <a:latin typeface="Times New Roman" panose="02020603050405020304" pitchFamily="18" charset="0"/>
              <a:ea typeface="Times New Roman" panose="02020603050405020304" pitchFamily="18" charset="0"/>
            </a:endParaRPr>
          </a:p>
          <a:p>
            <a:r>
              <a:rPr lang="en-GB" sz="1400" u="none" strike="noStrike" dirty="0">
                <a:effectLst/>
                <a:latin typeface="Aharoni" panose="02010803020104030203" pitchFamily="2" charset="-79"/>
                <a:ea typeface="Times New Roman" panose="02020603050405020304" pitchFamily="18" charset="0"/>
              </a:rPr>
              <a:t> </a:t>
            </a:r>
            <a:r>
              <a:rPr lang="en-GB" sz="1200" dirty="0">
                <a:effectLst/>
                <a:latin typeface="+mj-lt"/>
                <a:ea typeface="Times New Roman" panose="02020603050405020304" pitchFamily="18" charset="0"/>
              </a:rPr>
              <a:t>Being opened minded can have many benefits, one being achieving personal growth, being open to new ideas and exploring more opportunities will make you a more vibrant individual which can support you in being a stronger person. Personal growth has a sizeable part to play in critical thinking which all stems from open mindedness. </a:t>
            </a:r>
          </a:p>
          <a:p>
            <a:r>
              <a:rPr lang="en-GB" sz="1200" dirty="0">
                <a:effectLst/>
                <a:latin typeface="+mj-lt"/>
                <a:ea typeface="Times New Roman" panose="02020603050405020304" pitchFamily="18" charset="0"/>
              </a:rPr>
              <a:t>To critically think you must be able to consider other people’s viewpoints and be receptive to others’ ideas. People may find it hard to be open minded when they are passionate about something which may result in poor development of critically thinking. </a:t>
            </a:r>
          </a:p>
          <a:p>
            <a:r>
              <a:rPr lang="en-GB" sz="1200" dirty="0">
                <a:effectLst/>
                <a:latin typeface="+mj-lt"/>
                <a:ea typeface="Times New Roman" panose="02020603050405020304" pitchFamily="18" charset="0"/>
              </a:rPr>
              <a:t>Individuals who are not so receptive to new ideas are the opposite to being open minded, this means they only consider their own viewpoints. According to research (Dwyer. C. April 2019) states this can result in these individuals being less able to tolerate cognitive inconsistencies which may lead to them finding it more difficult to critically think and be more dogmatic. </a:t>
            </a:r>
          </a:p>
          <a:p>
            <a:r>
              <a:rPr lang="en-GB" sz="1200" dirty="0">
                <a:effectLst/>
                <a:latin typeface="+mj-lt"/>
                <a:ea typeface="Times New Roman" panose="02020603050405020304" pitchFamily="18" charset="0"/>
              </a:rPr>
              <a:t>In many cases some people may find ideas and suggestions simple or foolish, however having the quality of being open minded can give you the skill to brainstorm on this and can deliver a foundation for a stronger and greater idea where you can expand and go into more detail. </a:t>
            </a:r>
          </a:p>
          <a:p>
            <a:r>
              <a:rPr lang="en-GB" sz="1200" dirty="0">
                <a:effectLst/>
                <a:latin typeface="+mj-lt"/>
                <a:ea typeface="Times New Roman" panose="02020603050405020304" pitchFamily="18" charset="0"/>
              </a:rPr>
              <a:t> </a:t>
            </a:r>
            <a:r>
              <a:rPr lang="en-GB" sz="1200" dirty="0">
                <a:solidFill>
                  <a:srgbClr val="000000"/>
                </a:solidFill>
                <a:effectLst/>
                <a:latin typeface="+mj-lt"/>
                <a:ea typeface="Times New Roman" panose="02020603050405020304" pitchFamily="18" charset="0"/>
              </a:rPr>
              <a:t>Dwyer C. (April 2019) says </a:t>
            </a:r>
            <a:r>
              <a:rPr lang="en-GB" sz="1200" dirty="0">
                <a:effectLst/>
                <a:latin typeface="+mj-lt"/>
                <a:ea typeface="Times New Roman" panose="02020603050405020304" pitchFamily="18" charset="0"/>
              </a:rPr>
              <a:t>Brainstorming is a great technique to support your critical thinking which allows you to write alongside talking about all your ideas, expanding on them once you have got everything written down. Brainstorming links and supports communication when you’re critically thinking as you can pair up or get into groups to share all ideas, thoughts which supports your communication to be able to form connections expanding on your ideas making them more academically stronger. </a:t>
            </a:r>
          </a:p>
          <a:p>
            <a:r>
              <a:rPr lang="en-GB" sz="1400" dirty="0">
                <a:effectLst/>
                <a:latin typeface="Apple Symbols" panose="02000000000000000000" pitchFamily="2" charset="-79"/>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fontAlgn="base"/>
            <a:r>
              <a:rPr lang="en-GB" sz="1400" dirty="0">
                <a:effectLst/>
                <a:latin typeface="Apple Symbols" panose="02000000000000000000" pitchFamily="2" charset="-79"/>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fontAlgn="base"/>
            <a:r>
              <a:rPr lang="en-GB" sz="1050" dirty="0">
                <a:solidFill>
                  <a:srgbClr val="646464"/>
                </a:solidFill>
                <a:effectLst/>
                <a:latin typeface="Merriweather" pitchFamily="2" charset="77"/>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r>
              <a:rPr lang="en-GB" sz="1400" dirty="0">
                <a:effectLst/>
                <a:latin typeface="Apple Symbols" panose="02000000000000000000" pitchFamily="2" charset="-79"/>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pic>
        <p:nvPicPr>
          <p:cNvPr id="12" name="Picture 11" descr="A blue circle with white text&#10;&#10;Description automatically generated with low confidence">
            <a:extLst>
              <a:ext uri="{FF2B5EF4-FFF2-40B4-BE49-F238E27FC236}">
                <a16:creationId xmlns:a16="http://schemas.microsoft.com/office/drawing/2014/main" id="{2D2F2919-6230-49FB-FDEB-420B5DA09D99}"/>
              </a:ext>
            </a:extLst>
          </p:cNvPr>
          <p:cNvPicPr>
            <a:picLocks noChangeAspect="1"/>
          </p:cNvPicPr>
          <p:nvPr/>
        </p:nvPicPr>
        <p:blipFill>
          <a:blip r:embed="rId3"/>
          <a:stretch>
            <a:fillRect/>
          </a:stretch>
        </p:blipFill>
        <p:spPr>
          <a:xfrm>
            <a:off x="4161740" y="1036605"/>
            <a:ext cx="2986751" cy="1534862"/>
          </a:xfrm>
          <a:prstGeom prst="rect">
            <a:avLst/>
          </a:prstGeom>
        </p:spPr>
      </p:pic>
      <p:sp>
        <p:nvSpPr>
          <p:cNvPr id="13" name="TextBox 12">
            <a:extLst>
              <a:ext uri="{FF2B5EF4-FFF2-40B4-BE49-F238E27FC236}">
                <a16:creationId xmlns:a16="http://schemas.microsoft.com/office/drawing/2014/main" id="{FF84B5B7-D47D-9BD7-989F-7DD47E0356B0}"/>
              </a:ext>
            </a:extLst>
          </p:cNvPr>
          <p:cNvSpPr txBox="1"/>
          <p:nvPr/>
        </p:nvSpPr>
        <p:spPr>
          <a:xfrm>
            <a:off x="3607496" y="2516294"/>
            <a:ext cx="2488503" cy="523220"/>
          </a:xfrm>
          <a:prstGeom prst="rect">
            <a:avLst/>
          </a:prstGeom>
          <a:noFill/>
        </p:spPr>
        <p:txBody>
          <a:bodyPr wrap="square" rtlCol="0">
            <a:spAutoFit/>
          </a:bodyPr>
          <a:lstStyle/>
          <a:p>
            <a:r>
              <a:rPr lang="en-GB" sz="1000" dirty="0">
                <a:solidFill>
                  <a:srgbClr val="000000"/>
                </a:solidFill>
                <a:latin typeface="+mj-lt"/>
              </a:rPr>
              <a:t>S</a:t>
            </a:r>
            <a:r>
              <a:rPr lang="en-US" sz="1000" dirty="0" err="1">
                <a:latin typeface="+mj-lt"/>
              </a:rPr>
              <a:t>ource</a:t>
            </a:r>
            <a:r>
              <a:rPr lang="en-US" sz="1000" dirty="0">
                <a:latin typeface="+mj-lt"/>
              </a:rPr>
              <a:t>: </a:t>
            </a:r>
            <a:r>
              <a:rPr lang="en-GB" sz="1000" dirty="0">
                <a:solidFill>
                  <a:srgbClr val="000000"/>
                </a:solidFill>
                <a:latin typeface="+mj-lt"/>
                <a:ea typeface="Times New Roman" panose="02020603050405020304" pitchFamily="18" charset="0"/>
              </a:rPr>
              <a:t>(Monash University,2022)</a:t>
            </a:r>
            <a:endParaRPr lang="en-GB" sz="1000" dirty="0">
              <a:effectLst/>
              <a:latin typeface="+mj-lt"/>
              <a:ea typeface="Times New Roman" panose="02020603050405020304" pitchFamily="18" charset="0"/>
            </a:endParaRPr>
          </a:p>
          <a:p>
            <a:endParaRPr lang="en-US" dirty="0"/>
          </a:p>
        </p:txBody>
      </p:sp>
      <p:pic>
        <p:nvPicPr>
          <p:cNvPr id="1026" name="Picture 2" descr="Brainstorming techniques">
            <a:extLst>
              <a:ext uri="{FF2B5EF4-FFF2-40B4-BE49-F238E27FC236}">
                <a16:creationId xmlns:a16="http://schemas.microsoft.com/office/drawing/2014/main" id="{B31FD0C6-4E37-3D7B-D0EA-A7D12CA8CE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2676" y="5486400"/>
            <a:ext cx="2589383" cy="13715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174E3CF-34C8-D8A3-DDA6-203019651BBF}"/>
              </a:ext>
            </a:extLst>
          </p:cNvPr>
          <p:cNvSpPr txBox="1"/>
          <p:nvPr/>
        </p:nvSpPr>
        <p:spPr>
          <a:xfrm>
            <a:off x="7478038" y="6455331"/>
            <a:ext cx="2167003" cy="369332"/>
          </a:xfrm>
          <a:prstGeom prst="rect">
            <a:avLst/>
          </a:prstGeom>
          <a:noFill/>
        </p:spPr>
        <p:txBody>
          <a:bodyPr wrap="square" rtlCol="0">
            <a:spAutoFit/>
          </a:bodyPr>
          <a:lstStyle/>
          <a:p>
            <a:r>
              <a:rPr lang="en-US" sz="1050" dirty="0">
                <a:latin typeface="+mj-lt"/>
              </a:rPr>
              <a:t>Source: (</a:t>
            </a:r>
            <a:r>
              <a:rPr lang="en-US" sz="1050" dirty="0" err="1">
                <a:latin typeface="+mj-lt"/>
              </a:rPr>
              <a:t>Conceptboard</a:t>
            </a:r>
            <a:r>
              <a:rPr lang="en-US" sz="1050" dirty="0">
                <a:latin typeface="+mj-lt"/>
              </a:rPr>
              <a:t> , June 2021</a:t>
            </a:r>
            <a:r>
              <a:rPr lang="en-US" dirty="0">
                <a:latin typeface="+mj-lt"/>
              </a:rPr>
              <a:t>)</a:t>
            </a:r>
          </a:p>
        </p:txBody>
      </p:sp>
    </p:spTree>
    <p:extLst>
      <p:ext uri="{BB962C8B-B14F-4D97-AF65-F5344CB8AC3E}">
        <p14:creationId xmlns:p14="http://schemas.microsoft.com/office/powerpoint/2010/main" val="146706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369EF-366C-F412-71D6-3D167B73C246}"/>
              </a:ext>
            </a:extLst>
          </p:cNvPr>
          <p:cNvSpPr>
            <a:spLocks noGrp="1"/>
          </p:cNvSpPr>
          <p:nvPr>
            <p:ph type="title"/>
          </p:nvPr>
        </p:nvSpPr>
        <p:spPr>
          <a:xfrm>
            <a:off x="838200" y="365126"/>
            <a:ext cx="10515600" cy="1092200"/>
          </a:xfrm>
        </p:spPr>
        <p:txBody>
          <a:bodyPr/>
          <a:lstStyle/>
          <a:p>
            <a:r>
              <a:rPr lang="en-GB" sz="2000" u="sng" dirty="0">
                <a:solidFill>
                  <a:srgbClr val="70AD47"/>
                </a:solidFill>
                <a:effectLst/>
                <a:latin typeface="Times New Roman" panose="02020603050405020304" pitchFamily="18" charset="0"/>
                <a:ea typeface="Times New Roman" panose="02020603050405020304" pitchFamily="18" charset="0"/>
              </a:rPr>
              <a:t>References </a:t>
            </a:r>
            <a:br>
              <a:rPr lang="en-GB"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A3E0E86-1B78-57AB-35C3-E0B96DA5E7BA}"/>
              </a:ext>
            </a:extLst>
          </p:cNvPr>
          <p:cNvSpPr>
            <a:spLocks noGrp="1"/>
          </p:cNvSpPr>
          <p:nvPr>
            <p:ph idx="1"/>
          </p:nvPr>
        </p:nvSpPr>
        <p:spPr>
          <a:xfrm>
            <a:off x="838200" y="1457326"/>
            <a:ext cx="10515600" cy="4719637"/>
          </a:xfrm>
        </p:spPr>
        <p:txBody>
          <a:bodyPr>
            <a:normAutofit fontScale="85000" lnSpcReduction="20000"/>
          </a:bodyPr>
          <a:lstStyle/>
          <a:p>
            <a:pPr marL="0" indent="0">
              <a:buNone/>
            </a:pPr>
            <a:r>
              <a:rPr lang="en-GB" sz="1800" dirty="0">
                <a:effectLst/>
                <a:latin typeface="+mj-lt"/>
                <a:ea typeface="Times New Roman" panose="02020603050405020304" pitchFamily="18" charset="0"/>
              </a:rPr>
              <a:t>Austin Community College District. Benefits of Note Taking?. Available at: </a:t>
            </a:r>
            <a:r>
              <a:rPr lang="en-GB" sz="1800" u="sng" dirty="0">
                <a:solidFill>
                  <a:srgbClr val="0563C1"/>
                </a:solidFill>
                <a:effectLst/>
                <a:latin typeface="+mj-lt"/>
                <a:ea typeface="Times New Roman" panose="02020603050405020304" pitchFamily="18" charset="0"/>
                <a:hlinkClick r:id="rId2"/>
              </a:rPr>
              <a:t>https://www.austincc.edu/about-acc</a:t>
            </a:r>
            <a:endParaRPr lang="en-GB" sz="1800" dirty="0">
              <a:effectLst/>
              <a:latin typeface="+mj-lt"/>
              <a:ea typeface="Times New Roman" panose="02020603050405020304" pitchFamily="18" charset="0"/>
            </a:endParaRPr>
          </a:p>
          <a:p>
            <a:pPr marL="0" indent="0">
              <a:buNone/>
            </a:pPr>
            <a:r>
              <a:rPr lang="en-GB" sz="1800" dirty="0">
                <a:effectLst/>
                <a:latin typeface="+mj-lt"/>
                <a:ea typeface="Times New Roman" panose="02020603050405020304" pitchFamily="18" charset="0"/>
              </a:rPr>
              <a:t>(Accessed 21/09/2022)</a:t>
            </a:r>
          </a:p>
          <a:p>
            <a:pPr marL="0" indent="0">
              <a:buNone/>
            </a:pPr>
            <a:r>
              <a:rPr lang="en-GB" sz="1800" dirty="0">
                <a:effectLst/>
                <a:latin typeface="+mj-lt"/>
                <a:ea typeface="Times New Roman" panose="02020603050405020304" pitchFamily="18" charset="0"/>
              </a:rPr>
              <a:t> Monash University. (May 2022) What is critical Thinking. Available at: </a:t>
            </a:r>
            <a:r>
              <a:rPr lang="en-GB" sz="1800" u="sng" dirty="0">
                <a:solidFill>
                  <a:srgbClr val="0563C1"/>
                </a:solidFill>
                <a:effectLst/>
                <a:latin typeface="+mj-lt"/>
                <a:ea typeface="Times New Roman" panose="02020603050405020304" pitchFamily="18" charset="0"/>
                <a:hlinkClick r:id="rId3"/>
              </a:rPr>
              <a:t>https://www.monash.edu/learnhq/enhance-your-thinking/critical-thinking/what-is-critical-thinking</a:t>
            </a:r>
            <a:endParaRPr lang="en-GB" sz="1800" dirty="0">
              <a:effectLst/>
              <a:latin typeface="+mj-lt"/>
              <a:ea typeface="Times New Roman" panose="02020603050405020304" pitchFamily="18" charset="0"/>
            </a:endParaRPr>
          </a:p>
          <a:p>
            <a:pPr marL="0" indent="0">
              <a:buNone/>
            </a:pPr>
            <a:r>
              <a:rPr lang="en-GB" sz="1800" dirty="0">
                <a:effectLst/>
                <a:latin typeface="+mj-lt"/>
                <a:ea typeface="Times New Roman" panose="02020603050405020304" pitchFamily="18" charset="0"/>
              </a:rPr>
              <a:t>(Accessed 20/09/2022)</a:t>
            </a:r>
          </a:p>
          <a:p>
            <a:pPr marL="0" indent="0">
              <a:buNone/>
            </a:pPr>
            <a:r>
              <a:rPr lang="en-GB" sz="1800" dirty="0">
                <a:solidFill>
                  <a:srgbClr val="000000"/>
                </a:solidFill>
                <a:effectLst/>
                <a:latin typeface="+mj-lt"/>
                <a:ea typeface="Times New Roman" panose="02020603050405020304" pitchFamily="18" charset="0"/>
              </a:rPr>
              <a:t>By Kerry Cherry. (Updated February 17,2022) How to be Open minded. Available at: </a:t>
            </a:r>
            <a:r>
              <a:rPr lang="en-GB" sz="1800" u="sng" dirty="0">
                <a:solidFill>
                  <a:srgbClr val="0563C1"/>
                </a:solidFill>
                <a:effectLst/>
                <a:latin typeface="+mj-lt"/>
                <a:ea typeface="Times New Roman" panose="02020603050405020304" pitchFamily="18" charset="0"/>
                <a:hlinkClick r:id="rId4"/>
              </a:rPr>
              <a:t>https://www.verywellmind.com/be-more-open-minded-4690673</a:t>
            </a:r>
            <a:r>
              <a:rPr lang="en-GB" sz="1800" dirty="0">
                <a:solidFill>
                  <a:srgbClr val="000000"/>
                </a:solidFill>
                <a:effectLst/>
                <a:latin typeface="+mj-lt"/>
                <a:ea typeface="Times New Roman" panose="02020603050405020304" pitchFamily="18" charset="0"/>
              </a:rPr>
              <a:t>. </a:t>
            </a:r>
            <a:r>
              <a:rPr lang="en-GB" sz="1800" dirty="0">
                <a:effectLst/>
                <a:latin typeface="+mj-lt"/>
                <a:ea typeface="Times New Roman" panose="02020603050405020304" pitchFamily="18" charset="0"/>
              </a:rPr>
              <a:t>(Accessed 21/09/2022)</a:t>
            </a:r>
          </a:p>
          <a:p>
            <a:pPr marL="0" indent="0">
              <a:buNone/>
            </a:pPr>
            <a:r>
              <a:rPr lang="en-GB" sz="1800" dirty="0">
                <a:effectLst/>
                <a:latin typeface="+mj-lt"/>
                <a:ea typeface="Times New Roman" panose="02020603050405020304" pitchFamily="18" charset="0"/>
              </a:rPr>
              <a:t>Rickards, </a:t>
            </a:r>
            <a:r>
              <a:rPr lang="en-GB" sz="1800" dirty="0" err="1">
                <a:effectLst/>
                <a:latin typeface="+mj-lt"/>
                <a:ea typeface="Times New Roman" panose="02020603050405020304" pitchFamily="18" charset="0"/>
              </a:rPr>
              <a:t>Fajen</a:t>
            </a:r>
            <a:r>
              <a:rPr lang="en-GB" sz="1800" dirty="0">
                <a:effectLst/>
                <a:latin typeface="+mj-lt"/>
                <a:ea typeface="Times New Roman" panose="02020603050405020304" pitchFamily="18" charset="0"/>
              </a:rPr>
              <a:t> and Sullivan (</a:t>
            </a:r>
            <a:r>
              <a:rPr lang="en-GB" sz="1800" dirty="0" err="1">
                <a:effectLst/>
                <a:latin typeface="+mj-lt"/>
                <a:ea typeface="Times New Roman" panose="02020603050405020304" pitchFamily="18" charset="0"/>
              </a:rPr>
              <a:t>january</a:t>
            </a:r>
            <a:r>
              <a:rPr lang="en-GB" sz="1800" dirty="0">
                <a:effectLst/>
                <a:latin typeface="+mj-lt"/>
                <a:ea typeface="Times New Roman" panose="02020603050405020304" pitchFamily="18" charset="0"/>
              </a:rPr>
              <a:t> 2009). </a:t>
            </a:r>
            <a:r>
              <a:rPr lang="en-GB" sz="1800" i="1" dirty="0">
                <a:effectLst/>
                <a:latin typeface="+mj-lt"/>
                <a:ea typeface="Times New Roman" panose="02020603050405020304" pitchFamily="18" charset="0"/>
              </a:rPr>
              <a:t>The Effect of note-taking on university students’ Listening comprehension of lectures. Available at: </a:t>
            </a:r>
            <a:r>
              <a:rPr lang="en-GB" sz="1800" i="1" u="sng" dirty="0">
                <a:solidFill>
                  <a:srgbClr val="0563C1"/>
                </a:solidFill>
                <a:effectLst/>
                <a:latin typeface="+mj-lt"/>
                <a:ea typeface="Times New Roman" panose="02020603050405020304" pitchFamily="18" charset="0"/>
                <a:hlinkClick r:id="rId5"/>
              </a:rPr>
              <a:t>https://files.eric.ed.gov/fulltext/ED570171.pdf</a:t>
            </a:r>
            <a:r>
              <a:rPr lang="en-GB" sz="1800" i="1" dirty="0">
                <a:effectLst/>
                <a:latin typeface="+mj-lt"/>
                <a:ea typeface="Times New Roman" panose="02020603050405020304" pitchFamily="18" charset="0"/>
              </a:rPr>
              <a:t>. (Accessed 21/09/2022)</a:t>
            </a:r>
            <a:endParaRPr lang="en-GB" sz="1800" dirty="0">
              <a:effectLst/>
              <a:latin typeface="+mj-lt"/>
              <a:ea typeface="Times New Roman" panose="02020603050405020304" pitchFamily="18" charset="0"/>
            </a:endParaRPr>
          </a:p>
          <a:p>
            <a:pPr marL="0" indent="0">
              <a:buNone/>
            </a:pPr>
            <a:r>
              <a:rPr lang="en-GB" sz="1800" dirty="0">
                <a:solidFill>
                  <a:srgbClr val="000000"/>
                </a:solidFill>
                <a:effectLst/>
                <a:latin typeface="+mj-lt"/>
                <a:ea typeface="Times New Roman" panose="02020603050405020304" pitchFamily="18" charset="0"/>
              </a:rPr>
              <a:t>Miller, B. (September 2022) </a:t>
            </a:r>
            <a:r>
              <a:rPr lang="en-GB" sz="1800" i="1" dirty="0">
                <a:solidFill>
                  <a:srgbClr val="000000"/>
                </a:solidFill>
                <a:effectLst/>
                <a:latin typeface="+mj-lt"/>
                <a:ea typeface="Times New Roman" panose="02020603050405020304" pitchFamily="18" charset="0"/>
              </a:rPr>
              <a:t>what is the connection between communication and critical thinking? </a:t>
            </a:r>
            <a:r>
              <a:rPr lang="en-GB" sz="1800" dirty="0">
                <a:solidFill>
                  <a:srgbClr val="000000"/>
                </a:solidFill>
                <a:effectLst/>
                <a:latin typeface="+mj-lt"/>
                <a:ea typeface="Times New Roman" panose="02020603050405020304" pitchFamily="18" charset="0"/>
              </a:rPr>
              <a:t>Available at: </a:t>
            </a:r>
            <a:r>
              <a:rPr lang="en-GB" sz="1800" u="sng" dirty="0">
                <a:solidFill>
                  <a:srgbClr val="0563C1"/>
                </a:solidFill>
                <a:effectLst/>
                <a:latin typeface="+mj-lt"/>
                <a:ea typeface="Times New Roman" panose="02020603050405020304" pitchFamily="18" charset="0"/>
                <a:hlinkClick r:id="rId6"/>
              </a:rPr>
              <a:t>https://www.languagehumanities.org/what-is-the-connection-between-communication-and-critical-thinking.htm</a:t>
            </a:r>
            <a:r>
              <a:rPr lang="en-GB" sz="1800" dirty="0">
                <a:solidFill>
                  <a:srgbClr val="000000"/>
                </a:solidFill>
                <a:effectLst/>
                <a:latin typeface="+mj-lt"/>
                <a:ea typeface="Times New Roman" panose="02020603050405020304" pitchFamily="18" charset="0"/>
              </a:rPr>
              <a:t> (Accessed: 22/09/2022)</a:t>
            </a:r>
            <a:endParaRPr lang="en-GB" sz="1800" dirty="0">
              <a:effectLst/>
              <a:latin typeface="+mj-lt"/>
              <a:ea typeface="Times New Roman" panose="02020603050405020304" pitchFamily="18" charset="0"/>
            </a:endParaRPr>
          </a:p>
          <a:p>
            <a:pPr marL="0" indent="0">
              <a:buNone/>
            </a:pPr>
            <a:r>
              <a:rPr lang="en-GB" sz="1800" dirty="0">
                <a:solidFill>
                  <a:srgbClr val="000000"/>
                </a:solidFill>
                <a:effectLst/>
                <a:latin typeface="+mj-lt"/>
                <a:ea typeface="Times New Roman" panose="02020603050405020304" pitchFamily="18" charset="0"/>
              </a:rPr>
              <a:t>Indeed Editorial Team. (November 202) (updated August 2022). What is Effective Communication?. Available at: </a:t>
            </a:r>
            <a:r>
              <a:rPr lang="en-GB" sz="1800" u="sng" dirty="0">
                <a:solidFill>
                  <a:srgbClr val="0563C1"/>
                </a:solidFill>
                <a:effectLst/>
                <a:latin typeface="+mj-lt"/>
                <a:ea typeface="Times New Roman" panose="02020603050405020304" pitchFamily="18" charset="0"/>
                <a:hlinkClick r:id="rId7"/>
              </a:rPr>
              <a:t>https://www.indeed.com/career-advice/career-development/effective-communication</a:t>
            </a:r>
            <a:r>
              <a:rPr lang="en-GB" sz="1800" dirty="0">
                <a:solidFill>
                  <a:srgbClr val="000000"/>
                </a:solidFill>
                <a:effectLst/>
                <a:latin typeface="+mj-lt"/>
                <a:ea typeface="Times New Roman" panose="02020603050405020304" pitchFamily="18" charset="0"/>
              </a:rPr>
              <a:t> (Accessed 21/09/2022). </a:t>
            </a:r>
            <a:endParaRPr lang="en-GB" sz="1800" dirty="0">
              <a:effectLst/>
              <a:latin typeface="+mj-lt"/>
              <a:ea typeface="Times New Roman" panose="02020603050405020304" pitchFamily="18" charset="0"/>
            </a:endParaRPr>
          </a:p>
          <a:p>
            <a:pPr marL="0" indent="0">
              <a:buNone/>
            </a:pPr>
            <a:r>
              <a:rPr lang="en-GB" sz="1800" dirty="0">
                <a:solidFill>
                  <a:srgbClr val="000000"/>
                </a:solidFill>
                <a:effectLst/>
                <a:latin typeface="+mj-lt"/>
                <a:ea typeface="Times New Roman" panose="02020603050405020304" pitchFamily="18" charset="0"/>
              </a:rPr>
              <a:t>Dwyer C. (April 2019) </a:t>
            </a:r>
            <a:r>
              <a:rPr lang="en-GB" sz="1800" i="1" dirty="0">
                <a:solidFill>
                  <a:srgbClr val="000000"/>
                </a:solidFill>
                <a:effectLst/>
                <a:latin typeface="+mj-lt"/>
                <a:ea typeface="Times New Roman" panose="02020603050405020304" pitchFamily="18" charset="0"/>
              </a:rPr>
              <a:t>Open mindedness and scepticism in critical Thinking. </a:t>
            </a:r>
            <a:r>
              <a:rPr lang="en-GB" sz="1800" dirty="0">
                <a:solidFill>
                  <a:srgbClr val="000000"/>
                </a:solidFill>
                <a:effectLst/>
                <a:latin typeface="+mj-lt"/>
                <a:ea typeface="Times New Roman" panose="02020603050405020304" pitchFamily="18" charset="0"/>
              </a:rPr>
              <a:t>Available at: </a:t>
            </a:r>
            <a:r>
              <a:rPr lang="en-GB" sz="1800" u="sng" dirty="0">
                <a:solidFill>
                  <a:srgbClr val="0563C1"/>
                </a:solidFill>
                <a:effectLst/>
                <a:latin typeface="+mj-lt"/>
                <a:ea typeface="Times New Roman" panose="02020603050405020304" pitchFamily="18" charset="0"/>
                <a:hlinkClick r:id="rId8"/>
              </a:rPr>
              <a:t>https://www.psychologytoday.com/us/blog/thoughts-thinking/201904/open-mindedness-and-skepticism-in-critical-thinking</a:t>
            </a:r>
            <a:r>
              <a:rPr lang="en-GB" sz="1800" dirty="0">
                <a:solidFill>
                  <a:srgbClr val="000000"/>
                </a:solidFill>
                <a:effectLst/>
                <a:latin typeface="+mj-lt"/>
                <a:ea typeface="Times New Roman" panose="02020603050405020304" pitchFamily="18" charset="0"/>
              </a:rPr>
              <a:t> (Accessed 25/09/2022). </a:t>
            </a:r>
            <a:endParaRPr lang="en-GB" sz="1800" dirty="0">
              <a:effectLst/>
              <a:latin typeface="+mj-lt"/>
              <a:ea typeface="Times New Roman" panose="02020603050405020304" pitchFamily="18" charset="0"/>
            </a:endParaRPr>
          </a:p>
          <a:p>
            <a:pPr marL="0" indent="0">
              <a:buNone/>
            </a:pPr>
            <a:r>
              <a:rPr lang="en-GB" sz="1800" dirty="0">
                <a:solidFill>
                  <a:srgbClr val="000000"/>
                </a:solidFill>
                <a:effectLst/>
                <a:latin typeface="+mj-lt"/>
                <a:ea typeface="Times New Roman" panose="02020603050405020304" pitchFamily="18" charset="0"/>
              </a:rPr>
              <a:t>New York University ( N.D). </a:t>
            </a:r>
            <a:r>
              <a:rPr lang="en-GB" sz="1800" i="1" dirty="0">
                <a:solidFill>
                  <a:srgbClr val="000000"/>
                </a:solidFill>
                <a:effectLst/>
                <a:latin typeface="+mj-lt"/>
                <a:ea typeface="Times New Roman" panose="02020603050405020304" pitchFamily="18" charset="0"/>
              </a:rPr>
              <a:t>Brainstorming. </a:t>
            </a:r>
            <a:r>
              <a:rPr lang="en-GB" sz="1800" dirty="0">
                <a:solidFill>
                  <a:srgbClr val="000000"/>
                </a:solidFill>
                <a:effectLst/>
                <a:latin typeface="+mj-lt"/>
                <a:ea typeface="Times New Roman" panose="02020603050405020304" pitchFamily="18" charset="0"/>
              </a:rPr>
              <a:t> Available at: </a:t>
            </a:r>
            <a:r>
              <a:rPr lang="en-GB" sz="1800" u="sng" dirty="0">
                <a:solidFill>
                  <a:srgbClr val="0563C1"/>
                </a:solidFill>
                <a:effectLst/>
                <a:latin typeface="+mj-lt"/>
                <a:ea typeface="Times New Roman" panose="02020603050405020304" pitchFamily="18" charset="0"/>
                <a:hlinkClick r:id="rId9"/>
              </a:rPr>
              <a:t>https://www.nyu.edu/faculty/teach</a:t>
            </a:r>
            <a:r>
              <a:rPr lang="en-GB" sz="1800" dirty="0">
                <a:solidFill>
                  <a:srgbClr val="000000"/>
                </a:solidFill>
                <a:effectLst/>
                <a:latin typeface="+mj-lt"/>
                <a:ea typeface="Times New Roman" panose="02020603050405020304" pitchFamily="18" charset="0"/>
              </a:rPr>
              <a:t> (Accessed 25/09/2022)</a:t>
            </a:r>
          </a:p>
          <a:p>
            <a:pPr marL="0" indent="0">
              <a:buNone/>
            </a:pPr>
            <a:r>
              <a:rPr lang="en-GB" sz="1800" dirty="0">
                <a:solidFill>
                  <a:srgbClr val="000000"/>
                </a:solidFill>
                <a:latin typeface="+mj-lt"/>
                <a:ea typeface="Times New Roman" panose="02020603050405020304" pitchFamily="18" charset="0"/>
              </a:rPr>
              <a:t>Conceptboard (June 2021) </a:t>
            </a:r>
            <a:r>
              <a:rPr lang="en-GB" sz="1800" b="0" i="0" u="none" strike="noStrike" dirty="0">
                <a:effectLst/>
                <a:latin typeface="+mj-lt"/>
              </a:rPr>
              <a:t>15 brainstorming techniques with free templates for 2021. Available at: </a:t>
            </a:r>
            <a:r>
              <a:rPr lang="en-GB" sz="1800" b="0" i="0" u="none" strike="noStrike" dirty="0">
                <a:effectLst/>
                <a:latin typeface="+mj-lt"/>
                <a:hlinkClick r:id="rId10"/>
              </a:rPr>
              <a:t>https://conceptboard.com/blog/brainstorming-techniques-templates/</a:t>
            </a:r>
            <a:r>
              <a:rPr lang="en-GB" sz="1800" b="0" i="0" u="none" strike="noStrike" dirty="0">
                <a:effectLst/>
                <a:latin typeface="+mj-lt"/>
              </a:rPr>
              <a:t>  (Accessed 27/09/2022). </a:t>
            </a:r>
          </a:p>
          <a:p>
            <a:pPr marL="0" indent="0">
              <a:buNone/>
            </a:pPr>
            <a:endParaRPr lang="en-GB" sz="1800" dirty="0">
              <a:effectLst/>
              <a:latin typeface="+mj-lt"/>
              <a:ea typeface="Times New Roman" panose="02020603050405020304" pitchFamily="18" charset="0"/>
            </a:endParaRPr>
          </a:p>
          <a:p>
            <a:endParaRPr lang="en-US" dirty="0"/>
          </a:p>
        </p:txBody>
      </p:sp>
    </p:spTree>
    <p:extLst>
      <p:ext uri="{BB962C8B-B14F-4D97-AF65-F5344CB8AC3E}">
        <p14:creationId xmlns:p14="http://schemas.microsoft.com/office/powerpoint/2010/main" val="9077265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1985</TotalTime>
  <Words>1096</Words>
  <Application>Microsoft Macintosh PowerPoint</Application>
  <PresentationFormat>Widescreen</PresentationFormat>
  <Paragraphs>45</Paragraphs>
  <Slides>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Aharoni</vt:lpstr>
      <vt:lpstr>Apple Symbols</vt:lpstr>
      <vt:lpstr>AppleSystemUIFont</vt:lpstr>
      <vt:lpstr>Arial</vt:lpstr>
      <vt:lpstr>Calibri</vt:lpstr>
      <vt:lpstr>Calibri Light</vt:lpstr>
      <vt:lpstr>Merriweather</vt:lpstr>
      <vt:lpstr>Times New Roman</vt:lpstr>
      <vt:lpstr>Office Theme</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brooklyn smith</dc:creator>
  <cp:lastModifiedBy>brooklyn smith</cp:lastModifiedBy>
  <cp:revision>9</cp:revision>
  <dcterms:created xsi:type="dcterms:W3CDTF">2022-09-26T15:07:07Z</dcterms:created>
  <dcterms:modified xsi:type="dcterms:W3CDTF">2022-09-28T19:54:43Z</dcterms:modified>
</cp:coreProperties>
</file>