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5"/>
  </p:notesMasterIdLst>
  <p:sldIdLst>
    <p:sldId id="265" r:id="rId3"/>
    <p:sldId id="302" r:id="rId4"/>
    <p:sldId id="303" r:id="rId5"/>
    <p:sldId id="266" r:id="rId6"/>
    <p:sldId id="304" r:id="rId7"/>
    <p:sldId id="269" r:id="rId8"/>
    <p:sldId id="272" r:id="rId9"/>
    <p:sldId id="293" r:id="rId10"/>
    <p:sldId id="257" r:id="rId11"/>
    <p:sldId id="274" r:id="rId12"/>
    <p:sldId id="273" r:id="rId13"/>
    <p:sldId id="275" r:id="rId14"/>
    <p:sldId id="277" r:id="rId15"/>
    <p:sldId id="301" r:id="rId16"/>
    <p:sldId id="305" r:id="rId17"/>
    <p:sldId id="308" r:id="rId18"/>
    <p:sldId id="306" r:id="rId19"/>
    <p:sldId id="268" r:id="rId20"/>
    <p:sldId id="270" r:id="rId21"/>
    <p:sldId id="300" r:id="rId22"/>
    <p:sldId id="307" r:id="rId23"/>
    <p:sldId id="299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6" d="100"/>
          <a:sy n="56" d="100"/>
        </p:scale>
        <p:origin x="976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CBBA6E31-E41C-D939-8176-6ED7B3F21CDE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defRPr>
            </a:lvl1pPr>
          </a:lstStyle>
          <a:p>
            <a:pPr lvl="0"/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D646DA0-CB87-E6E4-C350-57EED6046323}"/>
              </a:ext>
            </a:extLst>
          </p:cNvPr>
          <p:cNvSpPr txBox="1">
            <a:spLocks noGrp="1"/>
          </p:cNvSpPr>
          <p:nvPr>
            <p:ph type="dt" idx="1"/>
          </p:nvPr>
        </p:nvSpPr>
        <p:spPr>
          <a:xfrm>
            <a:off x="3884608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defRPr>
            </a:lvl1pPr>
          </a:lstStyle>
          <a:p>
            <a:pPr lvl="0"/>
            <a:fld id="{9201FB3F-EC84-47AA-9B27-C220BFDCBE96}" type="datetime1">
              <a:rPr lang="en-GB"/>
              <a:pPr lvl="0"/>
              <a:t>06/12/2025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253C201D-0535-12E7-F1A2-A321456B5827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099"/>
          </a:xfrm>
          <a:prstGeom prst="rect">
            <a:avLst/>
          </a:prstGeom>
          <a:noFill/>
          <a:ln w="12701">
            <a:solidFill>
              <a:srgbClr val="000000"/>
            </a:solidFill>
            <a:prstDash val="solid"/>
          </a:ln>
        </p:spPr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9FC51AA5-4096-B71E-8911-4D42657AD5E5}"/>
              </a:ext>
            </a:extLst>
          </p:cNvPr>
          <p:cNvSpPr txBox="1">
            <a:spLocks noGrp="1"/>
          </p:cNvSpPr>
          <p:nvPr>
            <p:ph type="body" sz="quarter" idx="3"/>
          </p:nvPr>
        </p:nvSpPr>
        <p:spPr>
          <a:xfrm>
            <a:off x="685800" y="4400549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8E9278-9CAC-0F47-AADB-3D0E231C6559}"/>
              </a:ext>
            </a:extLst>
          </p:cNvPr>
          <p:cNvSpPr txBox="1">
            <a:spLocks noGrp="1"/>
          </p:cNvSpPr>
          <p:nvPr>
            <p:ph type="ftr" sz="quarter" idx="4"/>
          </p:nvPr>
        </p:nvSpPr>
        <p:spPr>
          <a:xfrm>
            <a:off x="0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defRPr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D5A6C4E-DA6E-4C40-7653-D7DC0F6690D7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defRPr>
            </a:lvl1pPr>
          </a:lstStyle>
          <a:p>
            <a:pPr lvl="0"/>
            <a:fld id="{82E1EC68-D6BB-40EE-B5E9-9C2061BE3374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27362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marR="0" lvl="0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Aptos"/>
      </a:defRPr>
    </a:lvl1pPr>
    <a:lvl2pPr marL="457200" marR="0" lvl="1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Aptos"/>
      </a:defRPr>
    </a:lvl2pPr>
    <a:lvl3pPr marL="914400" marR="0" lvl="2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Aptos"/>
      </a:defRPr>
    </a:lvl3pPr>
    <a:lvl4pPr marL="1371600" marR="0" lvl="3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Aptos"/>
      </a:defRPr>
    </a:lvl4pPr>
    <a:lvl5pPr marL="1828800" marR="0" lvl="4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Apto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18947AD-A242-8531-8995-36F59078182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BA984C5-A204-313B-E466-095EBF385A45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DAF2864-7982-597E-7D9A-7B6AA0506E82}"/>
              </a:ext>
            </a:extLst>
          </p:cNvPr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B07103CF-872E-4094-B48C-26A9C4865C83}" type="slidenum">
              <a:t>11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90A3DE3-8EC2-F9AC-6CEC-C0A761AEF9D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D77FB08-BCFB-714F-B344-B0B10A1F1FB0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E995D5-BC9F-C7D4-BD45-509C4E391AEB}"/>
              </a:ext>
            </a:extLst>
          </p:cNvPr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99F3196F-1A7A-4901-AA39-B7E5CE6A00EC}" type="slidenum">
              <a:t>18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656ABA-1BC8-A879-D36F-556F84D9EE02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524003" y="1122361"/>
            <a:ext cx="9144000" cy="2387598"/>
          </a:xfrm>
        </p:spPr>
        <p:txBody>
          <a:bodyPr anchor="b" anchorCtr="1"/>
          <a:lstStyle>
            <a:lvl1pPr algn="ctr">
              <a:defRPr sz="60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CAA608D-964F-735B-E9E3-4B283A2A0B42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24003" y="3602041"/>
            <a:ext cx="9144000" cy="1655758"/>
          </a:xfrm>
        </p:spPr>
        <p:txBody>
          <a:bodyPr anchorCtr="1"/>
          <a:lstStyle>
            <a:lvl1pPr marL="0" indent="0" algn="ctr">
              <a:buNone/>
              <a:defRPr sz="2400"/>
            </a:lvl1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0F915C-7782-553A-9007-DAD27C7ABD35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 lang="en-GB"/>
            </a:lvl1pPr>
          </a:lstStyle>
          <a:p>
            <a:pPr lvl="0"/>
            <a:fld id="{4150C508-2359-4B92-B52D-3DA6DFC9CA0E}" type="datetime1">
              <a:rPr lang="en-GB"/>
              <a:pPr lvl="0"/>
              <a:t>06/12/2025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E9A1DD-731C-6CCA-8B71-083E11D1DA3E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BFF5C8-5A84-2954-CAC1-6B6A8FE69EF3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368E1DE-3C9E-40B2-90B4-59954DB9F4E5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153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3A04A7-B36A-5EA3-5925-6A8D125363CA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C5AF7A-D76D-4A92-C104-2FD664D2FC39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A5C5A6-26D8-7D87-3197-66B691752641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 lang="en-GB"/>
            </a:lvl1pPr>
          </a:lstStyle>
          <a:p>
            <a:pPr lvl="0"/>
            <a:fld id="{166333B3-7333-4817-9FB1-E557AFCF9B80}" type="datetime1">
              <a:rPr lang="en-GB"/>
              <a:pPr lvl="0"/>
              <a:t>06/12/2025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6AFB8F-AFF2-2EAD-88EB-4CFFD0E40CCE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1BBBE9-59A1-F1F7-B3A4-E410444DD968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06D6322-813B-42BB-AAD6-E9E6DFF79C06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1720274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1E27AA-902B-48A0-68D0-131A4D4ED81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1847" y="1709735"/>
            <a:ext cx="10515600" cy="2852735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5B5351-F314-F614-378E-7DDD92BEFE18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1847" y="4589465"/>
            <a:ext cx="10515600" cy="1500182"/>
          </a:xfrm>
        </p:spPr>
        <p:txBody>
          <a:bodyPr/>
          <a:lstStyle>
            <a:lvl1pPr marL="0" indent="0">
              <a:buNone/>
              <a:defRPr sz="2400">
                <a:solidFill>
                  <a:srgbClr val="767676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033FB9-6AF2-48FE-A09E-880E7428080C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 lang="en-GB"/>
            </a:lvl1pPr>
          </a:lstStyle>
          <a:p>
            <a:pPr lvl="0"/>
            <a:fld id="{F55BC84B-DF13-47D2-A70C-68C1091A706F}" type="datetime1">
              <a:rPr lang="en-GB"/>
              <a:pPr lvl="0"/>
              <a:t>06/12/2025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CD9317-7A71-99DD-0E85-29F8DBA05034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49D7E6-876A-DE42-BB80-1821D0432167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449CEC5-9B2B-4D39-B864-D6BB8B3C54C9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98907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487FF1-020F-3981-33DC-7A02741F787B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E62E00-2743-3434-21DB-D1BE35901E53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838203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89D6AA1-65F1-F376-2209-F867F32454F6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172200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488DEF8-A4A1-E54F-5592-BD48728EB2EC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 lang="en-GB"/>
            </a:lvl1pPr>
          </a:lstStyle>
          <a:p>
            <a:pPr lvl="0"/>
            <a:fld id="{1C327317-3AD4-4BFF-B929-EF37C3978081}" type="datetime1">
              <a:rPr lang="en-GB"/>
              <a:pPr lvl="0"/>
              <a:t>06/12/2025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1910EA-D95F-019B-A389-165F2E2EEA1D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71DABA-A52B-B0E4-B79C-718D30C6A49C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93EDA22-CE0F-463C-85E3-DE41C4961810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3961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A93AA5-BA82-0170-2BB4-339418A5CE2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365129"/>
            <a:ext cx="10515600" cy="132555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E501B-1727-FB6A-110A-CD849DC23C67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9784" y="1681160"/>
            <a:ext cx="5157782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36A9936-38FE-9671-BA0F-5C6B91FED2D8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839784" y="2505071"/>
            <a:ext cx="5157782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146BD47-E463-10D8-E1BE-0551054FB286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6172200" y="1681160"/>
            <a:ext cx="5183184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37D5B67-8D36-0B7A-F808-798A8A409695}"/>
              </a:ext>
            </a:extLst>
          </p:cNvPr>
          <p:cNvSpPr txBox="1">
            <a:spLocks noGrp="1"/>
          </p:cNvSpPr>
          <p:nvPr>
            <p:ph idx="4"/>
          </p:nvPr>
        </p:nvSpPr>
        <p:spPr>
          <a:xfrm>
            <a:off x="6172200" y="2505071"/>
            <a:ext cx="5183184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ED7F138-F568-593B-EB6A-87B5B2B3186C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 lang="en-GB"/>
            </a:lvl1pPr>
          </a:lstStyle>
          <a:p>
            <a:pPr lvl="0"/>
            <a:fld id="{23755BCF-19F4-4E4E-8BA6-FC8DE38A9FC6}" type="datetime1">
              <a:rPr lang="en-GB"/>
              <a:pPr lvl="0"/>
              <a:t>06/12/2025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9D55582-FD5D-BC36-3E7C-7C2197317843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BF0B85B-CD7F-AB4F-AC76-0544B59FB3C7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B5DADC8-9B9F-49EF-A085-93AFF4750099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47415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5A7CE6-0D06-29B6-0C39-B227E89AA63F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946D1EE-5370-4B32-2C80-C0FBB91B51A2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 lang="en-GB"/>
            </a:lvl1pPr>
          </a:lstStyle>
          <a:p>
            <a:pPr lvl="0"/>
            <a:fld id="{79BB888A-57FC-4CF3-B789-FE5364C37AA9}" type="datetime1">
              <a:rPr lang="en-GB"/>
              <a:pPr lvl="0"/>
              <a:t>06/12/2025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8721968-00D1-76E0-EC5A-ADACC418E05C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F6945D5-2A54-B676-B030-B55E0717EEF0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7BA8CA0-67C5-46A9-A03D-6191B84254D9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6531676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FCBA4DA-C6C9-CC55-D0C7-84ABBB7D96B0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 lang="en-GB"/>
            </a:lvl1pPr>
          </a:lstStyle>
          <a:p>
            <a:pPr lvl="0"/>
            <a:fld id="{D416709E-C635-417B-945B-B7A743B08988}" type="datetime1">
              <a:rPr lang="en-GB"/>
              <a:pPr lvl="0"/>
              <a:t>06/12/2025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643164A-1D5C-AE8E-BCC0-8CA0E17D3B66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7CC8EF4-DC76-7168-6130-CF513209EEA4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84BAFA5-9C6F-4091-B60B-F33EF72CFCC4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7214589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D6B4D3-E1DC-F062-6A80-32D739A59C9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71E011-1150-9BC8-13EE-DC14A11F758F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07F65C8-8E71-FFDC-91EE-E70223F1B95A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8E53513-1DC6-CD6B-39DC-364B81AD942B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 lang="en-GB"/>
            </a:lvl1pPr>
          </a:lstStyle>
          <a:p>
            <a:pPr lvl="0"/>
            <a:fld id="{D444023D-E6B5-493E-90D8-730E239FF89F}" type="datetime1">
              <a:rPr lang="en-GB"/>
              <a:pPr lvl="0"/>
              <a:t>06/12/2025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75AF2C-2D4C-AD99-4D21-88821A715BF2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7471B8F-BB76-E427-8913-DC385151CFA9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6EAE7C1-4806-41D6-8F67-DE165E957293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04433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FE5488-D686-B3B7-8CF8-A61C2749493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8AECC8D-B687-7AF7-36DE-4EE85494408D}"/>
              </a:ext>
            </a:extLst>
          </p:cNvPr>
          <p:cNvSpPr txBox="1">
            <a:spLocks noGrp="1"/>
          </p:cNvSpPr>
          <p:nvPr>
            <p:ph type="pic"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EEEE900-65A2-82BA-E576-F1F44F7504C6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BE2A257-BDDD-A901-7434-B5AD3D2610A4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 lang="en-GB"/>
            </a:lvl1pPr>
          </a:lstStyle>
          <a:p>
            <a:pPr lvl="0"/>
            <a:fld id="{77EB18C5-853B-451A-AE2E-58C082D68BB7}" type="datetime1">
              <a:rPr lang="en-GB"/>
              <a:pPr lvl="0"/>
              <a:t>06/12/2025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E3A058-A48A-6A64-F65F-88F1712323B7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15D8F72-1FE0-2752-42D0-08769E92F424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77D3A6A-BA83-46E4-9554-816784281B07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91823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F6D873-4AD5-FD0A-3E86-8EE830D67A09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42A9605-755F-D620-D1E5-3B7A54607AF2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9EC2C5-C295-83B6-F7E1-502EB862803E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 lang="en-GB"/>
            </a:lvl1pPr>
          </a:lstStyle>
          <a:p>
            <a:pPr lvl="0"/>
            <a:fld id="{6837F539-17AD-4694-8E98-0EB273B28CBF}" type="datetime1">
              <a:rPr lang="en-GB"/>
              <a:pPr lvl="0"/>
              <a:t>06/12/2025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FCCABE-EAE4-A4F2-A49C-705171B5E699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22244B-BD98-D413-29E3-6C485BFB6274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05A6097-042F-4B2F-BC87-87B053AB796D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59084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AB2AE4C-AF34-BF72-6B9C-D5AD1D5A8FF0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>
            <a:off x="8724903" y="365129"/>
            <a:ext cx="2628899" cy="5811834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214369C-99E6-387D-B45C-7D38A4E9CE24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838203" y="365129"/>
            <a:ext cx="7734296" cy="5811834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F43F85-81A0-6752-3B14-CE7192A13DDE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 lang="en-GB"/>
            </a:lvl1pPr>
          </a:lstStyle>
          <a:p>
            <a:pPr lvl="0"/>
            <a:fld id="{85A882B4-1331-4A9F-BFD9-96BBDC3433EF}" type="datetime1">
              <a:rPr lang="en-GB"/>
              <a:pPr lvl="0"/>
              <a:t>06/12/2025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CA9757-05B5-EC29-4004-32BE77A35751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8AB3F3-BB4A-B8E9-419B-182426F15B14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2F0F694-24AC-479E-AE1A-84BCB9DE1B34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410914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">
            <a:extLst>
              <a:ext uri="{FF2B5EF4-FFF2-40B4-BE49-F238E27FC236}">
                <a16:creationId xmlns:a16="http://schemas.microsoft.com/office/drawing/2014/main" id="{3C79D79B-AB9C-76FB-B6F2-FB62D07451C8}"/>
              </a:ext>
            </a:extLst>
          </p:cNvPr>
          <p:cNvGrpSpPr/>
          <p:nvPr/>
        </p:nvGrpSpPr>
        <p:grpSpPr>
          <a:xfrm>
            <a:off x="8" y="-8467"/>
            <a:ext cx="12191997" cy="6866467"/>
            <a:chOff x="8" y="-8467"/>
            <a:chExt cx="12191997" cy="6866467"/>
          </a:xfrm>
        </p:grpSpPr>
        <p:cxnSp>
          <p:nvCxnSpPr>
            <p:cNvPr id="3" name="Straight Connector 31">
              <a:extLst>
                <a:ext uri="{FF2B5EF4-FFF2-40B4-BE49-F238E27FC236}">
                  <a16:creationId xmlns:a16="http://schemas.microsoft.com/office/drawing/2014/main" id="{420E1444-1AAA-2E45-9AFB-879672CFB081}"/>
                </a:ext>
              </a:extLst>
            </p:cNvPr>
            <p:cNvCxnSpPr/>
            <p:nvPr/>
          </p:nvCxnSpPr>
          <p:spPr>
            <a:xfrm>
              <a:off x="9371008" y="0"/>
              <a:ext cx="1219207" cy="6858000"/>
            </a:xfrm>
            <a:prstGeom prst="straightConnector1">
              <a:avLst/>
            </a:prstGeom>
            <a:noFill/>
            <a:ln w="9528" cap="rnd">
              <a:solidFill>
                <a:srgbClr val="BFBFBF"/>
              </a:solidFill>
              <a:prstDash val="solid"/>
              <a:miter/>
            </a:ln>
          </p:spPr>
        </p:cxnSp>
        <p:cxnSp>
          <p:nvCxnSpPr>
            <p:cNvPr id="4" name="Straight Connector 20">
              <a:extLst>
                <a:ext uri="{FF2B5EF4-FFF2-40B4-BE49-F238E27FC236}">
                  <a16:creationId xmlns:a16="http://schemas.microsoft.com/office/drawing/2014/main" id="{301067CC-DB8D-283C-22EE-9A4EE47B923E}"/>
                </a:ext>
              </a:extLst>
            </p:cNvPr>
            <p:cNvCxnSpPr/>
            <p:nvPr/>
          </p:nvCxnSpPr>
          <p:spPr>
            <a:xfrm flipH="1">
              <a:off x="7425266" y="3681410"/>
              <a:ext cx="4763557" cy="3176590"/>
            </a:xfrm>
            <a:prstGeom prst="straightConnector1">
              <a:avLst/>
            </a:prstGeom>
            <a:noFill/>
            <a:ln w="9528" cap="rnd">
              <a:solidFill>
                <a:srgbClr val="D9D9D9"/>
              </a:solidFill>
              <a:prstDash val="solid"/>
              <a:miter/>
            </a:ln>
          </p:spPr>
        </p:cxnSp>
        <p:sp>
          <p:nvSpPr>
            <p:cNvPr id="5" name="Rectangle 23">
              <a:extLst>
                <a:ext uri="{FF2B5EF4-FFF2-40B4-BE49-F238E27FC236}">
                  <a16:creationId xmlns:a16="http://schemas.microsoft.com/office/drawing/2014/main" id="{C3B4038D-F5DE-5F21-946F-920C8BF2651C}"/>
                </a:ext>
              </a:extLst>
            </p:cNvPr>
            <p:cNvSpPr/>
            <p:nvPr/>
          </p:nvSpPr>
          <p:spPr>
            <a:xfrm>
              <a:off x="9181472" y="-8467"/>
              <a:ext cx="3007351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3007349"/>
                <a:gd name="f4" fmla="val 6866467"/>
                <a:gd name="f5" fmla="val 2045532"/>
                <a:gd name="f6" fmla="*/ f0 1 3007349"/>
                <a:gd name="f7" fmla="*/ f1 1 6866467"/>
                <a:gd name="f8" fmla="val f2"/>
                <a:gd name="f9" fmla="val f3"/>
                <a:gd name="f10" fmla="val f4"/>
                <a:gd name="f11" fmla="+- f10 0 f8"/>
                <a:gd name="f12" fmla="+- f9 0 f8"/>
                <a:gd name="f13" fmla="*/ f12 1 3007349"/>
                <a:gd name="f14" fmla="*/ f11 1 6866467"/>
                <a:gd name="f15" fmla="*/ f8 1 f13"/>
                <a:gd name="f16" fmla="*/ f9 1 f13"/>
                <a:gd name="f17" fmla="*/ f8 1 f14"/>
                <a:gd name="f18" fmla="*/ f10 1 f14"/>
                <a:gd name="f19" fmla="*/ f15 f6 1"/>
                <a:gd name="f20" fmla="*/ f16 f6 1"/>
                <a:gd name="f21" fmla="*/ f18 f7 1"/>
                <a:gd name="f22" fmla="*/ f17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9" t="f22" r="f20" b="f21"/>
              <a:pathLst>
                <a:path w="3007349" h="6866467">
                  <a:moveTo>
                    <a:pt x="f5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2" y="f4"/>
                  </a:lnTo>
                  <a:lnTo>
                    <a:pt x="f5" y="f2"/>
                  </a:lnTo>
                  <a:close/>
                </a:path>
              </a:pathLst>
            </a:custGeom>
            <a:solidFill>
              <a:srgbClr val="90C226">
                <a:alpha val="30000"/>
              </a:srgbClr>
            </a:solidFill>
            <a:ln cap="flat">
              <a:noFill/>
              <a:prstDash val="solid"/>
            </a:ln>
          </p:spPr>
          <p:txBody>
            <a:bodyPr lIns="0" tIns="0" rIns="0" bIns="0"/>
            <a:lstStyle/>
            <a:p>
              <a:endParaRPr lang="en-GB"/>
            </a:p>
          </p:txBody>
        </p:sp>
        <p:sp>
          <p:nvSpPr>
            <p:cNvPr id="6" name="Rectangle 25">
              <a:extLst>
                <a:ext uri="{FF2B5EF4-FFF2-40B4-BE49-F238E27FC236}">
                  <a16:creationId xmlns:a16="http://schemas.microsoft.com/office/drawing/2014/main" id="{D127036A-3C0D-CF5B-92B7-A2E3988E6818}"/>
                </a:ext>
              </a:extLst>
            </p:cNvPr>
            <p:cNvSpPr/>
            <p:nvPr/>
          </p:nvSpPr>
          <p:spPr>
            <a:xfrm>
              <a:off x="9603440" y="-8467"/>
              <a:ext cx="2588556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2573311"/>
                <a:gd name="f4" fmla="val 6866467"/>
                <a:gd name="f5" fmla="val 1202336"/>
                <a:gd name="f6" fmla="*/ f0 1 2573311"/>
                <a:gd name="f7" fmla="*/ f1 1 6866467"/>
                <a:gd name="f8" fmla="val f2"/>
                <a:gd name="f9" fmla="val f3"/>
                <a:gd name="f10" fmla="val f4"/>
                <a:gd name="f11" fmla="+- f10 0 f8"/>
                <a:gd name="f12" fmla="+- f9 0 f8"/>
                <a:gd name="f13" fmla="*/ f12 1 2573311"/>
                <a:gd name="f14" fmla="*/ f11 1 6866467"/>
                <a:gd name="f15" fmla="*/ f8 1 f13"/>
                <a:gd name="f16" fmla="*/ f9 1 f13"/>
                <a:gd name="f17" fmla="*/ f8 1 f14"/>
                <a:gd name="f18" fmla="*/ f10 1 f14"/>
                <a:gd name="f19" fmla="*/ f15 f6 1"/>
                <a:gd name="f20" fmla="*/ f16 f6 1"/>
                <a:gd name="f21" fmla="*/ f18 f7 1"/>
                <a:gd name="f22" fmla="*/ f17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9" t="f22" r="f20" b="f21"/>
              <a:pathLst>
                <a:path w="2573311" h="6866467">
                  <a:moveTo>
                    <a:pt x="f2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5" y="f4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90C226">
                <a:alpha val="20000"/>
              </a:srgbClr>
            </a:solidFill>
            <a:ln cap="flat">
              <a:noFill/>
              <a:prstDash val="solid"/>
            </a:ln>
          </p:spPr>
          <p:txBody>
            <a:bodyPr lIns="0" tIns="0" rIns="0" bIns="0"/>
            <a:lstStyle/>
            <a:p>
              <a:endParaRPr lang="en-GB"/>
            </a:p>
          </p:txBody>
        </p:sp>
        <p:sp>
          <p:nvSpPr>
            <p:cNvPr id="7" name="Isosceles Triangle 26">
              <a:extLst>
                <a:ext uri="{FF2B5EF4-FFF2-40B4-BE49-F238E27FC236}">
                  <a16:creationId xmlns:a16="http://schemas.microsoft.com/office/drawing/2014/main" id="{8E4E6DF1-9855-5698-A6B4-3FD97C3C2170}"/>
                </a:ext>
              </a:extLst>
            </p:cNvPr>
            <p:cNvSpPr/>
            <p:nvPr/>
          </p:nvSpPr>
          <p:spPr>
            <a:xfrm>
              <a:off x="8932334" y="3047996"/>
              <a:ext cx="3259671" cy="3810003"/>
            </a:xfrm>
            <a:custGeom>
              <a:avLst>
                <a:gd name="f8" fmla="val 100000"/>
              </a:avLst>
              <a:gdLst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val 100000"/>
                <a:gd name="f9" fmla="+- 0 0 -360"/>
                <a:gd name="f10" fmla="+- 0 0 -270"/>
                <a:gd name="f11" fmla="+- 0 0 -180"/>
                <a:gd name="f12" fmla="+- 0 0 -90"/>
                <a:gd name="f13" fmla="abs f4"/>
                <a:gd name="f14" fmla="abs f5"/>
                <a:gd name="f15" fmla="abs f6"/>
                <a:gd name="f16" fmla="val f7"/>
                <a:gd name="f17" fmla="val f8"/>
                <a:gd name="f18" fmla="*/ f9 f1 1"/>
                <a:gd name="f19" fmla="*/ f10 f1 1"/>
                <a:gd name="f20" fmla="*/ f11 f1 1"/>
                <a:gd name="f21" fmla="*/ f12 f1 1"/>
                <a:gd name="f22" fmla="?: f13 f4 1"/>
                <a:gd name="f23" fmla="?: f14 f5 1"/>
                <a:gd name="f24" fmla="?: f15 f6 1"/>
                <a:gd name="f25" fmla="*/ f18 1 f3"/>
                <a:gd name="f26" fmla="*/ f19 1 f3"/>
                <a:gd name="f27" fmla="*/ f20 1 f3"/>
                <a:gd name="f28" fmla="*/ f21 1 f3"/>
                <a:gd name="f29" fmla="*/ f22 1 21600"/>
                <a:gd name="f30" fmla="*/ f23 1 21600"/>
                <a:gd name="f31" fmla="*/ 21600 f22 1"/>
                <a:gd name="f32" fmla="*/ 21600 f23 1"/>
                <a:gd name="f33" fmla="+- f25 0 f2"/>
                <a:gd name="f34" fmla="+- f26 0 f2"/>
                <a:gd name="f35" fmla="+- f27 0 f2"/>
                <a:gd name="f36" fmla="+- f28 0 f2"/>
                <a:gd name="f37" fmla="min f30 f29"/>
                <a:gd name="f38" fmla="*/ f31 1 f24"/>
                <a:gd name="f39" fmla="*/ f32 1 f24"/>
                <a:gd name="f40" fmla="val f38"/>
                <a:gd name="f41" fmla="val f39"/>
                <a:gd name="f42" fmla="*/ f16 f37 1"/>
                <a:gd name="f43" fmla="+- f41 0 f16"/>
                <a:gd name="f44" fmla="+- f40 0 f16"/>
                <a:gd name="f45" fmla="*/ f41 f37 1"/>
                <a:gd name="f46" fmla="*/ f40 f37 1"/>
                <a:gd name="f47" fmla="*/ f43 1 2"/>
                <a:gd name="f48" fmla="*/ f44 1 2"/>
                <a:gd name="f49" fmla="*/ f44 f17 1"/>
                <a:gd name="f50" fmla="+- f16 f47 0"/>
                <a:gd name="f51" fmla="*/ f49 1 200000"/>
                <a:gd name="f52" fmla="*/ f49 1 100000"/>
                <a:gd name="f53" fmla="+- f51 f48 0"/>
                <a:gd name="f54" fmla="*/ f51 f37 1"/>
                <a:gd name="f55" fmla="*/ f50 f37 1"/>
                <a:gd name="f56" fmla="*/ f52 f37 1"/>
                <a:gd name="f57" fmla="*/ f53 f3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3">
                  <a:pos x="f56" y="f42"/>
                </a:cxn>
                <a:cxn ang="f34">
                  <a:pos x="f54" y="f55"/>
                </a:cxn>
                <a:cxn ang="f35">
                  <a:pos x="f42" y="f45"/>
                </a:cxn>
                <a:cxn ang="f35">
                  <a:pos x="f56" y="f45"/>
                </a:cxn>
                <a:cxn ang="f35">
                  <a:pos x="f46" y="f45"/>
                </a:cxn>
                <a:cxn ang="f36">
                  <a:pos x="f57" y="f55"/>
                </a:cxn>
              </a:cxnLst>
              <a:rect l="f54" t="f55" r="f57" b="f45"/>
              <a:pathLst>
                <a:path>
                  <a:moveTo>
                    <a:pt x="f42" y="f45"/>
                  </a:moveTo>
                  <a:lnTo>
                    <a:pt x="f56" y="f42"/>
                  </a:lnTo>
                  <a:lnTo>
                    <a:pt x="f46" y="f45"/>
                  </a:lnTo>
                  <a:close/>
                </a:path>
              </a:pathLst>
            </a:custGeom>
            <a:solidFill>
              <a:srgbClr val="54A021">
                <a:alpha val="72000"/>
              </a:srgbClr>
            </a:solidFill>
            <a:ln cap="flat">
              <a:noFill/>
              <a:prstDash val="solid"/>
            </a:ln>
          </p:spPr>
          <p:txBody>
            <a:bodyPr lIns="0" tIns="0" rIns="0" bIns="0"/>
            <a:lstStyle/>
            <a:p>
              <a:endParaRPr lang="en-GB"/>
            </a:p>
          </p:txBody>
        </p:sp>
        <p:sp>
          <p:nvSpPr>
            <p:cNvPr id="8" name="Rectangle 27">
              <a:extLst>
                <a:ext uri="{FF2B5EF4-FFF2-40B4-BE49-F238E27FC236}">
                  <a16:creationId xmlns:a16="http://schemas.microsoft.com/office/drawing/2014/main" id="{AFD69ADF-B798-68EB-13DE-EBA377AF8A0B}"/>
                </a:ext>
              </a:extLst>
            </p:cNvPr>
            <p:cNvSpPr/>
            <p:nvPr/>
          </p:nvSpPr>
          <p:spPr>
            <a:xfrm>
              <a:off x="9334496" y="-8467"/>
              <a:ext cx="2854327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2858013"/>
                <a:gd name="f4" fmla="val 6866467"/>
                <a:gd name="f5" fmla="val 2473942"/>
                <a:gd name="f6" fmla="*/ f0 1 2858013"/>
                <a:gd name="f7" fmla="*/ f1 1 6866467"/>
                <a:gd name="f8" fmla="val f2"/>
                <a:gd name="f9" fmla="val f3"/>
                <a:gd name="f10" fmla="val f4"/>
                <a:gd name="f11" fmla="+- f10 0 f8"/>
                <a:gd name="f12" fmla="+- f9 0 f8"/>
                <a:gd name="f13" fmla="*/ f12 1 2858013"/>
                <a:gd name="f14" fmla="*/ f11 1 6866467"/>
                <a:gd name="f15" fmla="*/ f8 1 f13"/>
                <a:gd name="f16" fmla="*/ f9 1 f13"/>
                <a:gd name="f17" fmla="*/ f8 1 f14"/>
                <a:gd name="f18" fmla="*/ f10 1 f14"/>
                <a:gd name="f19" fmla="*/ f15 f6 1"/>
                <a:gd name="f20" fmla="*/ f16 f6 1"/>
                <a:gd name="f21" fmla="*/ f18 f7 1"/>
                <a:gd name="f22" fmla="*/ f17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9" t="f22" r="f20" b="f21"/>
              <a:pathLst>
                <a:path w="2858013" h="6866467">
                  <a:moveTo>
                    <a:pt x="f2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5" y="f4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3F7819">
                <a:alpha val="70000"/>
              </a:srgbClr>
            </a:solidFill>
            <a:ln cap="flat">
              <a:noFill/>
              <a:prstDash val="solid"/>
            </a:ln>
          </p:spPr>
          <p:txBody>
            <a:bodyPr lIns="0" tIns="0" rIns="0" bIns="0"/>
            <a:lstStyle/>
            <a:p>
              <a:endParaRPr lang="en-GB"/>
            </a:p>
          </p:txBody>
        </p:sp>
        <p:sp>
          <p:nvSpPr>
            <p:cNvPr id="9" name="Rectangle 28">
              <a:extLst>
                <a:ext uri="{FF2B5EF4-FFF2-40B4-BE49-F238E27FC236}">
                  <a16:creationId xmlns:a16="http://schemas.microsoft.com/office/drawing/2014/main" id="{4AA4ACAF-2957-85B4-155D-E104A211F006}"/>
                </a:ext>
              </a:extLst>
            </p:cNvPr>
            <p:cNvSpPr/>
            <p:nvPr/>
          </p:nvSpPr>
          <p:spPr>
            <a:xfrm>
              <a:off x="10898733" y="-8467"/>
              <a:ext cx="1290090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290094"/>
                <a:gd name="f4" fmla="val 6858000"/>
                <a:gd name="f5" fmla="val 1019735"/>
                <a:gd name="f6" fmla="*/ f0 1 1290094"/>
                <a:gd name="f7" fmla="*/ f1 1 6858000"/>
                <a:gd name="f8" fmla="val f2"/>
                <a:gd name="f9" fmla="val f3"/>
                <a:gd name="f10" fmla="val f4"/>
                <a:gd name="f11" fmla="+- f10 0 f8"/>
                <a:gd name="f12" fmla="+- f9 0 f8"/>
                <a:gd name="f13" fmla="*/ f12 1 1290094"/>
                <a:gd name="f14" fmla="*/ f11 1 6858000"/>
                <a:gd name="f15" fmla="*/ f8 1 f13"/>
                <a:gd name="f16" fmla="*/ f9 1 f13"/>
                <a:gd name="f17" fmla="*/ f8 1 f14"/>
                <a:gd name="f18" fmla="*/ f10 1 f14"/>
                <a:gd name="f19" fmla="*/ f15 f6 1"/>
                <a:gd name="f20" fmla="*/ f16 f6 1"/>
                <a:gd name="f21" fmla="*/ f18 f7 1"/>
                <a:gd name="f22" fmla="*/ f17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9" t="f22" r="f20" b="f21"/>
              <a:pathLst>
                <a:path w="1290094" h="6858000">
                  <a:moveTo>
                    <a:pt x="f5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2" y="f4"/>
                  </a:lnTo>
                  <a:lnTo>
                    <a:pt x="f5" y="f2"/>
                  </a:lnTo>
                  <a:close/>
                </a:path>
              </a:pathLst>
            </a:custGeom>
            <a:solidFill>
              <a:srgbClr val="C0E474">
                <a:alpha val="70000"/>
              </a:srgbClr>
            </a:solidFill>
            <a:ln cap="flat">
              <a:noFill/>
              <a:prstDash val="solid"/>
            </a:ln>
          </p:spPr>
          <p:txBody>
            <a:bodyPr lIns="0" tIns="0" rIns="0" bIns="0"/>
            <a:lstStyle/>
            <a:p>
              <a:endParaRPr lang="en-GB"/>
            </a:p>
          </p:txBody>
        </p:sp>
        <p:sp>
          <p:nvSpPr>
            <p:cNvPr id="10" name="Rectangle 29">
              <a:extLst>
                <a:ext uri="{FF2B5EF4-FFF2-40B4-BE49-F238E27FC236}">
                  <a16:creationId xmlns:a16="http://schemas.microsoft.com/office/drawing/2014/main" id="{2D1F37E2-4AB7-5DB6-7AF5-ACCEE9317443}"/>
                </a:ext>
              </a:extLst>
            </p:cNvPr>
            <p:cNvSpPr/>
            <p:nvPr/>
          </p:nvSpPr>
          <p:spPr>
            <a:xfrm>
              <a:off x="10938994" y="-8467"/>
              <a:ext cx="1249829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249825"/>
                <a:gd name="f4" fmla="val 6858000"/>
                <a:gd name="f5" fmla="val 1109382"/>
                <a:gd name="f6" fmla="*/ f0 1 1249825"/>
                <a:gd name="f7" fmla="*/ f1 1 6858000"/>
                <a:gd name="f8" fmla="val f2"/>
                <a:gd name="f9" fmla="val f3"/>
                <a:gd name="f10" fmla="val f4"/>
                <a:gd name="f11" fmla="+- f10 0 f8"/>
                <a:gd name="f12" fmla="+- f9 0 f8"/>
                <a:gd name="f13" fmla="*/ f12 1 1249825"/>
                <a:gd name="f14" fmla="*/ f11 1 6858000"/>
                <a:gd name="f15" fmla="*/ f8 1 f13"/>
                <a:gd name="f16" fmla="*/ f9 1 f13"/>
                <a:gd name="f17" fmla="*/ f8 1 f14"/>
                <a:gd name="f18" fmla="*/ f10 1 f14"/>
                <a:gd name="f19" fmla="*/ f15 f6 1"/>
                <a:gd name="f20" fmla="*/ f16 f6 1"/>
                <a:gd name="f21" fmla="*/ f18 f7 1"/>
                <a:gd name="f22" fmla="*/ f17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9" t="f22" r="f20" b="f21"/>
              <a:pathLst>
                <a:path w="1249825" h="6858000">
                  <a:moveTo>
                    <a:pt x="f2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5" y="f4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90C226">
                <a:alpha val="65000"/>
              </a:srgbClr>
            </a:solidFill>
            <a:ln cap="flat">
              <a:noFill/>
              <a:prstDash val="solid"/>
            </a:ln>
          </p:spPr>
          <p:txBody>
            <a:bodyPr lIns="0" tIns="0" rIns="0" bIns="0"/>
            <a:lstStyle/>
            <a:p>
              <a:endParaRPr lang="en-GB"/>
            </a:p>
          </p:txBody>
        </p:sp>
        <p:sp>
          <p:nvSpPr>
            <p:cNvPr id="11" name="Isosceles Triangle 30">
              <a:extLst>
                <a:ext uri="{FF2B5EF4-FFF2-40B4-BE49-F238E27FC236}">
                  <a16:creationId xmlns:a16="http://schemas.microsoft.com/office/drawing/2014/main" id="{CC6A6D13-2B2F-D480-0079-59E4F97941E2}"/>
                </a:ext>
              </a:extLst>
            </p:cNvPr>
            <p:cNvSpPr/>
            <p:nvPr/>
          </p:nvSpPr>
          <p:spPr>
            <a:xfrm>
              <a:off x="10371664" y="3589870"/>
              <a:ext cx="1817159" cy="3268129"/>
            </a:xfrm>
            <a:custGeom>
              <a:avLst>
                <a:gd name="f8" fmla="val 100000"/>
              </a:avLst>
              <a:gdLst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val 100000"/>
                <a:gd name="f9" fmla="+- 0 0 -360"/>
                <a:gd name="f10" fmla="+- 0 0 -270"/>
                <a:gd name="f11" fmla="+- 0 0 -180"/>
                <a:gd name="f12" fmla="+- 0 0 -90"/>
                <a:gd name="f13" fmla="abs f4"/>
                <a:gd name="f14" fmla="abs f5"/>
                <a:gd name="f15" fmla="abs f6"/>
                <a:gd name="f16" fmla="val f7"/>
                <a:gd name="f17" fmla="val f8"/>
                <a:gd name="f18" fmla="*/ f9 f1 1"/>
                <a:gd name="f19" fmla="*/ f10 f1 1"/>
                <a:gd name="f20" fmla="*/ f11 f1 1"/>
                <a:gd name="f21" fmla="*/ f12 f1 1"/>
                <a:gd name="f22" fmla="?: f13 f4 1"/>
                <a:gd name="f23" fmla="?: f14 f5 1"/>
                <a:gd name="f24" fmla="?: f15 f6 1"/>
                <a:gd name="f25" fmla="*/ f18 1 f3"/>
                <a:gd name="f26" fmla="*/ f19 1 f3"/>
                <a:gd name="f27" fmla="*/ f20 1 f3"/>
                <a:gd name="f28" fmla="*/ f21 1 f3"/>
                <a:gd name="f29" fmla="*/ f22 1 21600"/>
                <a:gd name="f30" fmla="*/ f23 1 21600"/>
                <a:gd name="f31" fmla="*/ 21600 f22 1"/>
                <a:gd name="f32" fmla="*/ 21600 f23 1"/>
                <a:gd name="f33" fmla="+- f25 0 f2"/>
                <a:gd name="f34" fmla="+- f26 0 f2"/>
                <a:gd name="f35" fmla="+- f27 0 f2"/>
                <a:gd name="f36" fmla="+- f28 0 f2"/>
                <a:gd name="f37" fmla="min f30 f29"/>
                <a:gd name="f38" fmla="*/ f31 1 f24"/>
                <a:gd name="f39" fmla="*/ f32 1 f24"/>
                <a:gd name="f40" fmla="val f38"/>
                <a:gd name="f41" fmla="val f39"/>
                <a:gd name="f42" fmla="*/ f16 f37 1"/>
                <a:gd name="f43" fmla="+- f41 0 f16"/>
                <a:gd name="f44" fmla="+- f40 0 f16"/>
                <a:gd name="f45" fmla="*/ f41 f37 1"/>
                <a:gd name="f46" fmla="*/ f40 f37 1"/>
                <a:gd name="f47" fmla="*/ f43 1 2"/>
                <a:gd name="f48" fmla="*/ f44 1 2"/>
                <a:gd name="f49" fmla="*/ f44 f17 1"/>
                <a:gd name="f50" fmla="+- f16 f47 0"/>
                <a:gd name="f51" fmla="*/ f49 1 200000"/>
                <a:gd name="f52" fmla="*/ f49 1 100000"/>
                <a:gd name="f53" fmla="+- f51 f48 0"/>
                <a:gd name="f54" fmla="*/ f51 f37 1"/>
                <a:gd name="f55" fmla="*/ f50 f37 1"/>
                <a:gd name="f56" fmla="*/ f52 f37 1"/>
                <a:gd name="f57" fmla="*/ f53 f3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3">
                  <a:pos x="f56" y="f42"/>
                </a:cxn>
                <a:cxn ang="f34">
                  <a:pos x="f54" y="f55"/>
                </a:cxn>
                <a:cxn ang="f35">
                  <a:pos x="f42" y="f45"/>
                </a:cxn>
                <a:cxn ang="f35">
                  <a:pos x="f56" y="f45"/>
                </a:cxn>
                <a:cxn ang="f35">
                  <a:pos x="f46" y="f45"/>
                </a:cxn>
                <a:cxn ang="f36">
                  <a:pos x="f57" y="f55"/>
                </a:cxn>
              </a:cxnLst>
              <a:rect l="f54" t="f55" r="f57" b="f45"/>
              <a:pathLst>
                <a:path>
                  <a:moveTo>
                    <a:pt x="f42" y="f45"/>
                  </a:moveTo>
                  <a:lnTo>
                    <a:pt x="f56" y="f42"/>
                  </a:lnTo>
                  <a:lnTo>
                    <a:pt x="f46" y="f45"/>
                  </a:lnTo>
                  <a:close/>
                </a:path>
              </a:pathLst>
            </a:custGeom>
            <a:solidFill>
              <a:srgbClr val="90C226">
                <a:alpha val="80000"/>
              </a:srgbClr>
            </a:solidFill>
            <a:ln cap="flat">
              <a:noFill/>
              <a:prstDash val="solid"/>
            </a:ln>
          </p:spPr>
          <p:txBody>
            <a:bodyPr lIns="0" tIns="0" rIns="0" bIns="0"/>
            <a:lstStyle/>
            <a:p>
              <a:endParaRPr lang="en-GB"/>
            </a:p>
          </p:txBody>
        </p:sp>
        <p:sp>
          <p:nvSpPr>
            <p:cNvPr id="12" name="Isosceles Triangle 18">
              <a:extLst>
                <a:ext uri="{FF2B5EF4-FFF2-40B4-BE49-F238E27FC236}">
                  <a16:creationId xmlns:a16="http://schemas.microsoft.com/office/drawing/2014/main" id="{1D28C1D9-12B5-E1C9-2A1E-47B027123408}"/>
                </a:ext>
              </a:extLst>
            </p:cNvPr>
            <p:cNvSpPr/>
            <p:nvPr/>
          </p:nvSpPr>
          <p:spPr>
            <a:xfrm rot="10799991">
              <a:off x="8" y="0"/>
              <a:ext cx="842592" cy="5666152"/>
            </a:xfrm>
            <a:custGeom>
              <a:avLst>
                <a:gd name="f8" fmla="val 100000"/>
              </a:avLst>
              <a:gdLst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val 100000"/>
                <a:gd name="f9" fmla="+- 0 0 -360"/>
                <a:gd name="f10" fmla="+- 0 0 -270"/>
                <a:gd name="f11" fmla="+- 0 0 -180"/>
                <a:gd name="f12" fmla="+- 0 0 -90"/>
                <a:gd name="f13" fmla="abs f4"/>
                <a:gd name="f14" fmla="abs f5"/>
                <a:gd name="f15" fmla="abs f6"/>
                <a:gd name="f16" fmla="val f7"/>
                <a:gd name="f17" fmla="val f8"/>
                <a:gd name="f18" fmla="*/ f9 f1 1"/>
                <a:gd name="f19" fmla="*/ f10 f1 1"/>
                <a:gd name="f20" fmla="*/ f11 f1 1"/>
                <a:gd name="f21" fmla="*/ f12 f1 1"/>
                <a:gd name="f22" fmla="?: f13 f4 1"/>
                <a:gd name="f23" fmla="?: f14 f5 1"/>
                <a:gd name="f24" fmla="?: f15 f6 1"/>
                <a:gd name="f25" fmla="*/ f18 1 f3"/>
                <a:gd name="f26" fmla="*/ f19 1 f3"/>
                <a:gd name="f27" fmla="*/ f20 1 f3"/>
                <a:gd name="f28" fmla="*/ f21 1 f3"/>
                <a:gd name="f29" fmla="*/ f22 1 21600"/>
                <a:gd name="f30" fmla="*/ f23 1 21600"/>
                <a:gd name="f31" fmla="*/ 21600 f22 1"/>
                <a:gd name="f32" fmla="*/ 21600 f23 1"/>
                <a:gd name="f33" fmla="+- f25 0 f2"/>
                <a:gd name="f34" fmla="+- f26 0 f2"/>
                <a:gd name="f35" fmla="+- f27 0 f2"/>
                <a:gd name="f36" fmla="+- f28 0 f2"/>
                <a:gd name="f37" fmla="min f30 f29"/>
                <a:gd name="f38" fmla="*/ f31 1 f24"/>
                <a:gd name="f39" fmla="*/ f32 1 f24"/>
                <a:gd name="f40" fmla="val f38"/>
                <a:gd name="f41" fmla="val f39"/>
                <a:gd name="f42" fmla="*/ f16 f37 1"/>
                <a:gd name="f43" fmla="+- f41 0 f16"/>
                <a:gd name="f44" fmla="+- f40 0 f16"/>
                <a:gd name="f45" fmla="*/ f41 f37 1"/>
                <a:gd name="f46" fmla="*/ f40 f37 1"/>
                <a:gd name="f47" fmla="*/ f43 1 2"/>
                <a:gd name="f48" fmla="*/ f44 1 2"/>
                <a:gd name="f49" fmla="*/ f44 f17 1"/>
                <a:gd name="f50" fmla="+- f16 f47 0"/>
                <a:gd name="f51" fmla="*/ f49 1 200000"/>
                <a:gd name="f52" fmla="*/ f49 1 100000"/>
                <a:gd name="f53" fmla="+- f51 f48 0"/>
                <a:gd name="f54" fmla="*/ f51 f37 1"/>
                <a:gd name="f55" fmla="*/ f50 f37 1"/>
                <a:gd name="f56" fmla="*/ f52 f37 1"/>
                <a:gd name="f57" fmla="*/ f53 f3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3">
                  <a:pos x="f56" y="f42"/>
                </a:cxn>
                <a:cxn ang="f34">
                  <a:pos x="f54" y="f55"/>
                </a:cxn>
                <a:cxn ang="f35">
                  <a:pos x="f42" y="f45"/>
                </a:cxn>
                <a:cxn ang="f35">
                  <a:pos x="f56" y="f45"/>
                </a:cxn>
                <a:cxn ang="f35">
                  <a:pos x="f46" y="f45"/>
                </a:cxn>
                <a:cxn ang="f36">
                  <a:pos x="f57" y="f55"/>
                </a:cxn>
              </a:cxnLst>
              <a:rect l="f54" t="f55" r="f57" b="f45"/>
              <a:pathLst>
                <a:path>
                  <a:moveTo>
                    <a:pt x="f42" y="f45"/>
                  </a:moveTo>
                  <a:lnTo>
                    <a:pt x="f56" y="f42"/>
                  </a:lnTo>
                  <a:lnTo>
                    <a:pt x="f46" y="f45"/>
                  </a:lnTo>
                  <a:close/>
                </a:path>
              </a:pathLst>
            </a:custGeom>
            <a:solidFill>
              <a:srgbClr val="90C226">
                <a:alpha val="85000"/>
              </a:srgbClr>
            </a:solidFill>
            <a:ln cap="flat">
              <a:noFill/>
              <a:prstDash val="solid"/>
            </a:ln>
          </p:spPr>
          <p:txBody>
            <a:bodyPr lIns="0" tIns="0" rIns="0" bIns="0"/>
            <a:lstStyle/>
            <a:p>
              <a:endParaRPr lang="en-GB"/>
            </a:p>
          </p:txBody>
        </p:sp>
      </p:grpSp>
      <p:sp>
        <p:nvSpPr>
          <p:cNvPr id="13" name="Title 1">
            <a:extLst>
              <a:ext uri="{FF2B5EF4-FFF2-40B4-BE49-F238E27FC236}">
                <a16:creationId xmlns:a16="http://schemas.microsoft.com/office/drawing/2014/main" id="{D385BC71-6999-FA51-8E17-D758BF20DA27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507068" y="2404533"/>
            <a:ext cx="7766931" cy="1646304"/>
          </a:xfrm>
        </p:spPr>
        <p:txBody>
          <a:bodyPr anchor="b">
            <a:noAutofit/>
          </a:bodyPr>
          <a:lstStyle>
            <a:lvl1pPr algn="r">
              <a:defRPr sz="54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4" name="Subtitle 2">
            <a:extLst>
              <a:ext uri="{FF2B5EF4-FFF2-40B4-BE49-F238E27FC236}">
                <a16:creationId xmlns:a16="http://schemas.microsoft.com/office/drawing/2014/main" id="{54871AC5-FADE-E09C-9951-F51E3EED21FD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07068" y="4050828"/>
            <a:ext cx="7766931" cy="1096895"/>
          </a:xfrm>
        </p:spPr>
        <p:txBody>
          <a:bodyPr/>
          <a:lstStyle>
            <a:lvl1pPr marL="0" indent="0" algn="r">
              <a:buNone/>
              <a:defRPr>
                <a:solidFill>
                  <a:srgbClr val="7F7F7F"/>
                </a:solidFill>
              </a:defRPr>
            </a:lvl1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15" name="Date Placeholder 3">
            <a:extLst>
              <a:ext uri="{FF2B5EF4-FFF2-40B4-BE49-F238E27FC236}">
                <a16:creationId xmlns:a16="http://schemas.microsoft.com/office/drawing/2014/main" id="{66AABCAF-E4D2-6296-9394-74A6E9C579BB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1D04B79-8B7D-4B71-994F-7362DFA9D60A}" type="datetime1">
              <a:rPr lang="en-US"/>
              <a:pPr lvl="0"/>
              <a:t>12/6/2025</a:t>
            </a:fld>
            <a:endParaRPr lang="en-US"/>
          </a:p>
        </p:txBody>
      </p:sp>
      <p:sp>
        <p:nvSpPr>
          <p:cNvPr id="16" name="Footer Placeholder 4">
            <a:extLst>
              <a:ext uri="{FF2B5EF4-FFF2-40B4-BE49-F238E27FC236}">
                <a16:creationId xmlns:a16="http://schemas.microsoft.com/office/drawing/2014/main" id="{5CDDE963-03FA-0D68-846D-57A41C87DAC0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17" name="Slide Number Placeholder 5">
            <a:extLst>
              <a:ext uri="{FF2B5EF4-FFF2-40B4-BE49-F238E27FC236}">
                <a16:creationId xmlns:a16="http://schemas.microsoft.com/office/drawing/2014/main" id="{ECA571C5-3B2D-DB52-5213-BD9573212DF3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2CF0680-940B-4852-B40C-DC792381F8AE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625767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4A77B2-0CC2-1F22-9972-F47D7398A748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5D36D5-FD55-0855-7404-FBF82F36B0CF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69343A-9B51-45D3-522C-34A180968623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9F7A5C5-EF61-40B1-B8FB-F3331031FBEF}" type="datetime1">
              <a:rPr lang="en-US"/>
              <a:pPr lvl="0"/>
              <a:t>12/6/2025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A71E84-BB1D-FB6B-A8EE-7E513C0286EF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6BF809-E1E7-996A-562D-916527A5BC5F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109D49A-5F4A-46DC-8F69-1F612C6BBE5D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789990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4DB759-78B9-BE13-EF6B-FBB52004E87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77332" y="2700863"/>
            <a:ext cx="8596667" cy="1826578"/>
          </a:xfrm>
        </p:spPr>
        <p:txBody>
          <a:bodyPr anchor="b"/>
          <a:lstStyle>
            <a:lvl1pPr>
              <a:defRPr sz="40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CBDA96-3081-4778-830B-B0BDEAE35808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77332" y="4527450"/>
            <a:ext cx="8596667" cy="860395"/>
          </a:xfrm>
        </p:spPr>
        <p:txBody>
          <a:bodyPr/>
          <a:lstStyle>
            <a:lvl1pPr marL="0" indent="0">
              <a:buNone/>
              <a:defRPr sz="2000">
                <a:solidFill>
                  <a:srgbClr val="7F7F7F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797798-C23E-62E9-FEB3-A1B2DDFF90ED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257EB68-2E8E-4256-B22E-CDE1B17CCF01}" type="datetime1">
              <a:rPr lang="en-US"/>
              <a:pPr lvl="0"/>
              <a:t>12/6/2025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3D9C0E-9FBE-CBB3-0EAA-F428707C47E4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45CB85-4E6D-9858-A77D-9BAC90ED7F77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88C0340-FA32-4A29-8CE2-D0E7A79E155A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668694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23CCD4-6C4C-8EF4-4BB5-CCF5FF8A8F3F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21B5BB-A949-3253-B1C0-0D288CF25A03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677332" y="2160590"/>
            <a:ext cx="4184038" cy="3880768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7DB42B4-919A-6AEF-94C7-B145A53FA349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5089971" y="2160590"/>
            <a:ext cx="4184038" cy="3880768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19017FF-148D-0A43-9E0F-D90C21E880D4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B536869-F894-4A03-B8A3-AAFDF5C3F680}" type="datetime1">
              <a:rPr lang="en-US"/>
              <a:pPr lvl="0"/>
              <a:t>12/6/2025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1A817CB-20B6-9C66-0294-CA28AC31D680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E77FBF5-FFAB-180D-B54A-A3961C0CE839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41B0902-1EE9-4856-8CF0-78F1FA4AF012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083322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D4BEAB-CC38-C35F-710C-62D9624E1BCE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9E54A8B-6FFB-3954-0FC6-52BAFA792B67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75741" y="2160983"/>
            <a:ext cx="4185620" cy="576264"/>
          </a:xfrm>
        </p:spPr>
        <p:txBody>
          <a:bodyPr anchor="b">
            <a:noAutofit/>
          </a:bodyPr>
          <a:lstStyle>
            <a:lvl1pPr marL="0" indent="0">
              <a:buNone/>
              <a:defRPr sz="2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5A0FAE1-B0D6-674F-7C10-6D9F971B8742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75741" y="2737247"/>
            <a:ext cx="4185620" cy="3304120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F274849-9353-0DB7-DB68-1873798F31F6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5088379" y="2160983"/>
            <a:ext cx="4185620" cy="576264"/>
          </a:xfrm>
        </p:spPr>
        <p:txBody>
          <a:bodyPr anchor="b">
            <a:noAutofit/>
          </a:bodyPr>
          <a:lstStyle>
            <a:lvl1pPr marL="0" indent="0">
              <a:buNone/>
              <a:defRPr sz="2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AD0A561-725D-6568-DF09-1241B27DD8E7}"/>
              </a:ext>
            </a:extLst>
          </p:cNvPr>
          <p:cNvSpPr txBox="1">
            <a:spLocks noGrp="1"/>
          </p:cNvSpPr>
          <p:nvPr>
            <p:ph idx="4"/>
          </p:nvPr>
        </p:nvSpPr>
        <p:spPr>
          <a:xfrm>
            <a:off x="5088379" y="2737247"/>
            <a:ext cx="4185620" cy="3304120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235E2CB-0E04-7412-0E93-8F6717FC2C84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A5CD728-B6D8-47DF-BDDC-5A670F3678C3}" type="datetime1">
              <a:rPr lang="en-US"/>
              <a:pPr lvl="0"/>
              <a:t>12/6/2025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CA0AFEB-6E41-98DC-2B3E-25FE6E6F3687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EBA02BE-40DB-563B-7497-25CBA1122D8B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F65AFC1-461D-4814-AF78-054CC774D323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656895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141776-C526-FACF-BEBA-158CF8CBB0B7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4FBE64C-E781-7D44-5134-505971E256E7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A7423C1-81D0-4027-9A4C-A6762F7E802D}" type="datetime1">
              <a:rPr lang="en-US"/>
              <a:pPr lvl="0"/>
              <a:t>12/6/2025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E6364AD-F141-7462-9657-8DC472E88DE4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2C24585-208C-D99E-05F0-D1A6D5CC4A26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F41B584-3249-4E2D-9179-FC885ED9DDCE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042021"/>
      </p:ext>
    </p:extLst>
  </p:cSld>
  <p:clrMapOvr>
    <a:masterClrMapping/>
  </p:clrMapOvr>
  <p:hf sldNum="0" hdr="0" ft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0E37559-1096-16E3-B515-91CF73E86959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1CB0765-309C-4311-AF89-7CFF93EB22EA}" type="datetime1">
              <a:rPr lang="en-US"/>
              <a:pPr lvl="0"/>
              <a:t>12/6/2025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9757CBE-90C0-6B85-1D11-C63DB43B37D5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CDED36-782F-5294-BF35-C0AA28924073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61E2F9F-0720-4321-A033-ED69E950BB20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406025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04CBFD-9F0E-405A-85B6-48BE7CF369A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77332" y="1498601"/>
            <a:ext cx="3854525" cy="1278468"/>
          </a:xfrm>
        </p:spPr>
        <p:txBody>
          <a:bodyPr anchor="b"/>
          <a:lstStyle>
            <a:lvl1pPr>
              <a:defRPr sz="20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509229-1120-AB66-599E-0F1C581F1A2F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4760457" y="514926"/>
            <a:ext cx="4513542" cy="5526432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033C770-E904-17B8-957C-94A4E852FA90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677332" y="2777069"/>
            <a:ext cx="3854525" cy="2584451"/>
          </a:xfrm>
        </p:spPr>
        <p:txBody>
          <a:bodyPr/>
          <a:lstStyle>
            <a:lvl1pPr marL="0" indent="0">
              <a:buNone/>
              <a:defRPr sz="1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74B8FA5-6860-053F-FBAC-15B6E88A8739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3BF0C01-492B-4005-9D71-3349E919F09E}" type="datetime1">
              <a:rPr lang="en-US"/>
              <a:pPr lvl="0"/>
              <a:t>12/6/2025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9B48C04-3615-1054-1A8C-FFED0F9C11FE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6A44CD7-D7D0-E6F1-E491-D62123B78C8D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C970DF8-F08F-4758-A295-9E813D93B13C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967783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6B6233-4B19-0087-F982-3CD769AEC7C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77332" y="4800600"/>
            <a:ext cx="8596667" cy="566735"/>
          </a:xfrm>
        </p:spPr>
        <p:txBody>
          <a:bodyPr anchor="b"/>
          <a:lstStyle>
            <a:lvl1pPr>
              <a:defRPr sz="24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C0DAB1F-4F3D-B507-07BC-482AAFBE16CD}"/>
              </a:ext>
            </a:extLst>
          </p:cNvPr>
          <p:cNvSpPr txBox="1">
            <a:spLocks noGrp="1"/>
          </p:cNvSpPr>
          <p:nvPr>
            <p:ph type="pic" idx="1"/>
          </p:nvPr>
        </p:nvSpPr>
        <p:spPr>
          <a:xfrm>
            <a:off x="677332" y="609603"/>
            <a:ext cx="8596667" cy="3845719"/>
          </a:xfrm>
        </p:spPr>
        <p:txBody>
          <a:bodyPr anchorCtr="1"/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6696569-B20B-FDDD-66C8-A1C1A73CFF84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677332" y="5367335"/>
            <a:ext cx="8596667" cy="674022"/>
          </a:xfrm>
        </p:spPr>
        <p:txBody>
          <a:bodyPr/>
          <a:lstStyle>
            <a:lvl1pPr marL="0" indent="0">
              <a:buNone/>
              <a:defRPr sz="12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BEA9F85-E2D3-8AED-E092-2F1098ECB00F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F29204D-16CD-4ED0-8629-D095BC920869}" type="datetime1">
              <a:rPr lang="en-US"/>
              <a:pPr lvl="0"/>
              <a:t>12/6/2025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1E6B47F-2511-2C26-1982-91AEE814A669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8DD32DC-6A0D-E1B4-3BAE-4312094FE5C7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1F60B85-C5E3-4661-A0B1-24A91BDC78D0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639544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411475-9BE0-16CE-37E7-07FF26CB45E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77332" y="609603"/>
            <a:ext cx="8596667" cy="3403597"/>
          </a:xfrm>
        </p:spPr>
        <p:txBody>
          <a:bodyPr anchor="ctr"/>
          <a:lstStyle>
            <a:lvl1pPr>
              <a:defRPr sz="44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ACF9AF4-6EFA-47B2-C363-41B9380B60FF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677332" y="4470401"/>
            <a:ext cx="8596667" cy="1570957"/>
          </a:xfrm>
        </p:spPr>
        <p:txBody>
          <a:bodyPr anchor="ctr"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3707D1-0E3A-FA06-8717-8AA878FC4465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9E4A642-2835-44FC-8537-4FD8C256757B}" type="datetime1">
              <a:rPr lang="en-US"/>
              <a:pPr lvl="0"/>
              <a:t>12/6/2025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E16698-97EF-8CA9-3185-68C6FB5E6B8F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C47FB3-9AF6-DBA0-E1D9-05B04741FB97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4846BDA-285D-4762-8B11-3846060425BE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678176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195586-B008-C984-9C29-9B01327C55E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931334" y="609603"/>
            <a:ext cx="8094131" cy="3022604"/>
          </a:xfrm>
        </p:spPr>
        <p:txBody>
          <a:bodyPr anchor="ctr"/>
          <a:lstStyle>
            <a:lvl1pPr>
              <a:defRPr sz="44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9">
            <a:extLst>
              <a:ext uri="{FF2B5EF4-FFF2-40B4-BE49-F238E27FC236}">
                <a16:creationId xmlns:a16="http://schemas.microsoft.com/office/drawing/2014/main" id="{B255B10B-14EF-6A57-6A5F-015D2FBFD88A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1366141" y="3632197"/>
            <a:ext cx="7224528" cy="381003"/>
          </a:xfrm>
        </p:spPr>
        <p:txBody>
          <a:bodyPr anchor="ctr">
            <a:noAutofit/>
          </a:bodyPr>
          <a:lstStyle>
            <a:lvl1pPr marL="0" indent="0">
              <a:buNone/>
              <a:defRPr sz="1600">
                <a:solidFill>
                  <a:srgbClr val="7F7F7F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0DD19F-2290-6B44-02D2-3EA66B7B0B4C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677332" y="4470401"/>
            <a:ext cx="8596667" cy="1570957"/>
          </a:xfrm>
        </p:spPr>
        <p:txBody>
          <a:bodyPr anchor="ctr"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87640B6C-B318-4F21-2822-DCCA14B557FF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1CF6CB2-BDB2-408E-ACAB-50F255F6AE53}" type="datetime1">
              <a:rPr lang="en-US"/>
              <a:pPr lvl="0"/>
              <a:t>12/6/2025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6CAEBB3F-0EB1-6830-7774-6826E7DACFE8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B0FE961D-33D3-A17B-0F8C-FD0CD4DF8105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4CB37AC-2E22-45EA-BA1F-361A602975AE}" type="slidenum">
              <a:t>‹#›</a:t>
            </a:fld>
            <a:endParaRPr lang="en-GB"/>
          </a:p>
        </p:txBody>
      </p:sp>
      <p:sp>
        <p:nvSpPr>
          <p:cNvPr id="8" name="TextBox 19">
            <a:extLst>
              <a:ext uri="{FF2B5EF4-FFF2-40B4-BE49-F238E27FC236}">
                <a16:creationId xmlns:a16="http://schemas.microsoft.com/office/drawing/2014/main" id="{F61C28FE-8C06-6646-000C-5D8872496CC3}"/>
              </a:ext>
            </a:extLst>
          </p:cNvPr>
          <p:cNvSpPr txBox="1"/>
          <p:nvPr/>
        </p:nvSpPr>
        <p:spPr>
          <a:xfrm>
            <a:off x="541873" y="790379"/>
            <a:ext cx="609603" cy="58477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8000" b="0" i="0" u="none" strike="noStrike" kern="1200" cap="none" spc="0" baseline="0">
                <a:solidFill>
                  <a:srgbClr val="C0E474"/>
                </a:solidFill>
                <a:uFillTx/>
                <a:latin typeface="Arial"/>
              </a:rPr>
              <a:t>“</a:t>
            </a:r>
          </a:p>
        </p:txBody>
      </p:sp>
      <p:sp>
        <p:nvSpPr>
          <p:cNvPr id="9" name="TextBox 21">
            <a:extLst>
              <a:ext uri="{FF2B5EF4-FFF2-40B4-BE49-F238E27FC236}">
                <a16:creationId xmlns:a16="http://schemas.microsoft.com/office/drawing/2014/main" id="{AABD0165-7AE1-508A-8C3E-259EA1DBE611}"/>
              </a:ext>
            </a:extLst>
          </p:cNvPr>
          <p:cNvSpPr txBox="1"/>
          <p:nvPr/>
        </p:nvSpPr>
        <p:spPr>
          <a:xfrm>
            <a:off x="8893015" y="2886559"/>
            <a:ext cx="609603" cy="58477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8000" b="0" i="0" u="none" strike="noStrike" kern="1200" cap="none" spc="0" baseline="0">
                <a:solidFill>
                  <a:srgbClr val="C0E474"/>
                </a:solidFill>
                <a:uFillTx/>
                <a:latin typeface="Arial"/>
              </a:rPr>
              <a:t>”</a:t>
            </a:r>
            <a:endParaRPr lang="en-US" sz="1800" b="0" i="0" u="none" strike="noStrike" kern="1200" cap="none" spc="0" baseline="0">
              <a:solidFill>
                <a:srgbClr val="C0E474"/>
              </a:solidFill>
              <a:uFillTx/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2767076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EFE0AE-2259-9A08-51C8-532BCFD826E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77332" y="1931990"/>
            <a:ext cx="8596667" cy="2595460"/>
          </a:xfrm>
        </p:spPr>
        <p:txBody>
          <a:bodyPr anchor="b"/>
          <a:lstStyle>
            <a:lvl1pPr>
              <a:defRPr sz="44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59E856C-B2CA-0FB6-B330-346A8254766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677332" y="4527450"/>
            <a:ext cx="8596667" cy="1513917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F792B8-5069-890A-871E-13F58AFCB6BC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5BEF537-BC8E-4967-8EE7-A36B74AC51EC}" type="datetime1">
              <a:rPr lang="en-US"/>
              <a:pPr lvl="0"/>
              <a:t>12/6/2025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3266EF-2409-843F-7620-3EF6CCEF32BF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899621-DB6F-3164-3ABC-0B0B109D4D02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937443D-CEAE-4F9B-89CC-72431BFF739D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060846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0AA4EE-0664-3188-CE99-FD3AB6DDC3A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931334" y="609603"/>
            <a:ext cx="8094131" cy="3022604"/>
          </a:xfrm>
        </p:spPr>
        <p:txBody>
          <a:bodyPr anchor="ctr"/>
          <a:lstStyle>
            <a:lvl1pPr>
              <a:defRPr sz="44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9">
            <a:extLst>
              <a:ext uri="{FF2B5EF4-FFF2-40B4-BE49-F238E27FC236}">
                <a16:creationId xmlns:a16="http://schemas.microsoft.com/office/drawing/2014/main" id="{66CDF394-5AA9-28B3-1BFB-101609690C80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677332" y="4013201"/>
            <a:ext cx="8596667" cy="514249"/>
          </a:xfrm>
        </p:spPr>
        <p:txBody>
          <a:bodyPr anchor="b">
            <a:noAutofit/>
          </a:bodyPr>
          <a:lstStyle>
            <a:lvl1pPr marL="0" indent="0">
              <a:buNone/>
              <a:defRPr sz="2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9DBBFB4-9482-6C98-F835-7991E5CCD0D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677332" y="4527450"/>
            <a:ext cx="8596667" cy="1513917"/>
          </a:xfrm>
        </p:spPr>
        <p:txBody>
          <a:bodyPr/>
          <a:lstStyle>
            <a:lvl1pPr marL="0" indent="0">
              <a:buNone/>
              <a:defRPr>
                <a:solidFill>
                  <a:srgbClr val="7F7F7F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A7254C2F-A11D-2085-93DD-A1422B3006FB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812D9FF-E75A-4649-8AFB-12B7435804BA}" type="datetime1">
              <a:rPr lang="en-US"/>
              <a:pPr lvl="0"/>
              <a:t>12/6/2025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DC175E2B-5962-896C-1315-DFD2A84AC5F9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5BB35C02-24F2-A629-F08B-D79656E7E6C0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DCBC2FB-B58C-4E27-A71E-8D4086CB5DED}" type="slidenum">
              <a:t>‹#›</a:t>
            </a:fld>
            <a:endParaRPr lang="en-GB"/>
          </a:p>
        </p:txBody>
      </p:sp>
      <p:sp>
        <p:nvSpPr>
          <p:cNvPr id="8" name="TextBox 23">
            <a:extLst>
              <a:ext uri="{FF2B5EF4-FFF2-40B4-BE49-F238E27FC236}">
                <a16:creationId xmlns:a16="http://schemas.microsoft.com/office/drawing/2014/main" id="{8F550E27-66E6-5115-4FB8-BCCD25A1085B}"/>
              </a:ext>
            </a:extLst>
          </p:cNvPr>
          <p:cNvSpPr txBox="1"/>
          <p:nvPr/>
        </p:nvSpPr>
        <p:spPr>
          <a:xfrm>
            <a:off x="541873" y="790379"/>
            <a:ext cx="609603" cy="58477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8000" b="0" i="0" u="none" strike="noStrike" kern="1200" cap="none" spc="0" baseline="0">
                <a:solidFill>
                  <a:srgbClr val="C0E474"/>
                </a:solidFill>
                <a:uFillTx/>
                <a:latin typeface="Arial"/>
              </a:rPr>
              <a:t>“</a:t>
            </a:r>
          </a:p>
        </p:txBody>
      </p:sp>
      <p:sp>
        <p:nvSpPr>
          <p:cNvPr id="9" name="TextBox 24">
            <a:extLst>
              <a:ext uri="{FF2B5EF4-FFF2-40B4-BE49-F238E27FC236}">
                <a16:creationId xmlns:a16="http://schemas.microsoft.com/office/drawing/2014/main" id="{69946BA5-5F69-5A5F-1BAF-CDD3C36318F8}"/>
              </a:ext>
            </a:extLst>
          </p:cNvPr>
          <p:cNvSpPr txBox="1"/>
          <p:nvPr/>
        </p:nvSpPr>
        <p:spPr>
          <a:xfrm>
            <a:off x="8893015" y="2886559"/>
            <a:ext cx="609603" cy="58477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8000" b="0" i="0" u="none" strike="noStrike" kern="1200" cap="none" spc="0" baseline="0">
                <a:solidFill>
                  <a:srgbClr val="C0E474"/>
                </a:solidFill>
                <a:uFillTx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3400345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A027B8-5D38-B4DF-67DD-D8B0A3A37DC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85800" y="609603"/>
            <a:ext cx="8588200" cy="3022604"/>
          </a:xfrm>
        </p:spPr>
        <p:txBody>
          <a:bodyPr anchor="ctr"/>
          <a:lstStyle>
            <a:lvl1pPr>
              <a:defRPr sz="44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9">
            <a:extLst>
              <a:ext uri="{FF2B5EF4-FFF2-40B4-BE49-F238E27FC236}">
                <a16:creationId xmlns:a16="http://schemas.microsoft.com/office/drawing/2014/main" id="{FA4EAFED-70A2-A64E-ABEA-C5545CFE0CF1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677332" y="4013201"/>
            <a:ext cx="8596667" cy="514249"/>
          </a:xfrm>
        </p:spPr>
        <p:txBody>
          <a:bodyPr anchor="b">
            <a:noAutofit/>
          </a:bodyPr>
          <a:lstStyle>
            <a:lvl1pPr marL="0" indent="0">
              <a:buNone/>
              <a:defRPr sz="2400">
                <a:solidFill>
                  <a:srgbClr val="90C226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8696D51D-9876-9BA0-A193-BA9FDB14BC92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677332" y="4527450"/>
            <a:ext cx="8596667" cy="1513917"/>
          </a:xfrm>
        </p:spPr>
        <p:txBody>
          <a:bodyPr/>
          <a:lstStyle>
            <a:lvl1pPr marL="0" indent="0">
              <a:buNone/>
              <a:defRPr>
                <a:solidFill>
                  <a:srgbClr val="7F7F7F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14FDD67F-70EC-0B7A-E852-BDAAA45A3CBB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81CFDBD-16DC-45B8-A4E6-ED1014C8FB7F}" type="datetime1">
              <a:rPr lang="en-US"/>
              <a:pPr lvl="0"/>
              <a:t>12/6/2025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0AD4280B-5CAB-97C7-ABF7-DA24C3489508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4E316680-CB34-EAE7-C80B-CE037667F52F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1E616A3-42B2-4E41-9C19-9035BE9C63D5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94313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5F244A-3743-759F-4A71-9C7033DE4A01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E308F6C-142E-5C50-85C6-5288AAF2502E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5B2F99-E57F-E3EF-A027-DA0857F34D29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AD09D6E-C192-4CAF-8AE0-84104E500CA0}" type="datetime1">
              <a:rPr lang="en-US"/>
              <a:pPr lvl="0"/>
              <a:t>12/6/2025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56EA5A-3520-05E1-5993-AEE8B5FBE374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31A99F-EC77-7037-575F-AE5AF7D24D16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33F427B-594D-4133-AC45-C11986E754F7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178110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3C575D4-3D02-4933-9C48-17D60DFE0353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>
            <a:off x="7967670" y="609603"/>
            <a:ext cx="1304739" cy="5251454"/>
          </a:xfrm>
        </p:spPr>
        <p:txBody>
          <a:bodyPr vert="eaVert" anchor="ctr"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8F3E539-58F5-1EF0-F564-D25E7EBE74B2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677332" y="609603"/>
            <a:ext cx="7060146" cy="5251454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373BDF-86D1-FFA7-ECC4-E0B10E2141B5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012556D-FCC1-4A85-9B6A-60C99080A6C3}" type="datetime1">
              <a:rPr lang="en-US"/>
              <a:pPr lvl="0"/>
              <a:t>12/6/2025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734942-EBC6-A0F3-5065-464B8BB74776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8FEA62-2BC3-00BF-7ABD-BE997F414BCC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0C6122B-EF66-4AC2-8037-9FC7AAE0BDB8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81361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>
            <a:alpha val="9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316D290-DA74-DB9B-677F-C4B32D099C3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3" y="365129"/>
            <a:ext cx="10515600" cy="13255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456117-B038-7C81-5282-6CE17547A91B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8203" y="1825627"/>
            <a:ext cx="10515600" cy="435133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24478D-9C8D-9325-5748-FC62A313C4D8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8382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767676"/>
                </a:solidFill>
                <a:uFillTx/>
                <a:latin typeface="Aptos"/>
              </a:defRPr>
            </a:lvl1pPr>
          </a:lstStyle>
          <a:p>
            <a:pPr lvl="0"/>
            <a:fld id="{1ABEFB99-5A2B-4E82-B2C5-FAA7FFC59715}" type="datetime1">
              <a:rPr lang="en-US"/>
              <a:pPr lvl="0"/>
              <a:t>12/6/2025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96888B-B134-AD15-497C-D1484516267E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4038603" y="6356351"/>
            <a:ext cx="41148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767676"/>
                </a:solidFill>
                <a:uFillTx/>
                <a:latin typeface="Aptos"/>
              </a:defRPr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2C9756-876E-106F-526E-DD905D89FDC2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86106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767676"/>
                </a:solidFill>
                <a:uFillTx/>
                <a:latin typeface="Aptos"/>
              </a:defRPr>
            </a:lvl1pPr>
          </a:lstStyle>
          <a:p>
            <a:pPr lvl="0"/>
            <a:fld id="{12F32A60-E873-40C5-B0B6-3B49E659572B}" type="slidenum"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marL="0" marR="0" lvl="0" indent="0" algn="l" defTabSz="914400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n-US" sz="4400" b="0" i="0" u="none" strike="noStrike" kern="1200" cap="none" spc="0" baseline="0">
          <a:solidFill>
            <a:srgbClr val="000000"/>
          </a:solidFill>
          <a:uFillTx/>
          <a:latin typeface="Aptos Display"/>
        </a:defRPr>
      </a:lvl1pPr>
    </p:titleStyle>
    <p:bodyStyle>
      <a:lvl1pPr marL="228600" marR="0" lvl="0" indent="-228600" algn="l" defTabSz="914400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en-US" sz="2800" b="0" i="0" u="none" strike="noStrike" kern="1200" cap="none" spc="0" baseline="0">
          <a:solidFill>
            <a:srgbClr val="000000"/>
          </a:solidFill>
          <a:uFillTx/>
          <a:latin typeface="Aptos"/>
        </a:defRPr>
      </a:lvl1pPr>
      <a:lvl2pPr marL="685800" marR="0" lvl="1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400" b="0" i="0" u="none" strike="noStrike" kern="1200" cap="none" spc="0" baseline="0">
          <a:solidFill>
            <a:srgbClr val="000000"/>
          </a:solidFill>
          <a:uFillTx/>
          <a:latin typeface="Aptos"/>
        </a:defRPr>
      </a:lvl2pPr>
      <a:lvl3pPr marL="1143000" marR="0" lvl="2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000" b="0" i="0" u="none" strike="noStrike" kern="1200" cap="none" spc="0" baseline="0">
          <a:solidFill>
            <a:srgbClr val="000000"/>
          </a:solidFill>
          <a:uFillTx/>
          <a:latin typeface="Aptos"/>
        </a:defRPr>
      </a:lvl3pPr>
      <a:lvl4pPr marL="1600200" marR="0" lvl="3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Aptos"/>
        </a:defRPr>
      </a:lvl4pPr>
      <a:lvl5pPr marL="2057400" marR="0" lvl="4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Apto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">
            <a:extLst>
              <a:ext uri="{FF2B5EF4-FFF2-40B4-BE49-F238E27FC236}">
                <a16:creationId xmlns:a16="http://schemas.microsoft.com/office/drawing/2014/main" id="{1DC5FB4C-B28B-FE56-77B7-DFCC3A668138}"/>
              </a:ext>
            </a:extLst>
          </p:cNvPr>
          <p:cNvGrpSpPr/>
          <p:nvPr/>
        </p:nvGrpSpPr>
        <p:grpSpPr>
          <a:xfrm>
            <a:off x="0" y="-8467"/>
            <a:ext cx="12192005" cy="6866467"/>
            <a:chOff x="0" y="-8467"/>
            <a:chExt cx="12192005" cy="6866467"/>
          </a:xfrm>
        </p:grpSpPr>
        <p:cxnSp>
          <p:nvCxnSpPr>
            <p:cNvPr id="3" name="Straight Connector 19">
              <a:extLst>
                <a:ext uri="{FF2B5EF4-FFF2-40B4-BE49-F238E27FC236}">
                  <a16:creationId xmlns:a16="http://schemas.microsoft.com/office/drawing/2014/main" id="{EF1DBB87-F9F6-227D-791F-1658F6C6EBF9}"/>
                </a:ext>
              </a:extLst>
            </p:cNvPr>
            <p:cNvCxnSpPr/>
            <p:nvPr/>
          </p:nvCxnSpPr>
          <p:spPr>
            <a:xfrm>
              <a:off x="9371008" y="0"/>
              <a:ext cx="1219207" cy="6858000"/>
            </a:xfrm>
            <a:prstGeom prst="straightConnector1">
              <a:avLst/>
            </a:prstGeom>
            <a:noFill/>
            <a:ln w="9528" cap="rnd">
              <a:solidFill>
                <a:srgbClr val="BFBFBF"/>
              </a:solidFill>
              <a:prstDash val="solid"/>
              <a:miter/>
            </a:ln>
          </p:spPr>
        </p:cxnSp>
        <p:cxnSp>
          <p:nvCxnSpPr>
            <p:cNvPr id="4" name="Straight Connector 20">
              <a:extLst>
                <a:ext uri="{FF2B5EF4-FFF2-40B4-BE49-F238E27FC236}">
                  <a16:creationId xmlns:a16="http://schemas.microsoft.com/office/drawing/2014/main" id="{ADAD9EB5-EBEA-5B02-C369-C9198EEC4E59}"/>
                </a:ext>
              </a:extLst>
            </p:cNvPr>
            <p:cNvCxnSpPr/>
            <p:nvPr/>
          </p:nvCxnSpPr>
          <p:spPr>
            <a:xfrm flipH="1">
              <a:off x="7425266" y="3681410"/>
              <a:ext cx="4763557" cy="3176590"/>
            </a:xfrm>
            <a:prstGeom prst="straightConnector1">
              <a:avLst/>
            </a:prstGeom>
            <a:noFill/>
            <a:ln w="9528" cap="rnd">
              <a:solidFill>
                <a:srgbClr val="D9D9D9"/>
              </a:solidFill>
              <a:prstDash val="solid"/>
              <a:miter/>
            </a:ln>
          </p:spPr>
        </p:cxnSp>
        <p:sp>
          <p:nvSpPr>
            <p:cNvPr id="5" name="Rectangle 23">
              <a:extLst>
                <a:ext uri="{FF2B5EF4-FFF2-40B4-BE49-F238E27FC236}">
                  <a16:creationId xmlns:a16="http://schemas.microsoft.com/office/drawing/2014/main" id="{1ED55B23-A627-B5E6-DE77-0E65C2E33BE8}"/>
                </a:ext>
              </a:extLst>
            </p:cNvPr>
            <p:cNvSpPr/>
            <p:nvPr/>
          </p:nvSpPr>
          <p:spPr>
            <a:xfrm>
              <a:off x="9181472" y="-8467"/>
              <a:ext cx="3007351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3007349"/>
                <a:gd name="f4" fmla="val 6866467"/>
                <a:gd name="f5" fmla="val 2045532"/>
                <a:gd name="f6" fmla="*/ f0 1 3007349"/>
                <a:gd name="f7" fmla="*/ f1 1 6866467"/>
                <a:gd name="f8" fmla="val f2"/>
                <a:gd name="f9" fmla="val f3"/>
                <a:gd name="f10" fmla="val f4"/>
                <a:gd name="f11" fmla="+- f10 0 f8"/>
                <a:gd name="f12" fmla="+- f9 0 f8"/>
                <a:gd name="f13" fmla="*/ f12 1 3007349"/>
                <a:gd name="f14" fmla="*/ f11 1 6866467"/>
                <a:gd name="f15" fmla="*/ f8 1 f13"/>
                <a:gd name="f16" fmla="*/ f9 1 f13"/>
                <a:gd name="f17" fmla="*/ f8 1 f14"/>
                <a:gd name="f18" fmla="*/ f10 1 f14"/>
                <a:gd name="f19" fmla="*/ f15 f6 1"/>
                <a:gd name="f20" fmla="*/ f16 f6 1"/>
                <a:gd name="f21" fmla="*/ f18 f7 1"/>
                <a:gd name="f22" fmla="*/ f17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9" t="f22" r="f20" b="f21"/>
              <a:pathLst>
                <a:path w="3007349" h="6866467">
                  <a:moveTo>
                    <a:pt x="f5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2" y="f4"/>
                  </a:lnTo>
                  <a:lnTo>
                    <a:pt x="f5" y="f2"/>
                  </a:lnTo>
                  <a:close/>
                </a:path>
              </a:pathLst>
            </a:custGeom>
            <a:solidFill>
              <a:srgbClr val="90C226">
                <a:alpha val="30000"/>
              </a:srgbClr>
            </a:solidFill>
            <a:ln cap="flat">
              <a:noFill/>
              <a:prstDash val="solid"/>
            </a:ln>
          </p:spPr>
          <p:txBody>
            <a:bodyPr lIns="0" tIns="0" rIns="0" bIns="0"/>
            <a:lstStyle/>
            <a:p>
              <a:endParaRPr lang="en-GB"/>
            </a:p>
          </p:txBody>
        </p:sp>
        <p:sp>
          <p:nvSpPr>
            <p:cNvPr id="6" name="Rectangle 25">
              <a:extLst>
                <a:ext uri="{FF2B5EF4-FFF2-40B4-BE49-F238E27FC236}">
                  <a16:creationId xmlns:a16="http://schemas.microsoft.com/office/drawing/2014/main" id="{7E27F5E7-D45E-3841-5FF0-CB1C8A3E1D6F}"/>
                </a:ext>
              </a:extLst>
            </p:cNvPr>
            <p:cNvSpPr/>
            <p:nvPr/>
          </p:nvSpPr>
          <p:spPr>
            <a:xfrm>
              <a:off x="9603440" y="-8467"/>
              <a:ext cx="2588556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2573311"/>
                <a:gd name="f4" fmla="val 6866467"/>
                <a:gd name="f5" fmla="val 1202336"/>
                <a:gd name="f6" fmla="*/ f0 1 2573311"/>
                <a:gd name="f7" fmla="*/ f1 1 6866467"/>
                <a:gd name="f8" fmla="val f2"/>
                <a:gd name="f9" fmla="val f3"/>
                <a:gd name="f10" fmla="val f4"/>
                <a:gd name="f11" fmla="+- f10 0 f8"/>
                <a:gd name="f12" fmla="+- f9 0 f8"/>
                <a:gd name="f13" fmla="*/ f12 1 2573311"/>
                <a:gd name="f14" fmla="*/ f11 1 6866467"/>
                <a:gd name="f15" fmla="*/ f8 1 f13"/>
                <a:gd name="f16" fmla="*/ f9 1 f13"/>
                <a:gd name="f17" fmla="*/ f8 1 f14"/>
                <a:gd name="f18" fmla="*/ f10 1 f14"/>
                <a:gd name="f19" fmla="*/ f15 f6 1"/>
                <a:gd name="f20" fmla="*/ f16 f6 1"/>
                <a:gd name="f21" fmla="*/ f18 f7 1"/>
                <a:gd name="f22" fmla="*/ f17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9" t="f22" r="f20" b="f21"/>
              <a:pathLst>
                <a:path w="2573311" h="6866467">
                  <a:moveTo>
                    <a:pt x="f2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5" y="f4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90C226">
                <a:alpha val="20000"/>
              </a:srgbClr>
            </a:solidFill>
            <a:ln cap="flat">
              <a:noFill/>
              <a:prstDash val="solid"/>
            </a:ln>
          </p:spPr>
          <p:txBody>
            <a:bodyPr lIns="0" tIns="0" rIns="0" bIns="0"/>
            <a:lstStyle/>
            <a:p>
              <a:endParaRPr lang="en-GB"/>
            </a:p>
          </p:txBody>
        </p:sp>
        <p:sp>
          <p:nvSpPr>
            <p:cNvPr id="7" name="Isosceles Triangle 23">
              <a:extLst>
                <a:ext uri="{FF2B5EF4-FFF2-40B4-BE49-F238E27FC236}">
                  <a16:creationId xmlns:a16="http://schemas.microsoft.com/office/drawing/2014/main" id="{ED755D6C-C756-6D20-CD5C-00279ACF2825}"/>
                </a:ext>
              </a:extLst>
            </p:cNvPr>
            <p:cNvSpPr/>
            <p:nvPr/>
          </p:nvSpPr>
          <p:spPr>
            <a:xfrm>
              <a:off x="8932334" y="3047996"/>
              <a:ext cx="3259671" cy="3810003"/>
            </a:xfrm>
            <a:custGeom>
              <a:avLst>
                <a:gd name="f8" fmla="val 100000"/>
              </a:avLst>
              <a:gdLst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val 100000"/>
                <a:gd name="f9" fmla="+- 0 0 -360"/>
                <a:gd name="f10" fmla="+- 0 0 -270"/>
                <a:gd name="f11" fmla="+- 0 0 -180"/>
                <a:gd name="f12" fmla="+- 0 0 -90"/>
                <a:gd name="f13" fmla="abs f4"/>
                <a:gd name="f14" fmla="abs f5"/>
                <a:gd name="f15" fmla="abs f6"/>
                <a:gd name="f16" fmla="val f7"/>
                <a:gd name="f17" fmla="val f8"/>
                <a:gd name="f18" fmla="*/ f9 f1 1"/>
                <a:gd name="f19" fmla="*/ f10 f1 1"/>
                <a:gd name="f20" fmla="*/ f11 f1 1"/>
                <a:gd name="f21" fmla="*/ f12 f1 1"/>
                <a:gd name="f22" fmla="?: f13 f4 1"/>
                <a:gd name="f23" fmla="?: f14 f5 1"/>
                <a:gd name="f24" fmla="?: f15 f6 1"/>
                <a:gd name="f25" fmla="*/ f18 1 f3"/>
                <a:gd name="f26" fmla="*/ f19 1 f3"/>
                <a:gd name="f27" fmla="*/ f20 1 f3"/>
                <a:gd name="f28" fmla="*/ f21 1 f3"/>
                <a:gd name="f29" fmla="*/ f22 1 21600"/>
                <a:gd name="f30" fmla="*/ f23 1 21600"/>
                <a:gd name="f31" fmla="*/ 21600 f22 1"/>
                <a:gd name="f32" fmla="*/ 21600 f23 1"/>
                <a:gd name="f33" fmla="+- f25 0 f2"/>
                <a:gd name="f34" fmla="+- f26 0 f2"/>
                <a:gd name="f35" fmla="+- f27 0 f2"/>
                <a:gd name="f36" fmla="+- f28 0 f2"/>
                <a:gd name="f37" fmla="min f30 f29"/>
                <a:gd name="f38" fmla="*/ f31 1 f24"/>
                <a:gd name="f39" fmla="*/ f32 1 f24"/>
                <a:gd name="f40" fmla="val f38"/>
                <a:gd name="f41" fmla="val f39"/>
                <a:gd name="f42" fmla="*/ f16 f37 1"/>
                <a:gd name="f43" fmla="+- f41 0 f16"/>
                <a:gd name="f44" fmla="+- f40 0 f16"/>
                <a:gd name="f45" fmla="*/ f41 f37 1"/>
                <a:gd name="f46" fmla="*/ f40 f37 1"/>
                <a:gd name="f47" fmla="*/ f43 1 2"/>
                <a:gd name="f48" fmla="*/ f44 1 2"/>
                <a:gd name="f49" fmla="*/ f44 f17 1"/>
                <a:gd name="f50" fmla="+- f16 f47 0"/>
                <a:gd name="f51" fmla="*/ f49 1 200000"/>
                <a:gd name="f52" fmla="*/ f49 1 100000"/>
                <a:gd name="f53" fmla="+- f51 f48 0"/>
                <a:gd name="f54" fmla="*/ f51 f37 1"/>
                <a:gd name="f55" fmla="*/ f50 f37 1"/>
                <a:gd name="f56" fmla="*/ f52 f37 1"/>
                <a:gd name="f57" fmla="*/ f53 f3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3">
                  <a:pos x="f56" y="f42"/>
                </a:cxn>
                <a:cxn ang="f34">
                  <a:pos x="f54" y="f55"/>
                </a:cxn>
                <a:cxn ang="f35">
                  <a:pos x="f42" y="f45"/>
                </a:cxn>
                <a:cxn ang="f35">
                  <a:pos x="f56" y="f45"/>
                </a:cxn>
                <a:cxn ang="f35">
                  <a:pos x="f46" y="f45"/>
                </a:cxn>
                <a:cxn ang="f36">
                  <a:pos x="f57" y="f55"/>
                </a:cxn>
              </a:cxnLst>
              <a:rect l="f54" t="f55" r="f57" b="f45"/>
              <a:pathLst>
                <a:path>
                  <a:moveTo>
                    <a:pt x="f42" y="f45"/>
                  </a:moveTo>
                  <a:lnTo>
                    <a:pt x="f56" y="f42"/>
                  </a:lnTo>
                  <a:lnTo>
                    <a:pt x="f46" y="f45"/>
                  </a:lnTo>
                  <a:close/>
                </a:path>
              </a:pathLst>
            </a:custGeom>
            <a:solidFill>
              <a:srgbClr val="54A021">
                <a:alpha val="72000"/>
              </a:srgbClr>
            </a:solidFill>
            <a:ln cap="flat">
              <a:noFill/>
              <a:prstDash val="solid"/>
            </a:ln>
          </p:spPr>
          <p:txBody>
            <a:bodyPr lIns="0" tIns="0" rIns="0" bIns="0"/>
            <a:lstStyle/>
            <a:p>
              <a:endParaRPr lang="en-GB"/>
            </a:p>
          </p:txBody>
        </p:sp>
        <p:sp>
          <p:nvSpPr>
            <p:cNvPr id="8" name="Rectangle 27">
              <a:extLst>
                <a:ext uri="{FF2B5EF4-FFF2-40B4-BE49-F238E27FC236}">
                  <a16:creationId xmlns:a16="http://schemas.microsoft.com/office/drawing/2014/main" id="{CA7E5EAB-C7BE-BEB9-5334-0CDA38724601}"/>
                </a:ext>
              </a:extLst>
            </p:cNvPr>
            <p:cNvSpPr/>
            <p:nvPr/>
          </p:nvSpPr>
          <p:spPr>
            <a:xfrm>
              <a:off x="9334496" y="-8467"/>
              <a:ext cx="2854327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2858013"/>
                <a:gd name="f4" fmla="val 6866467"/>
                <a:gd name="f5" fmla="val 2473942"/>
                <a:gd name="f6" fmla="*/ f0 1 2858013"/>
                <a:gd name="f7" fmla="*/ f1 1 6866467"/>
                <a:gd name="f8" fmla="val f2"/>
                <a:gd name="f9" fmla="val f3"/>
                <a:gd name="f10" fmla="val f4"/>
                <a:gd name="f11" fmla="+- f10 0 f8"/>
                <a:gd name="f12" fmla="+- f9 0 f8"/>
                <a:gd name="f13" fmla="*/ f12 1 2858013"/>
                <a:gd name="f14" fmla="*/ f11 1 6866467"/>
                <a:gd name="f15" fmla="*/ f8 1 f13"/>
                <a:gd name="f16" fmla="*/ f9 1 f13"/>
                <a:gd name="f17" fmla="*/ f8 1 f14"/>
                <a:gd name="f18" fmla="*/ f10 1 f14"/>
                <a:gd name="f19" fmla="*/ f15 f6 1"/>
                <a:gd name="f20" fmla="*/ f16 f6 1"/>
                <a:gd name="f21" fmla="*/ f18 f7 1"/>
                <a:gd name="f22" fmla="*/ f17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9" t="f22" r="f20" b="f21"/>
              <a:pathLst>
                <a:path w="2858013" h="6866467">
                  <a:moveTo>
                    <a:pt x="f2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5" y="f4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3F7819">
                <a:alpha val="70000"/>
              </a:srgbClr>
            </a:solidFill>
            <a:ln cap="flat">
              <a:noFill/>
              <a:prstDash val="solid"/>
            </a:ln>
          </p:spPr>
          <p:txBody>
            <a:bodyPr lIns="0" tIns="0" rIns="0" bIns="0"/>
            <a:lstStyle/>
            <a:p>
              <a:endParaRPr lang="en-GB"/>
            </a:p>
          </p:txBody>
        </p:sp>
        <p:sp>
          <p:nvSpPr>
            <p:cNvPr id="9" name="Rectangle 28">
              <a:extLst>
                <a:ext uri="{FF2B5EF4-FFF2-40B4-BE49-F238E27FC236}">
                  <a16:creationId xmlns:a16="http://schemas.microsoft.com/office/drawing/2014/main" id="{450E37F8-A00B-2FBD-CF15-BD68E68A3F9A}"/>
                </a:ext>
              </a:extLst>
            </p:cNvPr>
            <p:cNvSpPr/>
            <p:nvPr/>
          </p:nvSpPr>
          <p:spPr>
            <a:xfrm>
              <a:off x="10898733" y="-8467"/>
              <a:ext cx="1290090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290094"/>
                <a:gd name="f4" fmla="val 6858000"/>
                <a:gd name="f5" fmla="val 1019735"/>
                <a:gd name="f6" fmla="*/ f0 1 1290094"/>
                <a:gd name="f7" fmla="*/ f1 1 6858000"/>
                <a:gd name="f8" fmla="val f2"/>
                <a:gd name="f9" fmla="val f3"/>
                <a:gd name="f10" fmla="val f4"/>
                <a:gd name="f11" fmla="+- f10 0 f8"/>
                <a:gd name="f12" fmla="+- f9 0 f8"/>
                <a:gd name="f13" fmla="*/ f12 1 1290094"/>
                <a:gd name="f14" fmla="*/ f11 1 6858000"/>
                <a:gd name="f15" fmla="*/ f8 1 f13"/>
                <a:gd name="f16" fmla="*/ f9 1 f13"/>
                <a:gd name="f17" fmla="*/ f8 1 f14"/>
                <a:gd name="f18" fmla="*/ f10 1 f14"/>
                <a:gd name="f19" fmla="*/ f15 f6 1"/>
                <a:gd name="f20" fmla="*/ f16 f6 1"/>
                <a:gd name="f21" fmla="*/ f18 f7 1"/>
                <a:gd name="f22" fmla="*/ f17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9" t="f22" r="f20" b="f21"/>
              <a:pathLst>
                <a:path w="1290094" h="6858000">
                  <a:moveTo>
                    <a:pt x="f5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2" y="f4"/>
                  </a:lnTo>
                  <a:lnTo>
                    <a:pt x="f5" y="f2"/>
                  </a:lnTo>
                  <a:close/>
                </a:path>
              </a:pathLst>
            </a:custGeom>
            <a:solidFill>
              <a:srgbClr val="C0E474">
                <a:alpha val="70000"/>
              </a:srgbClr>
            </a:solidFill>
            <a:ln cap="flat">
              <a:noFill/>
              <a:prstDash val="solid"/>
            </a:ln>
          </p:spPr>
          <p:txBody>
            <a:bodyPr lIns="0" tIns="0" rIns="0" bIns="0"/>
            <a:lstStyle/>
            <a:p>
              <a:endParaRPr lang="en-GB"/>
            </a:p>
          </p:txBody>
        </p:sp>
        <p:sp>
          <p:nvSpPr>
            <p:cNvPr id="10" name="Rectangle 29">
              <a:extLst>
                <a:ext uri="{FF2B5EF4-FFF2-40B4-BE49-F238E27FC236}">
                  <a16:creationId xmlns:a16="http://schemas.microsoft.com/office/drawing/2014/main" id="{7C8E3374-803E-B1B6-84A4-479858EAC239}"/>
                </a:ext>
              </a:extLst>
            </p:cNvPr>
            <p:cNvSpPr/>
            <p:nvPr/>
          </p:nvSpPr>
          <p:spPr>
            <a:xfrm>
              <a:off x="10938994" y="-8467"/>
              <a:ext cx="1249829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249825"/>
                <a:gd name="f4" fmla="val 6858000"/>
                <a:gd name="f5" fmla="val 1109382"/>
                <a:gd name="f6" fmla="*/ f0 1 1249825"/>
                <a:gd name="f7" fmla="*/ f1 1 6858000"/>
                <a:gd name="f8" fmla="val f2"/>
                <a:gd name="f9" fmla="val f3"/>
                <a:gd name="f10" fmla="val f4"/>
                <a:gd name="f11" fmla="+- f10 0 f8"/>
                <a:gd name="f12" fmla="+- f9 0 f8"/>
                <a:gd name="f13" fmla="*/ f12 1 1249825"/>
                <a:gd name="f14" fmla="*/ f11 1 6858000"/>
                <a:gd name="f15" fmla="*/ f8 1 f13"/>
                <a:gd name="f16" fmla="*/ f9 1 f13"/>
                <a:gd name="f17" fmla="*/ f8 1 f14"/>
                <a:gd name="f18" fmla="*/ f10 1 f14"/>
                <a:gd name="f19" fmla="*/ f15 f6 1"/>
                <a:gd name="f20" fmla="*/ f16 f6 1"/>
                <a:gd name="f21" fmla="*/ f18 f7 1"/>
                <a:gd name="f22" fmla="*/ f17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9" t="f22" r="f20" b="f21"/>
              <a:pathLst>
                <a:path w="1249825" h="6858000">
                  <a:moveTo>
                    <a:pt x="f2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5" y="f4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90C226">
                <a:alpha val="65000"/>
              </a:srgbClr>
            </a:solidFill>
            <a:ln cap="flat">
              <a:noFill/>
              <a:prstDash val="solid"/>
            </a:ln>
          </p:spPr>
          <p:txBody>
            <a:bodyPr lIns="0" tIns="0" rIns="0" bIns="0"/>
            <a:lstStyle/>
            <a:p>
              <a:endParaRPr lang="en-GB"/>
            </a:p>
          </p:txBody>
        </p:sp>
        <p:sp>
          <p:nvSpPr>
            <p:cNvPr id="11" name="Isosceles Triangle 27">
              <a:extLst>
                <a:ext uri="{FF2B5EF4-FFF2-40B4-BE49-F238E27FC236}">
                  <a16:creationId xmlns:a16="http://schemas.microsoft.com/office/drawing/2014/main" id="{B0A35E22-93CF-2DBF-0F47-B3BF38B4D95B}"/>
                </a:ext>
              </a:extLst>
            </p:cNvPr>
            <p:cNvSpPr/>
            <p:nvPr/>
          </p:nvSpPr>
          <p:spPr>
            <a:xfrm>
              <a:off x="10371664" y="3589870"/>
              <a:ext cx="1817159" cy="3268129"/>
            </a:xfrm>
            <a:custGeom>
              <a:avLst>
                <a:gd name="f8" fmla="val 100000"/>
              </a:avLst>
              <a:gdLst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val 100000"/>
                <a:gd name="f9" fmla="+- 0 0 -360"/>
                <a:gd name="f10" fmla="+- 0 0 -270"/>
                <a:gd name="f11" fmla="+- 0 0 -180"/>
                <a:gd name="f12" fmla="+- 0 0 -90"/>
                <a:gd name="f13" fmla="abs f4"/>
                <a:gd name="f14" fmla="abs f5"/>
                <a:gd name="f15" fmla="abs f6"/>
                <a:gd name="f16" fmla="val f7"/>
                <a:gd name="f17" fmla="val f8"/>
                <a:gd name="f18" fmla="*/ f9 f1 1"/>
                <a:gd name="f19" fmla="*/ f10 f1 1"/>
                <a:gd name="f20" fmla="*/ f11 f1 1"/>
                <a:gd name="f21" fmla="*/ f12 f1 1"/>
                <a:gd name="f22" fmla="?: f13 f4 1"/>
                <a:gd name="f23" fmla="?: f14 f5 1"/>
                <a:gd name="f24" fmla="?: f15 f6 1"/>
                <a:gd name="f25" fmla="*/ f18 1 f3"/>
                <a:gd name="f26" fmla="*/ f19 1 f3"/>
                <a:gd name="f27" fmla="*/ f20 1 f3"/>
                <a:gd name="f28" fmla="*/ f21 1 f3"/>
                <a:gd name="f29" fmla="*/ f22 1 21600"/>
                <a:gd name="f30" fmla="*/ f23 1 21600"/>
                <a:gd name="f31" fmla="*/ 21600 f22 1"/>
                <a:gd name="f32" fmla="*/ 21600 f23 1"/>
                <a:gd name="f33" fmla="+- f25 0 f2"/>
                <a:gd name="f34" fmla="+- f26 0 f2"/>
                <a:gd name="f35" fmla="+- f27 0 f2"/>
                <a:gd name="f36" fmla="+- f28 0 f2"/>
                <a:gd name="f37" fmla="min f30 f29"/>
                <a:gd name="f38" fmla="*/ f31 1 f24"/>
                <a:gd name="f39" fmla="*/ f32 1 f24"/>
                <a:gd name="f40" fmla="val f38"/>
                <a:gd name="f41" fmla="val f39"/>
                <a:gd name="f42" fmla="*/ f16 f37 1"/>
                <a:gd name="f43" fmla="+- f41 0 f16"/>
                <a:gd name="f44" fmla="+- f40 0 f16"/>
                <a:gd name="f45" fmla="*/ f41 f37 1"/>
                <a:gd name="f46" fmla="*/ f40 f37 1"/>
                <a:gd name="f47" fmla="*/ f43 1 2"/>
                <a:gd name="f48" fmla="*/ f44 1 2"/>
                <a:gd name="f49" fmla="*/ f44 f17 1"/>
                <a:gd name="f50" fmla="+- f16 f47 0"/>
                <a:gd name="f51" fmla="*/ f49 1 200000"/>
                <a:gd name="f52" fmla="*/ f49 1 100000"/>
                <a:gd name="f53" fmla="+- f51 f48 0"/>
                <a:gd name="f54" fmla="*/ f51 f37 1"/>
                <a:gd name="f55" fmla="*/ f50 f37 1"/>
                <a:gd name="f56" fmla="*/ f52 f37 1"/>
                <a:gd name="f57" fmla="*/ f53 f3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3">
                  <a:pos x="f56" y="f42"/>
                </a:cxn>
                <a:cxn ang="f34">
                  <a:pos x="f54" y="f55"/>
                </a:cxn>
                <a:cxn ang="f35">
                  <a:pos x="f42" y="f45"/>
                </a:cxn>
                <a:cxn ang="f35">
                  <a:pos x="f56" y="f45"/>
                </a:cxn>
                <a:cxn ang="f35">
                  <a:pos x="f46" y="f45"/>
                </a:cxn>
                <a:cxn ang="f36">
                  <a:pos x="f57" y="f55"/>
                </a:cxn>
              </a:cxnLst>
              <a:rect l="f54" t="f55" r="f57" b="f45"/>
              <a:pathLst>
                <a:path>
                  <a:moveTo>
                    <a:pt x="f42" y="f45"/>
                  </a:moveTo>
                  <a:lnTo>
                    <a:pt x="f56" y="f42"/>
                  </a:lnTo>
                  <a:lnTo>
                    <a:pt x="f46" y="f45"/>
                  </a:lnTo>
                  <a:close/>
                </a:path>
              </a:pathLst>
            </a:custGeom>
            <a:solidFill>
              <a:srgbClr val="90C226">
                <a:alpha val="80000"/>
              </a:srgbClr>
            </a:solidFill>
            <a:ln cap="flat">
              <a:noFill/>
              <a:prstDash val="solid"/>
            </a:ln>
          </p:spPr>
          <p:txBody>
            <a:bodyPr lIns="0" tIns="0" rIns="0" bIns="0"/>
            <a:lstStyle/>
            <a:p>
              <a:endParaRPr lang="en-GB"/>
            </a:p>
          </p:txBody>
        </p:sp>
        <p:sp>
          <p:nvSpPr>
            <p:cNvPr id="12" name="Isosceles Triangle 28">
              <a:extLst>
                <a:ext uri="{FF2B5EF4-FFF2-40B4-BE49-F238E27FC236}">
                  <a16:creationId xmlns:a16="http://schemas.microsoft.com/office/drawing/2014/main" id="{7997DE84-71C4-47DC-3333-2D6EAF8F2DB9}"/>
                </a:ext>
              </a:extLst>
            </p:cNvPr>
            <p:cNvSpPr/>
            <p:nvPr/>
          </p:nvSpPr>
          <p:spPr>
            <a:xfrm>
              <a:off x="0" y="4013201"/>
              <a:ext cx="448732" cy="2844798"/>
            </a:xfrm>
            <a:custGeom>
              <a:avLst>
                <a:gd name="f8" fmla="val 0"/>
              </a:avLst>
              <a:gdLst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val 0"/>
                <a:gd name="f9" fmla="+- 0 0 -360"/>
                <a:gd name="f10" fmla="+- 0 0 -270"/>
                <a:gd name="f11" fmla="+- 0 0 -180"/>
                <a:gd name="f12" fmla="+- 0 0 -90"/>
                <a:gd name="f13" fmla="abs f4"/>
                <a:gd name="f14" fmla="abs f5"/>
                <a:gd name="f15" fmla="abs f6"/>
                <a:gd name="f16" fmla="val f7"/>
                <a:gd name="f17" fmla="val f8"/>
                <a:gd name="f18" fmla="*/ f9 f1 1"/>
                <a:gd name="f19" fmla="*/ f10 f1 1"/>
                <a:gd name="f20" fmla="*/ f11 f1 1"/>
                <a:gd name="f21" fmla="*/ f12 f1 1"/>
                <a:gd name="f22" fmla="?: f13 f4 1"/>
                <a:gd name="f23" fmla="?: f14 f5 1"/>
                <a:gd name="f24" fmla="?: f15 f6 1"/>
                <a:gd name="f25" fmla="*/ f18 1 f3"/>
                <a:gd name="f26" fmla="*/ f19 1 f3"/>
                <a:gd name="f27" fmla="*/ f20 1 f3"/>
                <a:gd name="f28" fmla="*/ f21 1 f3"/>
                <a:gd name="f29" fmla="*/ f22 1 21600"/>
                <a:gd name="f30" fmla="*/ f23 1 21600"/>
                <a:gd name="f31" fmla="*/ 21600 f22 1"/>
                <a:gd name="f32" fmla="*/ 21600 f23 1"/>
                <a:gd name="f33" fmla="+- f25 0 f2"/>
                <a:gd name="f34" fmla="+- f26 0 f2"/>
                <a:gd name="f35" fmla="+- f27 0 f2"/>
                <a:gd name="f36" fmla="+- f28 0 f2"/>
                <a:gd name="f37" fmla="min f30 f29"/>
                <a:gd name="f38" fmla="*/ f31 1 f24"/>
                <a:gd name="f39" fmla="*/ f32 1 f24"/>
                <a:gd name="f40" fmla="val f38"/>
                <a:gd name="f41" fmla="val f39"/>
                <a:gd name="f42" fmla="*/ f16 f37 1"/>
                <a:gd name="f43" fmla="+- f41 0 f16"/>
                <a:gd name="f44" fmla="+- f40 0 f16"/>
                <a:gd name="f45" fmla="*/ f41 f37 1"/>
                <a:gd name="f46" fmla="*/ f40 f37 1"/>
                <a:gd name="f47" fmla="*/ f43 1 2"/>
                <a:gd name="f48" fmla="*/ f44 1 2"/>
                <a:gd name="f49" fmla="*/ f44 f17 1"/>
                <a:gd name="f50" fmla="+- f16 f47 0"/>
                <a:gd name="f51" fmla="*/ f49 1 200000"/>
                <a:gd name="f52" fmla="*/ f49 1 100000"/>
                <a:gd name="f53" fmla="+- f51 f48 0"/>
                <a:gd name="f54" fmla="*/ f51 f37 1"/>
                <a:gd name="f55" fmla="*/ f50 f37 1"/>
                <a:gd name="f56" fmla="*/ f52 f37 1"/>
                <a:gd name="f57" fmla="*/ f53 f3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3">
                  <a:pos x="f56" y="f42"/>
                </a:cxn>
                <a:cxn ang="f34">
                  <a:pos x="f54" y="f55"/>
                </a:cxn>
                <a:cxn ang="f35">
                  <a:pos x="f42" y="f45"/>
                </a:cxn>
                <a:cxn ang="f35">
                  <a:pos x="f56" y="f45"/>
                </a:cxn>
                <a:cxn ang="f35">
                  <a:pos x="f46" y="f45"/>
                </a:cxn>
                <a:cxn ang="f36">
                  <a:pos x="f57" y="f55"/>
                </a:cxn>
              </a:cxnLst>
              <a:rect l="f54" t="f55" r="f57" b="f45"/>
              <a:pathLst>
                <a:path>
                  <a:moveTo>
                    <a:pt x="f42" y="f45"/>
                  </a:moveTo>
                  <a:lnTo>
                    <a:pt x="f56" y="f42"/>
                  </a:lnTo>
                  <a:lnTo>
                    <a:pt x="f46" y="f45"/>
                  </a:lnTo>
                  <a:close/>
                </a:path>
              </a:pathLst>
            </a:custGeom>
            <a:solidFill>
              <a:srgbClr val="90C226">
                <a:alpha val="85000"/>
              </a:srgbClr>
            </a:solidFill>
            <a:ln cap="flat">
              <a:noFill/>
              <a:prstDash val="solid"/>
            </a:ln>
          </p:spPr>
          <p:txBody>
            <a:bodyPr lIns="0" tIns="0" rIns="0" bIns="0"/>
            <a:lstStyle/>
            <a:p>
              <a:endParaRPr lang="en-GB"/>
            </a:p>
          </p:txBody>
        </p:sp>
      </p:grpSp>
      <p:sp>
        <p:nvSpPr>
          <p:cNvPr id="13" name="Title Placeholder 1">
            <a:extLst>
              <a:ext uri="{FF2B5EF4-FFF2-40B4-BE49-F238E27FC236}">
                <a16:creationId xmlns:a16="http://schemas.microsoft.com/office/drawing/2014/main" id="{F5BF6589-7DDF-B19A-D9DB-8AE6B52190E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77332" y="609603"/>
            <a:ext cx="8596667" cy="132079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B7AF0CBE-A2FF-08EA-7A6F-D2C2195235D7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77332" y="2160590"/>
            <a:ext cx="8596667" cy="388076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5" name="Date Placeholder 3">
            <a:extLst>
              <a:ext uri="{FF2B5EF4-FFF2-40B4-BE49-F238E27FC236}">
                <a16:creationId xmlns:a16="http://schemas.microsoft.com/office/drawing/2014/main" id="{A1B4CB07-A82E-CC0D-88C9-C05C5659313C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7205133" y="6041358"/>
            <a:ext cx="91194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900" b="0" i="0" u="none" strike="noStrike" kern="1200" cap="none" spc="0" baseline="0">
                <a:solidFill>
                  <a:srgbClr val="898989"/>
                </a:solidFill>
                <a:uFillTx/>
                <a:latin typeface="Trebuchet MS"/>
              </a:defRPr>
            </a:lvl1pPr>
          </a:lstStyle>
          <a:p>
            <a:pPr lvl="0"/>
            <a:fld id="{4E202553-999F-42C9-B271-38F20E35BB72}" type="datetime1">
              <a:rPr lang="en-US"/>
              <a:pPr lvl="0"/>
              <a:t>12/6/2025</a:t>
            </a:fld>
            <a:endParaRPr lang="en-US"/>
          </a:p>
        </p:txBody>
      </p:sp>
      <p:sp>
        <p:nvSpPr>
          <p:cNvPr id="16" name="Footer Placeholder 4">
            <a:extLst>
              <a:ext uri="{FF2B5EF4-FFF2-40B4-BE49-F238E27FC236}">
                <a16:creationId xmlns:a16="http://schemas.microsoft.com/office/drawing/2014/main" id="{74CC34B7-202B-15AA-A2D3-1B12F16ACC39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677332" y="6041358"/>
            <a:ext cx="6297609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900" b="0" i="0" u="none" strike="noStrike" kern="1200" cap="none" spc="0" baseline="0">
                <a:solidFill>
                  <a:srgbClr val="898989"/>
                </a:solidFill>
                <a:uFillTx/>
                <a:latin typeface="Trebuchet MS"/>
              </a:defRPr>
            </a:lvl1pPr>
          </a:lstStyle>
          <a:p>
            <a:pPr lvl="0"/>
            <a:endParaRPr lang="en-GB"/>
          </a:p>
        </p:txBody>
      </p:sp>
      <p:sp>
        <p:nvSpPr>
          <p:cNvPr id="17" name="Slide Number Placeholder 5">
            <a:extLst>
              <a:ext uri="{FF2B5EF4-FFF2-40B4-BE49-F238E27FC236}">
                <a16:creationId xmlns:a16="http://schemas.microsoft.com/office/drawing/2014/main" id="{090BD6A6-646C-8779-EAFD-E7ABE0851BA6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8590659" y="6041358"/>
            <a:ext cx="68334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900" b="0" i="0" u="none" strike="noStrike" kern="1200" cap="none" spc="0" baseline="0">
                <a:solidFill>
                  <a:srgbClr val="90C226"/>
                </a:solidFill>
                <a:uFillTx/>
                <a:latin typeface="Trebuchet MS"/>
              </a:defRPr>
            </a:lvl1pPr>
          </a:lstStyle>
          <a:p>
            <a:pPr lvl="0"/>
            <a:fld id="{D0364979-1329-4B11-8946-D702D720922A}" type="slidenum"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marL="0" marR="0" lvl="0" indent="0" algn="l" defTabSz="457200" rtl="0" fontAlgn="auto" hangingPunct="1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3600" b="0" i="0" u="none" strike="noStrike" kern="1200" cap="none" spc="0" baseline="0">
          <a:solidFill>
            <a:srgbClr val="90C226"/>
          </a:solidFill>
          <a:uFillTx/>
          <a:latin typeface="Trebuchet MS"/>
        </a:defRPr>
      </a:lvl1pPr>
    </p:titleStyle>
    <p:bodyStyle>
      <a:lvl1pPr marL="342900" marR="0" lvl="0" indent="-342900" algn="l" defTabSz="457200" rtl="0" fontAlgn="auto" hangingPunct="1">
        <a:lnSpc>
          <a:spcPct val="100000"/>
        </a:lnSpc>
        <a:spcBef>
          <a:spcPts val="1000"/>
        </a:spcBef>
        <a:spcAft>
          <a:spcPts val="0"/>
        </a:spcAft>
        <a:buClr>
          <a:srgbClr val="90C226"/>
        </a:buClr>
        <a:buSzPct val="80000"/>
        <a:buFont typeface="Wingdings 3"/>
        <a:buChar char=""/>
        <a:tabLst/>
        <a:defRPr lang="en-US" sz="1800" b="0" i="0" u="none" strike="noStrike" kern="1200" cap="none" spc="0" baseline="0">
          <a:solidFill>
            <a:srgbClr val="404040"/>
          </a:solidFill>
          <a:uFillTx/>
          <a:latin typeface="Trebuchet MS"/>
        </a:defRPr>
      </a:lvl1pPr>
      <a:lvl2pPr marL="742950" marR="0" lvl="1" indent="-285750" algn="l" defTabSz="457200" rtl="0" fontAlgn="auto" hangingPunct="1">
        <a:lnSpc>
          <a:spcPct val="100000"/>
        </a:lnSpc>
        <a:spcBef>
          <a:spcPts val="1000"/>
        </a:spcBef>
        <a:spcAft>
          <a:spcPts val="0"/>
        </a:spcAft>
        <a:buClr>
          <a:srgbClr val="90C226"/>
        </a:buClr>
        <a:buSzPct val="80000"/>
        <a:buFont typeface="Wingdings 3"/>
        <a:buChar char=""/>
        <a:tabLst/>
        <a:defRPr lang="en-US" sz="1600" b="0" i="0" u="none" strike="noStrike" kern="1200" cap="none" spc="0" baseline="0">
          <a:solidFill>
            <a:srgbClr val="404040"/>
          </a:solidFill>
          <a:uFillTx/>
          <a:latin typeface="Trebuchet MS"/>
        </a:defRPr>
      </a:lvl2pPr>
      <a:lvl3pPr marL="1143000" marR="0" lvl="2" indent="-228600" algn="l" defTabSz="457200" rtl="0" fontAlgn="auto" hangingPunct="1">
        <a:lnSpc>
          <a:spcPct val="100000"/>
        </a:lnSpc>
        <a:spcBef>
          <a:spcPts val="1000"/>
        </a:spcBef>
        <a:spcAft>
          <a:spcPts val="0"/>
        </a:spcAft>
        <a:buClr>
          <a:srgbClr val="90C226"/>
        </a:buClr>
        <a:buSzPct val="80000"/>
        <a:buFont typeface="Wingdings 3"/>
        <a:buChar char=""/>
        <a:tabLst/>
        <a:defRPr lang="en-US" sz="1400" b="0" i="0" u="none" strike="noStrike" kern="1200" cap="none" spc="0" baseline="0">
          <a:solidFill>
            <a:srgbClr val="404040"/>
          </a:solidFill>
          <a:uFillTx/>
          <a:latin typeface="Trebuchet MS"/>
        </a:defRPr>
      </a:lvl3pPr>
      <a:lvl4pPr marL="1600200" marR="0" lvl="3" indent="-228600" algn="l" defTabSz="457200" rtl="0" fontAlgn="auto" hangingPunct="1">
        <a:lnSpc>
          <a:spcPct val="100000"/>
        </a:lnSpc>
        <a:spcBef>
          <a:spcPts val="1000"/>
        </a:spcBef>
        <a:spcAft>
          <a:spcPts val="0"/>
        </a:spcAft>
        <a:buClr>
          <a:srgbClr val="90C226"/>
        </a:buClr>
        <a:buSzPct val="80000"/>
        <a:buFont typeface="Wingdings 3"/>
        <a:buChar char=""/>
        <a:tabLst/>
        <a:defRPr lang="en-US" sz="1200" b="0" i="0" u="none" strike="noStrike" kern="1200" cap="none" spc="0" baseline="0">
          <a:solidFill>
            <a:srgbClr val="404040"/>
          </a:solidFill>
          <a:uFillTx/>
          <a:latin typeface="Trebuchet MS"/>
        </a:defRPr>
      </a:lvl4pPr>
      <a:lvl5pPr marL="2057400" marR="0" lvl="4" indent="-228600" algn="l" defTabSz="457200" rtl="0" fontAlgn="auto" hangingPunct="1">
        <a:lnSpc>
          <a:spcPct val="100000"/>
        </a:lnSpc>
        <a:spcBef>
          <a:spcPts val="1000"/>
        </a:spcBef>
        <a:spcAft>
          <a:spcPts val="0"/>
        </a:spcAft>
        <a:buClr>
          <a:srgbClr val="90C226"/>
        </a:buClr>
        <a:buSzPct val="80000"/>
        <a:buFont typeface="Wingdings 3"/>
        <a:buChar char=""/>
        <a:tabLst/>
        <a:defRPr lang="en-US" sz="1200" b="0" i="0" u="none" strike="noStrike" kern="1200" cap="none" spc="0" baseline="0">
          <a:solidFill>
            <a:srgbClr val="404040"/>
          </a:solidFill>
          <a:uFillTx/>
          <a:latin typeface="Trebuchet M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tatista.com/chart/25645/uk-mental-health-issue-prevalence-gcs/?srsltid=AfmBOopeVTmIEvvQlTC5gvkuQakSosKjV-yw4BZ94FHOM1d3h1w1XWd8" TargetMode="External"/><Relationship Id="rId7" Type="http://schemas.openxmlformats.org/officeDocument/2006/relationships/hyperlink" Target="https://www.researchgate.net/figure/The-NHS-and-Social-Care-Long-term-Conditions-Model-Department_fig1_277844174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drlogy.com/health/depression-test?srsltid=AfmBOopLG8dbgNUOY3vzoVi4k0ZPxMmnW-aJ5aj3U-xK2TSDgLnkX6j_" TargetMode="External"/><Relationship Id="rId5" Type="http://schemas.openxmlformats.org/officeDocument/2006/relationships/hyperlink" Target="https://www.centreformentalhealth.org.uk/publications/the-economic-and-social-costs-of-mental-ill-health/#:~:text=Frederico%20Cardoso%20and%20Zo%C3%AB%20McHayle,self%2Dfund%20mental%20health%20support" TargetMode="External"/><Relationship Id="rId4" Type="http://schemas.openxmlformats.org/officeDocument/2006/relationships/hyperlink" Target="https://www.alliance-scotland.org.uk/past-work-and-projects/scotlands-house-of-care/the-house-of-care-model/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health.org.uk/reports-and-analysis/briefings/inequalities-in-health-care-for-people-with-depression-and/or#:~:text=the%20methods%20used.-,Most%20people%20with%20depression%20and/or%20anxiety%20have%20additional%20long,most%20deprived%2020%25%20of%20areas" TargetMode="External"/><Relationship Id="rId2" Type="http://schemas.openxmlformats.org/officeDocument/2006/relationships/hyperlink" Target="https://www.webmd.com/depression/depression-medications-antidepressants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mentalhealth.org.uk/sites/default/files/2022-06/MHF-Investing-in-Prevention-Report-Summary.pdf?utm_source=chatgpt.com" TargetMode="External"/><Relationship Id="rId4" Type="http://schemas.openxmlformats.org/officeDocument/2006/relationships/hyperlink" Target="https://www.mind.org.uk/information-support/types-of-mental-health-problems/depression/symptoms/#CommonSignsAndSymptomsOfDepression" TargetMode="Externa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nice.org.uk/guidance/ng222" TargetMode="External"/><Relationship Id="rId3" Type="http://schemas.openxmlformats.org/officeDocument/2006/relationships/hyperlink" Target="https://www.nhs.uk/mental-health/conditions/depression-in-adults/causes/" TargetMode="External"/><Relationship Id="rId7" Type="http://schemas.openxmlformats.org/officeDocument/2006/relationships/hyperlink" Target="https://www.nice.org.uk/guidance/ng222/chapter/Recommendations#principles-of-care" TargetMode="External"/><Relationship Id="rId2" Type="http://schemas.openxmlformats.org/officeDocument/2006/relationships/hyperlink" Target="https://www.nhs.uk/mental-health/conditions/depression-in-adults/overview/#:~:text=Living%20with%20depression,can%20also%20be%20very%20supportive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cks.nice.org.uk/topics/depression/diagnosis/assessment/" TargetMode="External"/><Relationship Id="rId5" Type="http://schemas.openxmlformats.org/officeDocument/2006/relationships/hyperlink" Target="https://www.nhs.uk/tests-and-treatments/cognitive-behavioural-therapy-cbt/#:~:text=After%20you%20have%20CBT,a%20different%20type%20of%20treatment" TargetMode="External"/><Relationship Id="rId4" Type="http://schemas.openxmlformats.org/officeDocument/2006/relationships/hyperlink" Target="https://www.england.nhs.uk/personalisedcare/social-prescribing/#:~:text=What%20is%20social%20prescribing?,in%20our%20frequently%20asked%20questions" TargetMode="External"/><Relationship Id="rId9" Type="http://schemas.openxmlformats.org/officeDocument/2006/relationships/hyperlink" Target="https://www.england.nhs.uk/personalisedcare/comprehensive-model-of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cks.nice.org.uk/topics/depression/diagnosis/assessment/" TargetMode="External"/><Relationship Id="rId7" Type="http://schemas.openxmlformats.org/officeDocument/2006/relationships/hyperlink" Target="https://doi.org/10.1093/ageing/afad239" TargetMode="External"/><Relationship Id="rId2" Type="http://schemas.openxmlformats.org/officeDocument/2006/relationships/hyperlink" Target="https://cks.nice.org.uk/topics/depression/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ons.gov.uk/peoplepopulationandcommunity/healthandsocialcare/mentalhealth/articles/costoflivinganddepressioninadultsgreatbritain/29septemberto23october2022" TargetMode="External"/><Relationship Id="rId5" Type="http://schemas.openxmlformats.org/officeDocument/2006/relationships/hyperlink" Target="https://www.gov.uk/government/publications/social-prescribing-applying-all-our-health/social-prescribing-applying-all-our-health#:~:text=Social%20prescribing%20improves%20outcomes%20for,walking%2C%20singing%20or%20gardening%20groups" TargetMode="External"/><Relationship Id="rId4" Type="http://schemas.openxmlformats.org/officeDocument/2006/relationships/hyperlink" Target="https://www.offshorecheapmeds.com/blog/depression-symptoms-seeking-help/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sychiatristinrohini.in/blog/2021/02/09/understanding-the-main-causes-of-depression/" TargetMode="External"/><Relationship Id="rId2" Type="http://schemas.openxmlformats.org/officeDocument/2006/relationships/hyperlink" Target="https://www.healthline.com/health-news/talk-therapy-may-improve-depression-anxiety-in-people-with-dementia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who.int/news-room/fact-sheets/detail/depression#:~:text=Key%20facts,among%20women%20than%20among%20men.(Accessed" TargetMode="External"/><Relationship Id="rId5" Type="http://schemas.openxmlformats.org/officeDocument/2006/relationships/hyperlink" Target="https://sprintmedical.in/blog/depression-causes-symptoms-and-treatment" TargetMode="External"/><Relationship Id="rId4" Type="http://schemas.openxmlformats.org/officeDocument/2006/relationships/hyperlink" Target="https://www.priorygroup.com/mental-health/depression-treatment/depression-statistic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0AAF5547-8372-8597-FCF0-D3E7E57B6215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788670" y="1697528"/>
            <a:ext cx="10675620" cy="4783281"/>
          </a:xfrm>
        </p:spPr>
        <p:txBody>
          <a:bodyPr/>
          <a:lstStyle/>
          <a:p>
            <a:pPr marL="0" lvl="0" indent="0" algn="ctr">
              <a:lnSpc>
                <a:spcPct val="60000"/>
              </a:lnSpc>
              <a:buNone/>
            </a:pPr>
            <a:r>
              <a:rPr lang="en-GB" sz="3000" b="1">
                <a:latin typeface="Arial" pitchFamily="34"/>
              </a:rPr>
              <a:t>Module</a:t>
            </a:r>
            <a:r>
              <a:rPr lang="en-GB" sz="3000">
                <a:latin typeface="Arial" pitchFamily="34"/>
                <a:cs typeface="Times New Roman" pitchFamily="18"/>
              </a:rPr>
              <a:t>: </a:t>
            </a:r>
            <a:r>
              <a:rPr lang="en-GB" sz="3000" b="1">
                <a:latin typeface="Arial" pitchFamily="34"/>
                <a:cs typeface="Times New Roman" pitchFamily="18"/>
              </a:rPr>
              <a:t>Community Care and Management of Long-Term Conditions</a:t>
            </a:r>
            <a:endParaRPr lang="en-GB" sz="3000">
              <a:latin typeface="Aptos" pitchFamily="34"/>
              <a:cs typeface="Times New Roman" pitchFamily="18"/>
            </a:endParaRPr>
          </a:p>
          <a:p>
            <a:pPr marL="0" lvl="0" indent="0" algn="ctr">
              <a:lnSpc>
                <a:spcPct val="60000"/>
              </a:lnSpc>
              <a:buNone/>
            </a:pPr>
            <a:r>
              <a:rPr lang="en-GB" sz="3000" b="1">
                <a:latin typeface="Arial" pitchFamily="34"/>
              </a:rPr>
              <a:t>Module</a:t>
            </a:r>
            <a:r>
              <a:rPr lang="en-GB" sz="3000">
                <a:latin typeface="Arial" pitchFamily="34"/>
              </a:rPr>
              <a:t> </a:t>
            </a:r>
            <a:r>
              <a:rPr lang="en-GB" sz="3000" b="1">
                <a:latin typeface="Arial" pitchFamily="34"/>
              </a:rPr>
              <a:t>Code: </a:t>
            </a:r>
            <a:r>
              <a:rPr lang="en-GB" sz="3000" b="1">
                <a:latin typeface="Arial" pitchFamily="34"/>
                <a:cs typeface="Times New Roman" pitchFamily="18"/>
              </a:rPr>
              <a:t>LCHS7003  </a:t>
            </a:r>
            <a:endParaRPr lang="en-GB" sz="3000">
              <a:latin typeface="Aptos" pitchFamily="34"/>
              <a:cs typeface="Times New Roman" pitchFamily="18"/>
            </a:endParaRPr>
          </a:p>
          <a:p>
            <a:pPr marL="0" lvl="0" indent="0" algn="ctr">
              <a:lnSpc>
                <a:spcPct val="60000"/>
              </a:lnSpc>
              <a:buNone/>
            </a:pPr>
            <a:r>
              <a:rPr lang="en-GB" sz="3000" b="1">
                <a:latin typeface="Arial" pitchFamily="34"/>
              </a:rPr>
              <a:t>Assessment 2</a:t>
            </a:r>
          </a:p>
          <a:p>
            <a:pPr marL="0" lvl="0" indent="0" algn="ctr">
              <a:lnSpc>
                <a:spcPct val="60000"/>
              </a:lnSpc>
              <a:buNone/>
            </a:pPr>
            <a:r>
              <a:rPr lang="en-GB" sz="3000" b="1">
                <a:latin typeface="Arial" pitchFamily="34"/>
              </a:rPr>
              <a:t>Student name: Esther Iyamu </a:t>
            </a:r>
          </a:p>
          <a:p>
            <a:pPr marL="0" lvl="0" indent="0" algn="ctr">
              <a:lnSpc>
                <a:spcPct val="60000"/>
              </a:lnSpc>
              <a:buNone/>
            </a:pPr>
            <a:r>
              <a:rPr lang="en-GB" sz="3000" b="1">
                <a:latin typeface="Arial" pitchFamily="34"/>
              </a:rPr>
              <a:t>Student ID: 2213124</a:t>
            </a:r>
          </a:p>
          <a:p>
            <a:pPr marL="0" lvl="0" indent="0" algn="ctr">
              <a:lnSpc>
                <a:spcPct val="60000"/>
              </a:lnSpc>
              <a:buNone/>
            </a:pPr>
            <a:r>
              <a:rPr lang="en-GB" sz="3000" b="1">
                <a:latin typeface="Arial" pitchFamily="34"/>
              </a:rPr>
              <a:t>Lecturer’s name: </a:t>
            </a:r>
            <a:r>
              <a:rPr lang="en-GB" b="1"/>
              <a:t>Dr Mohammad Khan</a:t>
            </a:r>
            <a:endParaRPr lang="en-GB" sz="3000" b="1">
              <a:latin typeface="Arial" pitchFamily="34"/>
            </a:endParaRPr>
          </a:p>
          <a:p>
            <a:pPr marL="0" lvl="0" indent="0" algn="ctr">
              <a:lnSpc>
                <a:spcPct val="60000"/>
              </a:lnSpc>
              <a:buNone/>
            </a:pPr>
            <a:r>
              <a:rPr lang="en-GB" sz="3000" b="1">
                <a:latin typeface="Arial" pitchFamily="34"/>
              </a:rPr>
              <a:t>Deadline: 10</a:t>
            </a:r>
            <a:r>
              <a:rPr lang="en-GB" sz="3000" b="1" baseline="30000">
                <a:latin typeface="Arial" pitchFamily="34"/>
              </a:rPr>
              <a:t>th</a:t>
            </a:r>
            <a:r>
              <a:rPr lang="en-GB" sz="3000" b="1">
                <a:latin typeface="Arial" pitchFamily="34"/>
              </a:rPr>
              <a:t>  December 2025, 14:00 (2 PM)</a:t>
            </a:r>
          </a:p>
          <a:p>
            <a:pPr marL="0" lvl="0" indent="0" algn="ctr">
              <a:lnSpc>
                <a:spcPct val="60000"/>
              </a:lnSpc>
              <a:buNone/>
            </a:pPr>
            <a:r>
              <a:rPr lang="en-GB" sz="3000" b="1"/>
              <a:t>Title: Presentation on Depression</a:t>
            </a:r>
          </a:p>
          <a:p>
            <a:pPr marL="0" lvl="0" indent="0" algn="ctr">
              <a:lnSpc>
                <a:spcPct val="60000"/>
              </a:lnSpc>
              <a:buNone/>
            </a:pPr>
            <a:endParaRPr lang="en-GB" sz="1400" b="1">
              <a:latin typeface="Arial" pitchFamily="34"/>
            </a:endParaRPr>
          </a:p>
          <a:p>
            <a:pPr marL="0" lvl="0" indent="0">
              <a:lnSpc>
                <a:spcPct val="60000"/>
              </a:lnSpc>
              <a:buNone/>
            </a:pPr>
            <a:r>
              <a:rPr lang="en-GB" sz="1400">
                <a:latin typeface="Arial" pitchFamily="34"/>
                <a:cs typeface="Arial" pitchFamily="34"/>
              </a:rPr>
              <a:t>Acknowledgement</a:t>
            </a:r>
          </a:p>
          <a:p>
            <a:pPr marL="0" lvl="0" indent="0">
              <a:lnSpc>
                <a:spcPct val="60000"/>
              </a:lnSpc>
              <a:buNone/>
            </a:pPr>
            <a:r>
              <a:rPr lang="en-GB" sz="1400">
                <a:latin typeface="Arial" pitchFamily="34"/>
                <a:cs typeface="Arial" pitchFamily="34"/>
              </a:rPr>
              <a:t>I confirm that I have not used any AI tools in the research and creation of this assignment. I confirm that I have not presented any AI-generated materials as my work. I confirm I have copies of my drafts, notes, and other resources I used, which I may be asked to provide in evidence.</a:t>
            </a:r>
          </a:p>
          <a:p>
            <a:pPr marL="0" lvl="0" indent="0">
              <a:lnSpc>
                <a:spcPct val="60000"/>
              </a:lnSpc>
              <a:buNone/>
            </a:pPr>
            <a:endParaRPr lang="en-GB" sz="1900"/>
          </a:p>
          <a:p>
            <a:pPr marL="0" lvl="0" indent="0" algn="ctr">
              <a:lnSpc>
                <a:spcPct val="60000"/>
              </a:lnSpc>
              <a:buNone/>
            </a:pPr>
            <a:endParaRPr lang="en-GB" sz="1400">
              <a:latin typeface="Arial" pitchFamily="34"/>
            </a:endParaRPr>
          </a:p>
          <a:p>
            <a:pPr lvl="0">
              <a:lnSpc>
                <a:spcPct val="60000"/>
              </a:lnSpc>
            </a:pPr>
            <a:endParaRPr lang="en-GB" sz="1900"/>
          </a:p>
          <a:p>
            <a:pPr marL="0" lvl="0" indent="0">
              <a:lnSpc>
                <a:spcPct val="60000"/>
              </a:lnSpc>
              <a:buNone/>
            </a:pPr>
            <a:endParaRPr lang="en-GB" sz="1900"/>
          </a:p>
          <a:p>
            <a:pPr marL="0" lvl="0" indent="0">
              <a:lnSpc>
                <a:spcPct val="60000"/>
              </a:lnSpc>
              <a:buNone/>
            </a:pPr>
            <a:endParaRPr lang="en-GB" sz="1900"/>
          </a:p>
        </p:txBody>
      </p:sp>
      <p:pic>
        <p:nvPicPr>
          <p:cNvPr id="3" name="Picture 2" descr="University of Wales Trinity Saint David - University ...">
            <a:extLst>
              <a:ext uri="{FF2B5EF4-FFF2-40B4-BE49-F238E27FC236}">
                <a16:creationId xmlns:a16="http://schemas.microsoft.com/office/drawing/2014/main" id="{A2310A3B-D889-A04D-ACD2-0AB7E4404FE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476234" y="80010"/>
            <a:ext cx="3627433" cy="1446608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7">
    <p:bg>
      <p:bgPr>
        <a:solidFill>
          <a:srgbClr val="FBE3D6">
            <a:alpha val="9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34EB1C7-8D49-4928-9261-A1E5AFAF9E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0235" y="276514"/>
            <a:ext cx="5562706" cy="584429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BD42460-FB5E-9C8C-34AB-481935ACB0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1730" y="860953"/>
            <a:ext cx="5861459" cy="4486028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1E4E2EF8-0FCF-1E1B-7740-12AB5F893E54}"/>
              </a:ext>
            </a:extLst>
          </p:cNvPr>
          <p:cNvSpPr/>
          <p:nvPr/>
        </p:nvSpPr>
        <p:spPr>
          <a:xfrm>
            <a:off x="2144972" y="217105"/>
            <a:ext cx="2408035" cy="400114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non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000" b="0" i="0" u="none" strike="noStrike" kern="1200" cap="none" spc="0" baseline="0">
                <a:solidFill>
                  <a:srgbClr val="000000"/>
                </a:solidFill>
                <a:effectLst>
                  <a:outerShdw dist="19048" dir="2700000">
                    <a:srgbClr val="000000"/>
                  </a:outerShdw>
                </a:effectLst>
                <a:uFillTx/>
                <a:latin typeface="Arial" pitchFamily="34"/>
                <a:cs typeface="Arial" pitchFamily="34"/>
              </a:rPr>
              <a:t>What is Depression</a:t>
            </a:r>
          </a:p>
        </p:txBody>
      </p:sp>
      <p:pic>
        <p:nvPicPr>
          <p:cNvPr id="5" name="Picture 5">
            <a:extLst>
              <a:ext uri="{FF2B5EF4-FFF2-40B4-BE49-F238E27FC236}">
                <a16:creationId xmlns:a16="http://schemas.microsoft.com/office/drawing/2014/main" id="{75D89107-637B-5064-5DCB-F49B5D07405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40013" y="5492462"/>
            <a:ext cx="2017952" cy="438948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6" name="TextBox 7">
            <a:extLst>
              <a:ext uri="{FF2B5EF4-FFF2-40B4-BE49-F238E27FC236}">
                <a16:creationId xmlns:a16="http://schemas.microsoft.com/office/drawing/2014/main" id="{D359186A-2397-FE79-E55B-0D715DB7E26C}"/>
              </a:ext>
            </a:extLst>
          </p:cNvPr>
          <p:cNvSpPr txBox="1"/>
          <p:nvPr/>
        </p:nvSpPr>
        <p:spPr>
          <a:xfrm>
            <a:off x="6921166" y="1103662"/>
            <a:ext cx="4795287" cy="410933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285750" marR="0" lvl="0" indent="-28575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Depression is a persistent low mood accompanied by a loss of interest or pleasure that lasts for weeks or months, impacting emotions, thoughts, physical health, and behaviour. Its severity ranges from mild to severe (NICE, 2025). </a:t>
            </a:r>
          </a:p>
          <a:p>
            <a:pPr marL="285750" marR="0" lvl="0" indent="-28575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Depression in older adults is often linked to chronic illness, showing it's more than just a mood disorder. Recognising this connection is essential for effective care and support (Oude Voshaar, 2023).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8">
    <p:bg>
      <p:bgPr>
        <a:solidFill>
          <a:srgbClr val="FBE3D6">
            <a:alpha val="9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C2B5CDE-572E-580F-17BC-8ABBB2B7F5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" y="1305790"/>
            <a:ext cx="6217920" cy="4706325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F4DF213A-EB09-B2EE-7EB8-76645A6FE8E2}"/>
              </a:ext>
            </a:extLst>
          </p:cNvPr>
          <p:cNvSpPr/>
          <p:nvPr/>
        </p:nvSpPr>
        <p:spPr>
          <a:xfrm>
            <a:off x="1052620" y="155841"/>
            <a:ext cx="6217920" cy="496994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000" b="1" i="0" u="none" strike="noStrike" kern="1200" cap="none" spc="0" baseline="0">
                <a:solidFill>
                  <a:srgbClr val="000000"/>
                </a:solidFill>
                <a:effectLst>
                  <a:outerShdw dist="19048" dir="2700000">
                    <a:srgbClr val="000000"/>
                  </a:outerShdw>
                </a:effectLst>
                <a:uFillTx/>
                <a:latin typeface="Arial" pitchFamily="34"/>
                <a:cs typeface="Arial" pitchFamily="34"/>
              </a:rPr>
              <a:t>Signs and </a:t>
            </a:r>
            <a:r>
              <a:rPr lang="en-US" sz="2000" b="1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Symptoms</a:t>
            </a:r>
            <a:r>
              <a:rPr lang="en-US" sz="2000" b="1" i="0" u="none" strike="noStrike" kern="1200" cap="none" spc="0" baseline="0">
                <a:solidFill>
                  <a:srgbClr val="000000"/>
                </a:solidFill>
                <a:effectLst>
                  <a:outerShdw dist="19048" dir="2700000">
                    <a:srgbClr val="000000"/>
                  </a:outerShdw>
                </a:effectLst>
                <a:uFillTx/>
                <a:latin typeface="Arial" pitchFamily="34"/>
                <a:cs typeface="Arial" pitchFamily="34"/>
              </a:rPr>
              <a:t> of Depression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C9845DF-37A5-E465-A591-11E3322F5E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38190" y="6012115"/>
            <a:ext cx="1585094" cy="438948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5" name="TextBox 6">
            <a:extLst>
              <a:ext uri="{FF2B5EF4-FFF2-40B4-BE49-F238E27FC236}">
                <a16:creationId xmlns:a16="http://schemas.microsoft.com/office/drawing/2014/main" id="{313547DB-C931-2DB4-C1B2-213DF7A2BF96}"/>
              </a:ext>
            </a:extLst>
          </p:cNvPr>
          <p:cNvSpPr txBox="1"/>
          <p:nvPr/>
        </p:nvSpPr>
        <p:spPr>
          <a:xfrm>
            <a:off x="6868634" y="1843073"/>
            <a:ext cx="4763383" cy="337067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285750" marR="0" lvl="0" indent="-28575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Feelings of sadness, restlessness, or irritability </a:t>
            </a:r>
          </a:p>
          <a:p>
            <a:pPr marL="285750" marR="0" lvl="0" indent="-28575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Struggles with guilt, worthlessness, and self-doubt </a:t>
            </a:r>
          </a:p>
          <a:p>
            <a:pPr marL="285750" marR="0" lvl="0" indent="-28575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Emotional numbness and isolation </a:t>
            </a:r>
          </a:p>
          <a:p>
            <a:pPr marL="285750" marR="0" lvl="0" indent="-28575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Reduced joy in previously enjoyable activities </a:t>
            </a:r>
          </a:p>
          <a:p>
            <a:pPr marL="285750" marR="0" lvl="0" indent="-28575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Frustration over minor issues </a:t>
            </a:r>
          </a:p>
          <a:p>
            <a:pPr marL="285750" marR="0" lvl="0" indent="-28575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Lack of self-confidence and feelings of hopelessness </a:t>
            </a:r>
          </a:p>
          <a:p>
            <a:pPr marL="285750" marR="0" lvl="0" indent="-28575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Feeling constant fatigue (Mind, 2025).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1">
    <p:bg>
      <p:bgPr>
        <a:solidFill>
          <a:srgbClr val="FBE3D6">
            <a:alpha val="9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>
                <a16:creationId xmlns:a16="http://schemas.microsoft.com/office/drawing/2014/main" id="{31DBDBBD-D021-D695-65DD-36866203BC4D}"/>
              </a:ext>
            </a:extLst>
          </p:cNvPr>
          <p:cNvSpPr/>
          <p:nvPr/>
        </p:nvSpPr>
        <p:spPr>
          <a:xfrm>
            <a:off x="2264731" y="136675"/>
            <a:ext cx="4976036" cy="400114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000" b="0" i="0" u="none" strike="noStrike" kern="0" cap="none" spc="0" baseline="0">
                <a:solidFill>
                  <a:srgbClr val="000000"/>
                </a:solidFill>
                <a:effectLst>
                  <a:outerShdw dist="19048" dir="2700000">
                    <a:srgbClr val="000000"/>
                  </a:outerShdw>
                </a:effectLst>
                <a:uFillTx/>
                <a:latin typeface="Arial" pitchFamily="34"/>
                <a:cs typeface="Arial" pitchFamily="34"/>
              </a:rPr>
              <a:t>Causes of </a:t>
            </a:r>
            <a:r>
              <a:rPr lang="en-US" sz="2000" b="0" i="0" u="none" strike="noStrike" kern="1200" cap="none" spc="0" baseline="0">
                <a:solidFill>
                  <a:srgbClr val="000000"/>
                </a:solidFill>
                <a:effectLst>
                  <a:outerShdw dist="19048" dir="2700000">
                    <a:srgbClr val="000000"/>
                  </a:outerShdw>
                </a:effectLst>
                <a:uFillTx/>
                <a:latin typeface="Arial" pitchFamily="34"/>
                <a:cs typeface="Arial" pitchFamily="34"/>
              </a:rPr>
              <a:t>Depression</a:t>
            </a:r>
          </a:p>
        </p:txBody>
      </p:sp>
      <p:pic>
        <p:nvPicPr>
          <p:cNvPr id="3" name="Picture 12" descr="CAUSES OF DEPRESSION">
            <a:extLst>
              <a:ext uri="{FF2B5EF4-FFF2-40B4-BE49-F238E27FC236}">
                <a16:creationId xmlns:a16="http://schemas.microsoft.com/office/drawing/2014/main" id="{DD28FBBD-C70A-A5EE-35E6-244D0333C28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297180" y="680258"/>
            <a:ext cx="7126467" cy="5286201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4" name="Rectangle 13">
            <a:extLst>
              <a:ext uri="{FF2B5EF4-FFF2-40B4-BE49-F238E27FC236}">
                <a16:creationId xmlns:a16="http://schemas.microsoft.com/office/drawing/2014/main" id="{DA829B8C-30D9-4D0A-FF80-08291B32887D}"/>
              </a:ext>
            </a:extLst>
          </p:cNvPr>
          <p:cNvSpPr/>
          <p:nvPr/>
        </p:nvSpPr>
        <p:spPr>
          <a:xfrm>
            <a:off x="1136379" y="5823795"/>
            <a:ext cx="4258232" cy="707882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600" b="0" i="0" u="none" strike="noStrike" kern="1200" cap="none" spc="0" baseline="0">
                <a:solidFill>
                  <a:srgbClr val="000000"/>
                </a:solidFill>
                <a:effectLst>
                  <a:outerShdw dist="19048" dir="2700000">
                    <a:srgbClr val="000000"/>
                  </a:outerShdw>
                </a:effectLst>
                <a:uFillTx/>
                <a:latin typeface="Arial" pitchFamily="34"/>
                <a:cs typeface="Arial" pitchFamily="34"/>
              </a:rPr>
              <a:t>(Psychiatrist in Rohini, 2021).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600" b="0" i="0" u="none" strike="noStrike" kern="1200" cap="none" spc="0" baseline="0">
              <a:solidFill>
                <a:srgbClr val="000000"/>
              </a:solidFill>
              <a:effectLst>
                <a:outerShdw dist="19048" dir="2700000">
                  <a:srgbClr val="000000"/>
                </a:outerShdw>
              </a:effectLst>
              <a:uFillTx/>
              <a:latin typeface="Arial" pitchFamily="34"/>
              <a:cs typeface="Arial" pitchFamily="34"/>
            </a:endParaRPr>
          </a:p>
        </p:txBody>
      </p:sp>
      <p:sp>
        <p:nvSpPr>
          <p:cNvPr id="5" name="Rectangle 25">
            <a:extLst>
              <a:ext uri="{FF2B5EF4-FFF2-40B4-BE49-F238E27FC236}">
                <a16:creationId xmlns:a16="http://schemas.microsoft.com/office/drawing/2014/main" id="{635D2120-E8FC-8EC3-EC08-C9F19A670F3A}"/>
              </a:ext>
            </a:extLst>
          </p:cNvPr>
          <p:cNvSpPr/>
          <p:nvPr/>
        </p:nvSpPr>
        <p:spPr>
          <a:xfrm>
            <a:off x="7623810" y="1234440"/>
            <a:ext cx="4145276" cy="4447888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285750" marR="0" lvl="0" indent="-285750" algn="just" defTabSz="914400" rtl="0" fontAlgn="auto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Stressful life events (bereavement, divorce, illness, job loss)</a:t>
            </a:r>
          </a:p>
          <a:p>
            <a:pPr marL="285750" marR="0" lvl="0" indent="-285750" algn="just" defTabSz="914400" rtl="0" fontAlgn="auto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Social and economic circumstances</a:t>
            </a:r>
          </a:p>
          <a:p>
            <a:pPr marL="285750" marR="0" lvl="0" indent="-285750" algn="just" defTabSz="914400" rtl="0" fontAlgn="auto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Personality traits</a:t>
            </a:r>
          </a:p>
          <a:p>
            <a:pPr marL="285750" marR="0" lvl="0" indent="-285750" algn="just" defTabSz="914400" rtl="0" fontAlgn="auto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Family history</a:t>
            </a:r>
          </a:p>
          <a:p>
            <a:pPr marL="285750" marR="0" lvl="0" indent="-285750" algn="just" defTabSz="914400" rtl="0" fontAlgn="auto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Loneliness and isolation</a:t>
            </a:r>
          </a:p>
          <a:p>
            <a:pPr marL="285750" marR="0" lvl="0" indent="-285750" algn="just" defTabSz="914400" rtl="0" fontAlgn="auto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Substance abuse  (alcohol and drugs)</a:t>
            </a:r>
          </a:p>
          <a:p>
            <a:pPr marL="285750" marR="0" lvl="0" indent="-285750" algn="just" defTabSz="914400" rtl="0" fontAlgn="auto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Physical illnesses (heart disease, cancer) (NHS, 2023).</a:t>
            </a:r>
            <a:endParaRPr lang="en-US" sz="1600" b="0" i="0" u="none" strike="noStrike" kern="1200" cap="none" spc="0" baseline="0">
              <a:solidFill>
                <a:srgbClr val="000000"/>
              </a:solidFill>
              <a:effectLst>
                <a:outerShdw dist="19048" dir="2700000">
                  <a:srgbClr val="000000"/>
                </a:outerShdw>
              </a:effectLst>
              <a:uFillTx/>
              <a:latin typeface="Arial" pitchFamily="34"/>
              <a:cs typeface="Arial" pitchFamily="34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9">
    <p:bg>
      <p:bgPr>
        <a:solidFill>
          <a:srgbClr val="FBE3D6">
            <a:alpha val="9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C007235-BD41-F48A-ED30-294B306E85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98021" y="407977"/>
            <a:ext cx="5642049" cy="5261302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3" name="Picture 6">
            <a:extLst>
              <a:ext uri="{FF2B5EF4-FFF2-40B4-BE49-F238E27FC236}">
                <a16:creationId xmlns:a16="http://schemas.microsoft.com/office/drawing/2014/main" id="{C501BE42-7816-3941-7FDD-318095BBF3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53845" y="5773320"/>
            <a:ext cx="1932602" cy="493821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4" name="Rectangle 5">
            <a:extLst>
              <a:ext uri="{FF2B5EF4-FFF2-40B4-BE49-F238E27FC236}">
                <a16:creationId xmlns:a16="http://schemas.microsoft.com/office/drawing/2014/main" id="{5E205762-86BD-896C-33D2-511B4A069E91}"/>
              </a:ext>
            </a:extLst>
          </p:cNvPr>
          <p:cNvSpPr/>
          <p:nvPr/>
        </p:nvSpPr>
        <p:spPr>
          <a:xfrm>
            <a:off x="1847353" y="276450"/>
            <a:ext cx="3742657" cy="707882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000" b="1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Prevalence in the United Kingdom (UK)</a:t>
            </a:r>
          </a:p>
        </p:txBody>
      </p:sp>
      <p:pic>
        <p:nvPicPr>
          <p:cNvPr id="5" name="Picture 3">
            <a:extLst>
              <a:ext uri="{FF2B5EF4-FFF2-40B4-BE49-F238E27FC236}">
                <a16:creationId xmlns:a16="http://schemas.microsoft.com/office/drawing/2014/main" id="{85EB59DC-404E-B4A8-AA4F-AA7A46608E8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935" y="1457937"/>
            <a:ext cx="5642049" cy="5123611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4">
    <p:bg>
      <p:bgPr>
        <a:solidFill>
          <a:srgbClr val="FBE3D6">
            <a:alpha val="9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>
            <a:extLst>
              <a:ext uri="{FF2B5EF4-FFF2-40B4-BE49-F238E27FC236}">
                <a16:creationId xmlns:a16="http://schemas.microsoft.com/office/drawing/2014/main" id="{B90BCDF5-D3EF-337B-8C1A-6C14032F51D5}"/>
              </a:ext>
            </a:extLst>
          </p:cNvPr>
          <p:cNvSpPr/>
          <p:nvPr/>
        </p:nvSpPr>
        <p:spPr>
          <a:xfrm>
            <a:off x="3072804" y="499728"/>
            <a:ext cx="4061636" cy="400114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000" b="0" i="0" u="none" strike="noStrike" kern="1200" cap="none" spc="0" baseline="0">
                <a:solidFill>
                  <a:srgbClr val="000000"/>
                </a:solidFill>
                <a:effectLst>
                  <a:outerShdw dist="19048" dir="2700000">
                    <a:srgbClr val="000000"/>
                  </a:outerShdw>
                </a:effectLst>
                <a:uFillTx/>
                <a:latin typeface="Arial" pitchFamily="34"/>
                <a:cs typeface="Arial" pitchFamily="34"/>
              </a:rPr>
              <a:t>Prevalence Worldwide                       </a:t>
            </a:r>
          </a:p>
        </p:txBody>
      </p:sp>
      <p:sp>
        <p:nvSpPr>
          <p:cNvPr id="3" name="TextBox 8">
            <a:extLst>
              <a:ext uri="{FF2B5EF4-FFF2-40B4-BE49-F238E27FC236}">
                <a16:creationId xmlns:a16="http://schemas.microsoft.com/office/drawing/2014/main" id="{CF6B0872-8AA5-30F5-2788-C9620DFD582D}"/>
              </a:ext>
            </a:extLst>
          </p:cNvPr>
          <p:cNvSpPr txBox="1"/>
          <p:nvPr/>
        </p:nvSpPr>
        <p:spPr>
          <a:xfrm>
            <a:off x="1017270" y="1733053"/>
            <a:ext cx="10161270" cy="3001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285750" marR="0" lvl="0" indent="-28575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 </a:t>
            </a: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An estimated 4% of the general population experiences depression. Globally, about 5.7% of adults are affected, with 4.6% of men and 6.9% of women affected</a:t>
            </a:r>
            <a:r>
              <a:rPr lang="en-GB" sz="1600" b="0" i="0" u="none" strike="noStrike" kern="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 (WHO, 2025).</a:t>
            </a:r>
            <a:endParaRPr lang="en-GB" sz="1600" b="0" i="0" u="none" strike="noStrike" kern="1200" cap="none" spc="0" baseline="0">
              <a:solidFill>
                <a:srgbClr val="000000"/>
              </a:solidFill>
              <a:uFillTx/>
              <a:latin typeface="Arial" pitchFamily="34"/>
              <a:cs typeface="Arial" pitchFamily="34"/>
            </a:endParaRPr>
          </a:p>
          <a:p>
            <a:pPr marL="285750" marR="0" lvl="0" indent="-28575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Also, 5.9% of adults aged 70 and older suffer from depression, totalling around 332 million people worldwide</a:t>
            </a:r>
            <a:r>
              <a:rPr lang="en-GB" sz="1600" b="0" i="0" u="none" strike="noStrike" kern="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 (WHO, 2025).</a:t>
            </a:r>
            <a:endParaRPr lang="en-GB" sz="1600" b="0" i="0" u="none" strike="noStrike" kern="1200" cap="none" spc="0" baseline="0">
              <a:solidFill>
                <a:srgbClr val="000000"/>
              </a:solidFill>
              <a:uFillTx/>
              <a:latin typeface="Arial" pitchFamily="34"/>
              <a:cs typeface="Arial" pitchFamily="34"/>
            </a:endParaRPr>
          </a:p>
          <a:p>
            <a:pPr marL="285750" marR="0" lvl="0" indent="-28575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Depression is 1.5 times more common in women than in men, and 10% of pregnant women and new mothers experience it. </a:t>
            </a:r>
          </a:p>
          <a:p>
            <a:pPr marL="285750" marR="0" lvl="0" indent="-28575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In 2021, around 727,000 people died by suicide, making it the third leading cause of death for those aged 15 to 29 (WHO, 2025).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7">
    <p:bg>
      <p:bgPr>
        <a:solidFill>
          <a:srgbClr val="FBE3D6">
            <a:alpha val="9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C3C876-B618-8C0A-6A9F-1908337D8BA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953880" y="287030"/>
            <a:ext cx="6526145" cy="732150"/>
          </a:xfrm>
        </p:spPr>
        <p:txBody>
          <a:bodyPr/>
          <a:lstStyle/>
          <a:p>
            <a:pPr lvl="0"/>
            <a:r>
              <a:rPr lang="en-GB" sz="3200">
                <a:latin typeface="Arial" pitchFamily="34"/>
                <a:cs typeface="Arial" pitchFamily="34"/>
              </a:rPr>
              <a:t>Economic  burden of depression</a:t>
            </a:r>
          </a:p>
        </p:txBody>
      </p:sp>
      <p:sp>
        <p:nvSpPr>
          <p:cNvPr id="3" name="Rectangle 7">
            <a:extLst>
              <a:ext uri="{FF2B5EF4-FFF2-40B4-BE49-F238E27FC236}">
                <a16:creationId xmlns:a16="http://schemas.microsoft.com/office/drawing/2014/main" id="{76CD13C8-7DF0-BC09-06EB-2C2D7E3454BA}"/>
              </a:ext>
            </a:extLst>
          </p:cNvPr>
          <p:cNvSpPr/>
          <p:nvPr/>
        </p:nvSpPr>
        <p:spPr>
          <a:xfrm>
            <a:off x="7327233" y="1760219"/>
            <a:ext cx="4278715" cy="3293211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285750" marR="0" lvl="0" indent="-285750" algn="l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The annual cost of depression in the UK is approximately £7.5 billion. Mental ill-health costs the UK economy at least £118 billion annually, which is 5% of </a:t>
            </a:r>
            <a:r>
              <a:rPr lang="en-GB" sz="1600" b="1" i="0" u="none" strike="noStrike" kern="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Gross Domestic Product (</a:t>
            </a:r>
            <a:r>
              <a:rPr lang="en-GB" sz="1600" b="0" i="0" u="none" strike="noStrike" kern="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GDP)</a:t>
            </a:r>
          </a:p>
          <a:p>
            <a:pPr marL="285750" marR="0" lvl="0" indent="-285750" algn="l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(NHS, 2025).</a:t>
            </a: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600" b="0" i="0" u="none" strike="noStrike" kern="0" cap="none" spc="0" baseline="0">
              <a:solidFill>
                <a:srgbClr val="000000"/>
              </a:solidFill>
              <a:uFillTx/>
              <a:latin typeface="Arial" pitchFamily="34"/>
              <a:cs typeface="Arial" pitchFamily="34"/>
            </a:endParaRP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600" b="0" i="0" u="none" strike="noStrike" kern="1200" cap="none" spc="0" baseline="0">
              <a:solidFill>
                <a:srgbClr val="000000"/>
              </a:solidFill>
              <a:effectLst>
                <a:outerShdw dist="19048" dir="2700000">
                  <a:srgbClr val="000000"/>
                </a:outerShdw>
              </a:effectLst>
              <a:uFillTx/>
              <a:latin typeface="Aptos"/>
            </a:endParaRP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600" b="0" i="0" u="none" strike="noStrike" kern="1200" cap="none" spc="0" baseline="0">
              <a:solidFill>
                <a:srgbClr val="000000"/>
              </a:solidFill>
              <a:effectLst>
                <a:outerShdw dist="19048" dir="2700000">
                  <a:srgbClr val="000000"/>
                </a:outerShdw>
              </a:effectLst>
              <a:uFillTx/>
              <a:latin typeface="Aptos"/>
            </a:endParaRP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600" b="0" i="0" u="none" strike="noStrike" kern="1200" cap="none" spc="0" baseline="0">
              <a:solidFill>
                <a:srgbClr val="000000"/>
              </a:solidFill>
              <a:effectLst>
                <a:outerShdw dist="19048" dir="2700000">
                  <a:srgbClr val="000000"/>
                </a:outerShdw>
              </a:effectLst>
              <a:uFillTx/>
              <a:latin typeface="Apto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90BCD15-7430-0D44-2BD7-3BBBE1C63059}"/>
              </a:ext>
            </a:extLst>
          </p:cNvPr>
          <p:cNvSpPr/>
          <p:nvPr/>
        </p:nvSpPr>
        <p:spPr>
          <a:xfrm>
            <a:off x="164802" y="1760219"/>
            <a:ext cx="7162431" cy="461665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285750" marR="0" lvl="0" indent="-28575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Mental health problems cost the UK economy at least £117.9 billion per year, 23% of £117.9 billion =  £27.1 billion per year attributable to depression (Mcdaid, D and A-la,2022).</a:t>
            </a:r>
          </a:p>
          <a:p>
            <a:pPr marL="0" marR="0" lvl="0" indent="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600" b="0" i="0" u="none" strike="noStrike" kern="1200" cap="none" spc="0" baseline="0">
              <a:solidFill>
                <a:srgbClr val="000000"/>
              </a:solidFill>
              <a:uFillTx/>
              <a:latin typeface="Arial" pitchFamily="34"/>
              <a:cs typeface="Arial" pitchFamily="34"/>
            </a:endParaRPr>
          </a:p>
          <a:p>
            <a:pPr marL="285750" marR="0" lvl="0" indent="-28575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In 2022, the total cost of mental ill health in England reached £300 billion,  of which </a:t>
            </a:r>
            <a:r>
              <a:rPr lang="en-GB" sz="1600" b="0" i="0" u="none" strike="noStrike" kern="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£60 billion for Health and care costs, which includes care provided by public services and family and friends (Cardoso and McHayle 2025).</a:t>
            </a:r>
            <a:endParaRPr lang="en-GB" sz="16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  <a:p>
            <a:pPr marL="285750" marR="0" lvl="0" indent="-28575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Economic costs: £110 billion lost due to mental ill health. </a:t>
            </a:r>
            <a:r>
              <a:rPr lang="en-GB" sz="1600" b="0" i="0" u="none" strike="noStrike" kern="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(Cardoso and McHayle 2025).</a:t>
            </a:r>
            <a:endParaRPr lang="en-GB" sz="1600" b="0" i="0" u="none" strike="noStrike" kern="1200" cap="none" spc="0" baseline="0">
              <a:solidFill>
                <a:srgbClr val="000000"/>
              </a:solidFill>
              <a:uFillTx/>
              <a:latin typeface="Arial" pitchFamily="34"/>
              <a:cs typeface="Arial" pitchFamily="34"/>
            </a:endParaRP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5400" b="0" i="0" u="none" strike="noStrike" kern="1200" cap="none" spc="0" baseline="0">
              <a:solidFill>
                <a:srgbClr val="000000"/>
              </a:solidFill>
              <a:effectLst>
                <a:outerShdw dist="19048" dir="2700000">
                  <a:srgbClr val="000000"/>
                </a:outerShdw>
              </a:effectLst>
              <a:uFillTx/>
              <a:latin typeface="Aptos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8">
    <p:bg>
      <p:bgPr>
        <a:solidFill>
          <a:srgbClr val="FAE0D1">
            <a:alpha val="9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3">
            <a:extLst>
              <a:ext uri="{FF2B5EF4-FFF2-40B4-BE49-F238E27FC236}">
                <a16:creationId xmlns:a16="http://schemas.microsoft.com/office/drawing/2014/main" id="{4D418943-832C-D340-D8FC-94C0B1A6757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366509" y="398422"/>
            <a:ext cx="4379546" cy="564385"/>
          </a:xfrm>
        </p:spPr>
        <p:txBody>
          <a:bodyPr tIns="284607"/>
          <a:lstStyle/>
          <a:p>
            <a:pPr marL="792483" lvl="0">
              <a:spcBef>
                <a:spcPts val="105"/>
              </a:spcBef>
            </a:pPr>
            <a:r>
              <a:rPr lang="en-GB" sz="1600">
                <a:solidFill>
                  <a:srgbClr val="1F2A2F"/>
                </a:solidFill>
                <a:latin typeface="Arial" pitchFamily="34"/>
                <a:cs typeface="Arial" pitchFamily="34"/>
              </a:rPr>
              <a:t>Social</a:t>
            </a:r>
            <a:r>
              <a:rPr lang="en-GB" sz="1600" spc="-85">
                <a:solidFill>
                  <a:srgbClr val="1F2A2F"/>
                </a:solidFill>
                <a:latin typeface="Arial" pitchFamily="34"/>
                <a:cs typeface="Arial" pitchFamily="34"/>
              </a:rPr>
              <a:t> </a:t>
            </a:r>
            <a:r>
              <a:rPr lang="en-GB" sz="1600">
                <a:solidFill>
                  <a:srgbClr val="1F2A2F"/>
                </a:solidFill>
                <a:latin typeface="Arial" pitchFamily="34"/>
                <a:cs typeface="Arial" pitchFamily="34"/>
              </a:rPr>
              <a:t>Prescribing</a:t>
            </a:r>
            <a:r>
              <a:rPr lang="en-GB" sz="1600" spc="-40">
                <a:solidFill>
                  <a:srgbClr val="1F2A2F"/>
                </a:solidFill>
                <a:latin typeface="Arial" pitchFamily="34"/>
                <a:cs typeface="Arial" pitchFamily="34"/>
              </a:rPr>
              <a:t> </a:t>
            </a:r>
            <a:r>
              <a:rPr lang="en-GB" sz="1600" spc="-10">
                <a:solidFill>
                  <a:srgbClr val="1F2A2F"/>
                </a:solidFill>
                <a:latin typeface="Arial" pitchFamily="34"/>
                <a:cs typeface="Arial" pitchFamily="34"/>
              </a:rPr>
              <a:t>model</a:t>
            </a:r>
          </a:p>
        </p:txBody>
      </p:sp>
      <p:pic>
        <p:nvPicPr>
          <p:cNvPr id="3" name="object 4">
            <a:extLst>
              <a:ext uri="{FF2B5EF4-FFF2-40B4-BE49-F238E27FC236}">
                <a16:creationId xmlns:a16="http://schemas.microsoft.com/office/drawing/2014/main" id="{39E712F7-7BE0-B15B-0FE7-AB7C309AB1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20722" y="1236095"/>
            <a:ext cx="4751835" cy="432054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4" name="Rectangle 5">
            <a:extLst>
              <a:ext uri="{FF2B5EF4-FFF2-40B4-BE49-F238E27FC236}">
                <a16:creationId xmlns:a16="http://schemas.microsoft.com/office/drawing/2014/main" id="{4B912B7D-0965-B66F-297B-9BC2916BD37A}"/>
              </a:ext>
            </a:extLst>
          </p:cNvPr>
          <p:cNvSpPr/>
          <p:nvPr/>
        </p:nvSpPr>
        <p:spPr>
          <a:xfrm>
            <a:off x="826773" y="158877"/>
            <a:ext cx="4379546" cy="400114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000" b="1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Social burden of Depression</a:t>
            </a:r>
            <a:endParaRPr lang="en-US" sz="2000" b="1" i="0" u="none" strike="noStrike" kern="1200" cap="none" spc="0" baseline="0">
              <a:solidFill>
                <a:srgbClr val="000000"/>
              </a:solidFill>
              <a:effectLst>
                <a:outerShdw dist="19048" dir="2700000">
                  <a:srgbClr val="000000"/>
                </a:outerShdw>
              </a:effectLst>
              <a:uFillTx/>
              <a:latin typeface="Arial" pitchFamily="34"/>
              <a:cs typeface="Arial" pitchFamily="34"/>
            </a:endParaRPr>
          </a:p>
        </p:txBody>
      </p:sp>
      <p:sp>
        <p:nvSpPr>
          <p:cNvPr id="5" name="Rectangle 7">
            <a:extLst>
              <a:ext uri="{FF2B5EF4-FFF2-40B4-BE49-F238E27FC236}">
                <a16:creationId xmlns:a16="http://schemas.microsoft.com/office/drawing/2014/main" id="{B03997B9-A5FF-397A-A9A5-757997187C91}"/>
              </a:ext>
            </a:extLst>
          </p:cNvPr>
          <p:cNvSpPr/>
          <p:nvPr/>
        </p:nvSpPr>
        <p:spPr>
          <a:xfrm>
            <a:off x="331470" y="1236095"/>
            <a:ext cx="6035040" cy="5217328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285750" marR="0" lvl="0" indent="-28575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Depression is a significant health, social, and economic issue affecting millions in the UK</a:t>
            </a:r>
            <a:r>
              <a:rPr lang="en-GB" sz="1600" b="0" i="0" u="none" strike="noStrike" kern="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 (Office for National Statistics, 2022).</a:t>
            </a:r>
            <a:endParaRPr lang="en-GB" sz="1600" b="0" i="0" u="none" strike="noStrike" kern="1200" cap="none" spc="0" baseline="0">
              <a:solidFill>
                <a:srgbClr val="000000"/>
              </a:solidFill>
              <a:uFillTx/>
              <a:latin typeface="Arial" pitchFamily="34"/>
              <a:cs typeface="Arial" pitchFamily="34"/>
            </a:endParaRPr>
          </a:p>
          <a:p>
            <a:pPr marL="285750" marR="0" lvl="0" indent="-28575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 Financial hardship often correlates with depression, as 24% of adults struggle to pay energy bills </a:t>
            </a:r>
            <a:r>
              <a:rPr lang="en-GB" sz="1600" b="0" i="0" u="none" strike="noStrike" kern="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(Office for National Statistics, 2022).</a:t>
            </a:r>
            <a:endParaRPr lang="en-GB" sz="1600" b="0" i="0" u="none" strike="noStrike" kern="1200" cap="none" spc="0" baseline="0">
              <a:solidFill>
                <a:srgbClr val="000000"/>
              </a:solidFill>
              <a:uFillTx/>
              <a:latin typeface="Arial" pitchFamily="34"/>
              <a:cs typeface="Arial" pitchFamily="34"/>
            </a:endParaRPr>
          </a:p>
          <a:p>
            <a:pPr marL="285750" marR="0" lvl="0" indent="-28575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 Debt and care are common among those with depression, with 1 in 6 adults experiencing severe cases (Office for National Statistics, 2022).</a:t>
            </a:r>
          </a:p>
          <a:p>
            <a:pPr marL="285750" marR="0" lvl="0" indent="-28575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The social prescribing model links adults with depression to non-medical support for practical issues, including help with rent arrears, unpaid bills, debt counselling, welfare benefits advice, and housing support (Office for Health Improvement and Disparities, 2022).</a:t>
            </a:r>
            <a:endParaRPr lang="en-US" sz="1600" b="0" i="0" u="none" strike="noStrike" kern="1200" cap="none" spc="0" baseline="0">
              <a:solidFill>
                <a:srgbClr val="000000"/>
              </a:solidFill>
              <a:effectLst>
                <a:outerShdw dist="19048" dir="2700000">
                  <a:srgbClr val="000000"/>
                </a:outerShdw>
              </a:effectLst>
              <a:uFillTx/>
              <a:latin typeface="Arial" pitchFamily="34"/>
              <a:cs typeface="Arial" pitchFamily="34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F58B2F9-2A77-0E5A-66C6-27E4B2D5C670}"/>
              </a:ext>
            </a:extLst>
          </p:cNvPr>
          <p:cNvSpPr/>
          <p:nvPr/>
        </p:nvSpPr>
        <p:spPr>
          <a:xfrm>
            <a:off x="7964140" y="5556635"/>
            <a:ext cx="2064989" cy="338556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non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effectLst>
                  <a:outerShdw dist="19048" dir="2700000">
                    <a:srgbClr val="000000"/>
                  </a:outerShdw>
                </a:effectLst>
                <a:uFillTx/>
                <a:latin typeface="Arial" pitchFamily="34"/>
                <a:cs typeface="Arial" pitchFamily="34"/>
              </a:rPr>
              <a:t>(NHS England, n.d).</a:t>
            </a:r>
            <a:endParaRPr lang="en-GB" sz="1600" b="0" i="0" u="none" strike="noStrike" kern="1200" cap="none" spc="0" baseline="0">
              <a:solidFill>
                <a:srgbClr val="000000"/>
              </a:solidFill>
              <a:effectLst>
                <a:outerShdw dist="19048" dir="2700000">
                  <a:srgbClr val="000000"/>
                </a:outerShdw>
              </a:effectLst>
              <a:uFillTx/>
              <a:latin typeface="Aptos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">
    <p:bg>
      <p:bgPr>
        <a:solidFill>
          <a:srgbClr val="FBE3D6">
            <a:alpha val="9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38BB9D-EF58-21B4-EBCE-A09A089368D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758193" y="0"/>
            <a:ext cx="3952027" cy="748143"/>
          </a:xfrm>
        </p:spPr>
        <p:txBody>
          <a:bodyPr/>
          <a:lstStyle/>
          <a:p>
            <a:pPr lvl="0"/>
            <a:r>
              <a:rPr lang="en-GB" sz="2000" b="1">
                <a:latin typeface="Arial" pitchFamily="34"/>
                <a:cs typeface="Arial" pitchFamily="34"/>
              </a:rPr>
              <a:t>Diagnosis and Initial Assessment of Depression</a:t>
            </a:r>
          </a:p>
        </p:txBody>
      </p:sp>
      <p:pic>
        <p:nvPicPr>
          <p:cNvPr id="3" name="Picture 3" descr="A screenshot of a medical test&#10;&#10;AI-generated content may be incorrect.">
            <a:extLst>
              <a:ext uri="{FF2B5EF4-FFF2-40B4-BE49-F238E27FC236}">
                <a16:creationId xmlns:a16="http://schemas.microsoft.com/office/drawing/2014/main" id="{8127F128-6E83-4C65-8523-36BC34C0327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85057" y="934269"/>
            <a:ext cx="4221126" cy="4052401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4" name="Rectangle 4">
            <a:extLst>
              <a:ext uri="{FF2B5EF4-FFF2-40B4-BE49-F238E27FC236}">
                <a16:creationId xmlns:a16="http://schemas.microsoft.com/office/drawing/2014/main" id="{3442EFEA-5FD6-A5C2-8F1F-D19E1B58A814}"/>
              </a:ext>
            </a:extLst>
          </p:cNvPr>
          <p:cNvSpPr/>
          <p:nvPr/>
        </p:nvSpPr>
        <p:spPr>
          <a:xfrm>
            <a:off x="758193" y="4827821"/>
            <a:ext cx="1514328" cy="338556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non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600" b="0" i="0" u="none" strike="noStrike" kern="1200" cap="none" spc="0" baseline="0">
                <a:solidFill>
                  <a:srgbClr val="000000"/>
                </a:solidFill>
                <a:effectLst>
                  <a:outerShdw dist="19048" dir="2700000">
                    <a:srgbClr val="000000"/>
                  </a:outerShdw>
                </a:effectLst>
                <a:uFillTx/>
                <a:latin typeface="Arial" pitchFamily="34"/>
                <a:cs typeface="Arial" pitchFamily="34"/>
              </a:rPr>
              <a:t>(Drlogy, 2025)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EDB313F-84ED-5E8B-3BB8-258A2A4DC320}"/>
              </a:ext>
            </a:extLst>
          </p:cNvPr>
          <p:cNvSpPr/>
          <p:nvPr/>
        </p:nvSpPr>
        <p:spPr>
          <a:xfrm>
            <a:off x="4979319" y="211253"/>
            <a:ext cx="7035475" cy="6048326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Diagnosis</a:t>
            </a:r>
            <a:endParaRPr lang="en-GB" sz="1800" b="1" i="0" u="none" strike="noStrike" kern="1200" cap="none" spc="0" baseline="0">
              <a:solidFill>
                <a:srgbClr val="000000"/>
              </a:solidFill>
              <a:uFillTx/>
              <a:latin typeface="Arial" pitchFamily="34"/>
              <a:cs typeface="Arial" pitchFamily="34"/>
            </a:endParaRPr>
          </a:p>
          <a:p>
            <a:pPr marL="285750" marR="0" lvl="0" indent="-28575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Utilised a validated depression questionnaire, PHQ-9 (Patient Health Questionnaire-9), to identify Possible Depression to evaluate and monitor the severity and duration of depressive symptoms, such as low mood, persistent distress,  loss of interest/pleasure, </a:t>
            </a:r>
            <a:r>
              <a:rPr lang="en-GB" sz="1600" b="0" i="0" u="none" strike="noStrike" kern="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s</a:t>
            </a: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leep disturbance,</a:t>
            </a:r>
            <a:r>
              <a:rPr lang="en-GB" sz="1600" b="0" i="0" u="none" strike="noStrike" kern="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 a</a:t>
            </a: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ppetite/weight change </a:t>
            </a:r>
            <a:r>
              <a:rPr lang="en-GB" sz="1600" b="0" i="0" u="none" strike="noStrike" kern="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(NICE, 2025).</a:t>
            </a:r>
          </a:p>
          <a:p>
            <a:pPr marL="285750" marR="0" lvl="0" indent="-28575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600" b="0" i="0" u="none" strike="noStrike" kern="1200" cap="none" spc="0" baseline="0">
              <a:solidFill>
                <a:srgbClr val="000000"/>
              </a:solidFill>
              <a:uFillTx/>
              <a:latin typeface="Arial" pitchFamily="34"/>
              <a:cs typeface="Arial" pitchFamily="34"/>
            </a:endParaRPr>
          </a:p>
          <a:p>
            <a:pPr marL="0" marR="0" lvl="0" indent="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Initial Assessment</a:t>
            </a:r>
            <a:endParaRPr lang="en-GB" sz="1800" b="1" i="0" u="none" strike="noStrike" kern="1200" cap="none" spc="0" baseline="0">
              <a:solidFill>
                <a:srgbClr val="000000"/>
              </a:solidFill>
              <a:uFillTx/>
              <a:latin typeface="Arial" pitchFamily="34"/>
              <a:cs typeface="Arial" pitchFamily="34"/>
            </a:endParaRPr>
          </a:p>
          <a:p>
            <a:pPr marL="285750" marR="0" lvl="0" indent="-28575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Medical professionals should c</a:t>
            </a: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onsider risk factors such as suicide or self-harm, chronic physical health conditions, medication and a history of domestic violence </a:t>
            </a:r>
            <a:r>
              <a:rPr lang="en-GB" sz="1600" b="0" i="0" u="none" strike="noStrike" kern="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(NICE, 2025).</a:t>
            </a:r>
            <a:endParaRPr lang="en-GB" sz="1600" b="0" i="0" u="none" strike="noStrike" kern="1200" cap="none" spc="0" baseline="0">
              <a:solidFill>
                <a:srgbClr val="000000"/>
              </a:solidFill>
              <a:uFillTx/>
              <a:latin typeface="Arial" pitchFamily="34"/>
              <a:cs typeface="Arial" pitchFamily="34"/>
            </a:endParaRPr>
          </a:p>
          <a:p>
            <a:pPr marL="285750" marR="0" lvl="0" indent="-28575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Urgent referral if high risk and ensure safety-netting</a:t>
            </a:r>
          </a:p>
          <a:p>
            <a:pPr marL="285750" marR="0" lvl="0" indent="-28575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Communication Considerations if the individual’s language is complex.</a:t>
            </a:r>
          </a:p>
          <a:p>
            <a:pPr marL="285750" marR="0" lvl="0" indent="-28575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Clinical Knowledge Summary (CKS) emphasises shared decision-making and using tools (questionnaires) not just to screen, but also to monitor treatment response (NICE, 2025).</a:t>
            </a:r>
            <a:endParaRPr lang="en-US" sz="1600" b="0" i="0" u="none" strike="noStrike" kern="1200" cap="none" spc="0" baseline="0">
              <a:solidFill>
                <a:srgbClr val="000000"/>
              </a:solidFill>
              <a:effectLst>
                <a:outerShdw dist="19048" dir="2700000">
                  <a:srgbClr val="000000"/>
                </a:outerShdw>
              </a:effectLst>
              <a:uFillTx/>
              <a:latin typeface="Arial" pitchFamily="34"/>
              <a:cs typeface="Arial" pitchFamily="34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9">
    <p:bg>
      <p:bgPr>
        <a:solidFill>
          <a:srgbClr val="FBE3D6">
            <a:alpha val="9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FF34AC-D97F-F8CC-7A5D-F405EFBA302D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16960" y="100209"/>
            <a:ext cx="5486400" cy="1177884"/>
          </a:xfrm>
        </p:spPr>
        <p:txBody>
          <a:bodyPr>
            <a:noAutofit/>
          </a:bodyPr>
          <a:lstStyle/>
          <a:p>
            <a:pPr lvl="0"/>
            <a:r>
              <a:rPr lang="en-GB" sz="2000">
                <a:latin typeface="Arial" pitchFamily="34"/>
                <a:cs typeface="Arial" pitchFamily="34"/>
              </a:rPr>
              <a:t>The </a:t>
            </a:r>
            <a:r>
              <a:rPr lang="en-GB" sz="2000" b="1">
                <a:latin typeface="Arial" pitchFamily="34"/>
                <a:cs typeface="Arial" pitchFamily="34"/>
              </a:rPr>
              <a:t>House of Care model for managing depression</a:t>
            </a:r>
            <a:endParaRPr lang="en-GB" sz="2000">
              <a:latin typeface="Arial" pitchFamily="34"/>
              <a:cs typeface="Arial" pitchFamily="34"/>
            </a:endParaRP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AB29760-48F2-5C85-9600-49C05FF630CB}"/>
              </a:ext>
            </a:extLst>
          </p:cNvPr>
          <p:cNvSpPr/>
          <p:nvPr/>
        </p:nvSpPr>
        <p:spPr>
          <a:xfrm>
            <a:off x="4954767" y="100209"/>
            <a:ext cx="7120268" cy="6001646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285750" marR="0" lvl="0" indent="-28575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The House of Care framework promotes person-centred collaborative care and support planning across various health systems, including professionals such as occupational therapy (Hendry, 2021).</a:t>
            </a:r>
          </a:p>
          <a:p>
            <a:pPr marL="285750" marR="0" lvl="0" indent="-28575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Community supports such as social prescribing enhance self-management and improve clinical outcomes (Hendry, 2021).</a:t>
            </a:r>
          </a:p>
          <a:p>
            <a:pPr marL="285750" marR="0" lvl="0" indent="-28575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600" b="1" i="0" u="none" strike="noStrike" kern="0" cap="none" spc="0" baseline="0">
              <a:solidFill>
                <a:srgbClr val="000000"/>
              </a:solidFill>
              <a:uFillTx/>
              <a:latin typeface="Arial" pitchFamily="34"/>
              <a:cs typeface="Arial" pitchFamily="34"/>
            </a:endParaRPr>
          </a:p>
          <a:p>
            <a:pPr marL="0" marR="0" lvl="0" indent="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1" i="0" u="none" strike="noStrike" kern="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House of Care model for depression</a:t>
            </a:r>
          </a:p>
          <a:p>
            <a:pPr marL="285750" marR="0" lvl="0" indent="-285750" algn="l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The House of Care model focuses on individual priorities in managing depression.  </a:t>
            </a:r>
          </a:p>
          <a:p>
            <a:pPr marL="285750" marR="0" lvl="0" indent="-285750" algn="l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Collaborate to develop a care plan addressing physical, psychological, and social needs. </a:t>
            </a:r>
          </a:p>
          <a:p>
            <a:pPr marL="0" marR="0" lvl="0" indent="0" algn="l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1" i="0" u="none" strike="noStrike" kern="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Applying the House of Care Model to Depression Care</a:t>
            </a: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Putting the person in charge of a shared care plan</a:t>
            </a:r>
            <a:b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</a:b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Supporting self-management (psychological, behavioural, lifestyle) </a:t>
            </a: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Psychoeducation- an approach that teaches people about mental health conditions, symptoms, treatments, and coping skills to empower them to manage their well-being</a:t>
            </a:r>
            <a:r>
              <a:rPr lang="en-GB" sz="1600" b="0" i="0" u="none" strike="noStrike" kern="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 and </a:t>
            </a: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reduce relapse.</a:t>
            </a: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 Working as a coordinated multidisciplinary team</a:t>
            </a:r>
            <a:endParaRPr lang="en-GB" sz="1600" b="0" i="0" u="none" strike="noStrike" kern="0" cap="none" spc="0" baseline="0">
              <a:solidFill>
                <a:srgbClr val="000000"/>
              </a:solidFill>
              <a:uFillTx/>
              <a:latin typeface="Arial" pitchFamily="34"/>
              <a:cs typeface="Arial" pitchFamily="34"/>
            </a:endParaRPr>
          </a:p>
        </p:txBody>
      </p:sp>
      <p:pic>
        <p:nvPicPr>
          <p:cNvPr id="4" name="Picture 6" descr="A diagram of a house with text">
            <a:extLst>
              <a:ext uri="{FF2B5EF4-FFF2-40B4-BE49-F238E27FC236}">
                <a16:creationId xmlns:a16="http://schemas.microsoft.com/office/drawing/2014/main" id="{8410235C-BF51-F6D4-3A68-D2EA225B8D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960" y="1278093"/>
            <a:ext cx="4197205" cy="406790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5" name="Rectangle 5">
            <a:extLst>
              <a:ext uri="{FF2B5EF4-FFF2-40B4-BE49-F238E27FC236}">
                <a16:creationId xmlns:a16="http://schemas.microsoft.com/office/drawing/2014/main" id="{3485EA36-8E39-A519-3A4F-1D3FD5AFABA7}"/>
              </a:ext>
            </a:extLst>
          </p:cNvPr>
          <p:cNvSpPr/>
          <p:nvPr/>
        </p:nvSpPr>
        <p:spPr>
          <a:xfrm>
            <a:off x="1459272" y="5600699"/>
            <a:ext cx="1665844" cy="338556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non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(Alliance, 2025).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8">
    <p:bg>
      <p:bgPr>
        <a:solidFill>
          <a:srgbClr val="FBE3D6">
            <a:alpha val="9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7D55A-E387-FA10-B97C-9422A31DB783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67855" y="180749"/>
            <a:ext cx="5261073" cy="807534"/>
          </a:xfrm>
        </p:spPr>
        <p:txBody>
          <a:bodyPr/>
          <a:lstStyle/>
          <a:p>
            <a:pPr lvl="0"/>
            <a:r>
              <a:rPr lang="en-GB" sz="2000" b="1">
                <a:latin typeface="Arial" pitchFamily="34"/>
                <a:cs typeface="Arial" pitchFamily="34"/>
              </a:rPr>
              <a:t>Management of long-term conditions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7903F1F5-C3FF-A883-DA45-D924DF4D7BB3}"/>
              </a:ext>
            </a:extLst>
          </p:cNvPr>
          <p:cNvSpPr/>
          <p:nvPr/>
        </p:nvSpPr>
        <p:spPr>
          <a:xfrm>
            <a:off x="80330" y="988292"/>
            <a:ext cx="5837383" cy="7386642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600" b="0" i="0" u="none" strike="noStrike" kern="1200" cap="none" spc="0" baseline="0">
                <a:solidFill>
                  <a:srgbClr val="000000"/>
                </a:solidFill>
                <a:effectLst>
                  <a:outerShdw dist="19048" dir="2700000">
                    <a:srgbClr val="000000"/>
                  </a:outerShdw>
                </a:effectLst>
                <a:uFillTx/>
                <a:latin typeface="Arial" pitchFamily="34"/>
                <a:cs typeface="Arial" pitchFamily="34"/>
              </a:rPr>
              <a:t> </a:t>
            </a:r>
            <a:r>
              <a:rPr lang="en-GB" sz="1600" b="1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The National Institute for Health and Care Excellence provides a UK framework for managing depression in adults with long-term conditions</a:t>
            </a: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.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600" b="0" i="0" u="none" strike="noStrike" kern="1200" cap="none" spc="0" baseline="0">
              <a:solidFill>
                <a:srgbClr val="000000"/>
              </a:solidFill>
              <a:uFillTx/>
              <a:latin typeface="Arial" pitchFamily="34"/>
              <a:cs typeface="Arial" pitchFamily="34"/>
            </a:endParaRP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1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Person-Centred Care</a:t>
            </a:r>
            <a:endParaRPr lang="en-GB" sz="1600" b="0" i="0" u="none" strike="noStrike" kern="1200" cap="none" spc="0" baseline="0">
              <a:solidFill>
                <a:srgbClr val="000000"/>
              </a:solidFill>
              <a:uFillTx/>
              <a:latin typeface="Arial" pitchFamily="34"/>
              <a:cs typeface="Arial" pitchFamily="34"/>
            </a:endParaRP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600" b="0" i="0" u="none" strike="noStrike" kern="1200" cap="none" spc="0" baseline="0">
              <a:solidFill>
                <a:srgbClr val="000000"/>
              </a:solidFill>
              <a:uFillTx/>
              <a:latin typeface="Arial" pitchFamily="34"/>
              <a:cs typeface="Arial" pitchFamily="34"/>
            </a:endParaRP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Treat the individual with compassion, respect, and dignity to reduce stigma.</a:t>
            </a: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Provide clear, tailored information and involve patients in decisions.</a:t>
            </a: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600" b="0" i="0" u="none" strike="noStrike" kern="1200" cap="none" spc="0" baseline="0">
              <a:solidFill>
                <a:srgbClr val="000000"/>
              </a:solidFill>
              <a:uFillTx/>
              <a:latin typeface="Arial" pitchFamily="34"/>
              <a:cs typeface="Arial" pitchFamily="34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1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Early Recognition and Assessment</a:t>
            </a: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Stay alert for depression in people with chronic physical illness</a:t>
            </a: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Evaluate symptoms, lifestyle, and social stressors </a:t>
            </a:r>
            <a:r>
              <a:rPr lang="en-GB" sz="1600" b="0" i="0" u="none" strike="noStrike" kern="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(NICE, 2022).</a:t>
            </a:r>
            <a:endParaRPr lang="en-GB" sz="1600" b="0" i="0" u="none" strike="noStrike" kern="1200" cap="none" spc="0" baseline="0">
              <a:solidFill>
                <a:srgbClr val="000000"/>
              </a:solidFill>
              <a:uFillTx/>
              <a:latin typeface="Arial" pitchFamily="34"/>
              <a:cs typeface="Arial" pitchFamily="34"/>
            </a:endParaRP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6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1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 Collaborative Care (Key for Long-Term Conditions)</a:t>
            </a:r>
            <a:endParaRPr lang="en-GB" sz="1600" b="1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Coordinated care between GP, mental health services, and physical health teams.</a:t>
            </a:r>
            <a:endParaRPr lang="en-GB" sz="1800" b="1" i="0" u="none" strike="noStrike" kern="1200" cap="none" spc="0" baseline="0">
              <a:solidFill>
                <a:srgbClr val="000000"/>
              </a:solidFill>
              <a:uFillTx/>
              <a:latin typeface="Arial" pitchFamily="34"/>
              <a:cs typeface="Arial" pitchFamily="34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(NICE, 2022).</a:t>
            </a: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rial" pitchFamily="34"/>
              <a:cs typeface="Arial" pitchFamily="34"/>
            </a:endParaRP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rial" pitchFamily="34"/>
              <a:cs typeface="Arial" pitchFamily="34"/>
            </a:endParaRP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600" b="0" i="0" u="none" strike="noStrike" kern="1200" cap="none" spc="0" baseline="0">
              <a:solidFill>
                <a:srgbClr val="000000"/>
              </a:solidFill>
              <a:uFillTx/>
              <a:latin typeface="Arial" pitchFamily="34"/>
              <a:cs typeface="Arial" pitchFamily="34"/>
            </a:endParaRP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600" b="0" i="0" u="none" strike="noStrike" kern="1200" cap="none" spc="0" baseline="0">
              <a:solidFill>
                <a:srgbClr val="000000"/>
              </a:solidFill>
              <a:uFillTx/>
              <a:latin typeface="Arial" pitchFamily="34"/>
              <a:cs typeface="Arial" pitchFamily="34"/>
            </a:endParaRP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600" b="0" i="0" u="none" strike="noStrike" kern="1200" cap="none" spc="0" baseline="0">
              <a:solidFill>
                <a:srgbClr val="000000"/>
              </a:solidFill>
              <a:uFillTx/>
              <a:latin typeface="Arial" pitchFamily="34"/>
              <a:cs typeface="Arial" pitchFamily="34"/>
            </a:endParaRP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600" b="0" i="0" u="none" strike="noStrike" kern="1200" cap="none" spc="0" baseline="0">
              <a:solidFill>
                <a:srgbClr val="000000"/>
              </a:solidFill>
              <a:uFillTx/>
              <a:latin typeface="Arial" pitchFamily="34"/>
              <a:cs typeface="Arial" pitchFamily="34"/>
            </a:endParaRP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600" b="0" i="0" u="none" strike="noStrike" kern="1200" cap="none" spc="0" baseline="0">
              <a:solidFill>
                <a:srgbClr val="000000"/>
              </a:solidFill>
              <a:effectLst>
                <a:outerShdw dist="19048" dir="2700000">
                  <a:srgbClr val="000000"/>
                </a:outerShdw>
              </a:effectLst>
              <a:uFillTx/>
              <a:latin typeface="Arial" pitchFamily="34"/>
              <a:cs typeface="Arial" pitchFamily="34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976DBBF-1394-7CBD-861F-0D0EBC7148D8}"/>
              </a:ext>
            </a:extLst>
          </p:cNvPr>
          <p:cNvSpPr/>
          <p:nvPr/>
        </p:nvSpPr>
        <p:spPr>
          <a:xfrm>
            <a:off x="5772716" y="443566"/>
            <a:ext cx="6151424" cy="6217087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just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1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Improving Outcomes for Adults with Long-Term Depression</a:t>
            </a:r>
          </a:p>
          <a:p>
            <a:pPr marL="0" marR="0" lvl="0" indent="0" algn="just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600" b="1" i="0" u="none" strike="noStrike" kern="1200" cap="none" spc="0" baseline="0">
              <a:solidFill>
                <a:srgbClr val="000000"/>
              </a:solidFill>
              <a:uFillTx/>
              <a:latin typeface="Arial" pitchFamily="34"/>
              <a:cs typeface="Arial" pitchFamily="34"/>
            </a:endParaRPr>
          </a:p>
          <a:p>
            <a:pPr marL="285750" marR="0" lvl="0" indent="-28575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Conduct early and accurate assessments of depressive symptoms and individual needs. </a:t>
            </a:r>
          </a:p>
          <a:p>
            <a:pPr marL="285750" marR="0" lvl="0" indent="-28575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Develop a personalised care plan that respects the patient's choices and wishes.</a:t>
            </a:r>
          </a:p>
          <a:p>
            <a:pPr marL="285750" marR="0" lvl="0" indent="-28575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Ensure access to evidence-based psychological therapies. </a:t>
            </a:r>
          </a:p>
          <a:p>
            <a:pPr marL="285750" marR="0" lvl="0" indent="-28575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Involve partners or family when relevant (e.g., in behavioural couples therapy). </a:t>
            </a:r>
          </a:p>
          <a:p>
            <a:pPr marL="285750" marR="0" lvl="0" indent="-28575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Implement stepped or matched care to prevent under-treatment or over-treatment. </a:t>
            </a:r>
          </a:p>
          <a:p>
            <a:pPr marL="285750" marR="0" lvl="0" indent="-28575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 Monitor ongoing for signs of relapse and potential side effects of medication.</a:t>
            </a:r>
          </a:p>
          <a:p>
            <a:pPr marL="285750" marR="0" lvl="0" indent="-28575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Coordinate care between primary and secondary healthcare services (NICE, 2022).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5400" b="0" i="0" u="none" strike="noStrike" kern="1200" cap="none" spc="0" baseline="0">
              <a:solidFill>
                <a:srgbClr val="000000"/>
              </a:solidFill>
              <a:effectLst>
                <a:outerShdw dist="19048" dir="2700000">
                  <a:srgbClr val="000000"/>
                </a:outerShdw>
              </a:effectLst>
              <a:uFillTx/>
              <a:latin typeface="Aptos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0">
    <p:bg>
      <p:bgPr>
        <a:solidFill>
          <a:srgbClr val="FBE3D6">
            <a:alpha val="9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513D12-8CA1-2E3A-5AD0-8E3ADF4A2E4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40105" y="95874"/>
            <a:ext cx="7612782" cy="683898"/>
          </a:xfrm>
        </p:spPr>
        <p:txBody>
          <a:bodyPr/>
          <a:lstStyle/>
          <a:p>
            <a:pPr lvl="0"/>
            <a:r>
              <a:rPr lang="en-GB" sz="2000" b="1">
                <a:latin typeface="Arial" pitchFamily="34"/>
                <a:cs typeface="Arial" pitchFamily="34"/>
              </a:rPr>
              <a:t>Treatment Option for Depression in the United Kingdom</a:t>
            </a: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A58E4189-1A56-047B-E2BC-F7DB9A57C816}"/>
              </a:ext>
            </a:extLst>
          </p:cNvPr>
          <p:cNvSpPr/>
          <p:nvPr/>
        </p:nvSpPr>
        <p:spPr>
          <a:xfrm>
            <a:off x="973625" y="981132"/>
            <a:ext cx="2043894" cy="369335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1200" cap="none" spc="0" baseline="0">
                <a:solidFill>
                  <a:srgbClr val="000000"/>
                </a:solidFill>
                <a:effectLst>
                  <a:outerShdw dist="19048" dir="2700000">
                    <a:srgbClr val="000000"/>
                  </a:outerShdw>
                </a:effectLst>
                <a:uFillTx/>
                <a:latin typeface="Arial" pitchFamily="34"/>
                <a:cs typeface="Arial" pitchFamily="34"/>
              </a:rPr>
              <a:t>Talking Therapy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D9CDFFAB-59C7-0DFD-1AA1-C62124BD4672}"/>
              </a:ext>
            </a:extLst>
          </p:cNvPr>
          <p:cNvSpPr/>
          <p:nvPr/>
        </p:nvSpPr>
        <p:spPr>
          <a:xfrm>
            <a:off x="204615" y="1800563"/>
            <a:ext cx="4280096" cy="5001365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(</a:t>
            </a: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Pattemore, 2022).</a:t>
            </a:r>
          </a:p>
          <a:p>
            <a:pPr marL="285750" marR="0" lvl="0" indent="-285750" algn="l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Talking therapy allows patients to discuss their thoughts and feelings with a trained professional. </a:t>
            </a:r>
          </a:p>
          <a:p>
            <a:pPr marL="285750" marR="0" lvl="0" indent="-285750" algn="l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It helps individuals understand their emotions, identify unhelpful patterns, and explore the origins of negative thoughts, enabling them to change those thoughts and feel better</a:t>
            </a:r>
            <a:r>
              <a:rPr lang="en-GB" sz="1600" b="0" i="0" u="none" strike="noStrike" kern="0" cap="none" spc="0" baseline="0">
                <a:solidFill>
                  <a:srgbClr val="000000"/>
                </a:solidFill>
                <a:uFillTx/>
                <a:latin typeface="Aptos"/>
                <a:cs typeface="Arial" pitchFamily="34"/>
              </a:rPr>
              <a:t> (</a:t>
            </a:r>
            <a:r>
              <a:rPr lang="en-GB" sz="1600" b="0" i="0" u="none" strike="noStrike" kern="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NHS, 2025) </a:t>
            </a:r>
            <a:endParaRPr lang="en-GB" sz="1600" b="0" i="0" u="none" strike="noStrike" kern="1200" cap="none" spc="0" baseline="0">
              <a:solidFill>
                <a:srgbClr val="FF0000"/>
              </a:solidFill>
              <a:uFillTx/>
              <a:latin typeface="Aptos"/>
            </a:endParaRP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600" b="0" i="0" u="none" strike="noStrike" kern="1200" cap="none" spc="0" baseline="0">
              <a:solidFill>
                <a:srgbClr val="000000"/>
              </a:solidFill>
              <a:effectLst>
                <a:outerShdw dist="19048" dir="2700000">
                  <a:srgbClr val="000000"/>
                </a:outerShdw>
              </a:effectLst>
              <a:uFillTx/>
              <a:latin typeface="Arial" pitchFamily="34"/>
              <a:cs typeface="Arial" pitchFamily="34"/>
            </a:endParaRPr>
          </a:p>
        </p:txBody>
      </p:sp>
      <p:pic>
        <p:nvPicPr>
          <p:cNvPr id="5" name="Picture 5">
            <a:extLst>
              <a:ext uri="{FF2B5EF4-FFF2-40B4-BE49-F238E27FC236}">
                <a16:creationId xmlns:a16="http://schemas.microsoft.com/office/drawing/2014/main" id="{957AAF3A-12BA-415F-B43A-65842B3265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2374" y="1319689"/>
            <a:ext cx="3517696" cy="1694831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6" name="Picture 6">
            <a:extLst>
              <a:ext uri="{FF2B5EF4-FFF2-40B4-BE49-F238E27FC236}">
                <a16:creationId xmlns:a16="http://schemas.microsoft.com/office/drawing/2014/main" id="{7872BB7A-601A-B500-C85E-05E7808D03C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4776505" y="1269873"/>
            <a:ext cx="2924178" cy="2044826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012E4FBC-F836-9870-EC27-D8485C702131}"/>
              </a:ext>
            </a:extLst>
          </p:cNvPr>
          <p:cNvSpPr/>
          <p:nvPr/>
        </p:nvSpPr>
        <p:spPr>
          <a:xfrm>
            <a:off x="4843576" y="852065"/>
            <a:ext cx="2504852" cy="369335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non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 </a:t>
            </a: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Antidepressant Drugs</a:t>
            </a:r>
            <a:endParaRPr lang="en-US" sz="1600" b="1" i="0" u="none" strike="noStrike" kern="1200" cap="none" spc="0" baseline="0">
              <a:solidFill>
                <a:srgbClr val="000000"/>
              </a:solidFill>
              <a:effectLst>
                <a:outerShdw dist="19048" dir="2700000">
                  <a:srgbClr val="000000"/>
                </a:outerShdw>
              </a:effectLst>
              <a:uFillTx/>
              <a:latin typeface="Arial" pitchFamily="34"/>
              <a:cs typeface="Arial" pitchFamily="34"/>
            </a:endParaRPr>
          </a:p>
        </p:txBody>
      </p:sp>
      <p:sp>
        <p:nvSpPr>
          <p:cNvPr id="8" name="Rectangle 8">
            <a:extLst>
              <a:ext uri="{FF2B5EF4-FFF2-40B4-BE49-F238E27FC236}">
                <a16:creationId xmlns:a16="http://schemas.microsoft.com/office/drawing/2014/main" id="{2AF9C7C2-189F-5DAA-8E44-DACB09EC1E61}"/>
              </a:ext>
            </a:extLst>
          </p:cNvPr>
          <p:cNvSpPr/>
          <p:nvPr/>
        </p:nvSpPr>
        <p:spPr>
          <a:xfrm>
            <a:off x="5074920" y="4016127"/>
            <a:ext cx="3080668" cy="206210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285750" marR="0" lvl="0" indent="-285750" algn="just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Relieve depression symptoms. </a:t>
            </a:r>
          </a:p>
          <a:p>
            <a:pPr marL="285750" marR="0" lvl="0" indent="-285750" algn="just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They can help those with moderate to severe depression </a:t>
            </a:r>
          </a:p>
          <a:p>
            <a:pPr marL="285750" marR="0" lvl="0" indent="-285750" algn="just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It requires a doctor's prescription (NHS, 2023).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600" b="0" i="0" u="none" strike="noStrike" kern="1200" cap="none" spc="0" baseline="0">
              <a:solidFill>
                <a:srgbClr val="000000"/>
              </a:solidFill>
              <a:effectLst>
                <a:outerShdw dist="19048" dir="2700000">
                  <a:srgbClr val="000000"/>
                </a:outerShdw>
              </a:effectLst>
              <a:uFillTx/>
              <a:latin typeface="Arial" pitchFamily="34"/>
              <a:cs typeface="Arial" pitchFamily="34"/>
            </a:endParaRPr>
          </a:p>
        </p:txBody>
      </p:sp>
      <p:sp>
        <p:nvSpPr>
          <p:cNvPr id="9" name="Rectangle 9">
            <a:extLst>
              <a:ext uri="{FF2B5EF4-FFF2-40B4-BE49-F238E27FC236}">
                <a16:creationId xmlns:a16="http://schemas.microsoft.com/office/drawing/2014/main" id="{F6E1581C-D007-0CCC-3A29-82C44D62513E}"/>
              </a:ext>
            </a:extLst>
          </p:cNvPr>
          <p:cNvSpPr/>
          <p:nvPr/>
        </p:nvSpPr>
        <p:spPr>
          <a:xfrm>
            <a:off x="5403345" y="3351486"/>
            <a:ext cx="1751834" cy="338556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effectLst>
                  <a:outerShdw dist="19048" dir="2700000">
                    <a:srgbClr val="000000"/>
                  </a:outerShdw>
                </a:effectLst>
                <a:uFillTx/>
                <a:latin typeface="Arial" pitchFamily="34"/>
                <a:cs typeface="Arial" pitchFamily="34"/>
              </a:rPr>
              <a:t>Gatta, 2024).</a:t>
            </a:r>
          </a:p>
        </p:txBody>
      </p:sp>
      <p:sp>
        <p:nvSpPr>
          <p:cNvPr id="10" name="Rectangle 10">
            <a:extLst>
              <a:ext uri="{FF2B5EF4-FFF2-40B4-BE49-F238E27FC236}">
                <a16:creationId xmlns:a16="http://schemas.microsoft.com/office/drawing/2014/main" id="{63CB4113-2FF2-F71F-0B44-72F482FE7C94}"/>
              </a:ext>
            </a:extLst>
          </p:cNvPr>
          <p:cNvSpPr/>
          <p:nvPr/>
        </p:nvSpPr>
        <p:spPr>
          <a:xfrm>
            <a:off x="8284281" y="2845247"/>
            <a:ext cx="3907715" cy="3057698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285750" marR="0" lvl="0" indent="-28575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Physical activity effectively manages depression and anxiety symptoms, especially with higher intensity and shorter interventions.</a:t>
            </a:r>
          </a:p>
          <a:p>
            <a:pPr marL="285750" marR="0" lvl="0" indent="-28575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Exercise produces greater improvements in mood</a:t>
            </a:r>
            <a:r>
              <a:rPr lang="en-GB" sz="16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. </a:t>
            </a: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(</a:t>
            </a:r>
            <a:r>
              <a:rPr lang="da-DK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Singh et al.,  2023).</a:t>
            </a:r>
          </a:p>
          <a:p>
            <a:pPr marL="285750" marR="0" lvl="0" indent="-28575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600" b="0" i="0" u="none" strike="noStrike" kern="1200" cap="none" spc="0" baseline="0">
              <a:solidFill>
                <a:srgbClr val="000000"/>
              </a:solidFill>
              <a:effectLst>
                <a:outerShdw dist="19048" dir="2700000">
                  <a:srgbClr val="000000"/>
                </a:outerShdw>
              </a:effectLst>
              <a:uFillTx/>
              <a:latin typeface="Aptos"/>
            </a:endParaRPr>
          </a:p>
        </p:txBody>
      </p:sp>
      <p:pic>
        <p:nvPicPr>
          <p:cNvPr id="11" name="Picture 11">
            <a:extLst>
              <a:ext uri="{FF2B5EF4-FFF2-40B4-BE49-F238E27FC236}">
                <a16:creationId xmlns:a16="http://schemas.microsoft.com/office/drawing/2014/main" id="{1E4A2A9E-79A9-422A-1137-D322FF766B9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8284281" y="1269873"/>
            <a:ext cx="3460537" cy="1504389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12" name="Rectangle 13">
            <a:extLst>
              <a:ext uri="{FF2B5EF4-FFF2-40B4-BE49-F238E27FC236}">
                <a16:creationId xmlns:a16="http://schemas.microsoft.com/office/drawing/2014/main" id="{2D49B513-8DC1-D1E3-8450-AC7CBC73F61F}"/>
              </a:ext>
            </a:extLst>
          </p:cNvPr>
          <p:cNvSpPr/>
          <p:nvPr/>
        </p:nvSpPr>
        <p:spPr>
          <a:xfrm>
            <a:off x="8824929" y="865049"/>
            <a:ext cx="2113580" cy="369335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1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Physical activity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2">
    <p:bg>
      <p:bgPr>
        <a:solidFill>
          <a:srgbClr val="FBE3D6">
            <a:alpha val="9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9EF05BD-A409-16BA-30D2-9F5503926B6B}"/>
              </a:ext>
            </a:extLst>
          </p:cNvPr>
          <p:cNvSpPr/>
          <p:nvPr/>
        </p:nvSpPr>
        <p:spPr>
          <a:xfrm>
            <a:off x="1998485" y="166731"/>
            <a:ext cx="8722891" cy="707882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000" b="1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Comorbidities that can accompany Depression as a long-term condition</a:t>
            </a:r>
            <a:endParaRPr lang="en-US" sz="2000" b="1" i="0" u="none" strike="noStrike" kern="1200" cap="none" spc="0" baseline="0">
              <a:solidFill>
                <a:srgbClr val="000000"/>
              </a:solidFill>
              <a:effectLst>
                <a:outerShdw dist="19048" dir="2700000">
                  <a:srgbClr val="000000"/>
                </a:outerShdw>
              </a:effectLst>
              <a:uFillTx/>
              <a:latin typeface="Arial" pitchFamily="34"/>
              <a:cs typeface="Arial" pitchFamily="34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242D112-4C6F-9E71-A4E3-BBAF46EC7BB2}"/>
              </a:ext>
            </a:extLst>
          </p:cNvPr>
          <p:cNvSpPr/>
          <p:nvPr/>
        </p:nvSpPr>
        <p:spPr>
          <a:xfrm>
            <a:off x="178134" y="1742060"/>
            <a:ext cx="4286990" cy="1531958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About 40% of individuals with depression and anxiety also have a long-term condition (LTC) such as cardiovascular disease or diabetes (NHS,n.d).</a:t>
            </a:r>
            <a:endParaRPr lang="en-US" sz="1600" b="0" i="0" u="none" strike="noStrike" kern="1200" cap="none" spc="0" baseline="0">
              <a:solidFill>
                <a:srgbClr val="000000"/>
              </a:solidFill>
              <a:effectLst>
                <a:outerShdw dist="19048" dir="2700000">
                  <a:srgbClr val="000000"/>
                </a:outerShdw>
              </a:effectLst>
              <a:uFillTx/>
              <a:latin typeface="Arial" pitchFamily="34"/>
              <a:cs typeface="Arial" pitchFamily="34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6656DA3-5A66-920C-A112-4B2FA76A08B5}"/>
              </a:ext>
            </a:extLst>
          </p:cNvPr>
          <p:cNvSpPr/>
          <p:nvPr/>
        </p:nvSpPr>
        <p:spPr>
          <a:xfrm>
            <a:off x="178134" y="3994967"/>
            <a:ext cx="3920489" cy="1815879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285750" marR="0" lvl="0" indent="-285750" algn="just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Around 30% of those with an LTC and 70% of those with medically unexplained symptoms face mental health issues.</a:t>
            </a:r>
          </a:p>
          <a:p>
            <a:pPr marL="285750" marR="0" lvl="0" indent="-285750" algn="just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Increased costs for the NHS have led to poorer health outcomes. (NHS, n.d.)</a:t>
            </a: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).</a:t>
            </a:r>
            <a:endParaRPr lang="en-US" sz="1600" b="0" i="0" u="none" strike="noStrike" kern="1200" cap="none" spc="0" baseline="0">
              <a:solidFill>
                <a:srgbClr val="000000"/>
              </a:solidFill>
              <a:effectLst>
                <a:outerShdw dist="19048" dir="2700000">
                  <a:srgbClr val="000000"/>
                </a:outerShdw>
              </a:effectLst>
              <a:uFillTx/>
              <a:latin typeface="Arial" pitchFamily="34"/>
              <a:cs typeface="Arial" pitchFamily="34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9BB1FC0-0911-DA23-678A-EFFD02B843AF}"/>
              </a:ext>
            </a:extLst>
          </p:cNvPr>
          <p:cNvSpPr/>
          <p:nvPr/>
        </p:nvSpPr>
        <p:spPr>
          <a:xfrm>
            <a:off x="5229791" y="1481456"/>
            <a:ext cx="6578934" cy="3739996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Depression frequently co-occurs with long-term disabling conditions: </a:t>
            </a:r>
          </a:p>
          <a:p>
            <a:pPr marL="285750" marR="0" lvl="0" indent="-28575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Stroke</a:t>
            </a:r>
          </a:p>
          <a:p>
            <a:pPr marL="285750" marR="0" lvl="0" indent="-28575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 CVD </a:t>
            </a:r>
          </a:p>
          <a:p>
            <a:pPr marL="285750" marR="0" lvl="0" indent="-28575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D</a:t>
            </a: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iabetes</a:t>
            </a:r>
          </a:p>
          <a:p>
            <a:pPr marL="285750" marR="0" lvl="0" indent="-28575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Eye disease</a:t>
            </a:r>
          </a:p>
          <a:p>
            <a:pPr marL="285750" marR="0" lvl="0" indent="-28575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Dementia</a:t>
            </a:r>
          </a:p>
          <a:p>
            <a:pPr marL="0" marR="0" lvl="0" indent="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600" b="0" i="0" u="none" strike="noStrike" kern="1200" cap="none" spc="0" baseline="0">
              <a:solidFill>
                <a:srgbClr val="000000"/>
              </a:solidFill>
              <a:uFillTx/>
              <a:latin typeface="Arial" pitchFamily="34"/>
              <a:cs typeface="Arial" pitchFamily="34"/>
            </a:endParaRPr>
          </a:p>
          <a:p>
            <a:pPr marL="285750" marR="0" lvl="0" indent="-28575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May increase the risk of future physical health issues, especially stroke, cardiovascular disease, and diabetes.</a:t>
            </a:r>
          </a:p>
          <a:p>
            <a:pPr marL="0" marR="0" lvl="0" indent="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effectLst>
                  <a:outerShdw dist="19048" dir="2700000">
                    <a:srgbClr val="000000"/>
                  </a:outerShdw>
                </a:effectLst>
                <a:uFillTx/>
                <a:latin typeface="Arial" pitchFamily="34"/>
                <a:cs typeface="Arial" pitchFamily="34"/>
              </a:rPr>
              <a:t>(</a:t>
            </a:r>
            <a:r>
              <a:rPr lang="en-GB" sz="1600" b="0" i="0" u="none" strike="noStrike" kern="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Singh et al., 2023).</a:t>
            </a:r>
            <a:endParaRPr lang="en-US" sz="1600" b="0" i="0" u="none" strike="noStrike" kern="1200" cap="none" spc="0" baseline="0">
              <a:solidFill>
                <a:srgbClr val="000000"/>
              </a:solidFill>
              <a:effectLst>
                <a:outerShdw dist="19048" dir="2700000">
                  <a:srgbClr val="000000"/>
                </a:outerShdw>
              </a:effectLst>
              <a:uFillTx/>
              <a:latin typeface="Arial" pitchFamily="34"/>
              <a:cs typeface="Arial" pitchFamily="34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6">
    <p:bg>
      <p:bgPr>
        <a:solidFill>
          <a:srgbClr val="FBE3D6">
            <a:alpha val="9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E070ACD-1287-CA93-F47C-CE3EEED66848}"/>
              </a:ext>
            </a:extLst>
          </p:cNvPr>
          <p:cNvSpPr/>
          <p:nvPr/>
        </p:nvSpPr>
        <p:spPr>
          <a:xfrm>
            <a:off x="897364" y="1147398"/>
            <a:ext cx="2544354" cy="369335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1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Lifestyle changes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E213113-656B-4299-AA79-526762780377}"/>
              </a:ext>
            </a:extLst>
          </p:cNvPr>
          <p:cNvSpPr/>
          <p:nvPr/>
        </p:nvSpPr>
        <p:spPr>
          <a:xfrm>
            <a:off x="3701966" y="189847"/>
            <a:ext cx="3233574" cy="400114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non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000" b="0" i="0" u="none" strike="noStrike" kern="1200" cap="none" spc="0" baseline="0">
                <a:solidFill>
                  <a:srgbClr val="000000"/>
                </a:solidFill>
                <a:effectLst>
                  <a:outerShdw dist="19048" dir="2700000">
                    <a:srgbClr val="000000"/>
                  </a:outerShdw>
                </a:effectLst>
                <a:uFillTx/>
                <a:latin typeface="Arial" pitchFamily="34"/>
                <a:cs typeface="Arial" pitchFamily="34"/>
              </a:rPr>
              <a:t>How to prevent depression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5E479935-034D-6630-026B-FD6380FA8BC6}"/>
              </a:ext>
            </a:extLst>
          </p:cNvPr>
          <p:cNvSpPr/>
          <p:nvPr/>
        </p:nvSpPr>
        <p:spPr>
          <a:xfrm>
            <a:off x="228545" y="1955352"/>
            <a:ext cx="5524557" cy="2631999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Lifestyle changes can improve depression in adults by:</a:t>
            </a:r>
          </a:p>
          <a:p>
            <a:pPr marL="285750" marR="0" lvl="0" indent="-28575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Regular physical activity, such as walking </a:t>
            </a:r>
          </a:p>
          <a:p>
            <a:pPr marL="285750" marR="0" lvl="0" indent="-28575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Reducing alcohol intake </a:t>
            </a:r>
          </a:p>
          <a:p>
            <a:pPr marL="285750" marR="0" lvl="0" indent="-28575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 Stopping smoking – smoking is linked with poorer mental health</a:t>
            </a:r>
          </a:p>
          <a:p>
            <a:pPr marL="285750" marR="0" lvl="0" indent="-28575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Healthy eating</a:t>
            </a:r>
          </a:p>
          <a:p>
            <a:pPr marL="0" marR="0" lvl="0" indent="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 (NHS, 2023)</a:t>
            </a:r>
            <a:endParaRPr lang="en-US" sz="1600" b="0" i="0" u="none" strike="noStrike" kern="1200" cap="none" spc="0" baseline="0">
              <a:solidFill>
                <a:srgbClr val="000000"/>
              </a:solidFill>
              <a:uFillTx/>
              <a:latin typeface="Arial" pitchFamily="34"/>
              <a:cs typeface="Arial" pitchFamily="34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207B6A1-B199-AB4C-56AE-FC801A3296B1}"/>
              </a:ext>
            </a:extLst>
          </p:cNvPr>
          <p:cNvSpPr/>
          <p:nvPr/>
        </p:nvSpPr>
        <p:spPr>
          <a:xfrm>
            <a:off x="6935541" y="1736226"/>
            <a:ext cx="4685010" cy="4647428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285750" marR="0" lvl="0" indent="-285750" algn="l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Quality leisure time and meaningful socialisation involve engaging in hobbies and maintaining social connections. </a:t>
            </a:r>
          </a:p>
          <a:p>
            <a:pPr marL="285750" marR="0" lvl="0" indent="-285750" algn="l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Promoting mental health involves supporting psychological well-being, managing stress, building resilience, and fostering a healthy social environment to prevent mental health issues. </a:t>
            </a:r>
          </a:p>
          <a:p>
            <a:pPr marL="285750" marR="0" lvl="0" indent="-285750" algn="l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Early support and intervention are more effective when addressing warning signs and stress before a disorder fully develops.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 </a:t>
            </a:r>
            <a:r>
              <a:rPr lang="pt-BR" sz="16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(Gaspar de Matos, Sarmento and Marques, 2023, p. n.p)</a:t>
            </a:r>
            <a:endParaRPr lang="en-US" sz="1600" b="0" i="0" u="none" strike="noStrike" kern="1200" cap="none" spc="0" baseline="0">
              <a:solidFill>
                <a:srgbClr val="000000"/>
              </a:solidFill>
              <a:uFillTx/>
              <a:latin typeface="Arial" pitchFamily="34"/>
              <a:cs typeface="Arial" pitchFamily="34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6CB7C46-58E9-55F5-387F-347C3E8739C2}"/>
              </a:ext>
            </a:extLst>
          </p:cNvPr>
          <p:cNvSpPr/>
          <p:nvPr/>
        </p:nvSpPr>
        <p:spPr>
          <a:xfrm>
            <a:off x="7482306" y="720565"/>
            <a:ext cx="2210863" cy="369335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non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effectLst>
                  <a:outerShdw dist="19048" dir="2700000">
                    <a:srgbClr val="000000"/>
                  </a:outerShdw>
                </a:effectLst>
                <a:uFillTx/>
                <a:latin typeface="Arial" pitchFamily="34"/>
                <a:cs typeface="Arial" pitchFamily="34"/>
              </a:rPr>
              <a:t>Prevention Strategy</a:t>
            </a:r>
            <a:endParaRPr lang="en-GB" sz="1800" b="0" i="0" u="none" strike="noStrike" kern="1200" cap="none" spc="0" baseline="0">
              <a:solidFill>
                <a:srgbClr val="000000"/>
              </a:solidFill>
              <a:effectLst>
                <a:outerShdw dist="19048" dir="2700000">
                  <a:srgbClr val="000000"/>
                </a:outerShdw>
              </a:effectLst>
              <a:uFillTx/>
              <a:latin typeface="Aptos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0">
    <p:bg>
      <p:bgPr>
        <a:solidFill>
          <a:srgbClr val="FBE3D6">
            <a:alpha val="9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>
            <a:extLst>
              <a:ext uri="{FF2B5EF4-FFF2-40B4-BE49-F238E27FC236}">
                <a16:creationId xmlns:a16="http://schemas.microsoft.com/office/drawing/2014/main" id="{53D3EDF7-6CE0-2A7B-3B18-C3877EEDAAD7}"/>
              </a:ext>
            </a:extLst>
          </p:cNvPr>
          <p:cNvSpPr/>
          <p:nvPr/>
        </p:nvSpPr>
        <p:spPr>
          <a:xfrm>
            <a:off x="127503" y="933840"/>
            <a:ext cx="5617278" cy="4062651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ctr" anchorCtr="0" compatLnSpc="1">
            <a:sp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1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Depression Care  Skills required</a:t>
            </a:r>
          </a:p>
          <a:p>
            <a:pPr marL="285750" marR="0" lvl="0" indent="-285750" algn="l" defTabSz="914400" rtl="0" fontAlgn="auto" hangingPunc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Shared decision-making</a:t>
            </a:r>
            <a:endParaRPr lang="en-GB" sz="1600" b="1" i="0" u="none" strike="noStrike" kern="1200" cap="none" spc="0" baseline="0">
              <a:solidFill>
                <a:srgbClr val="000000"/>
              </a:solidFill>
              <a:uFillTx/>
              <a:latin typeface="Arial" pitchFamily="34"/>
              <a:cs typeface="Arial" pitchFamily="34"/>
            </a:endParaRPr>
          </a:p>
          <a:p>
            <a:pPr marL="285750" marR="0" lvl="0" indent="-285750" algn="l" defTabSz="914400" rtl="0" fontAlgn="auto" hangingPunc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Holistic and Collaborative Care</a:t>
            </a:r>
          </a:p>
          <a:p>
            <a:pPr marL="285750" marR="0" lvl="0" indent="-285750" algn="l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Assess social, physical, psychological, and cultural factors </a:t>
            </a:r>
          </a:p>
          <a:p>
            <a:pPr marL="285750" marR="0" lvl="0" indent="-285750" algn="l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Create collaborative care plans for complex needs</a:t>
            </a:r>
          </a:p>
          <a:p>
            <a:pPr marL="285750" marR="0" lvl="0" indent="-285750" algn="l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  Coordinate with GPs, mental health teams, and social care </a:t>
            </a:r>
          </a:p>
          <a:p>
            <a:pPr marL="285750" marR="0" lvl="0" indent="-285750" algn="l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 Support advanced statements for severe depression. </a:t>
            </a:r>
          </a:p>
          <a:p>
            <a:pPr marL="0" marR="0" lvl="0" indent="0" algn="l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Critical point:</a:t>
            </a: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 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Effective collaboration relies on system resources and inter-agency communication, which may not always be achievable.</a:t>
            </a:r>
          </a:p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(NICE, 2022).</a:t>
            </a:r>
          </a:p>
        </p:txBody>
      </p:sp>
      <p:sp>
        <p:nvSpPr>
          <p:cNvPr id="3" name="Rectangle 13">
            <a:extLst>
              <a:ext uri="{FF2B5EF4-FFF2-40B4-BE49-F238E27FC236}">
                <a16:creationId xmlns:a16="http://schemas.microsoft.com/office/drawing/2014/main" id="{C20C8ED0-F567-BE22-4A2F-42D81527150A}"/>
              </a:ext>
            </a:extLst>
          </p:cNvPr>
          <p:cNvSpPr/>
          <p:nvPr/>
        </p:nvSpPr>
        <p:spPr>
          <a:xfrm>
            <a:off x="5744782" y="1043732"/>
            <a:ext cx="6319711" cy="4770534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1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Key Values and Behaviours for Co-Production in Depression Care</a:t>
            </a:r>
          </a:p>
          <a:p>
            <a:pPr marL="285750" marR="0" lvl="0" indent="-285750" algn="l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Transparency and  Honesty (Balanced Information)</a:t>
            </a:r>
          </a:p>
          <a:p>
            <a:pPr marL="285750" marR="0" lvl="0" indent="-285750" algn="l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1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Value: </a:t>
            </a: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Respect for autonomy</a:t>
            </a:r>
            <a:b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</a:br>
            <a:r>
              <a:rPr lang="en-GB" sz="1600" b="1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Behaviour: </a:t>
            </a: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Provide clear, balanced information on all treatment options (psychological, medication, self-help), including risks/benefits</a:t>
            </a:r>
          </a:p>
          <a:p>
            <a:pPr marL="0" marR="0" lvl="0" indent="0" algn="l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1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Critical evaluation</a:t>
            </a:r>
          </a:p>
          <a:p>
            <a:pPr marL="285750" marR="0" lvl="0" indent="-285750" algn="l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Adults want detailed information, which exposes a system weakness: many services do not routinely provide it.</a:t>
            </a:r>
          </a:p>
          <a:p>
            <a:pPr marL="285750" marR="0" lvl="0" indent="-285750" algn="l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Risk management can conflict with autonomy.</a:t>
            </a:r>
          </a:p>
          <a:p>
            <a:pPr marL="0" marR="0" lvl="0" indent="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(Reynolds et al., 2023).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600" b="0" i="0" u="none" strike="noStrike" kern="1200" cap="none" spc="0" baseline="0">
              <a:solidFill>
                <a:srgbClr val="000000"/>
              </a:solidFill>
              <a:effectLst>
                <a:outerShdw dist="19048" dir="2700000">
                  <a:srgbClr val="000000"/>
                </a:outerShdw>
              </a:effectLst>
              <a:uFillTx/>
              <a:latin typeface="Arial" pitchFamily="34"/>
              <a:cs typeface="Arial" pitchFamily="34"/>
            </a:endParaRP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5E211ECB-9603-CB9B-7E75-E67A230155CC}"/>
              </a:ext>
            </a:extLst>
          </p:cNvPr>
          <p:cNvSpPr/>
          <p:nvPr/>
        </p:nvSpPr>
        <p:spPr>
          <a:xfrm>
            <a:off x="1037908" y="50520"/>
            <a:ext cx="8615083" cy="707882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000" b="1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Evaluate the skills, values, and behaviours required for co-productive care for a person experiencing depression.</a:t>
            </a:r>
            <a:endParaRPr lang="en-US" sz="2000" b="1" i="0" u="none" strike="noStrike" kern="1200" cap="none" spc="0" baseline="0">
              <a:solidFill>
                <a:srgbClr val="000000"/>
              </a:solidFill>
              <a:uFillTx/>
              <a:latin typeface="Arial" pitchFamily="34"/>
              <a:cs typeface="Arial" pitchFamily="34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3">
    <p:bg>
      <p:bgPr>
        <a:solidFill>
          <a:srgbClr val="FBE3D6">
            <a:alpha val="9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1A50B72-2DA0-0EAE-587C-C732165CC4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320" y="124870"/>
            <a:ext cx="12005806" cy="999832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2B81859-ADC4-891E-E8CC-397C15F51183}"/>
              </a:ext>
            </a:extLst>
          </p:cNvPr>
          <p:cNvSpPr/>
          <p:nvPr/>
        </p:nvSpPr>
        <p:spPr>
          <a:xfrm>
            <a:off x="483370" y="1332847"/>
            <a:ext cx="4537709" cy="1077218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1. Shares decision-making- Supports decisions that align with their treatment needs.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600" b="0" i="0" u="none" strike="noStrike" kern="1200" cap="none" spc="0" baseline="0">
              <a:solidFill>
                <a:srgbClr val="000000"/>
              </a:solidFill>
              <a:effectLst>
                <a:outerShdw dist="19048" dir="2700000">
                  <a:srgbClr val="000000"/>
                </a:outerShdw>
              </a:effectLst>
              <a:uFillTx/>
              <a:latin typeface="Arial" pitchFamily="34"/>
              <a:cs typeface="Arial" pitchFamily="34"/>
            </a:endParaRP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AA2A6F92-0D85-BE6B-96FA-6D4CB04F4ADB}"/>
              </a:ext>
            </a:extLst>
          </p:cNvPr>
          <p:cNvSpPr/>
          <p:nvPr/>
        </p:nvSpPr>
        <p:spPr>
          <a:xfrm>
            <a:off x="228600" y="2557192"/>
            <a:ext cx="4792480" cy="1815879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2. Personalised Care and support planning-Value and respect patients, placing them at the centre of their care, and involve them in planning and managing their own health.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600" b="0" i="0" u="none" strike="noStrike" kern="1200" cap="none" spc="0" baseline="0">
              <a:solidFill>
                <a:srgbClr val="000000"/>
              </a:solidFill>
              <a:effectLst>
                <a:outerShdw dist="19048" dir="2700000">
                  <a:srgbClr val="000000"/>
                </a:outerShdw>
              </a:effectLst>
              <a:uFillTx/>
              <a:latin typeface="Aptos"/>
            </a:endParaRPr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4B300991-5C57-403A-D198-32AB63DC00E3}"/>
              </a:ext>
            </a:extLst>
          </p:cNvPr>
          <p:cNvSpPr/>
          <p:nvPr/>
        </p:nvSpPr>
        <p:spPr>
          <a:xfrm>
            <a:off x="106180" y="4520208"/>
            <a:ext cx="4232410" cy="1815879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3. Enabling choice, including legal rights to choice-- Ensure that individuals have the right to make informed choices about the services they receive from the NHS.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600" b="0" i="0" u="none" strike="noStrike" kern="1200" cap="none" spc="0" baseline="0">
              <a:solidFill>
                <a:srgbClr val="000000"/>
              </a:solidFill>
              <a:effectLst>
                <a:outerShdw dist="19048" dir="2700000">
                  <a:srgbClr val="000000"/>
                </a:outerShdw>
              </a:effectLst>
              <a:uFillTx/>
              <a:latin typeface="Arial" pitchFamily="34"/>
              <a:cs typeface="Arial" pitchFamily="34"/>
            </a:endParaRPr>
          </a:p>
        </p:txBody>
      </p:sp>
      <p:sp>
        <p:nvSpPr>
          <p:cNvPr id="6" name="Rectangle 7">
            <a:extLst>
              <a:ext uri="{FF2B5EF4-FFF2-40B4-BE49-F238E27FC236}">
                <a16:creationId xmlns:a16="http://schemas.microsoft.com/office/drawing/2014/main" id="{B6B8D5BB-8930-66B6-A5A7-771077E5BFD7}"/>
              </a:ext>
            </a:extLst>
          </p:cNvPr>
          <p:cNvSpPr/>
          <p:nvPr/>
        </p:nvSpPr>
        <p:spPr>
          <a:xfrm>
            <a:off x="5383529" y="1010320"/>
            <a:ext cx="6709409" cy="1815879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4. Social prescribing and community-based support--Connect people with activities, groups, and services in their community to address the practical, social, and emotional needs that impact their health and well-being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600" b="0" i="0" u="none" strike="noStrike" kern="1200" cap="none" spc="0" baseline="0">
              <a:solidFill>
                <a:srgbClr val="000000"/>
              </a:solidFill>
              <a:effectLst>
                <a:outerShdw dist="19048" dir="2700000">
                  <a:srgbClr val="000000"/>
                </a:outerShdw>
              </a:effectLst>
              <a:uFillTx/>
              <a:latin typeface="Arial" pitchFamily="34"/>
              <a:cs typeface="Arial" pitchFamily="34"/>
            </a:endParaRPr>
          </a:p>
        </p:txBody>
      </p:sp>
      <p:sp>
        <p:nvSpPr>
          <p:cNvPr id="7" name="Rectangle 8">
            <a:extLst>
              <a:ext uri="{FF2B5EF4-FFF2-40B4-BE49-F238E27FC236}">
                <a16:creationId xmlns:a16="http://schemas.microsoft.com/office/drawing/2014/main" id="{60B36C4B-EE5D-D717-91CF-EEC753CB1749}"/>
              </a:ext>
            </a:extLst>
          </p:cNvPr>
          <p:cNvSpPr/>
          <p:nvPr/>
        </p:nvSpPr>
        <p:spPr>
          <a:xfrm rot="10800009" flipV="1">
            <a:off x="6002907" y="2849078"/>
            <a:ext cx="5829300" cy="1524003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5. Supported self-management - Assist individuals with depression in managing their health through education on diet, exercise, emotional well-being, and pain management.</a:t>
            </a:r>
          </a:p>
          <a:p>
            <a:pPr marL="0" marR="0" lvl="0" indent="0" algn="ctr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600" b="0" i="0" u="none" strike="noStrike" kern="1200" cap="none" spc="0" baseline="0">
              <a:solidFill>
                <a:srgbClr val="000000"/>
              </a:solidFill>
              <a:effectLst>
                <a:outerShdw dist="19048" dir="2700000">
                  <a:srgbClr val="000000"/>
                </a:outerShdw>
              </a:effectLst>
              <a:uFillTx/>
              <a:latin typeface="Arial" pitchFamily="34"/>
              <a:cs typeface="Arial" pitchFamily="34"/>
            </a:endParaRPr>
          </a:p>
        </p:txBody>
      </p:sp>
      <p:sp>
        <p:nvSpPr>
          <p:cNvPr id="8" name="Rectangle 10">
            <a:extLst>
              <a:ext uri="{FF2B5EF4-FFF2-40B4-BE49-F238E27FC236}">
                <a16:creationId xmlns:a16="http://schemas.microsoft.com/office/drawing/2014/main" id="{CCC48208-26A2-DF29-D0C5-5D458BE5BA2B}"/>
              </a:ext>
            </a:extLst>
          </p:cNvPr>
          <p:cNvSpPr/>
          <p:nvPr/>
        </p:nvSpPr>
        <p:spPr>
          <a:xfrm>
            <a:off x="6060057" y="4467282"/>
            <a:ext cx="5909812" cy="2185214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6. Personal health budget and integrated personal budgets - Individuals with a personal health budget or their representative should play a key role in creating their care and support plan, determining who will be involved and agreeing on health and well-being outcomes with relevant professionals.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600" b="0" i="0" u="none" strike="noStrike" kern="1200" cap="none" spc="0" baseline="0">
              <a:solidFill>
                <a:srgbClr val="000000"/>
              </a:solidFill>
              <a:effectLst>
                <a:outerShdw dist="19048" dir="2700000">
                  <a:srgbClr val="000000"/>
                </a:outerShdw>
              </a:effectLst>
              <a:uFillTx/>
              <a:latin typeface="Aptos"/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116C95F0-D824-288E-7AA1-1960C2D9D237}"/>
              </a:ext>
            </a:extLst>
          </p:cNvPr>
          <p:cNvSpPr/>
          <p:nvPr/>
        </p:nvSpPr>
        <p:spPr>
          <a:xfrm>
            <a:off x="4160419" y="6148361"/>
            <a:ext cx="2077809" cy="584777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non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 (NHS England, n.d).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600" b="0" i="0" u="none" strike="noStrike" kern="1200" cap="none" spc="0" baseline="0">
              <a:solidFill>
                <a:srgbClr val="000000"/>
              </a:solidFill>
              <a:effectLst>
                <a:outerShdw dist="19048" dir="2700000">
                  <a:srgbClr val="000000"/>
                </a:outerShdw>
              </a:effectLst>
              <a:uFillTx/>
              <a:latin typeface="Arial" pitchFamily="34"/>
              <a:cs typeface="Arial" pitchFamily="34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1">
    <p:bg>
      <p:bgPr>
        <a:solidFill>
          <a:srgbClr val="FBE3D6">
            <a:alpha val="9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B2546DF-3BA8-3402-2889-30E272A7CCFD}"/>
              </a:ext>
            </a:extLst>
          </p:cNvPr>
          <p:cNvSpPr/>
          <p:nvPr/>
        </p:nvSpPr>
        <p:spPr>
          <a:xfrm>
            <a:off x="1232538" y="761347"/>
            <a:ext cx="8156018" cy="880878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This presentation covered the following key points regarding depression:</a:t>
            </a:r>
            <a:endParaRPr lang="en-US" sz="1800" b="1" i="0" u="none" strike="noStrike" kern="1200" cap="none" spc="0" baseline="0">
              <a:solidFill>
                <a:srgbClr val="000000"/>
              </a:solidFill>
              <a:effectLst>
                <a:outerShdw dist="19048" dir="2700000">
                  <a:srgbClr val="000000"/>
                </a:outerShdw>
              </a:effectLst>
              <a:uFillTx/>
              <a:latin typeface="Arial" pitchFamily="34"/>
              <a:cs typeface="Arial" pitchFamily="34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9651747-A4BA-B2D2-B4B8-5D6FA46D2514}"/>
              </a:ext>
            </a:extLst>
          </p:cNvPr>
          <p:cNvSpPr/>
          <p:nvPr/>
        </p:nvSpPr>
        <p:spPr>
          <a:xfrm>
            <a:off x="4938994" y="176570"/>
            <a:ext cx="1582488" cy="400114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non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000" b="1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Conclusion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1F9C441-D439-BAA9-5E67-9A25FF66C79E}"/>
              </a:ext>
            </a:extLst>
          </p:cNvPr>
          <p:cNvSpPr/>
          <p:nvPr/>
        </p:nvSpPr>
        <p:spPr>
          <a:xfrm>
            <a:off x="768489" y="2034000"/>
            <a:ext cx="8341019" cy="4062651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285750" marR="0" lvl="0" indent="-28575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Definition, signs, symptoms, and causes</a:t>
            </a:r>
          </a:p>
          <a:p>
            <a:pPr marL="285750" marR="0" lvl="0" indent="-28575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Prevalence in the UK and globally</a:t>
            </a:r>
          </a:p>
          <a:p>
            <a:pPr marL="285750" marR="0" lvl="0" indent="-28575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Economic and social burden in the UK</a:t>
            </a:r>
          </a:p>
          <a:p>
            <a:pPr marL="285750" marR="0" lvl="0" indent="-28575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How social prescribing connects adults with depression to community support</a:t>
            </a:r>
          </a:p>
          <a:p>
            <a:pPr marL="285750" marR="0" lvl="0" indent="-28575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Diagnosis and initial assessment process</a:t>
            </a:r>
          </a:p>
          <a:p>
            <a:pPr marL="285750" marR="0" lvl="0" indent="-28575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Management of long-term conditions: Treatment</a:t>
            </a: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 options in the UK</a:t>
            </a:r>
          </a:p>
          <a:p>
            <a:pPr marL="285750" marR="0" lvl="0" indent="-28575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Importance of the house model framework</a:t>
            </a:r>
          </a:p>
          <a:p>
            <a:pPr marL="285750" marR="0" lvl="0" indent="-28575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The link between depression and other diseases</a:t>
            </a:r>
          </a:p>
          <a:p>
            <a:pPr marL="285750" marR="0" lvl="0" indent="-28575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Skills and values needed for quality service</a:t>
            </a:r>
          </a:p>
          <a:p>
            <a:pPr marL="285750" marR="0" lvl="0" indent="-28575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0" cap="none" spc="0" baseline="0">
                <a:solidFill>
                  <a:srgbClr val="000000"/>
                </a:solidFill>
                <a:uFillTx/>
                <a:latin typeface="Aptos"/>
              </a:rPr>
              <a:t>Discussed a comprehensive  model of personalised </a:t>
            </a: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self-management</a:t>
            </a: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rial" pitchFamily="34"/>
              <a:cs typeface="Arial" pitchFamily="34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3">
    <p:bg>
      <p:bgPr>
        <a:solidFill>
          <a:srgbClr val="FBE3D6">
            <a:alpha val="9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82D603-349B-C500-C11A-861876DA83AD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738259" y="83631"/>
            <a:ext cx="6055952" cy="384203"/>
          </a:xfrm>
        </p:spPr>
        <p:txBody>
          <a:bodyPr>
            <a:noAutofit/>
          </a:bodyPr>
          <a:lstStyle/>
          <a:p>
            <a:pPr lvl="0"/>
            <a:r>
              <a:rPr lang="en-GB" sz="2000" b="1">
                <a:latin typeface="Arial" pitchFamily="34"/>
                <a:cs typeface="Arial" pitchFamily="34"/>
              </a:rPr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E01A5D-B33B-5D7F-A1BC-ED0D379C1CAF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138220" y="552891"/>
            <a:ext cx="12053776" cy="6305108"/>
          </a:xfrm>
        </p:spPr>
        <p:txBody>
          <a:bodyPr>
            <a:noAutofit/>
          </a:bodyPr>
          <a:lstStyle/>
          <a:p>
            <a:pPr lvl="0" algn="just">
              <a:lnSpc>
                <a:spcPct val="150000"/>
              </a:lnSpc>
              <a:buFont typeface="Wingdings" pitchFamily="2"/>
              <a:buChar char="Ø"/>
            </a:pPr>
            <a:r>
              <a:rPr lang="en-GB" sz="1400">
                <a:latin typeface="Arial" pitchFamily="34"/>
                <a:cs typeface="Arial" pitchFamily="34"/>
              </a:rPr>
              <a:t>Armstrong, M. (2021)</a:t>
            </a:r>
            <a:r>
              <a:rPr lang="en-GB" sz="1400" i="1">
                <a:latin typeface="Arial" pitchFamily="34"/>
                <a:cs typeface="Arial" pitchFamily="34"/>
              </a:rPr>
              <a:t> Majority of UK Adults Have Experienced Mental Health Issues. </a:t>
            </a:r>
            <a:r>
              <a:rPr lang="en-GB" sz="1400">
                <a:latin typeface="Arial" pitchFamily="34"/>
                <a:cs typeface="Arial" pitchFamily="34"/>
              </a:rPr>
              <a:t>Available at: </a:t>
            </a:r>
            <a:r>
              <a:rPr lang="en-GB" sz="1400" u="sng">
                <a:latin typeface="Arial" pitchFamily="34"/>
                <a:cs typeface="Arial" pitchFamily="34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https://www.statista.com/chart/25645/uk-mental-health-issue-prevalence-gcs/?srsltid=AfmBOopeVTmIEvvQlTC5gvkuQakSosKjV-yw4BZ94FHOM1d3h1w1XWd8</a:t>
            </a:r>
            <a:r>
              <a:rPr lang="en-GB" sz="1400">
                <a:latin typeface="Arial" pitchFamily="34"/>
                <a:cs typeface="Arial" pitchFamily="34"/>
              </a:rPr>
              <a:t> (Accessed: 17 November 2025).</a:t>
            </a:r>
            <a:endParaRPr lang="en-US" sz="1400">
              <a:latin typeface="Arial" pitchFamily="34"/>
              <a:cs typeface="Arial" pitchFamily="34"/>
            </a:endParaRPr>
          </a:p>
          <a:p>
            <a:pPr lvl="0" algn="just">
              <a:lnSpc>
                <a:spcPct val="150000"/>
              </a:lnSpc>
              <a:buFont typeface="Wingdings" pitchFamily="2"/>
              <a:buChar char="Ø"/>
            </a:pPr>
            <a:r>
              <a:rPr lang="en-US" sz="1400">
                <a:latin typeface="Arial" pitchFamily="34"/>
                <a:cs typeface="Arial" pitchFamily="34"/>
              </a:rPr>
              <a:t>Alliance </a:t>
            </a:r>
            <a:r>
              <a:rPr lang="en-GB" sz="1400">
                <a:latin typeface="Arial" pitchFamily="34"/>
                <a:cs typeface="Arial" pitchFamily="34"/>
              </a:rPr>
              <a:t>(</a:t>
            </a:r>
            <a:r>
              <a:rPr lang="en-US" sz="1400">
                <a:latin typeface="Arial" pitchFamily="34"/>
                <a:cs typeface="Arial" pitchFamily="34"/>
              </a:rPr>
              <a:t>2025) </a:t>
            </a:r>
            <a:r>
              <a:rPr lang="en-GB" sz="1400" i="1">
                <a:latin typeface="Arial" pitchFamily="34"/>
                <a:cs typeface="Arial" pitchFamily="34"/>
              </a:rPr>
              <a:t>The House of Care Model.</a:t>
            </a:r>
            <a:r>
              <a:rPr lang="en-GB" sz="1400">
                <a:latin typeface="Arial" pitchFamily="34"/>
                <a:cs typeface="Arial" pitchFamily="34"/>
              </a:rPr>
              <a:t> </a:t>
            </a:r>
            <a:r>
              <a:rPr lang="en-US" sz="1400">
                <a:latin typeface="Arial" pitchFamily="34"/>
                <a:cs typeface="Arial" pitchFamily="34"/>
              </a:rPr>
              <a:t>Available at: </a:t>
            </a:r>
            <a:r>
              <a:rPr lang="en-GB" sz="1400" u="sng">
                <a:latin typeface="Arial" pitchFamily="34"/>
                <a:cs typeface="Arial" pitchFamily="34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https://www.alliance-scotland.org.uk/past-work-and-projects/scotlands-house-of-care/the-house-of-care-model/</a:t>
            </a:r>
            <a:r>
              <a:rPr lang="en-GB" sz="1400">
                <a:latin typeface="Arial" pitchFamily="34"/>
                <a:cs typeface="Arial" pitchFamily="34"/>
              </a:rPr>
              <a:t> (Accessed: 1 December 2025).</a:t>
            </a:r>
          </a:p>
          <a:p>
            <a:pPr lvl="0" algn="just">
              <a:lnSpc>
                <a:spcPct val="150000"/>
              </a:lnSpc>
              <a:buFont typeface="Wingdings" pitchFamily="2"/>
              <a:buChar char="Ø"/>
            </a:pPr>
            <a:r>
              <a:rPr lang="en-GB" sz="1400">
                <a:latin typeface="Arial" pitchFamily="34"/>
                <a:cs typeface="Arial" pitchFamily="34"/>
              </a:rPr>
              <a:t>Cardoso, F and McHayle, Z. (2025) </a:t>
            </a:r>
            <a:r>
              <a:rPr lang="en-GB" sz="1400" i="1">
                <a:latin typeface="Arial" pitchFamily="34"/>
                <a:cs typeface="Arial" pitchFamily="34"/>
              </a:rPr>
              <a:t>The economic and social costs of mental ill health.</a:t>
            </a:r>
            <a:r>
              <a:rPr lang="en-GB" sz="1400">
                <a:latin typeface="Arial" pitchFamily="34"/>
                <a:cs typeface="Arial" pitchFamily="34"/>
              </a:rPr>
              <a:t> Available at: </a:t>
            </a:r>
            <a:r>
              <a:rPr lang="en-GB" sz="1400" u="sng">
                <a:latin typeface="Arial" pitchFamily="34"/>
                <a:cs typeface="Arial" pitchFamily="34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https://www.centreformentalhealth.org.uk/publications/the-economic-and-social-costs-of-mental-ill-health/#:~:text=Frederico%20Cardoso%20and%20Zo%C3%AB%20McHayle,self%2Dfund%20mental%20health%20support</a:t>
            </a:r>
            <a:r>
              <a:rPr lang="en-GB" sz="1400">
                <a:latin typeface="Arial" pitchFamily="34"/>
                <a:cs typeface="Arial" pitchFamily="34"/>
              </a:rPr>
              <a:t>. (Accessed November 16, 2025).</a:t>
            </a:r>
          </a:p>
          <a:p>
            <a:pPr lvl="0" algn="just">
              <a:lnSpc>
                <a:spcPct val="150000"/>
              </a:lnSpc>
              <a:buFont typeface="Wingdings" pitchFamily="2"/>
              <a:buChar char="Ø"/>
            </a:pPr>
            <a:r>
              <a:rPr lang="en-GB" sz="1400">
                <a:latin typeface="Arial" pitchFamily="34"/>
                <a:cs typeface="Arial" pitchFamily="34"/>
              </a:rPr>
              <a:t>Coleman, K.J. </a:t>
            </a:r>
            <a:r>
              <a:rPr lang="en-GB" sz="1400" i="1">
                <a:latin typeface="Arial" pitchFamily="34"/>
                <a:cs typeface="Arial" pitchFamily="34"/>
              </a:rPr>
              <a:t>et al.</a:t>
            </a:r>
            <a:r>
              <a:rPr lang="en-GB" sz="1400">
                <a:latin typeface="Arial" pitchFamily="34"/>
                <a:cs typeface="Arial" pitchFamily="34"/>
              </a:rPr>
              <a:t> (2020) ‘A Roadmap for Institutionalizing Collaborative Care for Depression in a Large Integrated Healthcare System’, </a:t>
            </a:r>
            <a:r>
              <a:rPr lang="en-GB" sz="1400" i="1">
                <a:latin typeface="Arial" pitchFamily="34"/>
                <a:cs typeface="Arial" pitchFamily="34"/>
              </a:rPr>
              <a:t>Journal of general internal medicine : JGIM</a:t>
            </a:r>
            <a:r>
              <a:rPr lang="en-GB" sz="1400">
                <a:latin typeface="Arial" pitchFamily="34"/>
                <a:cs typeface="Arial" pitchFamily="34"/>
              </a:rPr>
              <a:t>, 35(Suppl 2), pp. 839–848. Available at: https://doi.org/10.1007/s11606-020-06102-8.</a:t>
            </a:r>
          </a:p>
          <a:p>
            <a:pPr lvl="0" algn="just">
              <a:lnSpc>
                <a:spcPct val="150000"/>
              </a:lnSpc>
              <a:buFont typeface="Wingdings" pitchFamily="2"/>
              <a:buChar char="Ø"/>
            </a:pPr>
            <a:r>
              <a:rPr lang="en-GB" sz="1400">
                <a:latin typeface="Arial" pitchFamily="34"/>
                <a:cs typeface="Arial" pitchFamily="34"/>
              </a:rPr>
              <a:t>Drlogy (2025) </a:t>
            </a:r>
            <a:r>
              <a:rPr lang="en-GB" sz="1400" i="1">
                <a:latin typeface="Arial" pitchFamily="34"/>
                <a:cs typeface="Arial" pitchFamily="34"/>
              </a:rPr>
              <a:t>Depression Test: 7 Best Diagnosis Ways to Assess Mental Health.</a:t>
            </a:r>
            <a:r>
              <a:rPr lang="en-GB" sz="1400">
                <a:latin typeface="Arial" pitchFamily="34"/>
                <a:cs typeface="Arial" pitchFamily="34"/>
              </a:rPr>
              <a:t> Available at: </a:t>
            </a:r>
            <a:r>
              <a:rPr lang="en-GB" sz="1400" u="sng">
                <a:latin typeface="Arial" pitchFamily="34"/>
                <a:cs typeface="Arial" pitchFamily="34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https://www.drlogy.com/health/depression-test?srsltid=AfmBOopLG8dbgNUOY3vzoVi4k0ZPxMmnW-aJ5aj3U-xK2TSDgLnkX6j_</a:t>
            </a:r>
            <a:r>
              <a:rPr lang="en-GB" sz="1400">
                <a:latin typeface="Arial" pitchFamily="34"/>
                <a:cs typeface="Arial" pitchFamily="34"/>
              </a:rPr>
              <a:t>(Accessed: 17 November 2025).</a:t>
            </a:r>
          </a:p>
          <a:p>
            <a:pPr lvl="0">
              <a:lnSpc>
                <a:spcPct val="150000"/>
              </a:lnSpc>
              <a:buFont typeface="Wingdings" pitchFamily="2"/>
              <a:buChar char="Ø"/>
            </a:pPr>
            <a:r>
              <a:rPr lang="en-US" sz="1400">
                <a:latin typeface="Arial" pitchFamily="34"/>
                <a:cs typeface="Arial" pitchFamily="34"/>
              </a:rPr>
              <a:t>Edeisten, C. E. (2025).</a:t>
            </a:r>
            <a:r>
              <a:rPr lang="en-US" sz="1400" i="1">
                <a:latin typeface="Arial" pitchFamily="34"/>
                <a:cs typeface="Arial" pitchFamily="34"/>
              </a:rPr>
              <a:t> The </a:t>
            </a:r>
            <a:r>
              <a:rPr lang="en-GB" sz="1400" i="1">
                <a:latin typeface="Arial" pitchFamily="34"/>
                <a:cs typeface="Arial" pitchFamily="34"/>
              </a:rPr>
              <a:t>NHS and Social Care Long Term Conditions Model. </a:t>
            </a:r>
            <a:r>
              <a:rPr lang="en-GB" sz="1400">
                <a:latin typeface="Arial" pitchFamily="34"/>
                <a:cs typeface="Arial" pitchFamily="34"/>
              </a:rPr>
              <a:t>Available at: </a:t>
            </a:r>
          </a:p>
          <a:p>
            <a:pPr marL="0" lvl="0" indent="0">
              <a:lnSpc>
                <a:spcPct val="150000"/>
              </a:lnSpc>
              <a:buNone/>
            </a:pPr>
            <a:r>
              <a:rPr lang="en-GB" sz="1400">
                <a:latin typeface="Arial" pitchFamily="34"/>
                <a:cs typeface="Arial" pitchFamily="34"/>
              </a:rPr>
              <a:t>      </a:t>
            </a:r>
            <a:r>
              <a:rPr lang="en-GB" sz="1400" u="sng">
                <a:latin typeface="Arial" pitchFamily="34"/>
                <a:cs typeface="Arial" pitchFamily="34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https://www.researchgate.net/figure/The-NHS-and-Social-Care-Long-term-Conditions-Model-Department_fig1_277844174</a:t>
            </a:r>
            <a:r>
              <a:rPr lang="en-GB" sz="1400">
                <a:latin typeface="Arial" pitchFamily="34"/>
                <a:cs typeface="Arial" pitchFamily="34"/>
              </a:rPr>
              <a:t> (Accessed: 19 November 2025).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5">
    <p:bg>
      <p:bgPr>
        <a:solidFill>
          <a:srgbClr val="FBE3D6">
            <a:alpha val="9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AACBC5-4611-1C64-2796-B1D01689DF9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736604" y="64657"/>
            <a:ext cx="5876848" cy="602232"/>
          </a:xfrm>
        </p:spPr>
        <p:txBody>
          <a:bodyPr/>
          <a:lstStyle/>
          <a:p>
            <a:pPr lvl="0"/>
            <a:r>
              <a:rPr lang="en-GB" sz="2000" b="1">
                <a:latin typeface="Arial" pitchFamily="34"/>
                <a:cs typeface="Arial" pitchFamily="34"/>
              </a:rPr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C9273F-663F-123E-4EDB-92B1D36C0EE9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95691" y="682627"/>
            <a:ext cx="12004160" cy="5603872"/>
          </a:xfrm>
        </p:spPr>
        <p:txBody>
          <a:bodyPr/>
          <a:lstStyle/>
          <a:p>
            <a:pPr lvl="0" algn="just">
              <a:lnSpc>
                <a:spcPct val="100000"/>
              </a:lnSpc>
              <a:buFont typeface="Wingdings" pitchFamily="2"/>
              <a:buChar char="Ø"/>
            </a:pPr>
            <a:endParaRPr lang="en-GB" sz="400">
              <a:latin typeface="Arial" pitchFamily="34"/>
              <a:cs typeface="Arial" pitchFamily="34"/>
            </a:endParaRPr>
          </a:p>
          <a:p>
            <a:pPr lvl="0" algn="just">
              <a:lnSpc>
                <a:spcPct val="140000"/>
              </a:lnSpc>
              <a:buFont typeface="Wingdings" pitchFamily="2"/>
              <a:buChar char="Ø"/>
            </a:pPr>
            <a:r>
              <a:rPr lang="en-GB" sz="1400">
                <a:latin typeface="Arial" pitchFamily="34"/>
                <a:cs typeface="Arial" pitchFamily="34"/>
              </a:rPr>
              <a:t>Gatta, F. (2024)</a:t>
            </a:r>
            <a:r>
              <a:rPr lang="en-GB" sz="1400" i="1">
                <a:latin typeface="Arial" pitchFamily="34"/>
                <a:cs typeface="Arial" pitchFamily="34"/>
              </a:rPr>
              <a:t> Depression Medications (Antidepressants). </a:t>
            </a:r>
            <a:r>
              <a:rPr lang="en-GB" sz="1400">
                <a:latin typeface="Arial" pitchFamily="34"/>
                <a:cs typeface="Arial" pitchFamily="34"/>
              </a:rPr>
              <a:t>Available at: </a:t>
            </a:r>
            <a:r>
              <a:rPr lang="en-GB" sz="1400" u="sng">
                <a:latin typeface="Arial" pitchFamily="34"/>
                <a:cs typeface="Arial" pitchFamily="34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https://www.webmd.com/depression/depression-medications-antidepressants</a:t>
            </a:r>
            <a:r>
              <a:rPr lang="en-GB" sz="1400">
                <a:latin typeface="Arial" pitchFamily="34"/>
                <a:cs typeface="Arial" pitchFamily="34"/>
              </a:rPr>
              <a:t> (Accessed: 20 November 2025).</a:t>
            </a:r>
          </a:p>
          <a:p>
            <a:pPr lvl="0" algn="just">
              <a:lnSpc>
                <a:spcPct val="150000"/>
              </a:lnSpc>
              <a:buFont typeface="Wingdings" pitchFamily="2"/>
              <a:buChar char="Ø"/>
            </a:pPr>
            <a:r>
              <a:rPr lang="en-GB" sz="1400">
                <a:latin typeface="Arial" pitchFamily="34"/>
                <a:cs typeface="Arial" pitchFamily="34"/>
              </a:rPr>
              <a:t>Hodgson, K et al. (2025)  </a:t>
            </a:r>
            <a:r>
              <a:rPr lang="en-GB" sz="1400" i="1">
                <a:latin typeface="Arial" pitchFamily="34"/>
                <a:cs typeface="Arial" pitchFamily="34"/>
              </a:rPr>
              <a:t>Inequalities in health care for people with depression and/or anxiety.</a:t>
            </a:r>
            <a:r>
              <a:rPr lang="en-GB" sz="1400">
                <a:latin typeface="Arial" pitchFamily="34"/>
                <a:cs typeface="Arial" pitchFamily="34"/>
              </a:rPr>
              <a:t> Available at: </a:t>
            </a:r>
            <a:r>
              <a:rPr lang="en-GB" sz="1400" u="sng">
                <a:latin typeface="Arial" pitchFamily="34"/>
                <a:cs typeface="Arial" pitchFamily="34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https://www.health.org.uk/reports-and-analysis/briefings/inequalities-in-health-care-for-people-with-depression-and/or#:~:text=the%20methods%20used.-,Most%20people%20with%20depression%20and/or%20anxiety%20have%20additional%20long,most%20deprived%2020%25%20of%20areas</a:t>
            </a:r>
            <a:r>
              <a:rPr lang="en-GB" sz="1400">
                <a:latin typeface="Arial" pitchFamily="34"/>
                <a:cs typeface="Arial" pitchFamily="34"/>
              </a:rPr>
              <a:t>. (Accessed 16 November 2025).</a:t>
            </a:r>
          </a:p>
          <a:p>
            <a:pPr lvl="0" algn="just">
              <a:lnSpc>
                <a:spcPct val="140000"/>
              </a:lnSpc>
              <a:buFont typeface="Wingdings" pitchFamily="2"/>
              <a:buChar char="Ø"/>
            </a:pPr>
            <a:r>
              <a:rPr lang="en-GB" sz="1400">
                <a:latin typeface="Arial" pitchFamily="34"/>
                <a:cs typeface="Arial" pitchFamily="34"/>
              </a:rPr>
              <a:t>Hendry, A. (2021) ‘House of Care: Enabling integrated care through collaborative care and support planning in different context and cultures’, </a:t>
            </a:r>
            <a:r>
              <a:rPr lang="en-GB" sz="1400" i="1">
                <a:latin typeface="Arial" pitchFamily="34"/>
                <a:cs typeface="Arial" pitchFamily="34"/>
              </a:rPr>
              <a:t>International journal of integrated care</a:t>
            </a:r>
            <a:r>
              <a:rPr lang="en-GB" sz="1400">
                <a:latin typeface="Arial" pitchFamily="34"/>
                <a:cs typeface="Arial" pitchFamily="34"/>
              </a:rPr>
              <a:t>, 21(S1), p. 352. Available at: https://doi.org/10.5334/ijic.ICIC20469..</a:t>
            </a:r>
          </a:p>
          <a:p>
            <a:pPr lvl="0" algn="just">
              <a:lnSpc>
                <a:spcPct val="140000"/>
              </a:lnSpc>
              <a:buFont typeface="Wingdings" pitchFamily="2"/>
              <a:buChar char="Ø"/>
            </a:pPr>
            <a:r>
              <a:rPr lang="en-GB" sz="1400">
                <a:latin typeface="Arial" pitchFamily="34"/>
                <a:cs typeface="Arial" pitchFamily="34"/>
              </a:rPr>
              <a:t>Iacobucci, G. (2019) ‘NHS long-term plan: three new models of care that could be replicated across England’, </a:t>
            </a:r>
            <a:r>
              <a:rPr lang="en-GB" sz="1400" i="1">
                <a:latin typeface="Arial" pitchFamily="34"/>
                <a:cs typeface="Arial" pitchFamily="34"/>
              </a:rPr>
              <a:t>BMJ : British Medical Journal (Online), </a:t>
            </a:r>
            <a:r>
              <a:rPr lang="en-GB" sz="1400">
                <a:latin typeface="Arial" pitchFamily="34"/>
                <a:cs typeface="Arial" pitchFamily="34"/>
              </a:rPr>
              <a:t>364.</a:t>
            </a:r>
          </a:p>
          <a:p>
            <a:pPr lvl="0" algn="just">
              <a:lnSpc>
                <a:spcPct val="140000"/>
              </a:lnSpc>
              <a:buFont typeface="Wingdings" pitchFamily="2"/>
              <a:buChar char="Ø"/>
            </a:pPr>
            <a:r>
              <a:rPr lang="en-GB" sz="1400">
                <a:latin typeface="Arial" pitchFamily="34"/>
                <a:cs typeface="Arial" pitchFamily="34"/>
              </a:rPr>
              <a:t>Mind (2025) </a:t>
            </a:r>
            <a:r>
              <a:rPr lang="en-GB" sz="1400" i="1">
                <a:latin typeface="Arial" pitchFamily="34"/>
                <a:cs typeface="Arial" pitchFamily="34"/>
              </a:rPr>
              <a:t>Depression</a:t>
            </a:r>
            <a:r>
              <a:rPr lang="en-GB" sz="1400">
                <a:latin typeface="Arial" pitchFamily="34"/>
                <a:cs typeface="Arial" pitchFamily="34"/>
              </a:rPr>
              <a:t> Available at: </a:t>
            </a:r>
            <a:r>
              <a:rPr lang="en-GB" sz="1400" u="sng">
                <a:latin typeface="Arial" pitchFamily="34"/>
                <a:cs typeface="Arial" pitchFamily="34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https://www.mind.org.uk/information-support/types-of-mental-health-problems/depression/symptoms/#CommonSignsAndSymptomsOfDepression</a:t>
            </a:r>
            <a:r>
              <a:rPr lang="en-GB" sz="1400">
                <a:latin typeface="Arial" pitchFamily="34"/>
                <a:cs typeface="Arial" pitchFamily="34"/>
              </a:rPr>
              <a:t> (Accessed: 15 November 2025).</a:t>
            </a:r>
          </a:p>
          <a:p>
            <a:pPr lvl="0" algn="just">
              <a:lnSpc>
                <a:spcPct val="140000"/>
              </a:lnSpc>
              <a:buFont typeface="Wingdings" pitchFamily="2"/>
              <a:buChar char="Ø"/>
            </a:pPr>
            <a:r>
              <a:rPr lang="en-GB" sz="1400">
                <a:latin typeface="Arial" pitchFamily="34"/>
                <a:cs typeface="Arial" pitchFamily="34"/>
              </a:rPr>
              <a:t> McDaid and A-la, F. (2022)</a:t>
            </a:r>
            <a:r>
              <a:rPr lang="en-GB" sz="1400" i="1">
                <a:latin typeface="Arial" pitchFamily="34"/>
                <a:cs typeface="Arial" pitchFamily="34"/>
              </a:rPr>
              <a:t> The economic case for investing in the prevention of mental health conditions in the UK (Summary)</a:t>
            </a:r>
            <a:r>
              <a:rPr lang="en-GB" sz="1400">
                <a:latin typeface="Arial" pitchFamily="34"/>
                <a:cs typeface="Arial" pitchFamily="34"/>
              </a:rPr>
              <a:t> Available at: </a:t>
            </a:r>
            <a:r>
              <a:rPr lang="en-GB" sz="1400" u="sng">
                <a:latin typeface="Arial" pitchFamily="34"/>
                <a:cs typeface="Arial" pitchFamily="34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https://www.mentalhealth.org.uk/sites/default/files/2022-06/MHF-Investing-in-Prevention-Report-Summary.pdf?utm_source=chatgpt.com</a:t>
            </a:r>
            <a:r>
              <a:rPr lang="en-GB" sz="1400">
                <a:latin typeface="Arial" pitchFamily="34"/>
                <a:cs typeface="Arial" pitchFamily="34"/>
              </a:rPr>
              <a:t> (Accessed: 28 November 2025).</a:t>
            </a:r>
          </a:p>
          <a:p>
            <a:pPr marL="0" lvl="0" indent="0" algn="just">
              <a:lnSpc>
                <a:spcPct val="130000"/>
              </a:lnSpc>
              <a:buNone/>
            </a:pPr>
            <a:endParaRPr lang="en-GB" sz="1300">
              <a:latin typeface="Arial" pitchFamily="34"/>
              <a:cs typeface="Arial" pitchFamily="34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5">
    <p:bg>
      <p:bgPr>
        <a:solidFill>
          <a:srgbClr val="FBE3D6">
            <a:alpha val="9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817465-8581-1B0E-0B21-F6305F91B10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08073" y="365129"/>
            <a:ext cx="5287929" cy="446400"/>
          </a:xfrm>
        </p:spPr>
        <p:txBody>
          <a:bodyPr/>
          <a:lstStyle/>
          <a:p>
            <a:pPr lvl="0"/>
            <a:r>
              <a:rPr lang="en-GB" sz="2000" b="1">
                <a:latin typeface="Arial" pitchFamily="34"/>
                <a:cs typeface="Arial" pitchFamily="34"/>
              </a:rPr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FDE1C3-6707-D269-4554-8618231172CB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223287" y="701747"/>
            <a:ext cx="11685181" cy="5631103"/>
          </a:xfrm>
        </p:spPr>
        <p:txBody>
          <a:bodyPr/>
          <a:lstStyle/>
          <a:p>
            <a:pPr lvl="0" algn="just">
              <a:lnSpc>
                <a:spcPct val="130000"/>
              </a:lnSpc>
              <a:buFont typeface="Wingdings" pitchFamily="2"/>
              <a:buChar char="Ø"/>
            </a:pPr>
            <a:r>
              <a:rPr lang="en-GB" sz="1400">
                <a:latin typeface="Arial" pitchFamily="34"/>
                <a:cs typeface="Arial" pitchFamily="34"/>
              </a:rPr>
              <a:t>NHS (2023) </a:t>
            </a:r>
            <a:r>
              <a:rPr lang="en-GB" sz="1400" i="1">
                <a:latin typeface="Arial" pitchFamily="34"/>
                <a:cs typeface="Arial" pitchFamily="34"/>
              </a:rPr>
              <a:t>Overview - Depression- in Adults. </a:t>
            </a:r>
            <a:r>
              <a:rPr lang="en-GB" sz="1400">
                <a:latin typeface="Arial" pitchFamily="34"/>
                <a:cs typeface="Arial" pitchFamily="34"/>
              </a:rPr>
              <a:t>Available at: </a:t>
            </a:r>
            <a:r>
              <a:rPr lang="en-GB" sz="1400">
                <a:latin typeface="Arial" pitchFamily="34"/>
                <a:cs typeface="Arial" pitchFamily="34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https://www.nhs.uk/mental-health/conditions/depression-in-adults/overview/#:~:text=Living%20with%20depression,can%20also%20be%20very%20supportive</a:t>
            </a:r>
            <a:r>
              <a:rPr lang="en-GB" sz="1400">
                <a:latin typeface="Arial" pitchFamily="34"/>
                <a:cs typeface="Arial" pitchFamily="34"/>
              </a:rPr>
              <a:t>  (Accessed 28 November 2025).</a:t>
            </a:r>
          </a:p>
          <a:p>
            <a:pPr lvl="0" algn="just">
              <a:lnSpc>
                <a:spcPct val="130000"/>
              </a:lnSpc>
              <a:buFont typeface="Wingdings" pitchFamily="2"/>
              <a:buChar char="Ø"/>
            </a:pPr>
            <a:r>
              <a:rPr lang="en-GB" sz="1400">
                <a:latin typeface="Arial" pitchFamily="34"/>
                <a:cs typeface="Arial" pitchFamily="34"/>
              </a:rPr>
              <a:t>NHS (2023) </a:t>
            </a:r>
            <a:r>
              <a:rPr lang="en-GB" sz="1400" i="1">
                <a:latin typeface="Arial" pitchFamily="34"/>
                <a:cs typeface="Arial" pitchFamily="34"/>
              </a:rPr>
              <a:t>Causes - Depression in adults. Available at</a:t>
            </a:r>
            <a:r>
              <a:rPr lang="en-GB" sz="1400">
                <a:latin typeface="Arial" pitchFamily="34"/>
                <a:cs typeface="Arial" pitchFamily="34"/>
              </a:rPr>
              <a:t>: </a:t>
            </a:r>
            <a:r>
              <a:rPr lang="en-GB" sz="1400" u="sng">
                <a:latin typeface="Arial" pitchFamily="34"/>
                <a:cs typeface="Arial" pitchFamily="34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https://www.nhs.uk/mental-health/conditions/depression-in-adults/causes/</a:t>
            </a:r>
            <a:r>
              <a:rPr lang="en-GB" sz="1400">
                <a:latin typeface="Arial" pitchFamily="34"/>
                <a:cs typeface="Arial" pitchFamily="34"/>
              </a:rPr>
              <a:t> (Accessed 15 November 2025).</a:t>
            </a:r>
          </a:p>
          <a:p>
            <a:pPr lvl="0" algn="just">
              <a:lnSpc>
                <a:spcPct val="130000"/>
              </a:lnSpc>
              <a:buFont typeface="Wingdings" pitchFamily="2"/>
              <a:buChar char="Ø"/>
            </a:pPr>
            <a:r>
              <a:rPr lang="en-GB" sz="1400">
                <a:latin typeface="Arial" pitchFamily="34"/>
                <a:cs typeface="Arial" pitchFamily="34"/>
              </a:rPr>
              <a:t>NHS England (n.d)  </a:t>
            </a:r>
            <a:r>
              <a:rPr lang="en-GB" sz="1400" i="1">
                <a:latin typeface="Arial" pitchFamily="34"/>
                <a:cs typeface="Arial" pitchFamily="34"/>
              </a:rPr>
              <a:t>Social Prescribing. </a:t>
            </a:r>
            <a:r>
              <a:rPr lang="en-GB" sz="1400">
                <a:latin typeface="Arial" pitchFamily="34"/>
                <a:cs typeface="Arial" pitchFamily="34"/>
              </a:rPr>
              <a:t>Available at: </a:t>
            </a:r>
            <a:r>
              <a:rPr lang="en-GB" sz="1400">
                <a:latin typeface="Arial" pitchFamily="34"/>
                <a:cs typeface="Arial" pitchFamily="34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https://www.england.nhs.uk/personalisedcare/social-prescribing/#:~:text=What%20is%20social%20prescribing?,in%20our%20frequently%20asked%20questions</a:t>
            </a:r>
            <a:r>
              <a:rPr lang="en-GB" sz="1400">
                <a:latin typeface="Arial" pitchFamily="34"/>
                <a:cs typeface="Arial" pitchFamily="34"/>
              </a:rPr>
              <a:t>. (Accessed: 5 December 2025).</a:t>
            </a:r>
          </a:p>
          <a:p>
            <a:pPr lvl="0" algn="just">
              <a:lnSpc>
                <a:spcPct val="130000"/>
              </a:lnSpc>
              <a:buFont typeface="Wingdings" pitchFamily="2"/>
              <a:buChar char="Ø"/>
            </a:pPr>
            <a:r>
              <a:rPr lang="en-GB" sz="1400">
                <a:latin typeface="Arial" pitchFamily="34"/>
                <a:cs typeface="Arial" pitchFamily="34"/>
              </a:rPr>
              <a:t>NHS (2025) </a:t>
            </a:r>
            <a:r>
              <a:rPr lang="en-GB" sz="1400" i="1">
                <a:latin typeface="Arial" pitchFamily="34"/>
                <a:cs typeface="Arial" pitchFamily="34"/>
              </a:rPr>
              <a:t>Cognitive behavioural therapy (CBT).</a:t>
            </a:r>
            <a:r>
              <a:rPr lang="en-GB" sz="1400">
                <a:latin typeface="Arial" pitchFamily="34"/>
                <a:cs typeface="Arial" pitchFamily="34"/>
              </a:rPr>
              <a:t> Available at: </a:t>
            </a:r>
            <a:r>
              <a:rPr lang="en-GB" sz="1400" u="sng">
                <a:latin typeface="Arial" pitchFamily="34"/>
                <a:cs typeface="Arial" pitchFamily="34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https://www.nhs.uk/tests-and-treatments/cognitive-behavioural-therapy-cbt/#:~:text=After%20you%20have%20CBT,a%20different%20type%20of%20treatment</a:t>
            </a:r>
            <a:r>
              <a:rPr lang="en-GB" sz="1400">
                <a:latin typeface="Arial" pitchFamily="34"/>
                <a:cs typeface="Arial" pitchFamily="34"/>
              </a:rPr>
              <a:t>. (Accessed, 20 November 2025).</a:t>
            </a:r>
          </a:p>
          <a:p>
            <a:pPr marL="171450" lvl="0" indent="-171450" algn="just">
              <a:lnSpc>
                <a:spcPct val="130000"/>
              </a:lnSpc>
              <a:buFont typeface="Wingdings" pitchFamily="2"/>
              <a:buChar char="Ø"/>
            </a:pPr>
            <a:r>
              <a:rPr lang="en-GB" sz="1400">
                <a:latin typeface="Arial" pitchFamily="34"/>
                <a:cs typeface="Arial" pitchFamily="34"/>
              </a:rPr>
              <a:t>NICE (2025) </a:t>
            </a:r>
            <a:r>
              <a:rPr lang="en-GB" sz="1400" i="1">
                <a:latin typeface="Arial" pitchFamily="34"/>
                <a:cs typeface="Arial" pitchFamily="34"/>
              </a:rPr>
              <a:t>How should I assess a person with suspected depression</a:t>
            </a:r>
            <a:r>
              <a:rPr lang="en-GB" sz="1400">
                <a:latin typeface="Arial" pitchFamily="34"/>
                <a:cs typeface="Arial" pitchFamily="34"/>
              </a:rPr>
              <a:t>? Available at: </a:t>
            </a:r>
            <a:r>
              <a:rPr lang="en-GB" sz="1400" u="sng">
                <a:latin typeface="Arial" pitchFamily="34"/>
                <a:cs typeface="Arial" pitchFamily="34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https://cks.nice.org.uk/topics/depression/diagnosis/assessment/</a:t>
            </a:r>
            <a:r>
              <a:rPr lang="en-GB" sz="1400">
                <a:latin typeface="Arial" pitchFamily="34"/>
                <a:cs typeface="Arial" pitchFamily="34"/>
              </a:rPr>
              <a:t> (Accessed: 17 November 2025). </a:t>
            </a:r>
          </a:p>
          <a:p>
            <a:pPr marL="171450" lvl="0" indent="-171450">
              <a:lnSpc>
                <a:spcPct val="130000"/>
              </a:lnSpc>
              <a:buFont typeface="Wingdings" pitchFamily="2"/>
              <a:buChar char="Ø"/>
            </a:pPr>
            <a:r>
              <a:rPr lang="en-GB" sz="1400">
                <a:latin typeface="Arial" pitchFamily="34"/>
                <a:cs typeface="Arial" pitchFamily="34"/>
              </a:rPr>
              <a:t>NICE (2022) </a:t>
            </a:r>
            <a:r>
              <a:rPr lang="en-GB" sz="1400" i="1">
                <a:latin typeface="Arial" pitchFamily="34"/>
                <a:cs typeface="Arial" pitchFamily="34"/>
              </a:rPr>
              <a:t>Depression in adults: treatment and management.</a:t>
            </a:r>
            <a:r>
              <a:rPr lang="en-GB" sz="1400">
                <a:latin typeface="Arial" pitchFamily="34"/>
                <a:cs typeface="Arial" pitchFamily="34"/>
              </a:rPr>
              <a:t> Available at: </a:t>
            </a:r>
            <a:r>
              <a:rPr lang="en-GB" sz="1400" u="sng">
                <a:latin typeface="Arial" pitchFamily="34"/>
                <a:cs typeface="Arial" pitchFamily="34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https://www.nice.org.uk/guidance/ng222/chapter/Recommendations#principles-of-care</a:t>
            </a:r>
            <a:r>
              <a:rPr lang="en-GB" sz="1400">
                <a:latin typeface="Arial" pitchFamily="34"/>
                <a:cs typeface="Arial" pitchFamily="34"/>
              </a:rPr>
              <a:t>  (Accessed: 17 November 2025).</a:t>
            </a:r>
          </a:p>
          <a:p>
            <a:pPr marL="171450" lvl="0" indent="-171450">
              <a:lnSpc>
                <a:spcPct val="130000"/>
              </a:lnSpc>
              <a:buFont typeface="Wingdings" pitchFamily="2"/>
              <a:buChar char="Ø"/>
            </a:pPr>
            <a:r>
              <a:rPr lang="en-GB" sz="1400">
                <a:latin typeface="Arial" pitchFamily="34"/>
                <a:cs typeface="Arial" pitchFamily="34"/>
              </a:rPr>
              <a:t>NICE (2022) </a:t>
            </a:r>
            <a:r>
              <a:rPr lang="en-GB" sz="1400" i="1">
                <a:latin typeface="Arial" pitchFamily="34"/>
                <a:cs typeface="Arial" pitchFamily="34"/>
              </a:rPr>
              <a:t>Depression in adults: treatment and management. </a:t>
            </a:r>
            <a:r>
              <a:rPr lang="en-GB" sz="1400">
                <a:latin typeface="Arial" pitchFamily="34"/>
                <a:cs typeface="Arial" pitchFamily="34"/>
              </a:rPr>
              <a:t>Available at: </a:t>
            </a:r>
            <a:r>
              <a:rPr lang="en-GB" sz="1400">
                <a:latin typeface="Arial" pitchFamily="34"/>
                <a:cs typeface="Arial" pitchFamily="34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https://www.nice.org.uk/guidance/ng222</a:t>
            </a:r>
            <a:r>
              <a:rPr lang="en-GB" sz="1400">
                <a:latin typeface="Arial" pitchFamily="34"/>
                <a:cs typeface="Arial" pitchFamily="34"/>
              </a:rPr>
              <a:t> (Accessed: 1 December 2025).</a:t>
            </a:r>
          </a:p>
          <a:p>
            <a:pPr marL="171450" lvl="0" indent="-171450">
              <a:lnSpc>
                <a:spcPct val="130000"/>
              </a:lnSpc>
              <a:buFont typeface="Wingdings" pitchFamily="2"/>
              <a:buChar char="Ø"/>
            </a:pPr>
            <a:r>
              <a:rPr lang="en-GB" sz="1400">
                <a:latin typeface="Arial" pitchFamily="34"/>
                <a:cs typeface="Arial" pitchFamily="34"/>
              </a:rPr>
              <a:t>NHS England (n.d) </a:t>
            </a:r>
            <a:r>
              <a:rPr lang="en-GB" sz="1400" i="1">
                <a:latin typeface="Arial" pitchFamily="34"/>
                <a:cs typeface="Arial" pitchFamily="34"/>
              </a:rPr>
              <a:t>Comprehensive model of personalised care</a:t>
            </a:r>
            <a:r>
              <a:rPr lang="en-GB" sz="1400">
                <a:latin typeface="Arial" pitchFamily="34"/>
                <a:cs typeface="Arial" pitchFamily="34"/>
              </a:rPr>
              <a:t>. Available at: </a:t>
            </a:r>
            <a:r>
              <a:rPr lang="en-GB" sz="1400">
                <a:latin typeface="Arial" pitchFamily="34"/>
                <a:cs typeface="Arial" pitchFamily="34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https://www.england.nhs.uk/personalisedcare/comprehensive-model-of</a:t>
            </a:r>
            <a:r>
              <a:rPr lang="en-GB" sz="1400">
                <a:latin typeface="Arial" pitchFamily="34"/>
                <a:cs typeface="Arial" pitchFamily="34"/>
              </a:rPr>
              <a:t>  -personalised-care/ </a:t>
            </a:r>
            <a:r>
              <a:rPr lang="en-GB" sz="1400" u="sng">
                <a:latin typeface="Arial" pitchFamily="34"/>
                <a:cs typeface="Arial" pitchFamily="34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/</a:t>
            </a:r>
            <a:r>
              <a:rPr lang="en-GB" sz="1400">
                <a:latin typeface="Arial" pitchFamily="34"/>
                <a:cs typeface="Arial" pitchFamily="34"/>
              </a:rPr>
              <a:t> (Accessed: 28 November 2025).</a:t>
            </a:r>
          </a:p>
          <a:p>
            <a:pPr marL="171450" lvl="0" indent="-171450">
              <a:lnSpc>
                <a:spcPct val="130000"/>
              </a:lnSpc>
              <a:buFont typeface="Wingdings" pitchFamily="2"/>
              <a:buChar char="Ø"/>
            </a:pPr>
            <a:endParaRPr lang="en-GB" sz="1300">
              <a:latin typeface="Arial" pitchFamily="34"/>
              <a:cs typeface="Arial" pitchFamily="34"/>
            </a:endParaRPr>
          </a:p>
          <a:p>
            <a:pPr lvl="0">
              <a:lnSpc>
                <a:spcPct val="50000"/>
              </a:lnSpc>
            </a:pPr>
            <a:endParaRPr lang="en-GB" sz="70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2">
    <p:bg>
      <p:bgPr>
        <a:solidFill>
          <a:srgbClr val="FBE3D6">
            <a:alpha val="9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7CB02AD-DA35-99DB-B2AE-DA98BEDD76EA}"/>
              </a:ext>
            </a:extLst>
          </p:cNvPr>
          <p:cNvSpPr/>
          <p:nvPr/>
        </p:nvSpPr>
        <p:spPr>
          <a:xfrm>
            <a:off x="138220" y="604711"/>
            <a:ext cx="11759613" cy="5681551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171450" marR="0" lvl="0" indent="-17145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NICE (2025)</a:t>
            </a:r>
            <a:r>
              <a:rPr lang="en-GB" sz="1400" b="0" i="1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 Depression.</a:t>
            </a:r>
            <a:r>
              <a:rPr lang="en-GB" sz="14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 Available at: </a:t>
            </a:r>
            <a:r>
              <a:rPr lang="en-GB" sz="1400" b="0" i="0" u="sng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https://cks.nice.org.uk/topics/depression/</a:t>
            </a:r>
            <a:r>
              <a:rPr lang="en-GB" sz="14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 (Accessed 15 November 2025). NICE (2025) How should I assess a person with suspected depression? Available at: </a:t>
            </a:r>
            <a:r>
              <a:rPr lang="en-GB" sz="1400" b="0" i="0" u="sng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https://cks.nice.org.uk/topics/depression/diagnosis/assessment/</a:t>
            </a:r>
            <a:r>
              <a:rPr lang="en-GB" sz="14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 (Accessed: 17 November 2025).</a:t>
            </a:r>
          </a:p>
          <a:p>
            <a:pPr marL="171450" marR="0" lvl="0" indent="-17145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Offshore (2025) </a:t>
            </a:r>
            <a:r>
              <a:rPr lang="en-GB" sz="1400" b="0" i="1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Depression: Recognising Symptoms And Seeking Help.</a:t>
            </a:r>
            <a:r>
              <a:rPr lang="en-GB" sz="14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 Available at: </a:t>
            </a:r>
            <a:r>
              <a:rPr lang="en-GB" sz="1400" b="0" i="0" u="sng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https://www.offshorecheapmeds.com/blog/depression-symptoms-seeking-help/</a:t>
            </a:r>
            <a:r>
              <a:rPr lang="en-GB" sz="14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 (Accessed 15 November 2025).</a:t>
            </a:r>
          </a:p>
          <a:p>
            <a:pPr marL="171450" marR="0" lvl="0" indent="-17145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 Office for Health Improvement and Disparities (2022) </a:t>
            </a:r>
            <a:r>
              <a:rPr lang="en-GB" sz="1400" b="0" i="1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Social prescribing: applying All Our Health</a:t>
            </a:r>
            <a:r>
              <a:rPr lang="en-GB" sz="14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. Available at: </a:t>
            </a:r>
            <a:r>
              <a:rPr lang="en-GB" sz="1400" b="0" i="0" u="sng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https://www.gov.uk/government/publications/social-prescribing-applying-all-our-health/social-prescribing-applying-all-our-health#:~:text=Social%20prescribing%20improves%20outcomes%20for,walking%2C%20singing%20or%20gardening%20groups</a:t>
            </a:r>
            <a:r>
              <a:rPr lang="en-GB" sz="14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.(Accessed: 29 November 2025).</a:t>
            </a:r>
          </a:p>
          <a:p>
            <a:pPr marL="171450" marR="0" lvl="0" indent="-17145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Office for National Statistics (2022) </a:t>
            </a:r>
            <a:r>
              <a:rPr lang="en-GB" sz="1400" b="0" i="1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Cost of living and depression in adults, Great Britain: 29 September to 23 October 2022. </a:t>
            </a:r>
            <a:r>
              <a:rPr lang="en-GB" sz="14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Available at: </a:t>
            </a:r>
            <a:r>
              <a:rPr lang="en-GB" sz="1400" b="0" i="0" u="sng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https://www.ons.gov.uk/peoplepopulationandcommunity/healthandsocialcare/mentalhealth/articles/costoflivinganddepressioninadultsgreatbritain/29septemberto23october2022</a:t>
            </a:r>
            <a:r>
              <a:rPr lang="en-GB" sz="14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. (Accessed: 29 November 2025).</a:t>
            </a:r>
          </a:p>
          <a:p>
            <a:pPr marL="0" marR="0" lvl="0" indent="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Oude Voshaar, R.C. (2023) ‘The “discontinuity hypothesis” of depression in later life—clinical and research implications’, </a:t>
            </a:r>
            <a:r>
              <a:rPr lang="en-GB" sz="1400" b="0" i="1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Age and ageing</a:t>
            </a:r>
            <a:r>
              <a:rPr lang="en-GB" sz="14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, 52(12). Available at: </a:t>
            </a:r>
            <a:r>
              <a:rPr lang="en-GB" sz="1400" b="0" i="0" u="sng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https://doi.org/10.1093/ageing/afad239</a:t>
            </a:r>
            <a:endParaRPr lang="en-GB" sz="1400" b="0" i="0" u="sng" strike="noStrike" kern="1200" cap="none" spc="0" baseline="0">
              <a:solidFill>
                <a:srgbClr val="000000"/>
              </a:solidFill>
              <a:uFillTx/>
              <a:latin typeface="Arial" pitchFamily="34"/>
              <a:cs typeface="Arial" pitchFamily="34"/>
            </a:endParaRPr>
          </a:p>
          <a:p>
            <a:pPr marL="0" marR="0" lvl="0" indent="0" algn="l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400" b="0" i="0" u="none" strike="noStrike" kern="1200" cap="none" spc="0" baseline="0">
              <a:solidFill>
                <a:srgbClr val="000000"/>
              </a:solidFill>
              <a:uFillTx/>
              <a:latin typeface="Arial" pitchFamily="34"/>
              <a:cs typeface="Arial" pitchFamily="34"/>
            </a:endParaRPr>
          </a:p>
          <a:p>
            <a:pPr marL="0" marR="0" lvl="0" indent="0" algn="l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400" b="0" i="0" u="none" strike="noStrike" kern="1200" cap="none" spc="0" baseline="0">
              <a:solidFill>
                <a:srgbClr val="000000"/>
              </a:solidFill>
              <a:uFillTx/>
              <a:latin typeface="Arial" pitchFamily="34"/>
              <a:cs typeface="Arial" pitchFamily="34"/>
            </a:endParaRPr>
          </a:p>
          <a:p>
            <a:pPr marL="171450" marR="0" lvl="0" indent="-171450" algn="l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Arial" pitchFamily="34"/>
              <a:cs typeface="Arial" pitchFamily="34"/>
            </a:endParaRP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effectLst>
                <a:outerShdw dist="19048" dir="2700000">
                  <a:srgbClr val="000000"/>
                </a:outerShdw>
              </a:effectLst>
              <a:uFillTx/>
              <a:latin typeface="Arial" pitchFamily="34"/>
              <a:cs typeface="Arial" pitchFamily="34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B449D13-48F9-4249-93B7-830B40F57832}"/>
              </a:ext>
            </a:extLst>
          </p:cNvPr>
          <p:cNvSpPr/>
          <p:nvPr/>
        </p:nvSpPr>
        <p:spPr>
          <a:xfrm>
            <a:off x="1621660" y="204597"/>
            <a:ext cx="3761869" cy="400114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000" b="1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References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4">
    <p:bg>
      <p:bgPr>
        <a:solidFill>
          <a:srgbClr val="FBE3D6">
            <a:alpha val="9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6B6898-33CD-A570-C0BB-CF8E1316C08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3" y="341089"/>
            <a:ext cx="6423833" cy="477618"/>
          </a:xfrm>
        </p:spPr>
        <p:txBody>
          <a:bodyPr/>
          <a:lstStyle/>
          <a:p>
            <a:pPr lvl="0"/>
            <a:r>
              <a:rPr lang="en-GB" sz="2000" b="1">
                <a:latin typeface="Arial" pitchFamily="34"/>
                <a:cs typeface="Arial" pitchFamily="34"/>
              </a:rPr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41E1CA-A637-A602-32F7-14C12C0BEC07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201881" y="902969"/>
            <a:ext cx="11685318" cy="5476561"/>
          </a:xfrm>
        </p:spPr>
        <p:txBody>
          <a:bodyPr/>
          <a:lstStyle/>
          <a:p>
            <a:pPr lvl="0">
              <a:lnSpc>
                <a:spcPct val="150000"/>
              </a:lnSpc>
              <a:buFont typeface="Wingdings" pitchFamily="2"/>
              <a:buChar char="Ø"/>
            </a:pPr>
            <a:r>
              <a:rPr lang="en-GB" sz="1400">
                <a:latin typeface="Arial" pitchFamily="34"/>
                <a:cs typeface="Arial" pitchFamily="34"/>
              </a:rPr>
              <a:t>Pattemore, C. (2022) </a:t>
            </a:r>
            <a:r>
              <a:rPr lang="en-GB" sz="1400" i="1">
                <a:latin typeface="Arial" pitchFamily="34"/>
                <a:cs typeface="Arial" pitchFamily="34"/>
              </a:rPr>
              <a:t>Talk Therapy May Improve Depression, Anxiety in People with Dementia. </a:t>
            </a:r>
            <a:r>
              <a:rPr lang="en-GB" sz="1400">
                <a:latin typeface="Arial" pitchFamily="34"/>
                <a:cs typeface="Arial" pitchFamily="34"/>
              </a:rPr>
              <a:t>Available at:  </a:t>
            </a:r>
            <a:r>
              <a:rPr lang="en-GB" sz="1400" u="sng">
                <a:latin typeface="Arial" pitchFamily="34"/>
                <a:cs typeface="Arial" pitchFamily="34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https://www.healthline.com/health-news/talk-therapy-may-improve-depression-anxiety-in-people-with-dementia</a:t>
            </a:r>
            <a:r>
              <a:rPr lang="en-GB" sz="1400">
                <a:latin typeface="Arial" pitchFamily="34"/>
                <a:cs typeface="Arial" pitchFamily="34"/>
              </a:rPr>
              <a:t> (Accessed: 20  November 2025).</a:t>
            </a:r>
            <a:endParaRPr lang="en-GB" sz="1400" kern="0">
              <a:latin typeface="Arial" pitchFamily="34"/>
              <a:cs typeface="Arial" pitchFamily="34"/>
            </a:endParaRPr>
          </a:p>
          <a:p>
            <a:pPr marL="342900" lvl="0" indent="-342900" algn="just">
              <a:lnSpc>
                <a:spcPct val="150000"/>
              </a:lnSpc>
              <a:spcBef>
                <a:spcPts val="0"/>
              </a:spcBef>
              <a:buFont typeface="Wingdings" pitchFamily="2"/>
              <a:buChar char="Ø"/>
            </a:pPr>
            <a:r>
              <a:rPr lang="en-GB" sz="1400" kern="0">
                <a:latin typeface="Arial" pitchFamily="34"/>
                <a:cs typeface="Arial" pitchFamily="34"/>
              </a:rPr>
              <a:t>Psychiatrist in Rohini (2021) </a:t>
            </a:r>
            <a:r>
              <a:rPr lang="en-GB" sz="1400" i="1" kern="0">
                <a:latin typeface="Arial" pitchFamily="34"/>
                <a:cs typeface="Arial" pitchFamily="34"/>
              </a:rPr>
              <a:t>Understanding the Main Causes of Depression.</a:t>
            </a:r>
            <a:r>
              <a:rPr lang="en-GB" sz="1400" kern="0">
                <a:latin typeface="Arial" pitchFamily="34"/>
                <a:cs typeface="Arial" pitchFamily="34"/>
              </a:rPr>
              <a:t> Available at: </a:t>
            </a:r>
            <a:r>
              <a:rPr lang="en-GB" sz="1400" u="sng" kern="0">
                <a:latin typeface="Arial" pitchFamily="34"/>
                <a:cs typeface="Arial" pitchFamily="34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https://www.psychiatristinrohini.in/blog/2021/02/09/understanding-the-main-causes-of-depression/</a:t>
            </a:r>
            <a:r>
              <a:rPr lang="en-GB" sz="1400" kern="0">
                <a:latin typeface="Arial" pitchFamily="34"/>
                <a:cs typeface="Arial" pitchFamily="34"/>
              </a:rPr>
              <a:t> (Accessed: 15 November 2025).</a:t>
            </a:r>
          </a:p>
          <a:p>
            <a:pPr marL="285750" lvl="0" indent="-285750" algn="just">
              <a:lnSpc>
                <a:spcPct val="150000"/>
              </a:lnSpc>
              <a:spcBef>
                <a:spcPts val="0"/>
              </a:spcBef>
              <a:buFont typeface="Wingdings" pitchFamily="2"/>
              <a:buChar char="Ø"/>
            </a:pPr>
            <a:r>
              <a:rPr lang="en-GB" sz="1400" kern="0">
                <a:latin typeface="Arial" pitchFamily="34"/>
                <a:cs typeface="Arial" pitchFamily="34"/>
              </a:rPr>
              <a:t>Priory (2025) </a:t>
            </a:r>
            <a:r>
              <a:rPr lang="en-GB" sz="1400" i="1" kern="0">
                <a:latin typeface="Arial" pitchFamily="34"/>
                <a:cs typeface="Arial" pitchFamily="34"/>
              </a:rPr>
              <a:t>Prevalence and demographics.</a:t>
            </a:r>
            <a:r>
              <a:rPr lang="en-GB" sz="1400" kern="0">
                <a:latin typeface="Arial" pitchFamily="34"/>
                <a:cs typeface="Arial" pitchFamily="34"/>
              </a:rPr>
              <a:t> Available at: </a:t>
            </a:r>
            <a:r>
              <a:rPr lang="en-GB" sz="1400" u="sng" kern="0">
                <a:latin typeface="Arial" pitchFamily="34"/>
                <a:cs typeface="Arial" pitchFamily="34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https://www.priorygroup.com/mental-health/depression-treatment/depression-statistics</a:t>
            </a:r>
            <a:r>
              <a:rPr lang="en-GB" sz="1400" kern="0">
                <a:latin typeface="Arial" pitchFamily="34"/>
                <a:cs typeface="Arial" pitchFamily="34"/>
              </a:rPr>
              <a:t> (Accessed:16 November 2025).</a:t>
            </a:r>
          </a:p>
          <a:p>
            <a:pPr marL="285750" lvl="0" indent="-285750" algn="just">
              <a:lnSpc>
                <a:spcPct val="150000"/>
              </a:lnSpc>
              <a:spcBef>
                <a:spcPts val="0"/>
              </a:spcBef>
              <a:buFont typeface="Wingdings" pitchFamily="2"/>
              <a:buChar char="Ø"/>
            </a:pPr>
            <a:r>
              <a:rPr lang="en-GB" sz="1400">
                <a:latin typeface="Arial" pitchFamily="34"/>
                <a:cs typeface="Arial" pitchFamily="34"/>
              </a:rPr>
              <a:t>Senra, H. and McPherson, S. (2021) ‘Depression in disabling medical conditions - current perspectives’, </a:t>
            </a:r>
            <a:r>
              <a:rPr lang="en-GB" sz="1400" i="1">
                <a:latin typeface="Arial" pitchFamily="34"/>
                <a:cs typeface="Arial" pitchFamily="34"/>
              </a:rPr>
              <a:t>International review of psychiatry (Abingdon, England)</a:t>
            </a:r>
            <a:r>
              <a:rPr lang="en-GB" sz="1400">
                <a:latin typeface="Arial" pitchFamily="34"/>
                <a:cs typeface="Arial" pitchFamily="34"/>
              </a:rPr>
              <a:t>, 33(3), pp. 312–325. Available at: https://doi.org/10.1080/09540261.2021.1887823.</a:t>
            </a:r>
            <a:endParaRPr lang="en-GB" sz="1400" kern="0">
              <a:latin typeface="Arial" pitchFamily="34"/>
              <a:cs typeface="Arial" pitchFamily="34"/>
            </a:endParaRPr>
          </a:p>
          <a:p>
            <a:pPr marL="285750" lvl="0" indent="-285750" algn="just">
              <a:lnSpc>
                <a:spcPct val="150000"/>
              </a:lnSpc>
              <a:spcBef>
                <a:spcPts val="0"/>
              </a:spcBef>
              <a:buFont typeface="Wingdings" pitchFamily="2"/>
              <a:buChar char="Ø"/>
            </a:pPr>
            <a:r>
              <a:rPr lang="en-GB" sz="1400" kern="0">
                <a:latin typeface="Arial" pitchFamily="34"/>
                <a:cs typeface="Arial" pitchFamily="34"/>
              </a:rPr>
              <a:t>Sprint Medical (2022) </a:t>
            </a:r>
            <a:r>
              <a:rPr lang="en-GB" sz="1400" i="1" kern="0">
                <a:latin typeface="Arial" pitchFamily="34"/>
                <a:cs typeface="Arial" pitchFamily="34"/>
              </a:rPr>
              <a:t>Depression</a:t>
            </a:r>
            <a:r>
              <a:rPr lang="en-GB" sz="1400" kern="0">
                <a:latin typeface="Arial" pitchFamily="34"/>
                <a:cs typeface="Arial" pitchFamily="34"/>
              </a:rPr>
              <a:t> - </a:t>
            </a:r>
            <a:r>
              <a:rPr lang="en-GB" sz="1400" i="1" kern="0">
                <a:latin typeface="Arial" pitchFamily="34"/>
                <a:cs typeface="Arial" pitchFamily="34"/>
              </a:rPr>
              <a:t>Symptoms, Causes and Treatment</a:t>
            </a:r>
            <a:r>
              <a:rPr lang="en-GB" sz="1400" kern="0">
                <a:latin typeface="Arial" pitchFamily="34"/>
                <a:cs typeface="Arial" pitchFamily="34"/>
              </a:rPr>
              <a:t>. Available at: </a:t>
            </a:r>
            <a:r>
              <a:rPr lang="en-GB" sz="1400" u="sng" kern="0">
                <a:latin typeface="Arial" pitchFamily="34"/>
                <a:cs typeface="Arial" pitchFamily="34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https://sprintmedical.in/blog/depression-causes-symptoms-and-treatment</a:t>
            </a:r>
            <a:r>
              <a:rPr lang="en-GB" sz="1400" kern="0">
                <a:latin typeface="Arial" pitchFamily="34"/>
                <a:cs typeface="Arial" pitchFamily="34"/>
              </a:rPr>
              <a:t> (Accessed: 15 November).</a:t>
            </a:r>
          </a:p>
          <a:p>
            <a:pPr marL="285750" lvl="0" indent="-285750" algn="just">
              <a:lnSpc>
                <a:spcPct val="150000"/>
              </a:lnSpc>
              <a:spcBef>
                <a:spcPts val="0"/>
              </a:spcBef>
              <a:buFont typeface="Wingdings" pitchFamily="2"/>
              <a:buChar char="Ø"/>
            </a:pPr>
            <a:r>
              <a:rPr lang="en-GB" sz="1400" kern="0">
                <a:latin typeface="Arial" pitchFamily="34"/>
                <a:cs typeface="Arial" pitchFamily="34"/>
              </a:rPr>
              <a:t>Singh, B., Olds, T., Curtis, R., Dumuid, D., Virgara, R., Watson, A., Szeto, K., O’Connor, E., Ferguson, T., Eglitis, E., Miatke, A., Simpson, C.E.M. and Maher, C. (2023) ‘Effectiveness of physical activity interventions for improving depression, anxiety and distress: an overview of systematic reviews’, </a:t>
            </a:r>
            <a:r>
              <a:rPr lang="en-GB" sz="1400" i="1" kern="0">
                <a:latin typeface="Arial" pitchFamily="34"/>
                <a:cs typeface="Arial" pitchFamily="34"/>
              </a:rPr>
              <a:t>British journal of Sports Medicine</a:t>
            </a:r>
            <a:r>
              <a:rPr lang="en-GB" sz="1400" kern="0">
                <a:latin typeface="Arial" pitchFamily="34"/>
                <a:cs typeface="Arial" pitchFamily="34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spcBef>
                <a:spcPts val="0"/>
              </a:spcBef>
              <a:buFont typeface="Wingdings" pitchFamily="2"/>
              <a:buChar char="Ø"/>
            </a:pPr>
            <a:r>
              <a:rPr lang="en-GB" sz="1400" kern="0">
                <a:latin typeface="Arial" pitchFamily="34"/>
                <a:cs typeface="Arial" pitchFamily="34"/>
              </a:rPr>
              <a:t>WHO (2025). </a:t>
            </a:r>
            <a:r>
              <a:rPr lang="en-GB" sz="1400" i="1" kern="0">
                <a:latin typeface="Arial" pitchFamily="34"/>
                <a:cs typeface="Arial" pitchFamily="34"/>
              </a:rPr>
              <a:t>Depressive disorder (depression).</a:t>
            </a:r>
            <a:r>
              <a:rPr lang="en-GB" sz="1400" kern="0">
                <a:latin typeface="Arial" pitchFamily="34"/>
                <a:cs typeface="Arial" pitchFamily="34"/>
              </a:rPr>
              <a:t>Available at: </a:t>
            </a:r>
            <a:r>
              <a:rPr lang="en-GB" sz="1400" u="sng" kern="0">
                <a:latin typeface="Arial" pitchFamily="34"/>
                <a:cs typeface="Arial" pitchFamily="34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https://www.who.int/news-room/fact-sheets/detail/depression#:~:text=Key%20facts,among%20women%20than%20among%20men.(Accessed</a:t>
            </a:r>
            <a:r>
              <a:rPr lang="en-GB" sz="1400" kern="0">
                <a:latin typeface="Arial" pitchFamily="34"/>
                <a:cs typeface="Arial" pitchFamily="34"/>
              </a:rPr>
              <a:t>: 16 November 2025).</a:t>
            </a:r>
          </a:p>
          <a:p>
            <a:pPr lvl="0">
              <a:lnSpc>
                <a:spcPct val="60000"/>
              </a:lnSpc>
            </a:pPr>
            <a:endParaRPr lang="en-GB" sz="10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Facet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4915</TotalTime>
  <Words>3585</Words>
  <Application>Microsoft Office PowerPoint</Application>
  <PresentationFormat>Widescreen</PresentationFormat>
  <Paragraphs>231</Paragraphs>
  <Slides>22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22</vt:i4>
      </vt:variant>
    </vt:vector>
  </HeadingPairs>
  <TitlesOfParts>
    <vt:vector size="30" baseType="lpstr">
      <vt:lpstr>Aptos</vt:lpstr>
      <vt:lpstr>Aptos Display</vt:lpstr>
      <vt:lpstr>Arial</vt:lpstr>
      <vt:lpstr>Trebuchet MS</vt:lpstr>
      <vt:lpstr>Wingdings</vt:lpstr>
      <vt:lpstr>Wingdings 3</vt:lpstr>
      <vt:lpstr>Office Theme</vt:lpstr>
      <vt:lpstr>Facet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Economic  burden of depression</vt:lpstr>
      <vt:lpstr>Social Prescribing model</vt:lpstr>
      <vt:lpstr>Diagnosis and Initial Assessment of Depression</vt:lpstr>
      <vt:lpstr>The House of Care model for managing depression</vt:lpstr>
      <vt:lpstr>Management of long-term conditions</vt:lpstr>
      <vt:lpstr>Treatment Option for Depression in the United Kingdom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References</vt:lpstr>
      <vt:lpstr>References</vt:lpstr>
      <vt:lpstr>References</vt:lpstr>
      <vt:lpstr>PowerPoint Presentation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Esther Iyamu (2213124)</dc:creator>
  <cp:lastModifiedBy>Esther Iyamu (2213124)</cp:lastModifiedBy>
  <cp:revision>204</cp:revision>
  <dcterms:created xsi:type="dcterms:W3CDTF">2025-11-14T13:57:31Z</dcterms:created>
  <dcterms:modified xsi:type="dcterms:W3CDTF">2025-12-06T09:43:19Z</dcterms:modified>
</cp:coreProperties>
</file>