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7" r:id="rId5"/>
    <p:sldId id="258" r:id="rId6"/>
    <p:sldId id="272" r:id="rId7"/>
    <p:sldId id="290" r:id="rId8"/>
    <p:sldId id="291" r:id="rId9"/>
    <p:sldId id="287" r:id="rId10"/>
    <p:sldId id="277" r:id="rId11"/>
    <p:sldId id="285" r:id="rId12"/>
    <p:sldId id="279" r:id="rId13"/>
    <p:sldId id="269" r:id="rId14"/>
    <p:sldId id="276" r:id="rId15"/>
    <p:sldId id="281" r:id="rId16"/>
    <p:sldId id="284" r:id="rId17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BE5359-6A33-418C-A7D6-645BCDE6D929}" v="40" dt="2017-12-26T21:25:03.293"/>
    <p1510:client id="{9BA3B1C9-A003-41DB-91CA-70BA02FB294E}" v="4" dt="2017-12-27T02:50:12.881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86" autoAdjust="0"/>
    <p:restoredTop sz="94280" autoAdjust="0"/>
  </p:normalViewPr>
  <p:slideViewPr>
    <p:cSldViewPr>
      <p:cViewPr varScale="1">
        <p:scale>
          <a:sx n="52" d="100"/>
          <a:sy n="52" d="100"/>
        </p:scale>
        <p:origin x="192" y="120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27" Type="http://schemas.microsoft.com/office/2016/11/relationships/changesInfo" Target="changesInfos/changesInfo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notesMaster" Target="notesMasters/notesMaster1.xml"/><Relationship Id="rId1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uwayemisi Sobola (1601824)" userId="10033FFF9A926E7F@LIVE.COM" providerId="AD" clId="Web-{F5BE5359-6A33-418C-A7D6-645BCDE6D929}"/>
    <pc:docChg chg="modSld sldOrd">
      <pc:chgData name="Oluwayemisi Sobola (1601824)" userId="10033FFF9A926E7F@LIVE.COM" providerId="AD" clId="Web-{F5BE5359-6A33-418C-A7D6-645BCDE6D929}" dt="2017-12-26T21:25:04.621" v="105"/>
      <pc:docMkLst>
        <pc:docMk/>
      </pc:docMkLst>
      <pc:sldChg chg="ord">
        <pc:chgData name="Oluwayemisi Sobola (1601824)" userId="10033FFF9A926E7F@LIVE.COM" providerId="AD" clId="Web-{F5BE5359-6A33-418C-A7D6-645BCDE6D929}" dt="2017-12-26T21:11:33.222" v="45"/>
        <pc:sldMkLst>
          <pc:docMk/>
          <pc:sldMk cId="2378379680" sldId="264"/>
        </pc:sldMkLst>
      </pc:sldChg>
      <pc:sldChg chg="modSp">
        <pc:chgData name="Oluwayemisi Sobola (1601824)" userId="10033FFF9A926E7F@LIVE.COM" providerId="AD" clId="Web-{F5BE5359-6A33-418C-A7D6-645BCDE6D929}" dt="2017-12-26T21:10:50.956" v="42"/>
        <pc:sldMkLst>
          <pc:docMk/>
          <pc:sldMk cId="805031522" sldId="269"/>
        </pc:sldMkLst>
        <pc:spChg chg="mod">
          <ac:chgData name="Oluwayemisi Sobola (1601824)" userId="10033FFF9A926E7F@LIVE.COM" providerId="AD" clId="Web-{F5BE5359-6A33-418C-A7D6-645BCDE6D929}" dt="2017-12-26T21:01:35.112" v="4"/>
          <ac:spMkLst>
            <pc:docMk/>
            <pc:sldMk cId="805031522" sldId="269"/>
            <ac:spMk id="2" creationId="{00000000-0000-0000-0000-000000000000}"/>
          </ac:spMkLst>
        </pc:spChg>
        <pc:spChg chg="mod">
          <ac:chgData name="Oluwayemisi Sobola (1601824)" userId="10033FFF9A926E7F@LIVE.COM" providerId="AD" clId="Web-{F5BE5359-6A33-418C-A7D6-645BCDE6D929}" dt="2017-12-26T21:10:50.956" v="42"/>
          <ac:spMkLst>
            <pc:docMk/>
            <pc:sldMk cId="805031522" sldId="269"/>
            <ac:spMk id="4" creationId="{00000000-0000-0000-0000-000000000000}"/>
          </ac:spMkLst>
        </pc:spChg>
      </pc:sldChg>
      <pc:sldChg chg="addSp delSp modSp">
        <pc:chgData name="Oluwayemisi Sobola (1601824)" userId="10033FFF9A926E7F@LIVE.COM" providerId="AD" clId="Web-{F5BE5359-6A33-418C-A7D6-645BCDE6D929}" dt="2017-12-26T21:07:14.431" v="37"/>
        <pc:sldMkLst>
          <pc:docMk/>
          <pc:sldMk cId="3482540590" sldId="279"/>
        </pc:sldMkLst>
        <pc:spChg chg="mod">
          <ac:chgData name="Oluwayemisi Sobola (1601824)" userId="10033FFF9A926E7F@LIVE.COM" providerId="AD" clId="Web-{F5BE5359-6A33-418C-A7D6-645BCDE6D929}" dt="2017-12-26T21:06:32.942" v="31"/>
          <ac:spMkLst>
            <pc:docMk/>
            <pc:sldMk cId="3482540590" sldId="279"/>
            <ac:spMk id="2" creationId="{00000000-0000-0000-0000-000000000000}"/>
          </ac:spMkLst>
        </pc:spChg>
        <pc:spChg chg="add del">
          <ac:chgData name="Oluwayemisi Sobola (1601824)" userId="10033FFF9A926E7F@LIVE.COM" providerId="AD" clId="Web-{F5BE5359-6A33-418C-A7D6-645BCDE6D929}" dt="2017-12-26T21:06:53.461" v="34"/>
          <ac:spMkLst>
            <pc:docMk/>
            <pc:sldMk cId="3482540590" sldId="279"/>
            <ac:spMk id="3" creationId="{D8FF1606-5889-4197-A96A-48B0ACF75F20}"/>
          </ac:spMkLst>
        </pc:spChg>
        <pc:spChg chg="add mod">
          <ac:chgData name="Oluwayemisi Sobola (1601824)" userId="10033FFF9A926E7F@LIVE.COM" providerId="AD" clId="Web-{F5BE5359-6A33-418C-A7D6-645BCDE6D929}" dt="2017-12-26T21:07:14.431" v="37"/>
          <ac:spMkLst>
            <pc:docMk/>
            <pc:sldMk cId="3482540590" sldId="279"/>
            <ac:spMk id="5" creationId="{B09628D1-560B-4D73-8B9F-932A32BEA111}"/>
          </ac:spMkLst>
        </pc:spChg>
      </pc:sldChg>
      <pc:sldChg chg="modSp">
        <pc:chgData name="Oluwayemisi Sobola (1601824)" userId="10033FFF9A926E7F@LIVE.COM" providerId="AD" clId="Web-{F5BE5359-6A33-418C-A7D6-645BCDE6D929}" dt="2017-12-26T21:25:03.293" v="103"/>
        <pc:sldMkLst>
          <pc:docMk/>
          <pc:sldMk cId="1503492492" sldId="285"/>
        </pc:sldMkLst>
        <pc:spChg chg="mod">
          <ac:chgData name="Oluwayemisi Sobola (1601824)" userId="10033FFF9A926E7F@LIVE.COM" providerId="AD" clId="Web-{F5BE5359-6A33-418C-A7D6-645BCDE6D929}" dt="2017-12-26T21:25:03.293" v="103"/>
          <ac:spMkLst>
            <pc:docMk/>
            <pc:sldMk cId="1503492492" sldId="285"/>
            <ac:spMk id="2" creationId="{00000000-0000-0000-0000-000000000000}"/>
          </ac:spMkLst>
        </pc:spChg>
        <pc:spChg chg="mod">
          <ac:chgData name="Oluwayemisi Sobola (1601824)" userId="10033FFF9A926E7F@LIVE.COM" providerId="AD" clId="Web-{F5BE5359-6A33-418C-A7D6-645BCDE6D929}" dt="2017-12-26T21:24:56.434" v="98"/>
          <ac:spMkLst>
            <pc:docMk/>
            <pc:sldMk cId="1503492492" sldId="285"/>
            <ac:spMk id="3" creationId="{00000000-0000-0000-0000-000000000000}"/>
          </ac:spMkLst>
        </pc:spChg>
      </pc:sldChg>
      <pc:sldChg chg="ord">
        <pc:chgData name="Oluwayemisi Sobola (1601824)" userId="10033FFF9A926E7F@LIVE.COM" providerId="AD" clId="Web-{F5BE5359-6A33-418C-A7D6-645BCDE6D929}" dt="2017-12-26T21:11:20.566" v="44"/>
        <pc:sldMkLst>
          <pc:docMk/>
          <pc:sldMk cId="949352766" sldId="287"/>
        </pc:sldMkLst>
      </pc:sldChg>
    </pc:docChg>
  </pc:docChgLst>
  <pc:docChgLst>
    <pc:chgData name="Oluwayemisi Sobola (1601824)" userId="10033FFF9A926E7F@LIVE.COM" providerId="AD" clId="Web-{226DEB46-FDAC-429C-B23C-90545B26F506}"/>
    <pc:docChg chg="modSld">
      <pc:chgData name="Oluwayemisi Sobola (1601824)" userId="10033FFF9A926E7F@LIVE.COM" providerId="AD" clId="Web-{226DEB46-FDAC-429C-B23C-90545B26F506}" dt="2017-12-22T19:40:56.224" v="2"/>
      <pc:docMkLst>
        <pc:docMk/>
      </pc:docMkLst>
      <pc:sldChg chg="modSp">
        <pc:chgData name="Oluwayemisi Sobola (1601824)" userId="10033FFF9A926E7F@LIVE.COM" providerId="AD" clId="Web-{226DEB46-FDAC-429C-B23C-90545B26F506}" dt="2017-12-22T19:40:56.224" v="2"/>
        <pc:sldMkLst>
          <pc:docMk/>
          <pc:sldMk cId="2769088315" sldId="262"/>
        </pc:sldMkLst>
        <pc:spChg chg="mod">
          <ac:chgData name="Oluwayemisi Sobola (1601824)" userId="10033FFF9A926E7F@LIVE.COM" providerId="AD" clId="Web-{226DEB46-FDAC-429C-B23C-90545B26F506}" dt="2017-12-22T19:40:56.224" v="2"/>
          <ac:spMkLst>
            <pc:docMk/>
            <pc:sldMk cId="2769088315" sldId="262"/>
            <ac:spMk id="3" creationId="{00000000-0000-0000-0000-000000000000}"/>
          </ac:spMkLst>
        </pc:spChg>
        <pc:spChg chg="mod">
          <ac:chgData name="Oluwayemisi Sobola (1601824)" userId="10033FFF9A926E7F@LIVE.COM" providerId="AD" clId="Web-{226DEB46-FDAC-429C-B23C-90545B26F506}" dt="2017-12-22T19:40:44.911" v="0"/>
          <ac:spMkLst>
            <pc:docMk/>
            <pc:sldMk cId="2769088315" sldId="262"/>
            <ac:spMk id="8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1/8/18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1/8/18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39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1/8/18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1/8/18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1/8/18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1/8/18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1/8/18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1/8/18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1/8/18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1/8/18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5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4" Type="http://schemas.openxmlformats.org/officeDocument/2006/relationships/image" Target="../media/image9.tiff"/><Relationship Id="rId5" Type="http://schemas.openxmlformats.org/officeDocument/2006/relationships/image" Target="../media/image10.tiff"/><Relationship Id="rId6" Type="http://schemas.openxmlformats.org/officeDocument/2006/relationships/image" Target="../media/image11.tiff"/><Relationship Id="rId7" Type="http://schemas.openxmlformats.org/officeDocument/2006/relationships/image" Target="../media/image12.tiff"/><Relationship Id="rId8" Type="http://schemas.openxmlformats.org/officeDocument/2006/relationships/image" Target="../media/image13.tiff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png"/><Relationship Id="rId3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tiff"/><Relationship Id="rId3" Type="http://schemas.openxmlformats.org/officeDocument/2006/relationships/image" Target="../media/image17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8.png"/><Relationship Id="rId3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0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1.tiff"/><Relationship Id="rId3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3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49996" y="1628800"/>
            <a:ext cx="7560840" cy="2562200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latin typeface="Times New Roman" charset="0"/>
                <a:ea typeface="Times New Roman" charset="0"/>
                <a:cs typeface="Times New Roman" charset="0"/>
              </a:rPr>
              <a:t/>
            </a:r>
            <a:br>
              <a:rPr lang="en-GB" sz="3600" b="1" dirty="0">
                <a:latin typeface="Times New Roman" charset="0"/>
                <a:ea typeface="Times New Roman" charset="0"/>
                <a:cs typeface="Times New Roman" charset="0"/>
              </a:rPr>
            </a:br>
            <a:r>
              <a:rPr lang="en-GB" sz="1600" b="1" dirty="0">
                <a:latin typeface="Times New Roman" charset="0"/>
                <a:ea typeface="Times New Roman" charset="0"/>
                <a:cs typeface="Times New Roman" charset="0"/>
              </a:rPr>
              <a:t/>
            </a:r>
            <a:br>
              <a:rPr lang="en-GB" sz="1600" b="1" dirty="0">
                <a:latin typeface="Times New Roman" charset="0"/>
                <a:ea typeface="Times New Roman" charset="0"/>
                <a:cs typeface="Times New Roman" charset="0"/>
              </a:rPr>
            </a:br>
            <a:r>
              <a:rPr lang="en-GB" b="1" dirty="0">
                <a:latin typeface="Times New Roman" charset="0"/>
                <a:ea typeface="Times New Roman" charset="0"/>
                <a:cs typeface="Times New Roman" charset="0"/>
              </a:rPr>
              <a:t/>
            </a:r>
            <a:br>
              <a:rPr lang="en-GB" b="1" dirty="0">
                <a:latin typeface="Times New Roman" charset="0"/>
                <a:ea typeface="Times New Roman" charset="0"/>
                <a:cs typeface="Times New Roman" charset="0"/>
              </a:rPr>
            </a:br>
            <a:r>
              <a:rPr lang="en-GB" b="1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4400" b="1" dirty="0">
                <a:latin typeface="Times New Roman" charset="0"/>
                <a:ea typeface="Times New Roman" charset="0"/>
                <a:cs typeface="Times New Roman" charset="0"/>
              </a:rPr>
              <a:t>Learning and Collaboration for Global Citizenship (BMSP4003) </a:t>
            </a:r>
            <a:br>
              <a:rPr lang="en-GB" sz="4400" b="1" dirty="0">
                <a:latin typeface="Times New Roman" charset="0"/>
                <a:ea typeface="Times New Roman" charset="0"/>
                <a:cs typeface="Times New Roman" charset="0"/>
              </a:rPr>
            </a:br>
            <a:endParaRPr lang="en-US" sz="44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1884" y="4191000"/>
            <a:ext cx="9046233" cy="1371600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Times New Roman" charset="0"/>
                <a:ea typeface="Times New Roman" charset="0"/>
                <a:cs typeface="Times New Roman" charset="0"/>
              </a:rPr>
              <a:t>GREENPEACE AS A SUSTAINABLE ORGANISATION</a:t>
            </a:r>
          </a:p>
          <a:p>
            <a:endParaRPr lang="en-US" sz="2800" dirty="0"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US" sz="28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614692" y="6409240"/>
            <a:ext cx="3191899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ct val="90000"/>
              </a:lnSpc>
            </a:pPr>
            <a:r>
              <a:rPr lang="en-GB" b="1" dirty="0">
                <a:latin typeface="Times New Roman" charset="0"/>
                <a:ea typeface="Times New Roman" charset="0"/>
                <a:cs typeface="Times New Roman" charset="0"/>
              </a:rPr>
              <a:t>Oluwayemisi Sobola - 1601824</a:t>
            </a:r>
            <a:endParaRPr lang="en-US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3932" y="409225"/>
            <a:ext cx="9402664" cy="675116"/>
          </a:xfrm>
        </p:spPr>
        <p:txBody>
          <a:bodyPr>
            <a:noAutofit/>
          </a:bodyPr>
          <a:lstStyle/>
          <a:p>
            <a:pPr algn="ctr"/>
            <a:r>
              <a:rPr lang="en-US" sz="2400" b="1" dirty="0">
                <a:latin typeface="Times New Roman" charset="0"/>
                <a:ea typeface="Times New Roman" charset="0"/>
                <a:cs typeface="Times New Roman" charset="0"/>
              </a:rPr>
              <a:t>WHAT DO WE ALL THINK GREENPEACE IS?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b="9729"/>
          <a:stretch/>
        </p:blipFill>
        <p:spPr>
          <a:xfrm>
            <a:off x="2694844" y="1373353"/>
            <a:ext cx="7560840" cy="41764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297823" y="5798426"/>
            <a:ext cx="2957861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90000"/>
              </a:lnSpc>
            </a:pP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(Dreamstime.com, 2017). </a:t>
            </a: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10" name="Content Placeholder 13"/>
          <p:cNvSpPr txBox="1">
            <a:spLocks/>
          </p:cNvSpPr>
          <p:nvPr/>
        </p:nvSpPr>
        <p:spPr>
          <a:xfrm>
            <a:off x="6841584" y="1124744"/>
            <a:ext cx="4700016" cy="57332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Euphemia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Euphemia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Euphemia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Euphemia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ts val="600"/>
              </a:spcBef>
              <a:buFont typeface="Euphemia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ts val="600"/>
              </a:spcBef>
              <a:buFont typeface="Euphemia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ts val="600"/>
              </a:spcBef>
              <a:buFont typeface="Euphemia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ts val="600"/>
              </a:spcBef>
              <a:buFont typeface="Euphemia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US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176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293812" y="188640"/>
            <a:ext cx="9601200" cy="743744"/>
          </a:xfrm>
        </p:spPr>
        <p:txBody>
          <a:bodyPr/>
          <a:lstStyle/>
          <a:p>
            <a:pPr algn="ctr"/>
            <a:r>
              <a:rPr lang="en-US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GREENPEACE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1293812" y="1340767"/>
            <a:ext cx="4700016" cy="3877399"/>
          </a:xfrm>
        </p:spPr>
        <p:txBody>
          <a:bodyPr>
            <a:noAutofit/>
          </a:bodyPr>
          <a:lstStyle/>
          <a:p>
            <a:pPr marL="342900" indent="-342900"/>
            <a:r>
              <a:rPr lang="en-GB" sz="20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Greenpeace has </a:t>
            </a:r>
            <a:r>
              <a:rPr lang="en-GB" sz="2000" dirty="0" smtClean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campaigned  </a:t>
            </a:r>
            <a:r>
              <a:rPr lang="en-GB" sz="20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against environmental degradation since 1971</a:t>
            </a:r>
          </a:p>
          <a:p>
            <a:pPr marL="342900" indent="-342900"/>
            <a:r>
              <a:rPr lang="en-GB" sz="20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In 55 countries</a:t>
            </a:r>
          </a:p>
          <a:p>
            <a:pPr marL="342900" indent="-342900"/>
            <a:r>
              <a:rPr lang="en-GB" sz="20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Accept donations from individuals and foundation grants</a:t>
            </a:r>
          </a:p>
          <a:p>
            <a:pPr marL="342900" indent="-342900"/>
            <a:r>
              <a:rPr lang="en-GB" sz="20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They lobby, raise high profile, non violent means to raise, to protect and conserve the environment   </a:t>
            </a:r>
          </a:p>
          <a:p>
            <a:pPr marL="342900" indent="-342900"/>
            <a:r>
              <a:rPr lang="en-GB" sz="2000" dirty="0" smtClean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Click this link to know more: </a:t>
            </a:r>
            <a:r>
              <a:rPr lang="en-GB" sz="20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https://www.youtube.com/watch?v=f9YmJaeVDV0</a:t>
            </a:r>
          </a:p>
        </p:txBody>
      </p:sp>
      <p:pic>
        <p:nvPicPr>
          <p:cNvPr id="5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43401" y="1772817"/>
            <a:ext cx="4320480" cy="316835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98BB4B84-3F4B-4EFE-B2F9-D72A561238A4}"/>
              </a:ext>
            </a:extLst>
          </p:cNvPr>
          <p:cNvSpPr/>
          <p:nvPr/>
        </p:nvSpPr>
        <p:spPr>
          <a:xfrm>
            <a:off x="804391" y="5459029"/>
            <a:ext cx="53065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(Greenpeace, 2016a; Picturehouse, 2015).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3684E2BC-D906-4BB0-BB0B-F3683F2D21EA}"/>
              </a:ext>
            </a:extLst>
          </p:cNvPr>
          <p:cNvSpPr/>
          <p:nvPr/>
        </p:nvSpPr>
        <p:spPr>
          <a:xfrm>
            <a:off x="9334772" y="4941168"/>
            <a:ext cx="212910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(Greenwire. Greenpeace, 2017)</a:t>
            </a:r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7868" y="45607"/>
            <a:ext cx="9601200" cy="903312"/>
          </a:xfrm>
        </p:spPr>
        <p:txBody>
          <a:bodyPr>
            <a:normAutofit fontScale="90000"/>
          </a:bodyPr>
          <a:lstStyle/>
          <a:p>
            <a:r>
              <a:rPr lang="en-GB" sz="27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Greenpeace is an independent organisation with  the aim of changing  attitudes and behaviour, protect the environment and promoting peace</a:t>
            </a:r>
            <a:endParaRPr lang="en-US" sz="2700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7706" y="3077677"/>
            <a:ext cx="2070651" cy="129860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706" y="4767456"/>
            <a:ext cx="2070651" cy="1363866"/>
          </a:xfrm>
          <a:prstGeom prst="rect">
            <a:avLst/>
          </a:prstGeom>
        </p:spPr>
      </p:pic>
      <p:pic>
        <p:nvPicPr>
          <p:cNvPr id="11" name="Content Placeholder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7706" y="1192136"/>
            <a:ext cx="2070651" cy="127396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157675" y="1234691"/>
            <a:ext cx="3564336" cy="840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They are the catalyst for climate change</a:t>
            </a:r>
          </a:p>
          <a:p>
            <a:pPr>
              <a:lnSpc>
                <a:spcPct val="90000"/>
              </a:lnSpc>
            </a:pPr>
            <a:endParaRPr lang="en-US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223870" y="3260458"/>
            <a:ext cx="3876508" cy="840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Defend the ocean ( wasteful &amp; destructive fishing)</a:t>
            </a:r>
          </a:p>
          <a:p>
            <a:pPr>
              <a:lnSpc>
                <a:spcPct val="90000"/>
              </a:lnSpc>
            </a:pPr>
            <a:endParaRPr lang="en-US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10128" y="4708187"/>
            <a:ext cx="1755609" cy="5909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Forest protection</a:t>
            </a:r>
          </a:p>
          <a:p>
            <a:pPr>
              <a:lnSpc>
                <a:spcPct val="90000"/>
              </a:lnSpc>
            </a:pPr>
            <a:endParaRPr lang="en-US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9018445" y="1192136"/>
            <a:ext cx="31790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Elimination of Nuclear weapons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256335" y="3875045"/>
            <a:ext cx="2941185" cy="840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Campaign against hazardous chemicals</a:t>
            </a:r>
          </a:p>
          <a:p>
            <a:pPr>
              <a:lnSpc>
                <a:spcPct val="90000"/>
              </a:lnSpc>
            </a:pPr>
            <a:endParaRPr lang="en-US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9137389" y="5994796"/>
            <a:ext cx="2307042" cy="5909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Sustainable agriculture</a:t>
            </a:r>
          </a:p>
          <a:p>
            <a:pPr>
              <a:lnSpc>
                <a:spcPct val="90000"/>
              </a:lnSpc>
            </a:pPr>
            <a:endParaRPr lang="en-US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9066" y="1140726"/>
            <a:ext cx="2117858" cy="132536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49066" y="5174854"/>
            <a:ext cx="2117858" cy="132068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9066" y="3781942"/>
            <a:ext cx="2117857" cy="1291543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49066" y="2424098"/>
            <a:ext cx="2117857" cy="130715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308636" y="2492051"/>
            <a:ext cx="205742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(Greenpeace. org. uk, 2017e). </a:t>
            </a:r>
            <a:endParaRPr lang="en-US" sz="1200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324460" y="4318029"/>
            <a:ext cx="203979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(Greenpeace. org. uk. 2017f). </a:t>
            </a:r>
            <a:endParaRPr lang="en-US" sz="1200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37828" y="6538857"/>
            <a:ext cx="5884183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(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Greenpeace, 2016a; </a:t>
            </a:r>
            <a:r>
              <a:rPr lang="en-GB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Greenpeace. org. uk, 2017e, f, g, h, </a:t>
            </a:r>
            <a:r>
              <a:rPr lang="en-GB" sz="1200" dirty="0" err="1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,  j, k). </a:t>
            </a:r>
            <a:endParaRPr lang="en-US" sz="1200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1200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70424" y="6099319"/>
            <a:ext cx="2065502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ct val="90000"/>
              </a:lnSpc>
            </a:pPr>
            <a:r>
              <a:rPr lang="en-GB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(Greenpeace. org. uk, 2017g). </a:t>
            </a:r>
            <a:endParaRPr lang="en-US" sz="1200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  <a:p>
            <a:pPr algn="r">
              <a:lnSpc>
                <a:spcPct val="90000"/>
              </a:lnSpc>
            </a:pPr>
            <a:endParaRPr lang="en-US" sz="1200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6429A52F-0E34-473B-A498-101DE06942EB}"/>
              </a:ext>
            </a:extLst>
          </p:cNvPr>
          <p:cNvSpPr/>
          <p:nvPr/>
        </p:nvSpPr>
        <p:spPr>
          <a:xfrm>
            <a:off x="6870951" y="6517082"/>
            <a:ext cx="245977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(Greenpeace. org. uk. 2017h,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j, k). </a:t>
            </a:r>
          </a:p>
        </p:txBody>
      </p:sp>
    </p:spTree>
    <p:extLst>
      <p:ext uri="{BB962C8B-B14F-4D97-AF65-F5344CB8AC3E}">
        <p14:creationId xmlns:p14="http://schemas.microsoft.com/office/powerpoint/2010/main" val="186099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05AF6B-74FF-4477-9CF7-389B2FBD0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it they are doing? continued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D2CDDC7-E2E3-45F4-BEF6-32BEF763F2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3812" y="1353234"/>
            <a:ext cx="4700016" cy="4019982"/>
          </a:xfrm>
        </p:spPr>
        <p:txBody>
          <a:bodyPr>
            <a:no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 accomplish their mission by a non-violent direct action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create debate and seek to provoke action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depend on people that have volunteered their liberty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lobby, and use research to achieve their goals </a:t>
            </a:r>
          </a:p>
          <a:p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Personally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accept responsibility for their actions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Criticism from former founding members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9C5225F5-40D0-4B2E-A7CF-DED92E0345F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58508" y="1832175"/>
            <a:ext cx="4316342" cy="202887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B17E284F-C322-4549-BB02-8F297B1BDAAF}"/>
              </a:ext>
            </a:extLst>
          </p:cNvPr>
          <p:cNvSpPr/>
          <p:nvPr/>
        </p:nvSpPr>
        <p:spPr>
          <a:xfrm>
            <a:off x="6886499" y="984934"/>
            <a:ext cx="44603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 vessel off the shores of Russia protesting against off-shore drilling n the Arctic waters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FC302DE2-3745-44F9-903B-AD12E98738B6}"/>
              </a:ext>
            </a:extLst>
          </p:cNvPr>
          <p:cNvSpPr/>
          <p:nvPr/>
        </p:nvSpPr>
        <p:spPr>
          <a:xfrm>
            <a:off x="9427465" y="3861048"/>
            <a:ext cx="194796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(Bluebird-electric.net, 2017)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434044DD-CC64-4265-BACF-6208F4C0C43C}"/>
              </a:ext>
            </a:extLst>
          </p:cNvPr>
          <p:cNvSpPr/>
          <p:nvPr/>
        </p:nvSpPr>
        <p:spPr>
          <a:xfrm>
            <a:off x="742481" y="6409977"/>
            <a:ext cx="633699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(Collyns, 2014; Greenpeace, 2016a; Greenpeace.org.uk, 2017a, 2017b; Moore, 2006; Tyler, 2007).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08DC26AA-F6CA-43C7-B758-FF9087FE26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8508" y="4305607"/>
            <a:ext cx="4316342" cy="210437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8FF535F0-0651-491F-ABC0-E8491D8ECEBC}"/>
              </a:ext>
            </a:extLst>
          </p:cNvPr>
          <p:cNvSpPr/>
          <p:nvPr/>
        </p:nvSpPr>
        <p:spPr>
          <a:xfrm>
            <a:off x="9457921" y="6439037"/>
            <a:ext cx="199445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(Alamy Stock Photo., 2015). </a:t>
            </a:r>
          </a:p>
        </p:txBody>
      </p:sp>
    </p:spTree>
    <p:extLst>
      <p:ext uri="{BB962C8B-B14F-4D97-AF65-F5344CB8AC3E}">
        <p14:creationId xmlns:p14="http://schemas.microsoft.com/office/powerpoint/2010/main" val="1900680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Do you think you are recycling your old </a:t>
            </a:r>
            <a:r>
              <a:rPr lang="en-GB" dirty="0" smtClean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phone or  </a:t>
            </a:r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laptop and do you know where they were dumped?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08875" y="6212600"/>
            <a:ext cx="5004617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90000"/>
              </a:lnSpc>
            </a:pPr>
            <a:r>
              <a:rPr lang="en-US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(credibly.com, 2017).</a:t>
            </a:r>
            <a:endParaRPr lang="en-GB" sz="1200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27724" y="1660135"/>
            <a:ext cx="5156572" cy="44958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644524" y="6259293"/>
            <a:ext cx="2571281" cy="25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ct val="90000"/>
              </a:lnSpc>
            </a:pPr>
            <a:r>
              <a:rPr lang="en-US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(electronicwastecompany.com, 2017). </a:t>
            </a:r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814492" y="1627358"/>
            <a:ext cx="469900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352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old phone and laptop is being dumped in Africa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93813" y="1676401"/>
            <a:ext cx="4700587" cy="44958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490925" y="6165436"/>
            <a:ext cx="5118883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9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(Emaze, 2017).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DBA7F28-544D-4DBB-899B-6742F6F0AEC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382444" y="1676401"/>
            <a:ext cx="5112567" cy="44958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2DEC69B7-D99C-478D-9ABF-B6B6CFB626D4}"/>
              </a:ext>
            </a:extLst>
          </p:cNvPr>
          <p:cNvSpPr/>
          <p:nvPr/>
        </p:nvSpPr>
        <p:spPr>
          <a:xfrm>
            <a:off x="4146896" y="6172201"/>
            <a:ext cx="195598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Alamy Stock Photo. (2009). </a:t>
            </a:r>
          </a:p>
        </p:txBody>
      </p:sp>
    </p:spTree>
    <p:extLst>
      <p:ext uri="{BB962C8B-B14F-4D97-AF65-F5344CB8AC3E}">
        <p14:creationId xmlns:p14="http://schemas.microsoft.com/office/powerpoint/2010/main" val="82710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671736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164B4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E-waste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223520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Recycle and Reduce E-waste? </a:t>
            </a:r>
          </a:p>
          <a:p>
            <a:pPr marL="22352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does e-waste end up? 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2120" indent="-457200">
              <a:buAutoNum type="arabicPeriod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Landfill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2120" indent="-457200">
              <a:buAutoNum type="arabicPeriod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Incineration</a:t>
            </a:r>
          </a:p>
          <a:p>
            <a:pPr marL="452120" indent="-457200">
              <a:buAutoNum type="arabicPeriod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Reuse 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2120" indent="-457200">
              <a:buAutoNum type="arabicPeriod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Recycle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2120" indent="-457200">
              <a:buAutoNum type="arabicPeriod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Export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3520"/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(Greenpeace, 2009).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38428" y="1484784"/>
            <a:ext cx="5544616" cy="4687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49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9116" y="664245"/>
            <a:ext cx="4700016" cy="38148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‘Less </a:t>
            </a:r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than half of the billions of smartphones in the world are currently </a:t>
            </a:r>
            <a:r>
              <a:rPr lang="en-GB" dirty="0" smtClean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recycled, </a:t>
            </a:r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leading to a huge waste of resources and mountains of potentially dangerous </a:t>
            </a:r>
            <a:r>
              <a:rPr lang="en-GB" dirty="0" smtClean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e-waste’ </a:t>
            </a:r>
            <a:r>
              <a:rPr lang="en-GB" sz="1600" dirty="0" smtClean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(</a:t>
            </a:r>
            <a:r>
              <a:rPr lang="en-US" sz="16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Greenpeace. Org, 2017). </a:t>
            </a:r>
            <a:endParaRPr lang="en-GB" sz="1600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2443" y="664245"/>
            <a:ext cx="5806381" cy="582825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988303" y="6531144"/>
            <a:ext cx="3200521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90000"/>
              </a:lnSpc>
            </a:pPr>
            <a:r>
              <a:rPr lang="en-US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(</a:t>
            </a:r>
            <a:r>
              <a:rPr lang="en-US" sz="1200" dirty="0" err="1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notenoughgood.com</a:t>
            </a:r>
            <a:r>
              <a:rPr lang="en-US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., 2017).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F7103496-CB8D-40BF-8106-50339CD10D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3812" y="2954604"/>
            <a:ext cx="4351673" cy="3576540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79F7B994-1C53-41AA-8072-73A5158292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3813" y="69850"/>
            <a:ext cx="5406815" cy="53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evidence is there of this?</a:t>
            </a:r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ADAB4614-1CB7-4D3F-A0AC-BDCDCB5DC48A}"/>
              </a:ext>
            </a:extLst>
          </p:cNvPr>
          <p:cNvSpPr/>
          <p:nvPr/>
        </p:nvSpPr>
        <p:spPr>
          <a:xfrm>
            <a:off x="3602939" y="6492503"/>
            <a:ext cx="204254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(ecollectmumbai.com, 2017). </a:t>
            </a:r>
          </a:p>
        </p:txBody>
      </p:sp>
    </p:spTree>
    <p:extLst>
      <p:ext uri="{BB962C8B-B14F-4D97-AF65-F5344CB8AC3E}">
        <p14:creationId xmlns:p14="http://schemas.microsoft.com/office/powerpoint/2010/main" val="3482540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2" y="381000"/>
            <a:ext cx="10508727" cy="1007913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What is their core achievement?</a:t>
            </a:r>
            <a:br>
              <a:rPr lang="en-GB" sz="40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</a:br>
            <a:r>
              <a:rPr lang="en-GB" sz="40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‘GREEN’ER ELECTRONICS!</a:t>
            </a:r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/>
            </a:r>
            <a:b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</a:br>
            <a:r>
              <a:rPr lang="en-GB" sz="18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GREENPEACE: - RAISING AWARENESS AND SOLUTIONS TO THE PROBLEM</a:t>
            </a:r>
            <a:endParaRPr lang="en-GB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93813" y="1825256"/>
            <a:ext cx="5468494" cy="4056856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30516" y="1388913"/>
            <a:ext cx="4772024" cy="499241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23520"/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When we think of Greenpeace do we think of technology and the impact?</a:t>
            </a:r>
          </a:p>
          <a:p>
            <a:pPr marL="223520"/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Greenpeace: - raising awareness and solutions to the problem which brought</a:t>
            </a:r>
          </a:p>
          <a:p>
            <a:pPr marL="502602" lvl="1"/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Ban on toxic waste</a:t>
            </a:r>
          </a:p>
          <a:p>
            <a:pPr marL="502602" lvl="1"/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A temporary prohibition on commercial whaling</a:t>
            </a:r>
          </a:p>
          <a:p>
            <a:pPr marL="502602" lvl="1"/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A temporary prohibition on mineral exploitation in Antarctica</a:t>
            </a:r>
          </a:p>
          <a:p>
            <a:pPr marL="502602" lvl="1"/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Bans on the dumping at sea</a:t>
            </a:r>
          </a:p>
          <a:p>
            <a:pPr marL="502602" lvl="1"/>
            <a:r>
              <a:rPr lang="en-GB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The Rethink-IT campaign</a:t>
            </a:r>
          </a:p>
          <a:p>
            <a:pPr marL="502602" lvl="1"/>
            <a:endParaRPr lang="en-GB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of a Group and company that are now doing sustainable business in e-waste </a:t>
            </a: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Electronic Waste Company in Cornwall is a leading specialist electronic and electrical waste management company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(Electronicwastecompany.com, 2017).</a:t>
            </a:r>
          </a:p>
          <a:p>
            <a:pPr marL="223520"/>
            <a:endParaRPr lang="en-GB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  <a:p>
            <a:pPr marL="223520"/>
            <a:endParaRPr lang="en-GB" dirty="0">
              <a:latin typeface="Times New Roman" panose="02020603050405020304" pitchFamily="18" charset="0"/>
              <a:ea typeface="Times New Roman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93813" y="5886126"/>
            <a:ext cx="5364206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90000"/>
              </a:lnSpc>
            </a:pPr>
            <a:r>
              <a:rPr lang="en-US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(</a:t>
            </a:r>
            <a:r>
              <a:rPr lang="en-US" sz="1200" dirty="0" err="1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ecollectmumbai.com</a:t>
            </a:r>
            <a:r>
              <a:rPr lang="en-US" sz="1200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, 2017).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AC26674E-2651-4521-8F9D-4CB23E391EC4}"/>
              </a:ext>
            </a:extLst>
          </p:cNvPr>
          <p:cNvSpPr/>
          <p:nvPr/>
        </p:nvSpPr>
        <p:spPr>
          <a:xfrm>
            <a:off x="2193038" y="6540672"/>
            <a:ext cx="967495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(Bluff, 2017; Cook &amp; Jardim, 2017a; Electronicwastecompany.com, 2017; Greenpeace 2017; Greenpeace.org.uk, 2017c; Knapton, 2017; Nicholls, 2016).</a:t>
            </a:r>
          </a:p>
        </p:txBody>
      </p:sp>
    </p:spTree>
    <p:extLst>
      <p:ext uri="{BB962C8B-B14F-4D97-AF65-F5344CB8AC3E}">
        <p14:creationId xmlns:p14="http://schemas.microsoft.com/office/powerpoint/2010/main" val="805031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2" y="1676400"/>
            <a:ext cx="10211209" cy="4495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can also contribute to the sustainability of the climate and environment by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Recycling our used/damage phones, laptops and electronic.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Reuse: Ask ourselves the question, do we need a new device before buying another one or are we just following the trend on social media?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should make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more effort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return our electronic/equipment to the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manufacturer for recycling.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could support companies that make clean products and check for the product Greener energy through the Guide of Greener Electronics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(Cook &amp; Jardim, 2017a,b,c).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1DBB3DBE-DA36-48A1-80ED-AED81B5FD2A1}"/>
              </a:ext>
            </a:extLst>
          </p:cNvPr>
          <p:cNvSpPr/>
          <p:nvPr/>
        </p:nvSpPr>
        <p:spPr>
          <a:xfrm>
            <a:off x="7822604" y="6324600"/>
            <a:ext cx="368241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(Cook &amp; Jardim, 2017a,b,c; Greenpeace, 2009). </a:t>
            </a:r>
          </a:p>
        </p:txBody>
      </p:sp>
    </p:spTree>
    <p:extLst>
      <p:ext uri="{BB962C8B-B14F-4D97-AF65-F5344CB8AC3E}">
        <p14:creationId xmlns:p14="http://schemas.microsoft.com/office/powerpoint/2010/main" val="136534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37BE830E-AEDC-4115-8C73-6767FDFA6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1138" y="-25608"/>
            <a:ext cx="2880320" cy="1152128"/>
          </a:xfrm>
        </p:spPr>
        <p:txBody>
          <a:bodyPr>
            <a:noAutofit/>
          </a:bodyPr>
          <a:lstStyle/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81C465B3-8752-46A2-864B-6D88AFE4EE10}"/>
              </a:ext>
            </a:extLst>
          </p:cNvPr>
          <p:cNvSpPr/>
          <p:nvPr/>
        </p:nvSpPr>
        <p:spPr>
          <a:xfrm>
            <a:off x="981844" y="550456"/>
            <a:ext cx="11206981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Alamy Stock Photo. (2009). Electronic waste in Agbogbloshie dump, Accra, Ghana. [Image]. Retrieved from http://c8.alamy.com/comp/D5EFK3/electronic-waste-in-agbogbloshie-dump-accra-ghana-D5EFK3.jpg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Alamy Stock Photo. (2015). People taking part in the Climate March to Westminster, Millbank. [Image]. Retrieved from http://www.alamy.com/stock-photo-supporters-of-greenpeace-international-carry-representations-of-polar-90690917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Bluebird-electric.net. (2017). [Image] Retrieved from http://www.bluebird-electric.net/oceanography/ocean_pictures/greenpeace-arctic-sunrise-save-the-oil-drilling-russia.jpg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Bluff, J. (2017). Greenpeace grades your Smartphone's maker on Sustainability. Retrieved from Ifixit.org: https://ifixit.org/blog/9398/guide-greener-electronics/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Collyns, D. (2014). Greenpeace apologises to people of Peru over Nazca lines stunt. Retrieved from theguardian.com: https://www.theguardian.com/environment/2014/dec/10/peru-press-charges-greenpeace-nazca-lines-stunt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Cook, G. &amp; Jardim, E. (2017a). Greenpeace Reports: Guide to Greener Electronics 2017 (19th Edn.). Retrieved from http://www.greenpeace.org/usa/reports/greener-electronics-2017/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Cook, G. &amp; Jardim, E. (2017b). Greenpeace Reports: Guide to Greener Electronics 2017 (19th Edn.) [Image]. Retrieved from http://www.greenpeace.org/usa/wp-content/uploads/2017/10/emission-gaps.png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Cook, G. &amp; Jardim, E. (2017c). Greenpeace Reports: Guide to Greener Electronics 2017 (19th Edn.) [Image]. Retrieved from http://www.greenpeace.org/usa/wp-content/uploads/2017/10/consumer-electronics-sales.png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credibly.com. (2017). Why E-Waste Management Is a Must for Small Businesses [Image]. Retrieved from https://s3.amazonaws.com/credibly/incredibly/wp-content/uploads/2016/06/03113309/e-waste-management-recycling.jpg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digitalqatar.qa. (2011). Managing your e-Waste [Image]. Retrieved from http://www.digitalqatar.qa/wp-content/uploads/sites/2/2011/02/GOOD-DIGITAL-DUMP-R3.png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Dreamstime.com. (2017). Green Peace Symbol Stock Photos - Image: 4700463 [Image]. Retrieved from https://thumbs.dreamstime.com/z/green-peace-symbol-4700463.jpg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ecollectmumbai.com. (2017). E-COLLECT [Image]. Retrieved from http://ecollectmumbai.com/wp-content/uploads/2015/01/lets-cut-down-on-e-waste-2-1024x519.jpg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electronicwastecompany.com (2017). The Electronic Waste Company [Image]. Retrieved from http://compu-tronics.co.in/images/11.jpg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Emaze. (2017). Dumping of e-waste in third world COUNTRIES. [Image]. Retrieved from http://userscontent2.emaze.com/images/cc8aa772-8a2a-4265-b236-a898b8907056/c792c63b-e34a-4345-a9b0-59718c33c614.jpg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(2009). Detox-Greener Electronics Solutions. Retrieved from http://www.greenpeace.org/international/en/campaigns/detox/electronics/solutions/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(2009). Greener Electronics, E-waste-Where does e-waste end up? Retrieved from http://www.greenpeace.org/international/en/campaigns/detox/electronics/the-e-waste-problem/where-does-e-waste-end-up/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(2016a). About Greenpeace. Retrieved from Greenpeace International: http://www.greenpeace.org/international/en/about/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(2016b). Bearing witness - Videos from around the world. Retrieved from Greenpeace.org: http://www.greenpeace.org/international/en/multimedia/videos/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(2016c). Bearing witness - Photos from around the world. Retrieved from Greenpeace.org: http://www.greenpeace.org/international/en/multimedia/photos/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(2016d). Webcams. Retrieved from Greenpeace.org: http://www.greenpeace.org/international/en/multimedia/ship-webcams/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(2017). Guide to Greener Electronics 2017. Retrieved from Greenpeace: http://www.greenpeace.org/usa/reports/greener-electronics-2017/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org. (2017). True Innovation: Join the campaign to redefine innovation. Retrieved from http://detox.greenpeace.org/en/?cultureKey=en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159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884" y="0"/>
            <a:ext cx="9601200" cy="455712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ea typeface="Times New Roman" charset="0"/>
                <a:cs typeface="Times New Roman" panose="02020603050405020304" pitchFamily="18" charset="0"/>
              </a:rPr>
              <a:t>Reference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DC0B7AF8-2EF3-4059-8234-668BB9B014D3}"/>
              </a:ext>
            </a:extLst>
          </p:cNvPr>
          <p:cNvSpPr/>
          <p:nvPr/>
        </p:nvSpPr>
        <p:spPr>
          <a:xfrm>
            <a:off x="909836" y="455712"/>
            <a:ext cx="1108923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Greenpeace.org.uk. (2017a). Taking action. Retrieved from Greenpeace.org.uk: https://www.greenpeace.org.uk/about/how-we-make-change-happen/taking-action/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Greenpeace.org.uk. (2017b). How we change happen. Retrieved from Greenpeace.org.uk: https://www.greenpeace.org.uk/about/how-we-make-change-happen/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Greenpeace.org.uk. (2017c). Successes. Retrieved from Greenpeace.co.uk: https://www.greenpeace.org.uk/about/impact/successes/page/2/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Greenpeace.org.uk. (2017d). Global Campaigns. Retrieved from https://www.greenpeace.org.uk/what-we-do/global/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org. uk. (2017e). [Image] Retrieved from https://www.greenpeace.org.uk/wp-content/uploads/2017/05/8e653806-polar-bear-arctic_0.jpg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org. uk. (2017f). [Image] Retrieved from https://www.greenpeace.org.uk/wp-content/uploads/2017/05/1bada1de-1bada1de-silky-sharks-fad.jpg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org. uk. (2017g). [Image] Retrieved from https://www.greenpeace.org.uk/wp-content/uploads/2017/05/92d8e357-oran1a.jpg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org. uk. (2017h). [Image] Retrieved from https://www.greenpeace.org.uk/wp-content/uploads/2017/05/61ec0d40-no-war.jpg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org. uk. (2017i). [Image] Retrieved from https://www.greenpeace.org.uk/wp-content/uploads/2017/05/ec0c9b6c-arcticsunrise12.jpg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org. uk. (2017j). [Image] Retrieved from https://www.greenpeace.org.uk/wp-content/uploads/2017/05/55266db9-55266db9-stop-nuclear.jpg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Greenpeace. org. uk. (2017k). [Image] Retrieved from https://www.greenpeace.org.uk/wp-content/uploads/2017/05/f41e1edf-gp04m45.jpg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Greenwire. Greenpeace. (2017). [Image] Retrieved from https://static.greenwire.greenpeace.org/sites/default/files/styles/extra_large/public/usa/event/2c11b392-5662-4960-bef1-bf6644b0367d.jpeg?itok=WpKYFpoE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Grreenpeace.org.uk. (2007). Greenpeace UK shuts down coal fired power station. Retrieved, from Greenpeace.org.uk: http://www.greenpeace.org/international/en/news/features/kingsnorth-coal-plant-protest071008/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Harvey, F. (2009). Greenpeace and WWF anniversaries highlight wildly differing tactics. Retrieved, from the guardian: https://www.theguardian.com/environment/2011/sep/14/greenpeace-wwf-anniversaries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Höppner, S. (2014). Greenpeace loses millions in donations. Retrieved from DW: http://www.dw.com/en/greenpeace-loses-millions-in-donations/a-17710211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Knapton, S. (2017). 193 Nations Sign Pledge to Tackle 'Global Crisis' of Plastic in the Oceans. Retrieved from The Telegraph: http://www.telegraph.co.uk/science/2017/12/13/193-nations-sign-pledge-tackle-global-crisis-plastic-oceans/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Moore, P. (2006). Going Nuclear. Retrieved from Washingtonpost.com: http://www.washingtonpost.com/wp-dyn/content/article/2006/04/14/AR2006041401209.html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Nicholls, F. (2016). 6 Amazing Plastic Bans from around the world. Retrieved from Greenpeace.org.uk: https://www.greenpeace.org.uk/bans-plastic-across-world-take-plastics-pledge-20160725/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notenoughgood.com. (2017). [Image]. Retrieved from http://notenoughgood.com/wp-content/uploads/2012/06/Known-and-sustpected-routes-of-ewaste-dumping-map.gif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 to Save The World: Bob Hunter Founder of Greenpeace | Faze [Image]. Retrieved from https://www.youtube.com/watch?v=f9YmJaeVDV0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Picturehouse. (2015). How to Change the World - Official UK Trailer [Video]. Retrieved from https://www.youtube.com/watch?v=f9YmJaeVDV0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Slezak, M. (2013). Militant Filipino farmers destroy Golden Rice GM crop. Retrieved from newscientist.com: https://www.newscientist.com/article/dn24021-militant-filipino-farmers-destroy-golden-rice-gm-crop/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Tyler, M. E. (2007). EPA Information should make GreenPeace red-faced over Apple targeting. Retrieved from arstechnica.com: https://arstechnica.com/gadgets/2007/01/6507/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Vaughan, A. (2014). Greenpeace losses: leaked documents reveal extent of financial disarray. Retrieved from the Guardian: https://www.theguardian.com/environment/2014/jun/23/greenpeace-losses-financial-disarray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wwf.org. uk. (2017). WHO WE ARE. Retrieved from wwf.org: https://www.wwf.org.uk/who-we-are</a:t>
            </a:r>
          </a:p>
        </p:txBody>
      </p:sp>
    </p:spTree>
    <p:extLst>
      <p:ext uri="{BB962C8B-B14F-4D97-AF65-F5344CB8AC3E}">
        <p14:creationId xmlns:p14="http://schemas.microsoft.com/office/powerpoint/2010/main" val="151461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www.w3.org/XML/1998/namespace"/>
    <ds:schemaRef ds:uri="http://schemas.microsoft.com/office/infopath/2007/PartnerControls"/>
    <ds:schemaRef ds:uri="http://purl.org/dc/elements/1.1/"/>
    <ds:schemaRef ds:uri="http://purl.org/dc/terms/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13023</TotalTime>
  <Words>1615</Words>
  <Application>Microsoft Macintosh PowerPoint</Application>
  <PresentationFormat>Custom</PresentationFormat>
  <Paragraphs>125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Euphemia</vt:lpstr>
      <vt:lpstr>Arial</vt:lpstr>
      <vt:lpstr>Times New Roman</vt:lpstr>
      <vt:lpstr>Serenity 16x9</vt:lpstr>
      <vt:lpstr>    Learning and Collaboration for Global Citizenship (BMSP4003)  </vt:lpstr>
      <vt:lpstr>WHAT DO WE ALL THINK GREENPEACE IS?</vt:lpstr>
      <vt:lpstr>GREENPEACE</vt:lpstr>
      <vt:lpstr>Greenpeace is an independent organisation with  the aim of changing  attitudes and behaviour, protect the environment and promoting peace</vt:lpstr>
      <vt:lpstr>What is it they are doing? continued </vt:lpstr>
      <vt:lpstr>Do you think you are recycling your old phone or  laptop and do you know where they were dumped?</vt:lpstr>
      <vt:lpstr>Your old phone and laptop is being dumped in Africa</vt:lpstr>
      <vt:lpstr>E-waste</vt:lpstr>
      <vt:lpstr>What evidence is there of this? </vt:lpstr>
      <vt:lpstr>What is their core achievement? ‘GREEN’ER ELECTRONICS! GREENPEACE: - RAISING AWARENESS AND SOLUTIONS TO THE PROBLEM</vt:lpstr>
      <vt:lpstr>Conclusion</vt:lpstr>
      <vt:lpstr>Reference   </vt:lpstr>
      <vt:lpstr>Reference </vt:lpstr>
    </vt:vector>
  </TitlesOfParts>
  <Company/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and Collaboration for Global Citizenship (BMSP4003)</dc:title>
  <dc:creator>Janine Hadley</dc:creator>
  <cp:lastModifiedBy>Oluwayemisi Sobola (1601824)</cp:lastModifiedBy>
  <cp:revision>103</cp:revision>
  <dcterms:created xsi:type="dcterms:W3CDTF">2017-12-06T14:15:32Z</dcterms:created>
  <dcterms:modified xsi:type="dcterms:W3CDTF">2018-01-08T19:34:45Z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