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32"/>
  </p:notesMasterIdLst>
  <p:handoutMasterIdLst>
    <p:handoutMasterId r:id="rId33"/>
  </p:handoutMasterIdLst>
  <p:sldIdLst>
    <p:sldId id="277" r:id="rId2"/>
    <p:sldId id="1078" r:id="rId3"/>
    <p:sldId id="451" r:id="rId4"/>
    <p:sldId id="347" r:id="rId5"/>
    <p:sldId id="331" r:id="rId6"/>
    <p:sldId id="453" r:id="rId7"/>
    <p:sldId id="454" r:id="rId8"/>
    <p:sldId id="455" r:id="rId9"/>
    <p:sldId id="1082" r:id="rId10"/>
    <p:sldId id="456" r:id="rId11"/>
    <p:sldId id="457" r:id="rId12"/>
    <p:sldId id="492" r:id="rId13"/>
    <p:sldId id="458" r:id="rId14"/>
    <p:sldId id="459" r:id="rId15"/>
    <p:sldId id="468" r:id="rId16"/>
    <p:sldId id="1158" r:id="rId17"/>
    <p:sldId id="469" r:id="rId18"/>
    <p:sldId id="470" r:id="rId19"/>
    <p:sldId id="471" r:id="rId20"/>
    <p:sldId id="472" r:id="rId21"/>
    <p:sldId id="473" r:id="rId22"/>
    <p:sldId id="474" r:id="rId23"/>
    <p:sldId id="475" r:id="rId24"/>
    <p:sldId id="476" r:id="rId25"/>
    <p:sldId id="494" r:id="rId26"/>
    <p:sldId id="1080" r:id="rId27"/>
    <p:sldId id="1081" r:id="rId28"/>
    <p:sldId id="1149" r:id="rId29"/>
    <p:sldId id="1150" r:id="rId30"/>
    <p:sldId id="1079" r:id="rId31"/>
  </p:sldIdLst>
  <p:sldSz cx="9144000" cy="5143500" type="screen16x9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162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6C25FEF-0046-4DB6-AEB9-EB8E655E4420}" v="9" dt="2026-06-24T08:16:21.21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218" autoAdjust="0"/>
    <p:restoredTop sz="96681" autoAdjust="0"/>
  </p:normalViewPr>
  <p:slideViewPr>
    <p:cSldViewPr snapToGrid="0">
      <p:cViewPr varScale="1">
        <p:scale>
          <a:sx n="147" d="100"/>
          <a:sy n="147" d="100"/>
        </p:scale>
        <p:origin x="702" y="126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3072"/>
        <p:guide pos="2101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microsoft.com/office/2015/10/relationships/revisionInfo" Target="revisionInfo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handoutMaster" Target="handoutMasters/handoutMaster1.xml"/><Relationship Id="rId38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hengfeng Mei" userId="5ee32232-9136-4e4d-a76d-a15cb4de04fe" providerId="ADAL" clId="{9BC6F194-A627-4641-BA57-64FFB30F2A81}"/>
    <pc:docChg chg="addSld delSld modSld">
      <pc:chgData name="Shengfeng Mei" userId="5ee32232-9136-4e4d-a76d-a15cb4de04fe" providerId="ADAL" clId="{9BC6F194-A627-4641-BA57-64FFB30F2A81}" dt="2026-06-24T08:16:26.046" v="24" actId="20577"/>
      <pc:docMkLst>
        <pc:docMk/>
      </pc:docMkLst>
      <pc:sldChg chg="del">
        <pc:chgData name="Shengfeng Mei" userId="5ee32232-9136-4e4d-a76d-a15cb4de04fe" providerId="ADAL" clId="{9BC6F194-A627-4641-BA57-64FFB30F2A81}" dt="2026-06-24T08:13:26.356" v="0" actId="47"/>
        <pc:sldMkLst>
          <pc:docMk/>
          <pc:sldMk cId="0" sldId="460"/>
        </pc:sldMkLst>
      </pc:sldChg>
      <pc:sldChg chg="del">
        <pc:chgData name="Shengfeng Mei" userId="5ee32232-9136-4e4d-a76d-a15cb4de04fe" providerId="ADAL" clId="{9BC6F194-A627-4641-BA57-64FFB30F2A81}" dt="2026-06-24T08:13:32.605" v="1" actId="47"/>
        <pc:sldMkLst>
          <pc:docMk/>
          <pc:sldMk cId="0" sldId="461"/>
        </pc:sldMkLst>
      </pc:sldChg>
      <pc:sldChg chg="del">
        <pc:chgData name="Shengfeng Mei" userId="5ee32232-9136-4e4d-a76d-a15cb4de04fe" providerId="ADAL" clId="{9BC6F194-A627-4641-BA57-64FFB30F2A81}" dt="2026-06-24T08:13:32.605" v="1" actId="47"/>
        <pc:sldMkLst>
          <pc:docMk/>
          <pc:sldMk cId="0" sldId="463"/>
        </pc:sldMkLst>
      </pc:sldChg>
      <pc:sldChg chg="del">
        <pc:chgData name="Shengfeng Mei" userId="5ee32232-9136-4e4d-a76d-a15cb4de04fe" providerId="ADAL" clId="{9BC6F194-A627-4641-BA57-64FFB30F2A81}" dt="2026-06-24T08:13:32.605" v="1" actId="47"/>
        <pc:sldMkLst>
          <pc:docMk/>
          <pc:sldMk cId="0" sldId="464"/>
        </pc:sldMkLst>
      </pc:sldChg>
      <pc:sldChg chg="del">
        <pc:chgData name="Shengfeng Mei" userId="5ee32232-9136-4e4d-a76d-a15cb4de04fe" providerId="ADAL" clId="{9BC6F194-A627-4641-BA57-64FFB30F2A81}" dt="2026-06-24T08:13:32.605" v="1" actId="47"/>
        <pc:sldMkLst>
          <pc:docMk/>
          <pc:sldMk cId="0" sldId="465"/>
        </pc:sldMkLst>
      </pc:sldChg>
      <pc:sldChg chg="del">
        <pc:chgData name="Shengfeng Mei" userId="5ee32232-9136-4e4d-a76d-a15cb4de04fe" providerId="ADAL" clId="{9BC6F194-A627-4641-BA57-64FFB30F2A81}" dt="2026-06-24T08:13:32.605" v="1" actId="47"/>
        <pc:sldMkLst>
          <pc:docMk/>
          <pc:sldMk cId="0" sldId="467"/>
        </pc:sldMkLst>
      </pc:sldChg>
      <pc:sldChg chg="add">
        <pc:chgData name="Shengfeng Mei" userId="5ee32232-9136-4e4d-a76d-a15cb4de04fe" providerId="ADAL" clId="{9BC6F194-A627-4641-BA57-64FFB30F2A81}" dt="2026-06-24T08:13:56.314" v="2"/>
        <pc:sldMkLst>
          <pc:docMk/>
          <pc:sldMk cId="1078117495" sldId="1149"/>
        </pc:sldMkLst>
      </pc:sldChg>
      <pc:sldChg chg="modSp add mod">
        <pc:chgData name="Shengfeng Mei" userId="5ee32232-9136-4e4d-a76d-a15cb4de04fe" providerId="ADAL" clId="{9BC6F194-A627-4641-BA57-64FFB30F2A81}" dt="2026-06-24T08:16:26.046" v="24" actId="20577"/>
        <pc:sldMkLst>
          <pc:docMk/>
          <pc:sldMk cId="1414961968" sldId="1150"/>
        </pc:sldMkLst>
        <pc:spChg chg="mod">
          <ac:chgData name="Shengfeng Mei" userId="5ee32232-9136-4e4d-a76d-a15cb4de04fe" providerId="ADAL" clId="{9BC6F194-A627-4641-BA57-64FFB30F2A81}" dt="2026-06-24T08:16:26.046" v="24" actId="20577"/>
          <ac:spMkLst>
            <pc:docMk/>
            <pc:sldMk cId="1414961968" sldId="1150"/>
            <ac:spMk id="3" creationId="{B976D0A6-A65A-1533-5AB8-1B06B3E0DCAF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82550" y="730250"/>
            <a:ext cx="6503988" cy="3659188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743726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8898" name="Slide Image Placeholder 1">
            <a:extLst>
              <a:ext uri="{FF2B5EF4-FFF2-40B4-BE49-F238E27FC236}">
                <a16:creationId xmlns:a16="http://schemas.microsoft.com/office/drawing/2014/main" id="{A8D13FC3-5B1B-D6CF-09AF-8A5405B9571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208899" name="Notes Placeholder 2">
            <a:extLst>
              <a:ext uri="{FF2B5EF4-FFF2-40B4-BE49-F238E27FC236}">
                <a16:creationId xmlns:a16="http://schemas.microsoft.com/office/drawing/2014/main" id="{EDAA356F-F85F-861A-A57D-1685856B8C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08900" name="Slide Number Placeholder 3">
            <a:extLst>
              <a:ext uri="{FF2B5EF4-FFF2-40B4-BE49-F238E27FC236}">
                <a16:creationId xmlns:a16="http://schemas.microsoft.com/office/drawing/2014/main" id="{C02DF18B-3F3F-1979-1EF3-A26E7A001AB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7EECA08B-C25D-46C9-80CA-31B201F344E7}" type="slidenum">
              <a:rPr lang="en-US" altLang="en-US" sz="1300"/>
              <a:pPr/>
              <a:t>3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298" name="Slide Image Placeholder 1">
            <a:extLst>
              <a:ext uri="{FF2B5EF4-FFF2-40B4-BE49-F238E27FC236}">
                <a16:creationId xmlns:a16="http://schemas.microsoft.com/office/drawing/2014/main" id="{EEB31595-D200-A590-7C66-F5FB4D233DA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183299" name="Notes Placeholder 2">
            <a:extLst>
              <a:ext uri="{FF2B5EF4-FFF2-40B4-BE49-F238E27FC236}">
                <a16:creationId xmlns:a16="http://schemas.microsoft.com/office/drawing/2014/main" id="{8E849C8C-66C5-9798-EB6F-443E10592E2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183300" name="Slide Number Placeholder 3">
            <a:extLst>
              <a:ext uri="{FF2B5EF4-FFF2-40B4-BE49-F238E27FC236}">
                <a16:creationId xmlns:a16="http://schemas.microsoft.com/office/drawing/2014/main" id="{BBB423F2-E175-66A7-3B1B-BAA432063CF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72F678D6-CF28-4080-B436-46225B4D6746}" type="slidenum">
              <a:rPr lang="en-US" altLang="en-US" sz="1300"/>
              <a:pPr/>
              <a:t>4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02" name="Slide Image Placeholder 1">
            <a:extLst>
              <a:ext uri="{FF2B5EF4-FFF2-40B4-BE49-F238E27FC236}">
                <a16:creationId xmlns:a16="http://schemas.microsoft.com/office/drawing/2014/main" id="{FD8F31A6-F03E-C9C9-5C9F-1E08BF5882D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153603" name="Notes Placeholder 2">
            <a:extLst>
              <a:ext uri="{FF2B5EF4-FFF2-40B4-BE49-F238E27FC236}">
                <a16:creationId xmlns:a16="http://schemas.microsoft.com/office/drawing/2014/main" id="{37CC56E0-9A8F-FFAB-CF99-C4A3BC8AE9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153604" name="Slide Number Placeholder 3">
            <a:extLst>
              <a:ext uri="{FF2B5EF4-FFF2-40B4-BE49-F238E27FC236}">
                <a16:creationId xmlns:a16="http://schemas.microsoft.com/office/drawing/2014/main" id="{958C6BC1-A1DF-EC66-AAF9-F6C16D8B3D9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E4497880-9253-475F-93C7-806FC1F09AC8}" type="slidenum">
              <a:rPr lang="en-US" altLang="en-US" sz="1300"/>
              <a:pPr/>
              <a:t>5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922" name="Slide Image Placeholder 1">
            <a:extLst>
              <a:ext uri="{FF2B5EF4-FFF2-40B4-BE49-F238E27FC236}">
                <a16:creationId xmlns:a16="http://schemas.microsoft.com/office/drawing/2014/main" id="{6536FF90-6402-1E80-1730-2E689CCC068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209923" name="Notes Placeholder 2">
            <a:extLst>
              <a:ext uri="{FF2B5EF4-FFF2-40B4-BE49-F238E27FC236}">
                <a16:creationId xmlns:a16="http://schemas.microsoft.com/office/drawing/2014/main" id="{838D60A7-CC95-C1E1-C214-7F9ECE57E3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09924" name="Slide Number Placeholder 3">
            <a:extLst>
              <a:ext uri="{FF2B5EF4-FFF2-40B4-BE49-F238E27FC236}">
                <a16:creationId xmlns:a16="http://schemas.microsoft.com/office/drawing/2014/main" id="{3682782C-0848-6825-6AA0-51AAFA3F2C0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95E32BEF-5252-4177-9A59-E334ED958439}" type="slidenum">
              <a:rPr lang="en-US" altLang="en-US" sz="1300"/>
              <a:pPr/>
              <a:t>6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0946" name="Slide Image Placeholder 1">
            <a:extLst>
              <a:ext uri="{FF2B5EF4-FFF2-40B4-BE49-F238E27FC236}">
                <a16:creationId xmlns:a16="http://schemas.microsoft.com/office/drawing/2014/main" id="{0CD65B7C-A718-2DE2-9E35-A3D41A485B1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210947" name="Notes Placeholder 2">
            <a:extLst>
              <a:ext uri="{FF2B5EF4-FFF2-40B4-BE49-F238E27FC236}">
                <a16:creationId xmlns:a16="http://schemas.microsoft.com/office/drawing/2014/main" id="{64B0C594-602A-F413-8936-ED1BAECC6C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10948" name="Slide Number Placeholder 3">
            <a:extLst>
              <a:ext uri="{FF2B5EF4-FFF2-40B4-BE49-F238E27FC236}">
                <a16:creationId xmlns:a16="http://schemas.microsoft.com/office/drawing/2014/main" id="{132AA110-2905-181C-69E4-ADFE4D1E576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D7E2DC89-99B8-40A3-A1FB-F9462D1BF304}" type="slidenum">
              <a:rPr lang="en-US" altLang="en-US" sz="1300"/>
              <a:pPr/>
              <a:t>7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970" name="Slide Image Placeholder 1">
            <a:extLst>
              <a:ext uri="{FF2B5EF4-FFF2-40B4-BE49-F238E27FC236}">
                <a16:creationId xmlns:a16="http://schemas.microsoft.com/office/drawing/2014/main" id="{C93D2321-269C-051C-1428-FCC5849AF22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211971" name="Notes Placeholder 2">
            <a:extLst>
              <a:ext uri="{FF2B5EF4-FFF2-40B4-BE49-F238E27FC236}">
                <a16:creationId xmlns:a16="http://schemas.microsoft.com/office/drawing/2014/main" id="{712A8250-D95F-DD74-11F1-A6D31AAF69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11972" name="Slide Number Placeholder 3">
            <a:extLst>
              <a:ext uri="{FF2B5EF4-FFF2-40B4-BE49-F238E27FC236}">
                <a16:creationId xmlns:a16="http://schemas.microsoft.com/office/drawing/2014/main" id="{6311E040-B798-4D91-CEA4-C0C8B43C166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8FB11756-AF0A-42CD-A2E1-177F70923F42}" type="slidenum">
              <a:rPr lang="en-US" altLang="en-US" sz="1300"/>
              <a:pPr/>
              <a:t>8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DB32BC-EB1D-DF9B-0541-BC8C12612D6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970" name="Slide Image Placeholder 1">
            <a:extLst>
              <a:ext uri="{FF2B5EF4-FFF2-40B4-BE49-F238E27FC236}">
                <a16:creationId xmlns:a16="http://schemas.microsoft.com/office/drawing/2014/main" id="{679787AE-54B2-D117-B02C-E0FF0927112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211971" name="Notes Placeholder 2">
            <a:extLst>
              <a:ext uri="{FF2B5EF4-FFF2-40B4-BE49-F238E27FC236}">
                <a16:creationId xmlns:a16="http://schemas.microsoft.com/office/drawing/2014/main" id="{A424A7B8-D311-C970-D9EF-92F41D224A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11972" name="Slide Number Placeholder 3">
            <a:extLst>
              <a:ext uri="{FF2B5EF4-FFF2-40B4-BE49-F238E27FC236}">
                <a16:creationId xmlns:a16="http://schemas.microsoft.com/office/drawing/2014/main" id="{25E2C3A6-6B7B-86C0-7AE6-8C4B07A48EB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8FB11756-AF0A-42CD-A2E1-177F70923F42}" type="slidenum">
              <a:rPr lang="en-US" altLang="en-US" sz="1300"/>
              <a:pPr/>
              <a:t>9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352614770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2994" name="Slide Image Placeholder 1">
            <a:extLst>
              <a:ext uri="{FF2B5EF4-FFF2-40B4-BE49-F238E27FC236}">
                <a16:creationId xmlns:a16="http://schemas.microsoft.com/office/drawing/2014/main" id="{23EBF3C7-C7A5-A442-E936-4E8A1AED9B7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212995" name="Notes Placeholder 2">
            <a:extLst>
              <a:ext uri="{FF2B5EF4-FFF2-40B4-BE49-F238E27FC236}">
                <a16:creationId xmlns:a16="http://schemas.microsoft.com/office/drawing/2014/main" id="{F921D1C0-1DD8-E64C-EFCE-46CFB1C733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12996" name="Slide Number Placeholder 3">
            <a:extLst>
              <a:ext uri="{FF2B5EF4-FFF2-40B4-BE49-F238E27FC236}">
                <a16:creationId xmlns:a16="http://schemas.microsoft.com/office/drawing/2014/main" id="{76A9B124-E679-F898-996E-24543570A0E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16ED64E0-E8A6-4B92-A789-7BE26180E58D}" type="slidenum">
              <a:rPr lang="en-US" altLang="en-US" sz="1300"/>
              <a:pPr/>
              <a:t>10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018" name="Slide Image Placeholder 1">
            <a:extLst>
              <a:ext uri="{FF2B5EF4-FFF2-40B4-BE49-F238E27FC236}">
                <a16:creationId xmlns:a16="http://schemas.microsoft.com/office/drawing/2014/main" id="{92230F83-4CDC-DD1D-8391-45FD74C7821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214019" name="Notes Placeholder 2">
            <a:extLst>
              <a:ext uri="{FF2B5EF4-FFF2-40B4-BE49-F238E27FC236}">
                <a16:creationId xmlns:a16="http://schemas.microsoft.com/office/drawing/2014/main" id="{4A790316-5F0D-308E-48A7-85DFB98C174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14020" name="Slide Number Placeholder 3">
            <a:extLst>
              <a:ext uri="{FF2B5EF4-FFF2-40B4-BE49-F238E27FC236}">
                <a16:creationId xmlns:a16="http://schemas.microsoft.com/office/drawing/2014/main" id="{72867E8B-D3BF-C31E-1644-42D11D4A2D8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4CB3E15A-FC67-481C-B9C1-50AA84F7CDC7}" type="slidenum">
              <a:rPr lang="en-US" altLang="en-US" sz="1300"/>
              <a:pPr/>
              <a:t>11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42" name="Slide Image Placeholder 1">
            <a:extLst>
              <a:ext uri="{FF2B5EF4-FFF2-40B4-BE49-F238E27FC236}">
                <a16:creationId xmlns:a16="http://schemas.microsoft.com/office/drawing/2014/main" id="{29B3840D-9D9F-5E40-D47A-F112D517633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215043" name="Notes Placeholder 2">
            <a:extLst>
              <a:ext uri="{FF2B5EF4-FFF2-40B4-BE49-F238E27FC236}">
                <a16:creationId xmlns:a16="http://schemas.microsoft.com/office/drawing/2014/main" id="{112B0E42-FB4A-19B9-D808-5E26AF5934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15044" name="Slide Number Placeholder 3">
            <a:extLst>
              <a:ext uri="{FF2B5EF4-FFF2-40B4-BE49-F238E27FC236}">
                <a16:creationId xmlns:a16="http://schemas.microsoft.com/office/drawing/2014/main" id="{794093D7-3D9F-ADD0-9842-BA60402A664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803DFF32-384F-4DED-838F-28750778EF81}" type="slidenum">
              <a:rPr lang="en-US" altLang="en-US" sz="1300"/>
              <a:pPr/>
              <a:t>12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066" name="Slide Image Placeholder 1">
            <a:extLst>
              <a:ext uri="{FF2B5EF4-FFF2-40B4-BE49-F238E27FC236}">
                <a16:creationId xmlns:a16="http://schemas.microsoft.com/office/drawing/2014/main" id="{EFF80BDD-38B6-5F48-0CD7-DF950C22746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216067" name="Notes Placeholder 2">
            <a:extLst>
              <a:ext uri="{FF2B5EF4-FFF2-40B4-BE49-F238E27FC236}">
                <a16:creationId xmlns:a16="http://schemas.microsoft.com/office/drawing/2014/main" id="{BC70BF69-1E08-C41E-1565-FDD50D942B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16068" name="Slide Number Placeholder 3">
            <a:extLst>
              <a:ext uri="{FF2B5EF4-FFF2-40B4-BE49-F238E27FC236}">
                <a16:creationId xmlns:a16="http://schemas.microsoft.com/office/drawing/2014/main" id="{A8FD42B6-5659-4E67-994A-5965B00F507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D61745A6-449F-4035-BFAA-08228171E141}" type="slidenum">
              <a:rPr lang="en-US" altLang="en-US" sz="1300"/>
              <a:pPr/>
              <a:t>13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090" name="Slide Image Placeholder 1">
            <a:extLst>
              <a:ext uri="{FF2B5EF4-FFF2-40B4-BE49-F238E27FC236}">
                <a16:creationId xmlns:a16="http://schemas.microsoft.com/office/drawing/2014/main" id="{C056FF25-AAA4-8569-0A13-1BB3CDD7ADC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217091" name="Notes Placeholder 2">
            <a:extLst>
              <a:ext uri="{FF2B5EF4-FFF2-40B4-BE49-F238E27FC236}">
                <a16:creationId xmlns:a16="http://schemas.microsoft.com/office/drawing/2014/main" id="{3B3A1AEA-2A6D-279F-4382-49BB2CBCB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17092" name="Slide Number Placeholder 3">
            <a:extLst>
              <a:ext uri="{FF2B5EF4-FFF2-40B4-BE49-F238E27FC236}">
                <a16:creationId xmlns:a16="http://schemas.microsoft.com/office/drawing/2014/main" id="{484FF985-BCDE-D52C-31C5-F38162E37C0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2F42B1CB-23C5-48DB-AC6B-7C4C4037145C}" type="slidenum">
              <a:rPr lang="en-US" altLang="en-US" sz="1300"/>
              <a:pPr/>
              <a:t>14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354" name="Slide Image Placeholder 1">
            <a:extLst>
              <a:ext uri="{FF2B5EF4-FFF2-40B4-BE49-F238E27FC236}">
                <a16:creationId xmlns:a16="http://schemas.microsoft.com/office/drawing/2014/main" id="{DD178955-E690-130E-8E01-F2DEE411938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228355" name="Notes Placeholder 2">
            <a:extLst>
              <a:ext uri="{FF2B5EF4-FFF2-40B4-BE49-F238E27FC236}">
                <a16:creationId xmlns:a16="http://schemas.microsoft.com/office/drawing/2014/main" id="{B95B4E29-0A71-F37C-26BD-D7978766C4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>
                <a:latin typeface="Arial"/>
                <a:ea typeface="ＭＳ Ｐゴシック"/>
                <a:cs typeface="Arial"/>
              </a:rPr>
              <a:t>Move to Gearing ratio</a:t>
            </a:r>
            <a:endParaRPr lang="en-US" altLang="en-US">
              <a:ea typeface="ＭＳ Ｐゴシック" panose="020B0600070205080204" pitchFamily="34" charset="-128"/>
              <a:cs typeface="Arial"/>
            </a:endParaRPr>
          </a:p>
        </p:txBody>
      </p:sp>
      <p:sp>
        <p:nvSpPr>
          <p:cNvPr id="228356" name="Slide Number Placeholder 3">
            <a:extLst>
              <a:ext uri="{FF2B5EF4-FFF2-40B4-BE49-F238E27FC236}">
                <a16:creationId xmlns:a16="http://schemas.microsoft.com/office/drawing/2014/main" id="{60A9FB70-29B1-19D5-C3F9-E5ECF57139E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94F64230-0AC5-4A8B-B2A7-5BE02087EBE0}" type="slidenum">
              <a:rPr lang="en-US" altLang="en-US" sz="1300"/>
              <a:pPr/>
              <a:t>15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BF3845B-97C2-126F-637E-A3694B400B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8354" name="Slide Image Placeholder 1">
            <a:extLst>
              <a:ext uri="{FF2B5EF4-FFF2-40B4-BE49-F238E27FC236}">
                <a16:creationId xmlns:a16="http://schemas.microsoft.com/office/drawing/2014/main" id="{21299F0B-BC78-97CF-6886-9050F6F4D47C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228355" name="Notes Placeholder 2">
            <a:extLst>
              <a:ext uri="{FF2B5EF4-FFF2-40B4-BE49-F238E27FC236}">
                <a16:creationId xmlns:a16="http://schemas.microsoft.com/office/drawing/2014/main" id="{E689248D-C239-7672-1BA7-9CB1FC17CC6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>
                <a:latin typeface="Arial"/>
                <a:ea typeface="ＭＳ Ｐゴシック"/>
                <a:cs typeface="Arial"/>
              </a:rPr>
              <a:t>Move to Gearing ratio</a:t>
            </a:r>
            <a:endParaRPr lang="en-US" altLang="en-US">
              <a:ea typeface="ＭＳ Ｐゴシック" panose="020B0600070205080204" pitchFamily="34" charset="-128"/>
              <a:cs typeface="Arial"/>
            </a:endParaRPr>
          </a:p>
        </p:txBody>
      </p:sp>
      <p:sp>
        <p:nvSpPr>
          <p:cNvPr id="228356" name="Slide Number Placeholder 3">
            <a:extLst>
              <a:ext uri="{FF2B5EF4-FFF2-40B4-BE49-F238E27FC236}">
                <a16:creationId xmlns:a16="http://schemas.microsoft.com/office/drawing/2014/main" id="{88A62BBA-EDBC-975E-1A0F-C8EBF36BD4E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94F64230-0AC5-4A8B-B2A7-5BE02087EBE0}" type="slidenum">
              <a:rPr lang="en-US" altLang="en-US" sz="1300"/>
              <a:pPr/>
              <a:t>16</a:t>
            </a:fld>
            <a:endParaRPr lang="en-US" altLang="en-US" sz="1300"/>
          </a:p>
        </p:txBody>
      </p:sp>
    </p:spTree>
    <p:extLst>
      <p:ext uri="{BB962C8B-B14F-4D97-AF65-F5344CB8AC3E}">
        <p14:creationId xmlns:p14="http://schemas.microsoft.com/office/powerpoint/2010/main" val="164815289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9378" name="Slide Image Placeholder 1">
            <a:extLst>
              <a:ext uri="{FF2B5EF4-FFF2-40B4-BE49-F238E27FC236}">
                <a16:creationId xmlns:a16="http://schemas.microsoft.com/office/drawing/2014/main" id="{57D12657-1FD2-F385-35AF-CC1F9588018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229379" name="Notes Placeholder 2">
            <a:extLst>
              <a:ext uri="{FF2B5EF4-FFF2-40B4-BE49-F238E27FC236}">
                <a16:creationId xmlns:a16="http://schemas.microsoft.com/office/drawing/2014/main" id="{E315F9B2-33CF-D60B-430E-12882B4D30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29380" name="Slide Number Placeholder 3">
            <a:extLst>
              <a:ext uri="{FF2B5EF4-FFF2-40B4-BE49-F238E27FC236}">
                <a16:creationId xmlns:a16="http://schemas.microsoft.com/office/drawing/2014/main" id="{013CECEE-BEA9-13E7-F338-917F6E45830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BDEB95CF-1251-4828-B44F-373E74FF2397}" type="slidenum">
              <a:rPr lang="en-US" altLang="en-US" sz="1300"/>
              <a:pPr/>
              <a:t>17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0402" name="Slide Image Placeholder 1">
            <a:extLst>
              <a:ext uri="{FF2B5EF4-FFF2-40B4-BE49-F238E27FC236}">
                <a16:creationId xmlns:a16="http://schemas.microsoft.com/office/drawing/2014/main" id="{D0DDD55C-2C22-958E-A9D8-A9F22841254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230403" name="Notes Placeholder 2">
            <a:extLst>
              <a:ext uri="{FF2B5EF4-FFF2-40B4-BE49-F238E27FC236}">
                <a16:creationId xmlns:a16="http://schemas.microsoft.com/office/drawing/2014/main" id="{DEBFAE11-007D-A86F-B4E6-085858FC2CA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30404" name="Slide Number Placeholder 3">
            <a:extLst>
              <a:ext uri="{FF2B5EF4-FFF2-40B4-BE49-F238E27FC236}">
                <a16:creationId xmlns:a16="http://schemas.microsoft.com/office/drawing/2014/main" id="{62634106-2BFA-A8E2-0D1F-B498288E068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7B161072-DD14-4258-A730-60AEDCAF158D}" type="slidenum">
              <a:rPr lang="en-US" altLang="en-US" sz="1300"/>
              <a:pPr/>
              <a:t>18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1426" name="Slide Image Placeholder 1">
            <a:extLst>
              <a:ext uri="{FF2B5EF4-FFF2-40B4-BE49-F238E27FC236}">
                <a16:creationId xmlns:a16="http://schemas.microsoft.com/office/drawing/2014/main" id="{40B806B9-F839-EE7F-E3AA-62A831283DE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231427" name="Notes Placeholder 2">
            <a:extLst>
              <a:ext uri="{FF2B5EF4-FFF2-40B4-BE49-F238E27FC236}">
                <a16:creationId xmlns:a16="http://schemas.microsoft.com/office/drawing/2014/main" id="{7290F051-5963-B856-3422-E3204EAD30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31428" name="Slide Number Placeholder 3">
            <a:extLst>
              <a:ext uri="{FF2B5EF4-FFF2-40B4-BE49-F238E27FC236}">
                <a16:creationId xmlns:a16="http://schemas.microsoft.com/office/drawing/2014/main" id="{177D32DF-C78F-F658-E726-BC9D9FE3765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BD8A5B82-4923-4EFE-A4A7-ACADED7E73DA}" type="slidenum">
              <a:rPr lang="en-US" altLang="en-US" sz="1300"/>
              <a:pPr/>
              <a:t>19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450" name="Slide Image Placeholder 1">
            <a:extLst>
              <a:ext uri="{FF2B5EF4-FFF2-40B4-BE49-F238E27FC236}">
                <a16:creationId xmlns:a16="http://schemas.microsoft.com/office/drawing/2014/main" id="{3B45F20B-689E-BE0E-42BC-1DE7D4B7084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232451" name="Notes Placeholder 2">
            <a:extLst>
              <a:ext uri="{FF2B5EF4-FFF2-40B4-BE49-F238E27FC236}">
                <a16:creationId xmlns:a16="http://schemas.microsoft.com/office/drawing/2014/main" id="{D1EB494E-47A4-E809-50FB-2A560225DAE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32452" name="Slide Number Placeholder 3">
            <a:extLst>
              <a:ext uri="{FF2B5EF4-FFF2-40B4-BE49-F238E27FC236}">
                <a16:creationId xmlns:a16="http://schemas.microsoft.com/office/drawing/2014/main" id="{B67B5407-49A5-D7EA-E2F7-D0EE86F6731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15662460-573B-477D-B73D-39E150A49540}" type="slidenum">
              <a:rPr lang="en-US" altLang="en-US" sz="1300"/>
              <a:pPr/>
              <a:t>20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7570" name="Slide Image Placeholder 1">
            <a:extLst>
              <a:ext uri="{FF2B5EF4-FFF2-40B4-BE49-F238E27FC236}">
                <a16:creationId xmlns:a16="http://schemas.microsoft.com/office/drawing/2014/main" id="{955A5422-73A5-8433-45BA-531977029DA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237571" name="Notes Placeholder 2">
            <a:extLst>
              <a:ext uri="{FF2B5EF4-FFF2-40B4-BE49-F238E27FC236}">
                <a16:creationId xmlns:a16="http://schemas.microsoft.com/office/drawing/2014/main" id="{CAB8A820-CFEF-1F20-7414-D4B271DF82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37572" name="Slide Number Placeholder 3">
            <a:extLst>
              <a:ext uri="{FF2B5EF4-FFF2-40B4-BE49-F238E27FC236}">
                <a16:creationId xmlns:a16="http://schemas.microsoft.com/office/drawing/2014/main" id="{F932D12C-34DA-95BE-D767-EF4DDDDEBDF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D6D372EC-FB54-429E-96E1-EFB371A25FB8}" type="slidenum">
              <a:rPr lang="en-US" altLang="en-US" sz="1300"/>
              <a:pPr/>
              <a:t>21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8594" name="Slide Image Placeholder 1">
            <a:extLst>
              <a:ext uri="{FF2B5EF4-FFF2-40B4-BE49-F238E27FC236}">
                <a16:creationId xmlns:a16="http://schemas.microsoft.com/office/drawing/2014/main" id="{07E85CBA-19F2-B3E7-0061-63EC38B0D330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238595" name="Notes Placeholder 2">
            <a:extLst>
              <a:ext uri="{FF2B5EF4-FFF2-40B4-BE49-F238E27FC236}">
                <a16:creationId xmlns:a16="http://schemas.microsoft.com/office/drawing/2014/main" id="{5FA77971-E53B-AB90-B921-B15982F6F3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38596" name="Slide Number Placeholder 3">
            <a:extLst>
              <a:ext uri="{FF2B5EF4-FFF2-40B4-BE49-F238E27FC236}">
                <a16:creationId xmlns:a16="http://schemas.microsoft.com/office/drawing/2014/main" id="{883C67CB-4DA9-6960-ED02-EBEEFB5D24E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15F07C10-2370-4FE9-A727-EF2BCC54D44E}" type="slidenum">
              <a:rPr lang="en-US" altLang="en-US" sz="1300"/>
              <a:pPr/>
              <a:t>22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9618" name="Slide Image Placeholder 1">
            <a:extLst>
              <a:ext uri="{FF2B5EF4-FFF2-40B4-BE49-F238E27FC236}">
                <a16:creationId xmlns:a16="http://schemas.microsoft.com/office/drawing/2014/main" id="{F3184966-735A-D5A0-3CBB-E5DFFFD4CD5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239619" name="Notes Placeholder 2">
            <a:extLst>
              <a:ext uri="{FF2B5EF4-FFF2-40B4-BE49-F238E27FC236}">
                <a16:creationId xmlns:a16="http://schemas.microsoft.com/office/drawing/2014/main" id="{49EE3BDE-5C47-67F5-25CE-B4515B9819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39620" name="Slide Number Placeholder 3">
            <a:extLst>
              <a:ext uri="{FF2B5EF4-FFF2-40B4-BE49-F238E27FC236}">
                <a16:creationId xmlns:a16="http://schemas.microsoft.com/office/drawing/2014/main" id="{E66BB1F7-660F-8ED1-7342-D3C95589DB1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D4F83AA0-5A11-4B29-BB53-D12A0A750380}" type="slidenum">
              <a:rPr lang="en-US" altLang="en-US" sz="1300"/>
              <a:pPr/>
              <a:t>23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0642" name="Slide Image Placeholder 1">
            <a:extLst>
              <a:ext uri="{FF2B5EF4-FFF2-40B4-BE49-F238E27FC236}">
                <a16:creationId xmlns:a16="http://schemas.microsoft.com/office/drawing/2014/main" id="{0CA95E0F-556F-C849-5F9A-049AC554EAA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240643" name="Notes Placeholder 2">
            <a:extLst>
              <a:ext uri="{FF2B5EF4-FFF2-40B4-BE49-F238E27FC236}">
                <a16:creationId xmlns:a16="http://schemas.microsoft.com/office/drawing/2014/main" id="{B463E4A1-90FE-4ED2-F420-1D0B21A8FB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40644" name="Slide Number Placeholder 3">
            <a:extLst>
              <a:ext uri="{FF2B5EF4-FFF2-40B4-BE49-F238E27FC236}">
                <a16:creationId xmlns:a16="http://schemas.microsoft.com/office/drawing/2014/main" id="{2E261723-5B8F-A5BE-4BF8-B51DEE53180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9DFCFC21-ABAC-4629-85ED-E3E8F18D5D27}" type="slidenum">
              <a:rPr lang="en-US" altLang="en-US" sz="1300"/>
              <a:pPr/>
              <a:t>24</a:t>
            </a:fld>
            <a:endParaRPr lang="en-US" altLang="en-US" sz="1300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666" name="Slide Image Placeholder 1">
            <a:extLst>
              <a:ext uri="{FF2B5EF4-FFF2-40B4-BE49-F238E27FC236}">
                <a16:creationId xmlns:a16="http://schemas.microsoft.com/office/drawing/2014/main" id="{8A75AEE0-E76A-720D-1DDE-4A6759FE6E55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241667" name="Notes Placeholder 2">
            <a:extLst>
              <a:ext uri="{FF2B5EF4-FFF2-40B4-BE49-F238E27FC236}">
                <a16:creationId xmlns:a16="http://schemas.microsoft.com/office/drawing/2014/main" id="{7EFF91DE-D1B2-672E-C457-59BD31DE6CD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241668" name="Slide Number Placeholder 3">
            <a:extLst>
              <a:ext uri="{FF2B5EF4-FFF2-40B4-BE49-F238E27FC236}">
                <a16:creationId xmlns:a16="http://schemas.microsoft.com/office/drawing/2014/main" id="{DAB71EB8-8C0C-4D42-CA28-6828342A6B0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1pPr>
            <a:lvl2pPr marL="742950" indent="-28575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2pPr>
            <a:lvl3pPr marL="11430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3pPr>
            <a:lvl4pPr marL="16002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4pPr>
            <a:lvl5pPr marL="2057400" indent="-228600" defTabSz="965200"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5pPr>
            <a:lvl6pPr marL="25146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6pPr>
            <a:lvl7pPr marL="29718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7pPr>
            <a:lvl8pPr marL="34290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8pPr>
            <a:lvl9pPr marL="3886200" indent="-228600" defTabSz="9652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anose="020B0604030504040204" pitchFamily="34" charset="0"/>
                <a:ea typeface="ＭＳ Ｐゴシック" panose="020B0600070205080204" pitchFamily="34" charset="-128"/>
              </a:defRPr>
            </a:lvl9pPr>
          </a:lstStyle>
          <a:p>
            <a:fld id="{A20A105A-14AF-41B4-9885-59522C25B401}" type="slidenum">
              <a:rPr lang="en-US" altLang="en-US" sz="1300"/>
              <a:pPr/>
              <a:t>25</a:t>
            </a:fld>
            <a:endParaRPr lang="en-US" altLang="en-US" sz="130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491630"/>
            <a:ext cx="7772400" cy="11025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2808461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4893469"/>
            <a:ext cx="971550" cy="164306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24/06/2026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4786313"/>
            <a:ext cx="2895600" cy="273844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00151"/>
            <a:ext cx="8229600" cy="293777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24/06/2026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4845844"/>
            <a:ext cx="2895600" cy="273844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2994813"/>
            <a:ext cx="7772400" cy="1021556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1869673"/>
            <a:ext cx="7772400" cy="1125140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24/06/2026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200151"/>
            <a:ext cx="4038600" cy="299178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200151"/>
            <a:ext cx="4038600" cy="299178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24/06/2026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1631157"/>
            <a:ext cx="4040188" cy="2560774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1631157"/>
            <a:ext cx="4041775" cy="2560774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24/06/2026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24/06/2026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24/06/2026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3879130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02241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24/06/2026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3381840"/>
            <a:ext cx="5486400" cy="425054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459582"/>
            <a:ext cx="5486400" cy="2868253"/>
          </a:xfrm>
        </p:spPr>
        <p:txBody>
          <a:bodyPr rtlCol="0">
            <a:normAutofit/>
          </a:bodyPr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3867894"/>
            <a:ext cx="5486400" cy="324036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24/06/2026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24/06/2026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05979"/>
            <a:ext cx="2057400" cy="393194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05979"/>
            <a:ext cx="6019800" cy="3931946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24/06/2026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05979"/>
            <a:ext cx="822960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200151"/>
            <a:ext cx="8229600" cy="29372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4893469"/>
            <a:ext cx="971550" cy="16430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788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24/06/2026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4786313"/>
            <a:ext cx="730250" cy="254794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9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y.com/en_ch/insights/assurance/if-financial-health-is-key-to-hospitals-success-is-your-treasury-fit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3.bin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4.bin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5.bin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6.bin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7.bin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wmf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8.bin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wmf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hyperlink" Target="https://moodle.uwtsd.ac.uk/course/section.php?id=207582" TargetMode="Externa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1656160" y="681037"/>
            <a:ext cx="5829300" cy="926300"/>
          </a:xfrm>
        </p:spPr>
        <p:txBody>
          <a:bodyPr/>
          <a:lstStyle/>
          <a:p>
            <a:pPr eaLnBrk="1" hangingPunct="1"/>
            <a:r>
              <a:rPr lang="en-GB" altLang="en-US" b="1">
                <a:solidFill>
                  <a:schemeClr val="accent2"/>
                </a:solidFill>
              </a:rPr>
              <a:t>MBA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571604" y="1446602"/>
            <a:ext cx="5840057" cy="2518190"/>
          </a:xfrm>
        </p:spPr>
        <p:txBody>
          <a:bodyPr/>
          <a:lstStyle/>
          <a:p>
            <a:pPr eaLnBrk="1" hangingPunct="1"/>
            <a:r>
              <a:rPr lang="en-GB" altLang="en-US" sz="2700" b="1">
                <a:solidFill>
                  <a:schemeClr val="accent2"/>
                </a:solidFill>
              </a:rPr>
              <a:t>Financial Management</a:t>
            </a:r>
          </a:p>
          <a:p>
            <a:pPr eaLnBrk="1" hangingPunct="1"/>
            <a:r>
              <a:rPr lang="en-GB" altLang="en-US">
                <a:solidFill>
                  <a:schemeClr val="accent2"/>
                </a:solidFill>
              </a:rPr>
              <a:t>Week 5</a:t>
            </a:r>
          </a:p>
          <a:p>
            <a:pPr eaLnBrk="1" hangingPunct="1"/>
            <a:endParaRPr lang="en-GB" altLang="en-US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3600" b="1">
                <a:solidFill>
                  <a:schemeClr val="accent2"/>
                </a:solidFill>
              </a:rPr>
              <a:t>Financial Ratios (Part 1)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7326306" y="4840002"/>
            <a:ext cx="547688" cy="254794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9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C6E0D3-305E-22F7-DD07-91205DA1F5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Week 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D45A68-4896-52B8-AF6B-9634B81EF4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ea typeface="ヒラギノ角ゴ Pro W3"/>
              </a:rPr>
              <a:t>Profitability Ratios</a:t>
            </a:r>
          </a:p>
          <a:p>
            <a:r>
              <a:rPr lang="en-US" altLang="en-US" dirty="0">
                <a:ea typeface="ヒラギノ角ゴ Pro W3"/>
              </a:rPr>
              <a:t>Liquidity Ratios</a:t>
            </a:r>
          </a:p>
          <a:p>
            <a:pPr eaLnBrk="1" hangingPunct="1"/>
            <a:r>
              <a:rPr lang="en-US" altLang="en-US" dirty="0">
                <a:ea typeface="ヒラギノ角ゴ Pro W3"/>
              </a:rPr>
              <a:t>Asset Efficiency (Efficiency Ratios)</a:t>
            </a:r>
            <a:endParaRPr lang="en-US" altLang="en-US" dirty="0">
              <a:ea typeface="ヒラギノ角ゴ Pro W3" pitchFamily="-65" charset="-128"/>
            </a:endParaRPr>
          </a:p>
          <a:p>
            <a:pPr eaLnBrk="1" hangingPunct="1"/>
            <a:r>
              <a:rPr lang="en-US" altLang="en-US" dirty="0">
                <a:ea typeface="ヒラギノ角ゴ Pro W3"/>
              </a:rPr>
              <a:t>Leverage (Gearing) Ratios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03858A-ECFB-07F7-A828-699534154F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24/06/2026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63FADB-C2AE-B586-88DF-7E84CE7B46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5354902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13">
            <a:extLst>
              <a:ext uri="{FF2B5EF4-FFF2-40B4-BE49-F238E27FC236}">
                <a16:creationId xmlns:a16="http://schemas.microsoft.com/office/drawing/2014/main" id="{A56C77AF-C430-CFB4-FC33-D8DE7CAD6D1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ヒラギノ角ゴ Pro W3" pitchFamily="-65" charset="-128"/>
              </a:rPr>
              <a:t> Financial Statement Analysis</a:t>
            </a:r>
          </a:p>
        </p:txBody>
      </p:sp>
      <p:sp>
        <p:nvSpPr>
          <p:cNvPr id="82947" name="Rectangle 14">
            <a:extLst>
              <a:ext uri="{FF2B5EF4-FFF2-40B4-BE49-F238E27FC236}">
                <a16:creationId xmlns:a16="http://schemas.microsoft.com/office/drawing/2014/main" id="{83D1FEF1-CBC1-290E-31ED-C04A2C28AE5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37030" y="1069246"/>
            <a:ext cx="8243046" cy="2971391"/>
          </a:xfrm>
        </p:spPr>
        <p:txBody>
          <a:bodyPr rIns="68580"/>
          <a:lstStyle/>
          <a:p>
            <a:pPr eaLnBrk="1" hangingPunct="1"/>
            <a:r>
              <a:rPr lang="en-US" altLang="en-US" sz="2400" dirty="0">
                <a:ea typeface="ヒラギノ角ゴ Pro W3"/>
              </a:rPr>
              <a:t>Investors often use accounting statements to:</a:t>
            </a:r>
          </a:p>
          <a:p>
            <a:pPr lvl="1" eaLnBrk="1" hangingPunct="1"/>
            <a:r>
              <a:rPr lang="en-US" altLang="en-US" sz="2400" dirty="0">
                <a:ea typeface="ヒラギノ角ゴ Pro W3"/>
              </a:rPr>
              <a:t>Compare the firm with itself by </a:t>
            </a:r>
            <a:r>
              <a:rPr lang="en-US" altLang="en-US" sz="2400" dirty="0" err="1">
                <a:ea typeface="ヒラギノ角ゴ Pro W3"/>
              </a:rPr>
              <a:t>analysing</a:t>
            </a:r>
            <a:r>
              <a:rPr lang="en-US" altLang="en-US" sz="2400" dirty="0">
                <a:ea typeface="ヒラギノ角ゴ Pro W3"/>
              </a:rPr>
              <a:t> how the firm has changed over time</a:t>
            </a:r>
          </a:p>
          <a:p>
            <a:pPr lvl="1" eaLnBrk="1" hangingPunct="1"/>
            <a:r>
              <a:rPr lang="en-US" altLang="en-US" sz="2400" dirty="0">
                <a:ea typeface="ヒラギノ角ゴ Pro W3"/>
              </a:rPr>
              <a:t>Compare the firm to other similar firms using a common set of financial ratios</a:t>
            </a:r>
          </a:p>
          <a:p>
            <a:pPr lvl="1"/>
            <a:r>
              <a:rPr lang="en-US" altLang="en-US" sz="2400" dirty="0">
                <a:ea typeface="ヒラギノ角ゴ Pro W3"/>
                <a:cs typeface="+mn-lt"/>
              </a:rPr>
              <a:t>Let's read an example: </a:t>
            </a:r>
            <a:r>
              <a:rPr lang="en-US" sz="2400" dirty="0">
                <a:ea typeface="+mn-lt"/>
                <a:cs typeface="+mn-lt"/>
                <a:hlinkClick r:id="rId3"/>
              </a:rPr>
              <a:t>If financial health is key to hospitals’ success, is your treasury fit? | EY - Switzerland</a:t>
            </a:r>
            <a:endParaRPr lang="en-US" sz="2400" dirty="0"/>
          </a:p>
        </p:txBody>
      </p:sp>
    </p:spTree>
  </p:cSld>
  <p:clrMapOvr>
    <a:masterClrMapping/>
  </p:clrMapOvr>
  <p:transition spd="med">
    <p:wipe dir="r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Title 1">
            <a:extLst>
              <a:ext uri="{FF2B5EF4-FFF2-40B4-BE49-F238E27FC236}">
                <a16:creationId xmlns:a16="http://schemas.microsoft.com/office/drawing/2014/main" id="{83A876DB-455F-5DEC-C04C-B74C13A2260E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440392" y="227410"/>
            <a:ext cx="8273302" cy="744140"/>
          </a:xfrm>
        </p:spPr>
        <p:txBody>
          <a:bodyPr/>
          <a:lstStyle/>
          <a:p>
            <a:pPr eaLnBrk="1" hangingPunct="1"/>
            <a:r>
              <a:rPr lang="en-US" altLang="en-US" sz="2100" b="0">
                <a:ea typeface="ヒラギノ角ゴ Pro W3" pitchFamily="-65" charset="-128"/>
              </a:rPr>
              <a:t>Vodafone Group plc’s Income Statement Sheet for 2013 and 2012 in £m</a:t>
            </a:r>
          </a:p>
        </p:txBody>
      </p:sp>
      <p:pic>
        <p:nvPicPr>
          <p:cNvPr id="57347" name="Picture 3" descr="tbl02_02.gif">
            <a:extLst>
              <a:ext uri="{FF2B5EF4-FFF2-40B4-BE49-F238E27FC236}">
                <a16:creationId xmlns:a16="http://schemas.microsoft.com/office/drawing/2014/main" id="{36EB6F7A-DC81-BF85-AE12-C3F9D57BE10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6814" y="904315"/>
            <a:ext cx="4344590" cy="33325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wipe dir="r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>
            <a:extLst>
              <a:ext uri="{FF2B5EF4-FFF2-40B4-BE49-F238E27FC236}">
                <a16:creationId xmlns:a16="http://schemas.microsoft.com/office/drawing/2014/main" id="{AE7CA430-A31D-76FA-E086-97FD3064E173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404011" y="169664"/>
            <a:ext cx="8232961" cy="744140"/>
          </a:xfrm>
        </p:spPr>
        <p:txBody>
          <a:bodyPr/>
          <a:lstStyle/>
          <a:p>
            <a:pPr eaLnBrk="1" hangingPunct="1"/>
            <a:r>
              <a:rPr lang="en-US" altLang="en-US" sz="2100" b="0">
                <a:ea typeface="ヒラギノ角ゴ Pro W3"/>
              </a:rPr>
              <a:t>Vodafone Group Plc Consolidated Statements of Financial Position in £m</a:t>
            </a:r>
            <a:endParaRPr lang="en-US" altLang="en-US" sz="2100">
              <a:ea typeface="ヒラギノ角ゴ Pro W3"/>
            </a:endParaRPr>
          </a:p>
        </p:txBody>
      </p:sp>
      <p:pic>
        <p:nvPicPr>
          <p:cNvPr id="28675" name="Picture 3" descr="tbl02_01.gif">
            <a:extLst>
              <a:ext uri="{FF2B5EF4-FFF2-40B4-BE49-F238E27FC236}">
                <a16:creationId xmlns:a16="http://schemas.microsoft.com/office/drawing/2014/main" id="{EB67A588-A330-B023-DF5F-C0040DAF0C8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6974" y="871469"/>
            <a:ext cx="5029200" cy="34075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med">
    <p:wipe dir="r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25">
            <a:extLst>
              <a:ext uri="{FF2B5EF4-FFF2-40B4-BE49-F238E27FC236}">
                <a16:creationId xmlns:a16="http://schemas.microsoft.com/office/drawing/2014/main" id="{66AA9F61-E339-ABE0-30D8-0370318B5F1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ヒラギノ角ゴ Pro W3" pitchFamily="-65" charset="-128"/>
              </a:rPr>
              <a:t> Financial Statement Analysis</a:t>
            </a:r>
          </a:p>
        </p:txBody>
      </p:sp>
      <p:sp>
        <p:nvSpPr>
          <p:cNvPr id="2052" name="Rectangle 26">
            <a:extLst>
              <a:ext uri="{FF2B5EF4-FFF2-40B4-BE49-F238E27FC236}">
                <a16:creationId xmlns:a16="http://schemas.microsoft.com/office/drawing/2014/main" id="{5CA3C2BA-012D-7DA3-9B11-E5BEE0F346BD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Ins="68580"/>
          <a:lstStyle/>
          <a:p>
            <a:pPr eaLnBrk="1" hangingPunct="1"/>
            <a:r>
              <a:rPr lang="en-US" altLang="en-US">
                <a:ea typeface="ヒラギノ角ゴ Pro W3" pitchFamily="-65" charset="-128"/>
              </a:rPr>
              <a:t>Profitability Ratios</a:t>
            </a:r>
          </a:p>
          <a:p>
            <a:pPr lvl="1" eaLnBrk="1" hangingPunct="1"/>
            <a:r>
              <a:rPr lang="en-US" altLang="en-US">
                <a:ea typeface="ヒラギノ角ゴ Pro W3" pitchFamily="-65" charset="-128"/>
              </a:rPr>
              <a:t>Gross Margin </a:t>
            </a:r>
          </a:p>
          <a:p>
            <a:pPr lvl="2" eaLnBrk="1" hangingPunct="1"/>
            <a:r>
              <a:rPr lang="en-US" altLang="en-US">
                <a:ea typeface="ＭＳ Ｐゴシック" panose="020B0600070205080204" pitchFamily="34" charset="-128"/>
              </a:rPr>
              <a:t>How much a company earns from each dollar of sales after paying for the items sold</a:t>
            </a:r>
          </a:p>
        </p:txBody>
      </p:sp>
      <p:graphicFrame>
        <p:nvGraphicFramePr>
          <p:cNvPr id="2050" name="Object 5">
            <a:extLst>
              <a:ext uri="{FF2B5EF4-FFF2-40B4-BE49-F238E27FC236}">
                <a16:creationId xmlns:a16="http://schemas.microsoft.com/office/drawing/2014/main" id="{A06E0861-C4A4-4A68-0CA6-120173E37E16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80016965"/>
              </p:ext>
            </p:extLst>
          </p:nvPr>
        </p:nvGraphicFramePr>
        <p:xfrm>
          <a:off x="3078682" y="3109546"/>
          <a:ext cx="2986088" cy="685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3" imgW="1536033" imgH="355446" progId="Equation.DSMT4">
                  <p:embed/>
                </p:oleObj>
              </mc:Choice>
              <mc:Fallback>
                <p:oleObj name="Equation" r:id="rId3" imgW="1536033" imgH="355446" progId="Equation.DSMT4">
                  <p:embed/>
                  <p:pic>
                    <p:nvPicPr>
                      <p:cNvPr id="2050" name="Object 5">
                        <a:extLst>
                          <a:ext uri="{FF2B5EF4-FFF2-40B4-BE49-F238E27FC236}">
                            <a16:creationId xmlns:a16="http://schemas.microsoft.com/office/drawing/2014/main" id="{A06E0861-C4A4-4A68-0CA6-120173E37E16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078682" y="3109546"/>
                        <a:ext cx="2986088" cy="685800"/>
                      </a:xfrm>
                      <a:prstGeom prst="rect">
                        <a:avLst/>
                      </a:prstGeom>
                      <a:solidFill>
                        <a:srgbClr val="FFF4DB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med">
    <p:wipe dir="r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25">
            <a:extLst>
              <a:ext uri="{FF2B5EF4-FFF2-40B4-BE49-F238E27FC236}">
                <a16:creationId xmlns:a16="http://schemas.microsoft.com/office/drawing/2014/main" id="{44511D29-7A5D-30E0-A219-C6AA0DE0735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ヒラギノ角ゴ Pro W3" pitchFamily="-65" charset="-128"/>
              </a:rPr>
              <a:t> Financial Statement Analysis</a:t>
            </a:r>
          </a:p>
        </p:txBody>
      </p:sp>
      <p:sp>
        <p:nvSpPr>
          <p:cNvPr id="3076" name="Rectangle 26">
            <a:extLst>
              <a:ext uri="{FF2B5EF4-FFF2-40B4-BE49-F238E27FC236}">
                <a16:creationId xmlns:a16="http://schemas.microsoft.com/office/drawing/2014/main" id="{3D0D191C-410F-BB1F-1175-BCEE5BBA5269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Ins="68580"/>
          <a:lstStyle/>
          <a:p>
            <a:pPr eaLnBrk="1" hangingPunct="1"/>
            <a:r>
              <a:rPr lang="en-US" altLang="en-US">
                <a:ea typeface="ヒラギノ角ゴ Pro W3" pitchFamily="-65" charset="-128"/>
              </a:rPr>
              <a:t>Profitability Ratios</a:t>
            </a:r>
          </a:p>
          <a:p>
            <a:pPr lvl="1" eaLnBrk="1" hangingPunct="1"/>
            <a:r>
              <a:rPr lang="en-US" altLang="en-US">
                <a:ea typeface="ヒラギノ角ゴ Pro W3" pitchFamily="-65" charset="-128"/>
              </a:rPr>
              <a:t>Operating Margin</a:t>
            </a:r>
          </a:p>
          <a:p>
            <a:pPr lvl="2" eaLnBrk="1" hangingPunct="1"/>
            <a:r>
              <a:rPr lang="en-US" altLang="en-US">
                <a:ea typeface="ＭＳ Ｐゴシック" panose="020B0600070205080204" pitchFamily="34" charset="-128"/>
              </a:rPr>
              <a:t>How much a company earns before interest and taxes from each dollar of sales</a:t>
            </a:r>
          </a:p>
        </p:txBody>
      </p:sp>
      <p:graphicFrame>
        <p:nvGraphicFramePr>
          <p:cNvPr id="3074" name="Object 5">
            <a:extLst>
              <a:ext uri="{FF2B5EF4-FFF2-40B4-BE49-F238E27FC236}">
                <a16:creationId xmlns:a16="http://schemas.microsoft.com/office/drawing/2014/main" id="{BB17208F-1170-FEE9-B2E6-7A9DAFDAC836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73689746"/>
              </p:ext>
            </p:extLst>
          </p:nvPr>
        </p:nvGraphicFramePr>
        <p:xfrm>
          <a:off x="2604997" y="3168162"/>
          <a:ext cx="3948113" cy="685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3" imgW="2032000" imgH="355600" progId="Equation.DSMT4">
                  <p:embed/>
                </p:oleObj>
              </mc:Choice>
              <mc:Fallback>
                <p:oleObj name="Equation" r:id="rId3" imgW="2032000" imgH="355600" progId="Equation.DSMT4">
                  <p:embed/>
                  <p:pic>
                    <p:nvPicPr>
                      <p:cNvPr id="3074" name="Object 5">
                        <a:extLst>
                          <a:ext uri="{FF2B5EF4-FFF2-40B4-BE49-F238E27FC236}">
                            <a16:creationId xmlns:a16="http://schemas.microsoft.com/office/drawing/2014/main" id="{BB17208F-1170-FEE9-B2E6-7A9DAFDAC836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04997" y="3168162"/>
                        <a:ext cx="3948113" cy="685800"/>
                      </a:xfrm>
                      <a:prstGeom prst="rect">
                        <a:avLst/>
                      </a:prstGeom>
                      <a:solidFill>
                        <a:srgbClr val="FFF4DB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med">
    <p:wipe dir="r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098" name="Object 3">
            <a:extLst>
              <a:ext uri="{FF2B5EF4-FFF2-40B4-BE49-F238E27FC236}">
                <a16:creationId xmlns:a16="http://schemas.microsoft.com/office/drawing/2014/main" id="{33AD428A-B94F-1868-07A8-0A49EE0ADA34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33633744"/>
              </p:ext>
            </p:extLst>
          </p:nvPr>
        </p:nvGraphicFramePr>
        <p:xfrm>
          <a:off x="2766555" y="3398227"/>
          <a:ext cx="3614738" cy="742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3" imgW="1713756" imgH="355446" progId="Equation.DSMT4">
                  <p:embed/>
                </p:oleObj>
              </mc:Choice>
              <mc:Fallback>
                <p:oleObj name="Equation" r:id="rId3" imgW="1713756" imgH="355446" progId="Equation.DSMT4">
                  <p:embed/>
                  <p:pic>
                    <p:nvPicPr>
                      <p:cNvPr id="4098" name="Object 3">
                        <a:extLst>
                          <a:ext uri="{FF2B5EF4-FFF2-40B4-BE49-F238E27FC236}">
                            <a16:creationId xmlns:a16="http://schemas.microsoft.com/office/drawing/2014/main" id="{33AD428A-B94F-1868-07A8-0A49EE0ADA34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766555" y="3398227"/>
                        <a:ext cx="3614738" cy="742950"/>
                      </a:xfrm>
                      <a:prstGeom prst="rect">
                        <a:avLst/>
                      </a:prstGeom>
                      <a:solidFill>
                        <a:srgbClr val="FFF4DB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099" name="Rectangle 45">
            <a:extLst>
              <a:ext uri="{FF2B5EF4-FFF2-40B4-BE49-F238E27FC236}">
                <a16:creationId xmlns:a16="http://schemas.microsoft.com/office/drawing/2014/main" id="{8958CBE8-E88F-D5A0-CB13-10F3916657D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ヒラギノ角ゴ Pro W3" pitchFamily="-65" charset="-128"/>
              </a:rPr>
              <a:t> Financial Statement Analysis</a:t>
            </a:r>
          </a:p>
        </p:txBody>
      </p:sp>
      <p:sp>
        <p:nvSpPr>
          <p:cNvPr id="4100" name="Rectangle 50">
            <a:extLst>
              <a:ext uri="{FF2B5EF4-FFF2-40B4-BE49-F238E27FC236}">
                <a16:creationId xmlns:a16="http://schemas.microsoft.com/office/drawing/2014/main" id="{5CF7F0A6-CCA8-DF9D-E55B-E79E056A9276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Ins="68580"/>
          <a:lstStyle/>
          <a:p>
            <a:pPr eaLnBrk="1" hangingPunct="1"/>
            <a:r>
              <a:rPr lang="en-US" altLang="en-US" dirty="0">
                <a:ea typeface="ヒラギノ角ゴ Pro W3" pitchFamily="-65" charset="-128"/>
              </a:rPr>
              <a:t>Profitability Ratios</a:t>
            </a:r>
          </a:p>
          <a:p>
            <a:pPr lvl="1" eaLnBrk="1" hangingPunct="1"/>
            <a:r>
              <a:rPr lang="en-US" altLang="en-US" dirty="0">
                <a:ea typeface="ヒラギノ角ゴ Pro W3" pitchFamily="-65" charset="-128"/>
              </a:rPr>
              <a:t>Net Profit Margin </a:t>
            </a:r>
          </a:p>
          <a:p>
            <a:pPr lvl="2" eaLnBrk="1" hangingPunct="1"/>
            <a:r>
              <a:rPr lang="en-US" altLang="en-US" dirty="0">
                <a:ea typeface="ＭＳ Ｐゴシック" panose="020B0600070205080204" pitchFamily="34" charset="-128"/>
              </a:rPr>
              <a:t>The fraction of each dollar in revenues that is available to equity holders after the firm pays interest and taxes</a:t>
            </a:r>
            <a:endParaRPr lang="en-US" altLang="en-US" sz="1200" dirty="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 spd="med">
    <p:wipe dir="r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87AB00-A292-6886-0DD2-733E4C2CDF8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45">
            <a:extLst>
              <a:ext uri="{FF2B5EF4-FFF2-40B4-BE49-F238E27FC236}">
                <a16:creationId xmlns:a16="http://schemas.microsoft.com/office/drawing/2014/main" id="{361219D4-7DD5-6D09-77FF-FE5329EB193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ヒラギノ角ゴ Pro W3" pitchFamily="-65" charset="-128"/>
              </a:rPr>
              <a:t> Financial Statement Analysis</a:t>
            </a:r>
          </a:p>
        </p:txBody>
      </p:sp>
      <p:sp>
        <p:nvSpPr>
          <p:cNvPr id="4100" name="Rectangle 50">
            <a:extLst>
              <a:ext uri="{FF2B5EF4-FFF2-40B4-BE49-F238E27FC236}">
                <a16:creationId xmlns:a16="http://schemas.microsoft.com/office/drawing/2014/main" id="{BE0179A3-C9C3-9F49-BCB8-068F1FEF6E0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35220" y="1060939"/>
            <a:ext cx="8251580" cy="2893813"/>
          </a:xfrm>
        </p:spPr>
        <p:txBody>
          <a:bodyPr rIns="68580"/>
          <a:lstStyle/>
          <a:p>
            <a:pPr eaLnBrk="1" hangingPunct="1"/>
            <a:r>
              <a:rPr lang="en-US" altLang="en-US">
                <a:ea typeface="ヒラギノ角ゴ Pro W3"/>
              </a:rPr>
              <a:t>Profitability Ratios</a:t>
            </a:r>
            <a:endParaRPr lang="en-US" altLang="en-US" dirty="0">
              <a:ea typeface="ヒラギノ角ゴ Pro W3"/>
            </a:endParaRPr>
          </a:p>
          <a:p>
            <a:pPr lvl="1" eaLnBrk="1" hangingPunct="1"/>
            <a:r>
              <a:rPr lang="en-US" altLang="en-US" dirty="0">
                <a:ea typeface="ヒラギノ角ゴ Pro W3"/>
              </a:rPr>
              <a:t>Return on Capital Employed (ROCE)</a:t>
            </a:r>
            <a:endParaRPr lang="en-US" altLang="en-US" dirty="0">
              <a:ea typeface="ヒラギノ角ゴ Pro W3" pitchFamily="-65" charset="-128"/>
            </a:endParaRPr>
          </a:p>
          <a:p>
            <a:pPr lvl="2" eaLnBrk="1" hangingPunct="1"/>
            <a:r>
              <a:rPr lang="en-US" altLang="en-US" sz="2200" dirty="0">
                <a:ea typeface="ＭＳ Ｐゴシック"/>
              </a:rPr>
              <a:t>It helps to understand how well a company is generating profits from its capital as it is put to use.</a:t>
            </a:r>
          </a:p>
          <a:p>
            <a:pPr lvl="2"/>
            <a:r>
              <a:rPr lang="en-US" altLang="en-US" sz="2200" dirty="0">
                <a:ea typeface="ＭＳ Ｐゴシック"/>
              </a:rPr>
              <a:t>ROCE = EBIT / (Total Assets – Current Liabilities)</a:t>
            </a:r>
          </a:p>
          <a:p>
            <a:pPr lvl="2"/>
            <a:r>
              <a:rPr lang="en-US" altLang="en-US" sz="2200" dirty="0">
                <a:ea typeface="ＭＳ Ｐゴシック"/>
              </a:rPr>
              <a:t>Total assets less current liabilities are capital employed, which are also equal to shareholders' equity plus non-current liabilities.</a:t>
            </a:r>
          </a:p>
          <a:p>
            <a:pPr lvl="2"/>
            <a:endParaRPr lang="en-US" altLang="en-US" sz="2200" dirty="0">
              <a:ea typeface="ＭＳ Ｐゴシック"/>
            </a:endParaRPr>
          </a:p>
        </p:txBody>
      </p:sp>
    </p:spTree>
    <p:extLst>
      <p:ext uri="{BB962C8B-B14F-4D97-AF65-F5344CB8AC3E}">
        <p14:creationId xmlns:p14="http://schemas.microsoft.com/office/powerpoint/2010/main" val="3693743459"/>
      </p:ext>
    </p:extLst>
  </p:cSld>
  <p:clrMapOvr>
    <a:masterClrMapping/>
  </p:clrMapOvr>
  <p:transition spd="med">
    <p:wipe dir="r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26">
            <a:extLst>
              <a:ext uri="{FF2B5EF4-FFF2-40B4-BE49-F238E27FC236}">
                <a16:creationId xmlns:a16="http://schemas.microsoft.com/office/drawing/2014/main" id="{9ED469E0-BD12-D755-46A4-840AC749A9B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ヒラギノ角ゴ Pro W3" pitchFamily="-65" charset="-128"/>
              </a:rPr>
              <a:t> Financial Statement Analysis</a:t>
            </a:r>
          </a:p>
        </p:txBody>
      </p:sp>
      <p:sp>
        <p:nvSpPr>
          <p:cNvPr id="5124" name="Rectangle 27">
            <a:extLst>
              <a:ext uri="{FF2B5EF4-FFF2-40B4-BE49-F238E27FC236}">
                <a16:creationId xmlns:a16="http://schemas.microsoft.com/office/drawing/2014/main" id="{802BE34A-A1C8-45A5-A68F-C07705EBE135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ヒラギノ角ゴ Pro W3" pitchFamily="-65" charset="-128"/>
              </a:rPr>
              <a:t>Liquidity Ratios (Short-term financial health)</a:t>
            </a:r>
          </a:p>
          <a:p>
            <a:pPr lvl="1" eaLnBrk="1" hangingPunct="1"/>
            <a:r>
              <a:rPr lang="en-US" altLang="en-US">
                <a:ea typeface="ヒラギノ角ゴ Pro W3" pitchFamily="-65" charset="-128"/>
              </a:rPr>
              <a:t>Current Ratio </a:t>
            </a:r>
          </a:p>
          <a:p>
            <a:pPr lvl="2" eaLnBrk="1" hangingPunct="1"/>
            <a:r>
              <a:rPr lang="en-US" altLang="en-US">
                <a:ea typeface="ＭＳ Ｐゴシック" panose="020B0600070205080204" pitchFamily="34" charset="-128"/>
              </a:rPr>
              <a:t>The ratio of current assets to current liabilities</a:t>
            </a:r>
          </a:p>
        </p:txBody>
      </p:sp>
      <p:graphicFrame>
        <p:nvGraphicFramePr>
          <p:cNvPr id="5122" name="Object 1">
            <a:extLst>
              <a:ext uri="{FF2B5EF4-FFF2-40B4-BE49-F238E27FC236}">
                <a16:creationId xmlns:a16="http://schemas.microsoft.com/office/drawing/2014/main" id="{166EE448-DA2B-0A91-24E9-114C9D9553DD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70511751"/>
              </p:ext>
            </p:extLst>
          </p:nvPr>
        </p:nvGraphicFramePr>
        <p:xfrm>
          <a:off x="2812997" y="3312071"/>
          <a:ext cx="3668316" cy="70008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3" imgW="1651397" imgH="317897" progId="Equation.DSMT4">
                  <p:embed/>
                </p:oleObj>
              </mc:Choice>
              <mc:Fallback>
                <p:oleObj r:id="rId3" imgW="1651397" imgH="317897" progId="Equation.DSMT4">
                  <p:embed/>
                  <p:pic>
                    <p:nvPicPr>
                      <p:cNvPr id="5122" name="Object 1">
                        <a:extLst>
                          <a:ext uri="{FF2B5EF4-FFF2-40B4-BE49-F238E27FC236}">
                            <a16:creationId xmlns:a16="http://schemas.microsoft.com/office/drawing/2014/main" id="{166EE448-DA2B-0A91-24E9-114C9D9553DD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12997" y="3312071"/>
                        <a:ext cx="3668316" cy="700088"/>
                      </a:xfrm>
                      <a:prstGeom prst="rect">
                        <a:avLst/>
                      </a:prstGeom>
                      <a:solidFill>
                        <a:srgbClr val="FFF4DB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med">
    <p:wipe dir="r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146" name="Object 1">
            <a:extLst>
              <a:ext uri="{FF2B5EF4-FFF2-40B4-BE49-F238E27FC236}">
                <a16:creationId xmlns:a16="http://schemas.microsoft.com/office/drawing/2014/main" id="{349A6479-C8AE-FEB6-8A85-99D914CEC4A0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69071566"/>
              </p:ext>
            </p:extLst>
          </p:nvPr>
        </p:nvGraphicFramePr>
        <p:xfrm>
          <a:off x="2267591" y="3136381"/>
          <a:ext cx="4614863" cy="742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3" imgW="1955348" imgH="317759" progId="Equation.DSMT4">
                  <p:embed/>
                </p:oleObj>
              </mc:Choice>
              <mc:Fallback>
                <p:oleObj r:id="rId3" imgW="1955348" imgH="317759" progId="Equation.DSMT4">
                  <p:embed/>
                  <p:pic>
                    <p:nvPicPr>
                      <p:cNvPr id="6146" name="Object 1">
                        <a:extLst>
                          <a:ext uri="{FF2B5EF4-FFF2-40B4-BE49-F238E27FC236}">
                            <a16:creationId xmlns:a16="http://schemas.microsoft.com/office/drawing/2014/main" id="{349A6479-C8AE-FEB6-8A85-99D914CEC4A0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67591" y="3136381"/>
                        <a:ext cx="4614863" cy="742950"/>
                      </a:xfrm>
                      <a:prstGeom prst="rect">
                        <a:avLst/>
                      </a:prstGeom>
                      <a:solidFill>
                        <a:srgbClr val="FFF4DB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147" name="Rectangle 27">
            <a:extLst>
              <a:ext uri="{FF2B5EF4-FFF2-40B4-BE49-F238E27FC236}">
                <a16:creationId xmlns:a16="http://schemas.microsoft.com/office/drawing/2014/main" id="{A5DFC5D8-5BCE-FADA-0C31-A086BA0082D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ヒラギノ角ゴ Pro W3" pitchFamily="-65" charset="-128"/>
              </a:rPr>
              <a:t> Financial Statement Analysis</a:t>
            </a:r>
          </a:p>
        </p:txBody>
      </p:sp>
      <p:sp>
        <p:nvSpPr>
          <p:cNvPr id="6148" name="Rectangle 28">
            <a:extLst>
              <a:ext uri="{FF2B5EF4-FFF2-40B4-BE49-F238E27FC236}">
                <a16:creationId xmlns:a16="http://schemas.microsoft.com/office/drawing/2014/main" id="{208AA824-B4B1-841E-EE96-04E9FB02FBCA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ヒラギノ角ゴ Pro W3"/>
              </a:rPr>
              <a:t>Liquidity Ratios</a:t>
            </a:r>
          </a:p>
          <a:p>
            <a:pPr lvl="1" eaLnBrk="1" hangingPunct="1"/>
            <a:r>
              <a:rPr lang="en-US" altLang="en-US">
                <a:ea typeface="ヒラギノ角ゴ Pro W3"/>
              </a:rPr>
              <a:t>Quick Ratio (or Acid Test Ratio)</a:t>
            </a:r>
            <a:endParaRPr lang="en-US" altLang="en-US">
              <a:ea typeface="ヒラギノ角ゴ Pro W3" pitchFamily="-65" charset="-128"/>
            </a:endParaRPr>
          </a:p>
          <a:p>
            <a:pPr lvl="2" eaLnBrk="1" hangingPunct="1"/>
            <a:r>
              <a:rPr lang="en-US" altLang="en-US">
                <a:ea typeface="ＭＳ Ｐゴシック"/>
              </a:rPr>
              <a:t>The ratio of current assets other than inventory to current liabilities</a:t>
            </a:r>
          </a:p>
        </p:txBody>
      </p:sp>
    </p:spTree>
  </p:cSld>
  <p:clrMapOvr>
    <a:masterClrMapping/>
  </p:clrMapOvr>
  <p:transition spd="med">
    <p:wipe dir="r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7">
            <a:extLst>
              <a:ext uri="{FF2B5EF4-FFF2-40B4-BE49-F238E27FC236}">
                <a16:creationId xmlns:a16="http://schemas.microsoft.com/office/drawing/2014/main" id="{E2777E73-2E40-FB84-24C3-93CBFAD2C22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ヒラギノ角ゴ Pro W3" pitchFamily="-65" charset="-128"/>
              </a:rPr>
              <a:t> Financial Statement Analysis</a:t>
            </a:r>
          </a:p>
        </p:txBody>
      </p:sp>
      <p:sp>
        <p:nvSpPr>
          <p:cNvPr id="83971" name="Rectangle 28">
            <a:extLst>
              <a:ext uri="{FF2B5EF4-FFF2-40B4-BE49-F238E27FC236}">
                <a16:creationId xmlns:a16="http://schemas.microsoft.com/office/drawing/2014/main" id="{7FE07675-65CF-462D-5D86-CCA519A3674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27631" y="1283036"/>
            <a:ext cx="8091853" cy="2937774"/>
          </a:xfrm>
        </p:spPr>
        <p:txBody>
          <a:bodyPr/>
          <a:lstStyle/>
          <a:p>
            <a:pPr eaLnBrk="1" hangingPunct="1"/>
            <a:r>
              <a:rPr lang="en-US" altLang="en-US">
                <a:ea typeface="ヒラギノ角ゴ Pro W3" pitchFamily="-65" charset="-128"/>
              </a:rPr>
              <a:t>Liquidity Ratios</a:t>
            </a:r>
          </a:p>
          <a:p>
            <a:pPr lvl="1" eaLnBrk="1" hangingPunct="1"/>
            <a:r>
              <a:rPr lang="en-US" altLang="en-US">
                <a:ea typeface="ヒラギノ角ゴ Pro W3" pitchFamily="-65" charset="-128"/>
              </a:rPr>
              <a:t>Cash Ratio</a:t>
            </a:r>
          </a:p>
          <a:p>
            <a:pPr lvl="2" eaLnBrk="1" hangingPunct="1"/>
            <a:r>
              <a:rPr lang="en-US" altLang="en-US">
                <a:ea typeface="ＭＳ Ｐゴシック" panose="020B0600070205080204" pitchFamily="34" charset="-128"/>
              </a:rPr>
              <a:t>The most stringent liquidity ratio: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DC2EB51-0D9B-4502-A3CB-CDC506993238}"/>
              </a:ext>
            </a:extLst>
          </p:cNvPr>
          <p:cNvSpPr txBox="1"/>
          <p:nvPr/>
        </p:nvSpPr>
        <p:spPr>
          <a:xfrm>
            <a:off x="1787769" y="3179884"/>
            <a:ext cx="5575786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>
                <a:latin typeface="Arial"/>
                <a:cs typeface="Arial"/>
              </a:rPr>
              <a:t>Cash Ratio = Cash / Current Liabilities</a:t>
            </a:r>
            <a:endParaRPr lang="en-GB" sz="2400"/>
          </a:p>
        </p:txBody>
      </p:sp>
    </p:spTree>
  </p:cSld>
  <p:clrMapOvr>
    <a:masterClrMapping/>
  </p:clrMapOvr>
  <p:transition spd="med">
    <p:wipe dir="r"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170" name="Object 3">
            <a:extLst>
              <a:ext uri="{FF2B5EF4-FFF2-40B4-BE49-F238E27FC236}">
                <a16:creationId xmlns:a16="http://schemas.microsoft.com/office/drawing/2014/main" id="{38E937B9-4F7C-B8D8-1089-A93A2A2FCFDF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858046533"/>
              </p:ext>
            </p:extLst>
          </p:nvPr>
        </p:nvGraphicFramePr>
        <p:xfrm>
          <a:off x="2867025" y="3178175"/>
          <a:ext cx="3422650" cy="742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3" imgW="1460263" imgH="317759" progId="Equation.DSMT4">
                  <p:embed/>
                </p:oleObj>
              </mc:Choice>
              <mc:Fallback>
                <p:oleObj r:id="rId3" imgW="1460263" imgH="317759" progId="Equation.DSMT4">
                  <p:embed/>
                  <p:pic>
                    <p:nvPicPr>
                      <p:cNvPr id="7170" name="Object 3">
                        <a:extLst>
                          <a:ext uri="{FF2B5EF4-FFF2-40B4-BE49-F238E27FC236}">
                            <a16:creationId xmlns:a16="http://schemas.microsoft.com/office/drawing/2014/main" id="{38E937B9-4F7C-B8D8-1089-A93A2A2FCFDF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67025" y="3178175"/>
                        <a:ext cx="3422650" cy="742950"/>
                      </a:xfrm>
                      <a:prstGeom prst="rect">
                        <a:avLst/>
                      </a:prstGeom>
                      <a:solidFill>
                        <a:srgbClr val="FFF4DB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172" name="Rectangle 37">
            <a:extLst>
              <a:ext uri="{FF2B5EF4-FFF2-40B4-BE49-F238E27FC236}">
                <a16:creationId xmlns:a16="http://schemas.microsoft.com/office/drawing/2014/main" id="{D7C3DEEA-4840-D85B-F627-7B1046362C5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ヒラギノ角ゴ Pro W3" pitchFamily="-65" charset="-128"/>
              </a:rPr>
              <a:t> Financial Statement Analysis</a:t>
            </a:r>
          </a:p>
        </p:txBody>
      </p:sp>
      <p:sp>
        <p:nvSpPr>
          <p:cNvPr id="7173" name="Rectangle 38">
            <a:extLst>
              <a:ext uri="{FF2B5EF4-FFF2-40B4-BE49-F238E27FC236}">
                <a16:creationId xmlns:a16="http://schemas.microsoft.com/office/drawing/2014/main" id="{9AF1CDB6-0929-34E7-6A37-12BE00D0DD3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83578" y="1282213"/>
            <a:ext cx="8206152" cy="3544764"/>
          </a:xfrm>
        </p:spPr>
        <p:txBody>
          <a:bodyPr rIns="68580"/>
          <a:lstStyle/>
          <a:p>
            <a:pPr eaLnBrk="1" hangingPunct="1"/>
            <a:r>
              <a:rPr lang="en-US" altLang="en-US">
                <a:ea typeface="ヒラギノ角ゴ Pro W3" pitchFamily="-65" charset="-128"/>
              </a:rPr>
              <a:t>Asset Efficiency</a:t>
            </a:r>
          </a:p>
          <a:p>
            <a:pPr lvl="1" eaLnBrk="1" hangingPunct="1"/>
            <a:r>
              <a:rPr lang="en-US" altLang="en-US">
                <a:ea typeface="ヒラギノ角ゴ Pro W3" pitchFamily="-65" charset="-128"/>
              </a:rPr>
              <a:t>Asset Turnover</a:t>
            </a:r>
          </a:p>
          <a:p>
            <a:pPr lvl="2" eaLnBrk="1" hangingPunct="1"/>
            <a:r>
              <a:rPr lang="en-US" altLang="en-US">
                <a:ea typeface="ＭＳ Ｐゴシック" panose="020B0600070205080204" pitchFamily="34" charset="-128"/>
              </a:rPr>
              <a:t>A first broad measure of efficiency is asset turnover</a:t>
            </a:r>
            <a:endParaRPr lang="en-US" altLang="en-US" sz="120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 spd="med">
    <p:wipe dir="r"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50">
            <a:extLst>
              <a:ext uri="{FF2B5EF4-FFF2-40B4-BE49-F238E27FC236}">
                <a16:creationId xmlns:a16="http://schemas.microsoft.com/office/drawing/2014/main" id="{F6EDC59C-4D58-B1D7-7EC9-86D9E1A638E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ヒラギノ角ゴ Pro W3" pitchFamily="-65" charset="-128"/>
              </a:rPr>
              <a:t> Financial Statement Analysis</a:t>
            </a:r>
          </a:p>
        </p:txBody>
      </p:sp>
      <p:sp>
        <p:nvSpPr>
          <p:cNvPr id="8196" name="Rectangle 51">
            <a:extLst>
              <a:ext uri="{FF2B5EF4-FFF2-40B4-BE49-F238E27FC236}">
                <a16:creationId xmlns:a16="http://schemas.microsoft.com/office/drawing/2014/main" id="{00D56296-368F-FBFB-4377-423F27FA88ED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Ins="68580"/>
          <a:lstStyle/>
          <a:p>
            <a:pPr eaLnBrk="1" hangingPunct="1"/>
            <a:r>
              <a:rPr lang="en-US" altLang="en-US">
                <a:ea typeface="ヒラギノ角ゴ Pro W3" pitchFamily="-65" charset="-128"/>
              </a:rPr>
              <a:t>Asset Efficiency</a:t>
            </a:r>
          </a:p>
          <a:p>
            <a:pPr lvl="1" eaLnBrk="1" hangingPunct="1"/>
            <a:r>
              <a:rPr lang="en-US" altLang="en-US">
                <a:ea typeface="ヒラギノ角ゴ Pro W3" pitchFamily="-65" charset="-128"/>
              </a:rPr>
              <a:t>Fixed Asset Turnover</a:t>
            </a:r>
          </a:p>
          <a:p>
            <a:pPr lvl="2" eaLnBrk="1" hangingPunct="1"/>
            <a:r>
              <a:rPr lang="en-US" altLang="en-US">
                <a:ea typeface="ＭＳ Ｐゴシック" panose="020B0600070205080204" pitchFamily="34" charset="-128"/>
              </a:rPr>
              <a:t>Since total assets include assets that are not directly involved in generating sales, a manager might also look at fixed asset turnover</a:t>
            </a:r>
          </a:p>
        </p:txBody>
      </p:sp>
      <p:graphicFrame>
        <p:nvGraphicFramePr>
          <p:cNvPr id="8194" name="Object 3">
            <a:extLst>
              <a:ext uri="{FF2B5EF4-FFF2-40B4-BE49-F238E27FC236}">
                <a16:creationId xmlns:a16="http://schemas.microsoft.com/office/drawing/2014/main" id="{3C490869-DDAF-07C5-D090-BC0619820E54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892858089"/>
              </p:ext>
            </p:extLst>
          </p:nvPr>
        </p:nvGraphicFramePr>
        <p:xfrm>
          <a:off x="2560852" y="3454920"/>
          <a:ext cx="4029075" cy="685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r:id="rId3" imgW="2362597" imgH="394097" progId="Equation.DSMT4">
                  <p:embed/>
                </p:oleObj>
              </mc:Choice>
              <mc:Fallback>
                <p:oleObj r:id="rId3" imgW="2362597" imgH="394097" progId="Equation.DSMT4">
                  <p:embed/>
                  <p:pic>
                    <p:nvPicPr>
                      <p:cNvPr id="8194" name="Object 3">
                        <a:extLst>
                          <a:ext uri="{FF2B5EF4-FFF2-40B4-BE49-F238E27FC236}">
                            <a16:creationId xmlns:a16="http://schemas.microsoft.com/office/drawing/2014/main" id="{3C490869-DDAF-07C5-D090-BC0619820E54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60852" y="3454920"/>
                        <a:ext cx="4029075" cy="685800"/>
                      </a:xfrm>
                      <a:prstGeom prst="rect">
                        <a:avLst/>
                      </a:prstGeom>
                      <a:solidFill>
                        <a:srgbClr val="FFF4DB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med">
    <p:wipe dir="r"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Title 1">
            <a:extLst>
              <a:ext uri="{FF2B5EF4-FFF2-40B4-BE49-F238E27FC236}">
                <a16:creationId xmlns:a16="http://schemas.microsoft.com/office/drawing/2014/main" id="{E6A812BD-040A-0082-43A4-AB73D0D822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ヒラギノ角ゴ Pro W3" pitchFamily="-65" charset="-128"/>
              </a:rPr>
              <a:t> Financial Statement Analysis</a:t>
            </a:r>
          </a:p>
        </p:txBody>
      </p:sp>
      <p:sp>
        <p:nvSpPr>
          <p:cNvPr id="93187" name="Content Placeholder 2">
            <a:extLst>
              <a:ext uri="{FF2B5EF4-FFF2-40B4-BE49-F238E27FC236}">
                <a16:creationId xmlns:a16="http://schemas.microsoft.com/office/drawing/2014/main" id="{C9687BB9-4ADD-2648-8D7F-2389BA81C2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00151"/>
            <a:ext cx="8444926" cy="2937774"/>
          </a:xfrm>
        </p:spPr>
        <p:txBody>
          <a:bodyPr rIns="68580"/>
          <a:lstStyle/>
          <a:p>
            <a:pPr eaLnBrk="1" hangingPunct="1"/>
            <a:r>
              <a:rPr lang="en-US" altLang="en-US" dirty="0">
                <a:ea typeface="ヒラギノ角ゴ Pro W3"/>
              </a:rPr>
              <a:t>Gearing (Leverage) Ratios</a:t>
            </a:r>
          </a:p>
          <a:p>
            <a:pPr lvl="1" eaLnBrk="1" hangingPunct="1"/>
            <a:r>
              <a:rPr lang="en-US" altLang="en-US" dirty="0">
                <a:ea typeface="ヒラギノ角ゴ Pro W3"/>
              </a:rPr>
              <a:t>Interest Coverage Ratios</a:t>
            </a:r>
          </a:p>
          <a:p>
            <a:pPr lvl="2" eaLnBrk="1" hangingPunct="1">
              <a:buFont typeface="Wingdings" panose="020B0604020202020204" pitchFamily="34" charset="0"/>
              <a:buChar char="§"/>
            </a:pPr>
            <a:r>
              <a:rPr lang="en-US" altLang="en-US" sz="2200" dirty="0">
                <a:ea typeface="ヒラギノ角ゴ Pro W3"/>
              </a:rPr>
              <a:t>Also known as times interest earned (TIE)</a:t>
            </a:r>
          </a:p>
          <a:p>
            <a:pPr lvl="2" eaLnBrk="1" hangingPunct="1">
              <a:buFont typeface="Wingdings" panose="020B0604020202020204" pitchFamily="34" charset="0"/>
              <a:buChar char="§"/>
            </a:pPr>
            <a:r>
              <a:rPr lang="en-US" altLang="en-US" sz="2200" dirty="0">
                <a:ea typeface="ヒラギノ角ゴ Pro W3"/>
              </a:rPr>
              <a:t>TIE = Earnings divided by interest</a:t>
            </a:r>
          </a:p>
          <a:p>
            <a:pPr lvl="2" eaLnBrk="1" hangingPunct="1">
              <a:buFont typeface="Wingdings" panose="020B0604020202020204" pitchFamily="34" charset="0"/>
              <a:buChar char="§"/>
            </a:pPr>
            <a:r>
              <a:rPr lang="en-US" altLang="en-US" sz="2200" dirty="0">
                <a:ea typeface="ヒラギノ角ゴ Pro W3"/>
              </a:rPr>
              <a:t>Can define earnings as operating income, EBIT, or EBITDA</a:t>
            </a:r>
          </a:p>
          <a:p>
            <a:pPr lvl="2" eaLnBrk="1" hangingPunct="1">
              <a:buFont typeface="Wingdings" panose="020B0604020202020204" pitchFamily="34" charset="0"/>
              <a:buChar char="§"/>
            </a:pPr>
            <a:r>
              <a:rPr lang="en-US" altLang="en-US" sz="2200" dirty="0">
                <a:ea typeface="ヒラギノ角ゴ Pro W3"/>
              </a:rPr>
              <a:t>Assesses how easily a firm is able to cover its interest payments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8C2825-A671-A6C4-15D7-2ACF966A7F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Title 1">
            <a:extLst>
              <a:ext uri="{FF2B5EF4-FFF2-40B4-BE49-F238E27FC236}">
                <a16:creationId xmlns:a16="http://schemas.microsoft.com/office/drawing/2014/main" id="{B54531B5-4F39-D1C9-A55A-F07D7E8BA0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ヒラギノ角ゴ Pro W3" pitchFamily="-65" charset="-128"/>
              </a:rPr>
              <a:t> Financial Statement Analysis</a:t>
            </a:r>
          </a:p>
        </p:txBody>
      </p:sp>
      <p:sp>
        <p:nvSpPr>
          <p:cNvPr id="93187" name="Content Placeholder 2">
            <a:extLst>
              <a:ext uri="{FF2B5EF4-FFF2-40B4-BE49-F238E27FC236}">
                <a16:creationId xmlns:a16="http://schemas.microsoft.com/office/drawing/2014/main" id="{89802AC2-7D12-2353-6EAD-AFE12FD73C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Ins="68580"/>
          <a:lstStyle/>
          <a:p>
            <a:pPr eaLnBrk="1" hangingPunct="1"/>
            <a:r>
              <a:rPr lang="en-US" altLang="en-US">
                <a:ea typeface="ヒラギノ角ゴ Pro W3"/>
              </a:rPr>
              <a:t>Gearing (Leverage) Ratios</a:t>
            </a:r>
          </a:p>
          <a:p>
            <a:pPr lvl="1" eaLnBrk="1" hangingPunct="1"/>
            <a:r>
              <a:rPr lang="en-US" altLang="en-US">
                <a:ea typeface="ヒラギノ角ゴ Pro W3"/>
              </a:rPr>
              <a:t>Interest Coverage Ratios</a:t>
            </a:r>
          </a:p>
          <a:p>
            <a:pPr lvl="1"/>
            <a:r>
              <a:rPr lang="en-US" altLang="en-US">
                <a:ea typeface="ヒラギノ角ゴ Pro W3"/>
              </a:rPr>
              <a:t>Interest Coverage Ratio = EBIT / Interest Expenses</a:t>
            </a:r>
          </a:p>
        </p:txBody>
      </p:sp>
    </p:spTree>
    <p:extLst>
      <p:ext uri="{BB962C8B-B14F-4D97-AF65-F5344CB8AC3E}">
        <p14:creationId xmlns:p14="http://schemas.microsoft.com/office/powerpoint/2010/main" val="274725489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13">
            <a:extLst>
              <a:ext uri="{FF2B5EF4-FFF2-40B4-BE49-F238E27FC236}">
                <a16:creationId xmlns:a16="http://schemas.microsoft.com/office/drawing/2014/main" id="{5B5DC641-434F-769C-F7CD-E26EDC741DE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2100">
                <a:ea typeface="ヒラギノ角ゴ Pro W3" pitchFamily="-65" charset="-128"/>
              </a:rPr>
              <a:t>Example </a:t>
            </a:r>
            <a:br>
              <a:rPr lang="en-US" altLang="en-US" sz="2100">
                <a:ea typeface="ヒラギノ角ゴ Pro W3" pitchFamily="-65" charset="-128"/>
              </a:rPr>
            </a:br>
            <a:r>
              <a:rPr lang="en-US" altLang="en-US" sz="2100">
                <a:ea typeface="ヒラギノ角ゴ Pro W3" pitchFamily="-65" charset="-128"/>
              </a:rPr>
              <a:t>Computing Interest Coverage Ratios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4211" name="Rectangle 14">
                <a:extLst>
                  <a:ext uri="{FF2B5EF4-FFF2-40B4-BE49-F238E27FC236}">
                    <a16:creationId xmlns:a16="http://schemas.microsoft.com/office/drawing/2014/main" id="{5592C34A-385C-6FDD-144B-1932CAA94859}"/>
                  </a:ext>
                </a:extLst>
              </p:cNvPr>
              <p:cNvSpPr>
                <a:spLocks noGrp="1" noChangeArrowheads="1"/>
              </p:cNvSpPr>
              <p:nvPr>
                <p:ph idx="1"/>
              </p:nvPr>
            </p:nvSpPr>
            <p:spPr/>
            <p:txBody>
              <a:bodyPr rIns="68580"/>
              <a:lstStyle/>
              <a:p>
                <a:pPr eaLnBrk="1" hangingPunct="1">
                  <a:buFontTx/>
                  <a:buNone/>
                </a:pPr>
                <a:r>
                  <a:rPr lang="en-US" altLang="en-US">
                    <a:ea typeface="ヒラギノ角ゴ Pro W3" pitchFamily="-65" charset="-128"/>
                  </a:rPr>
                  <a:t>Problem:</a:t>
                </a:r>
                <a:r>
                  <a:rPr lang="en-US" altLang="en-US" b="1">
                    <a:ea typeface="ヒラギノ角ゴ Pro W3" pitchFamily="-65" charset="-128"/>
                  </a:rPr>
                  <a:t>  </a:t>
                </a:r>
              </a:p>
              <a:p>
                <a:pPr eaLnBrk="1" hangingPunct="1"/>
                <a:r>
                  <a:rPr lang="en-GB" altLang="en-US" sz="1500">
                    <a:ea typeface="ヒラギノ角ゴ Pro W3" pitchFamily="-65" charset="-128"/>
                  </a:rPr>
                  <a:t>Assess Vodafone’s ability to meet its interest obligations by calculating interest coverage ratios using both EBIT and EBITDA.</a:t>
                </a:r>
              </a:p>
              <a:p>
                <a:pPr eaLnBrk="1" hangingPunct="1"/>
                <a14:m>
                  <m:oMath xmlns:m="http://schemas.openxmlformats.org/officeDocument/2006/math">
                    <m:r>
                      <a:rPr lang="en-GB" altLang="en-US" b="0" i="1" smtClean="0">
                        <a:latin typeface="Cambria Math" panose="02040503050406030204" pitchFamily="18" charset="0"/>
                        <a:ea typeface="ヒラギノ角ゴ Pro W3" pitchFamily="-65" charset="-128"/>
                      </a:rPr>
                      <m:t>𝐼𝑛𝑡𝑒𝑟𝑒𝑠𝑡</m:t>
                    </m:r>
                    <m:r>
                      <a:rPr lang="en-GB" altLang="en-US" b="0" i="1" smtClean="0">
                        <a:latin typeface="Cambria Math" panose="02040503050406030204" pitchFamily="18" charset="0"/>
                        <a:ea typeface="ヒラギノ角ゴ Pro W3" pitchFamily="-65" charset="-128"/>
                      </a:rPr>
                      <m:t> </m:t>
                    </m:r>
                    <m:r>
                      <a:rPr lang="en-GB" altLang="en-US" b="0" i="1" smtClean="0">
                        <a:latin typeface="Cambria Math" panose="02040503050406030204" pitchFamily="18" charset="0"/>
                        <a:ea typeface="ヒラギノ角ゴ Pro W3" pitchFamily="-65" charset="-128"/>
                      </a:rPr>
                      <m:t>𝐶𝑜𝑣𝑒𝑟𝑎𝑔𝑒</m:t>
                    </m:r>
                    <m:r>
                      <a:rPr lang="en-GB" altLang="en-US" b="0" i="1" smtClean="0">
                        <a:latin typeface="Cambria Math" panose="02040503050406030204" pitchFamily="18" charset="0"/>
                        <a:ea typeface="ヒラギノ角ゴ Pro W3" pitchFamily="-65" charset="-128"/>
                      </a:rPr>
                      <m:t> </m:t>
                    </m:r>
                    <m:r>
                      <a:rPr lang="en-GB" altLang="en-US" b="0" i="1" smtClean="0">
                        <a:latin typeface="Cambria Math" panose="02040503050406030204" pitchFamily="18" charset="0"/>
                        <a:ea typeface="ヒラギノ角ゴ Pro W3" pitchFamily="-65" charset="-128"/>
                      </a:rPr>
                      <m:t>𝑅𝑎𝑡𝑖𝑜</m:t>
                    </m:r>
                    <m:r>
                      <a:rPr lang="en-GB" altLang="en-US" b="0" i="1" smtClean="0">
                        <a:latin typeface="Cambria Math" panose="02040503050406030204" pitchFamily="18" charset="0"/>
                        <a:ea typeface="ヒラギノ角ゴ Pro W3" pitchFamily="-65" charset="-128"/>
                      </a:rPr>
                      <m:t>=</m:t>
                    </m:r>
                    <m:f>
                      <m:fPr>
                        <m:ctrlPr>
                          <a:rPr lang="en-GB" altLang="en-US" b="0" i="1" smtClean="0">
                            <a:latin typeface="Cambria Math" panose="02040503050406030204" pitchFamily="18" charset="0"/>
                            <a:ea typeface="ヒラギノ角ゴ Pro W3" pitchFamily="-65" charset="-128"/>
                          </a:rPr>
                        </m:ctrlPr>
                      </m:fPr>
                      <m:num>
                        <m:r>
                          <a:rPr lang="en-GB" altLang="en-US" b="0" i="1" smtClean="0">
                            <a:latin typeface="Cambria Math" panose="02040503050406030204" pitchFamily="18" charset="0"/>
                            <a:ea typeface="ヒラギノ角ゴ Pro W3" pitchFamily="-65" charset="-128"/>
                          </a:rPr>
                          <m:t>𝐸𝐵𝐼𝑇</m:t>
                        </m:r>
                      </m:num>
                      <m:den>
                        <m:r>
                          <a:rPr lang="en-GB" altLang="en-US" b="0" i="1" smtClean="0">
                            <a:latin typeface="Cambria Math" panose="02040503050406030204" pitchFamily="18" charset="0"/>
                            <a:ea typeface="ヒラギノ角ゴ Pro W3" pitchFamily="-65" charset="-128"/>
                          </a:rPr>
                          <m:t>𝐼𝑛𝑡𝑒𝑟𝑒𝑠𝑡</m:t>
                        </m:r>
                        <m:r>
                          <a:rPr lang="en-GB" altLang="en-US" b="0" i="1" smtClean="0">
                            <a:latin typeface="Cambria Math" panose="02040503050406030204" pitchFamily="18" charset="0"/>
                            <a:ea typeface="ヒラギノ角ゴ Pro W3" pitchFamily="-65" charset="-128"/>
                          </a:rPr>
                          <m:t> </m:t>
                        </m:r>
                        <m:r>
                          <a:rPr lang="en-GB" altLang="en-US" b="0" i="1" smtClean="0">
                            <a:latin typeface="Cambria Math" panose="02040503050406030204" pitchFamily="18" charset="0"/>
                            <a:ea typeface="ヒラギノ角ゴ Pro W3" pitchFamily="-65" charset="-128"/>
                          </a:rPr>
                          <m:t>𝐸𝑥𝑝𝑒𝑛𝑠𝑒𝑠</m:t>
                        </m:r>
                      </m:den>
                    </m:f>
                  </m:oMath>
                </a14:m>
                <a:endParaRPr lang="en-US" altLang="en-US">
                  <a:ea typeface="ヒラギノ角ゴ Pro W3" pitchFamily="-65" charset="-128"/>
                </a:endParaRPr>
              </a:p>
            </p:txBody>
          </p:sp>
        </mc:Choice>
        <mc:Fallback xmlns="">
          <p:sp>
            <p:nvSpPr>
              <p:cNvPr id="94211" name="Rectangle 14">
                <a:extLst>
                  <a:ext uri="{FF2B5EF4-FFF2-40B4-BE49-F238E27FC236}">
                    <a16:creationId xmlns:a16="http://schemas.microsoft.com/office/drawing/2014/main" id="{5592C34A-385C-6FDD-144B-1932CAA94859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3"/>
                <a:stretch>
                  <a:fillRect l="-1852" t="-2697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ransition spd="med">
    <p:wipe dir="r"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11">
            <a:extLst>
              <a:ext uri="{FF2B5EF4-FFF2-40B4-BE49-F238E27FC236}">
                <a16:creationId xmlns:a16="http://schemas.microsoft.com/office/drawing/2014/main" id="{1F9074BB-8CC0-96AF-A586-7A232355664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2100">
                <a:ea typeface="ヒラギノ角ゴ Pro W3" pitchFamily="-65" charset="-128"/>
              </a:rPr>
              <a:t>Example  Computing Interest Coverage Ratios (cont’d)</a:t>
            </a:r>
          </a:p>
        </p:txBody>
      </p:sp>
      <p:sp>
        <p:nvSpPr>
          <p:cNvPr id="95235" name="Rectangle 12">
            <a:extLst>
              <a:ext uri="{FF2B5EF4-FFF2-40B4-BE49-F238E27FC236}">
                <a16:creationId xmlns:a16="http://schemas.microsoft.com/office/drawing/2014/main" id="{3155F5CD-DBD3-FB74-41B8-3B232D87C5A1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Ins="68580"/>
          <a:lstStyle/>
          <a:p>
            <a:pPr eaLnBrk="1" hangingPunct="1">
              <a:lnSpc>
                <a:spcPct val="90000"/>
              </a:lnSpc>
              <a:buFontTx/>
              <a:buNone/>
            </a:pPr>
            <a:r>
              <a:rPr lang="en-US" altLang="en-US">
                <a:ea typeface="ヒラギノ角ゴ Pro W3"/>
              </a:rPr>
              <a:t>Solution:</a:t>
            </a:r>
          </a:p>
          <a:p>
            <a:pPr eaLnBrk="1" hangingPunct="1">
              <a:lnSpc>
                <a:spcPct val="90000"/>
              </a:lnSpc>
              <a:spcBef>
                <a:spcPct val="40000"/>
              </a:spcBef>
              <a:buFontTx/>
              <a:buNone/>
            </a:pPr>
            <a:r>
              <a:rPr lang="en-US" altLang="en-US">
                <a:ea typeface="ヒラギノ角ゴ Pro W3"/>
              </a:rPr>
              <a:t>Plan and Organize: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000">
                <a:ea typeface="ヒラギノ角ゴ Pro W3"/>
              </a:rPr>
              <a:t>Gather the EBIT, depreciation, and amortization and interest expense for each year from Vodafone’s Income Statement.</a:t>
            </a:r>
            <a:endParaRPr lang="en-US" altLang="en-US" sz="2000">
              <a:ea typeface="ヒラギノ角ゴ Pro W3"/>
            </a:endParaRPr>
          </a:p>
          <a:p>
            <a:pPr>
              <a:buFontTx/>
              <a:buNone/>
            </a:pPr>
            <a:r>
              <a:rPr lang="en-GB" altLang="en-US" sz="2000">
                <a:ea typeface="ヒラギノ角ゴ Pro W3"/>
              </a:rPr>
              <a:t>2012: EBIT = 11,481, EBITDA = 11,481 + 4,050, Interest expense = 1,932</a:t>
            </a:r>
            <a:endParaRPr lang="en-US" altLang="en-US" sz="2000">
              <a:ea typeface="ヒラギノ角ゴ Pro W3"/>
            </a:endParaRPr>
          </a:p>
          <a:p>
            <a:pPr>
              <a:buFontTx/>
              <a:buNone/>
            </a:pPr>
            <a:r>
              <a:rPr lang="en-GB" altLang="en-US" sz="2000">
                <a:ea typeface="ヒラギノ角ゴ Pro W3"/>
              </a:rPr>
              <a:t>2013: EBIT = 5,043, EBITDA = 5,043 + 7,700, Interest expense = 1,788</a:t>
            </a:r>
            <a:endParaRPr lang="en-US" altLang="en-US" sz="2000">
              <a:ea typeface="ヒラギノ角ゴ Pro W3"/>
            </a:endParaRPr>
          </a:p>
        </p:txBody>
      </p:sp>
    </p:spTree>
  </p:cSld>
  <p:clrMapOvr>
    <a:masterClrMapping/>
  </p:clrMapOvr>
  <p:transition spd="med">
    <p:wipe dir="r"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18">
            <a:extLst>
              <a:ext uri="{FF2B5EF4-FFF2-40B4-BE49-F238E27FC236}">
                <a16:creationId xmlns:a16="http://schemas.microsoft.com/office/drawing/2014/main" id="{2CBF5E30-C2CF-383B-42A5-76D5BD3AAF6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2100">
                <a:ea typeface="ヒラギノ角ゴ Pro W3" pitchFamily="-65" charset="-128"/>
              </a:rPr>
              <a:t>Example  Computing Interest Coverage Ratios (cont’d)</a:t>
            </a:r>
          </a:p>
        </p:txBody>
      </p:sp>
      <p:pic>
        <p:nvPicPr>
          <p:cNvPr id="7" name="Picture 6" descr="Example 2.6.jpg">
            <a:extLst>
              <a:ext uri="{FF2B5EF4-FFF2-40B4-BE49-F238E27FC236}">
                <a16:creationId xmlns:a16="http://schemas.microsoft.com/office/drawing/2014/main" id="{9B9EC0AB-083D-F6AE-4DFC-BFFECF83E2F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8434"/>
          <a:stretch>
            <a:fillRect/>
          </a:stretch>
        </p:blipFill>
        <p:spPr>
          <a:xfrm>
            <a:off x="1225296" y="1714500"/>
            <a:ext cx="6693408" cy="221513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6260" name="Content Placeholder 7">
            <a:extLst>
              <a:ext uri="{FF2B5EF4-FFF2-40B4-BE49-F238E27FC236}">
                <a16:creationId xmlns:a16="http://schemas.microsoft.com/office/drawing/2014/main" id="{5975DCF1-225C-084E-9F0D-A969ED00D7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altLang="en-US">
                <a:ea typeface="ヒラギノ角ゴ Pro W3" pitchFamily="-65" charset="-128"/>
              </a:rPr>
              <a:t>Execute:</a:t>
            </a:r>
          </a:p>
        </p:txBody>
      </p:sp>
    </p:spTree>
  </p:cSld>
  <p:clrMapOvr>
    <a:masterClrMapping/>
  </p:clrMapOvr>
  <p:transition spd="med">
    <p:wipe dir="r"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Rectangle 13">
            <a:extLst>
              <a:ext uri="{FF2B5EF4-FFF2-40B4-BE49-F238E27FC236}">
                <a16:creationId xmlns:a16="http://schemas.microsoft.com/office/drawing/2014/main" id="{0694410A-6737-AD35-62CF-25C7D542931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2100">
                <a:ea typeface="ヒラギノ角ゴ Pro W3" pitchFamily="-65" charset="-128"/>
              </a:rPr>
              <a:t>Example  Computing Interest Coverage Ratios (cont’d)</a:t>
            </a:r>
          </a:p>
        </p:txBody>
      </p:sp>
      <p:sp>
        <p:nvSpPr>
          <p:cNvPr id="97283" name="Rectangle 14">
            <a:extLst>
              <a:ext uri="{FF2B5EF4-FFF2-40B4-BE49-F238E27FC236}">
                <a16:creationId xmlns:a16="http://schemas.microsoft.com/office/drawing/2014/main" id="{FC0F7695-C5C9-462F-BF0F-CCAB11D8F33C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Ins="68580"/>
          <a:lstStyle/>
          <a:p>
            <a:pPr eaLnBrk="1" hangingPunct="1">
              <a:buFontTx/>
              <a:buNone/>
            </a:pPr>
            <a:r>
              <a:rPr lang="en-US" altLang="en-US">
                <a:ea typeface="ヒラギノ角ゴ Pro W3"/>
              </a:rPr>
              <a:t>Evaluate:</a:t>
            </a:r>
          </a:p>
          <a:p>
            <a:pPr eaLnBrk="1" hangingPunct="1"/>
            <a:r>
              <a:rPr lang="en-GB" altLang="en-US" sz="2400">
                <a:ea typeface="ヒラギノ角ゴ Pro W3"/>
              </a:rPr>
              <a:t>The coverage ratios indicate that Vodafone is generating enough cash to cover its interest obligations</a:t>
            </a:r>
            <a:endParaRPr lang="en-US" altLang="en-US" sz="2400">
              <a:ea typeface="ヒラギノ角ゴ Pro W3"/>
            </a:endParaRPr>
          </a:p>
          <a:p>
            <a:pPr eaLnBrk="1" hangingPunct="1"/>
            <a:r>
              <a:rPr lang="en-GB" altLang="en-US" sz="2400">
                <a:ea typeface="ヒラギノ角ゴ Pro W3"/>
              </a:rPr>
              <a:t>However, Vodafone’s declining interest coverage may be a source of concern for its creditors</a:t>
            </a:r>
            <a:endParaRPr lang="en-US" altLang="en-US" sz="2400">
              <a:ea typeface="ヒラギノ角ゴ Pro W3"/>
            </a:endParaRPr>
          </a:p>
        </p:txBody>
      </p:sp>
    </p:spTree>
  </p:cSld>
  <p:clrMapOvr>
    <a:masterClrMapping/>
  </p:clrMapOvr>
  <p:transition spd="med">
    <p:wipe dir="r"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Rectangle 29">
            <a:extLst>
              <a:ext uri="{FF2B5EF4-FFF2-40B4-BE49-F238E27FC236}">
                <a16:creationId xmlns:a16="http://schemas.microsoft.com/office/drawing/2014/main" id="{81B03155-CCB6-53D7-BF5D-189ED00FE9C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ヒラギノ角ゴ Pro W3" pitchFamily="-65" charset="-128"/>
              </a:rPr>
              <a:t> Financial Statement Analysis</a:t>
            </a:r>
          </a:p>
        </p:txBody>
      </p:sp>
      <p:sp>
        <p:nvSpPr>
          <p:cNvPr id="11268" name="Rectangle 30">
            <a:extLst>
              <a:ext uri="{FF2B5EF4-FFF2-40B4-BE49-F238E27FC236}">
                <a16:creationId xmlns:a16="http://schemas.microsoft.com/office/drawing/2014/main" id="{D7458AAD-28E7-0254-1D3C-A1E233E3DDC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52047" y="1266092"/>
            <a:ext cx="8932464" cy="2871833"/>
          </a:xfrm>
        </p:spPr>
        <p:txBody>
          <a:bodyPr rIns="68580"/>
          <a:lstStyle/>
          <a:p>
            <a:pPr eaLnBrk="1" hangingPunct="1"/>
            <a:r>
              <a:rPr lang="en-US" altLang="en-US" dirty="0">
                <a:ea typeface="ヒラギノ角ゴ Pro W3"/>
              </a:rPr>
              <a:t>Leverage (Gearing) Ratios</a:t>
            </a:r>
          </a:p>
          <a:p>
            <a:pPr lvl="1" eaLnBrk="1" hangingPunct="1"/>
            <a:r>
              <a:rPr lang="en-US" altLang="en-US" dirty="0">
                <a:ea typeface="ヒラギノ角ゴ Pro W3"/>
              </a:rPr>
              <a:t>Debt-Equity Ratio</a:t>
            </a:r>
          </a:p>
          <a:p>
            <a:pPr lvl="2" eaLnBrk="1" hangingPunct="1"/>
            <a:r>
              <a:rPr lang="en-US" altLang="en-US" dirty="0">
                <a:ea typeface="ＭＳ Ｐゴシック" panose="020B0600070205080204" pitchFamily="34" charset="-128"/>
              </a:rPr>
              <a:t>The debt-equity ratio</a:t>
            </a:r>
            <a:r>
              <a:rPr lang="en-US" altLang="en-US" b="1" dirty="0">
                <a:solidFill>
                  <a:srgbClr val="00646D"/>
                </a:solidFill>
                <a:ea typeface="ＭＳ Ｐゴシック" panose="020B0600070205080204" pitchFamily="34" charset="-128"/>
              </a:rPr>
              <a:t> </a:t>
            </a:r>
            <a:r>
              <a:rPr lang="en-US" altLang="en-US" dirty="0">
                <a:ea typeface="ＭＳ Ｐゴシック" panose="020B0600070205080204" pitchFamily="34" charset="-128"/>
              </a:rPr>
              <a:t>is a common ratio used to assess a firm’s leverage</a:t>
            </a:r>
          </a:p>
          <a:p>
            <a:pPr eaLnBrk="1" hangingPunct="1"/>
            <a:endParaRPr lang="en-US" altLang="en-US" dirty="0">
              <a:ea typeface="ヒラギノ角ゴ Pro W3" pitchFamily="-65" charset="-128"/>
            </a:endParaRPr>
          </a:p>
          <a:p>
            <a:pPr lvl="2" eaLnBrk="1" hangingPunct="1"/>
            <a:r>
              <a:rPr lang="en-US" altLang="en-US" dirty="0">
                <a:ea typeface="ＭＳ Ｐゴシック" panose="020B0600070205080204" pitchFamily="34" charset="-128"/>
              </a:rPr>
              <a:t>This ratio can be calculated using book or market values</a:t>
            </a:r>
          </a:p>
        </p:txBody>
      </p:sp>
      <p:graphicFrame>
        <p:nvGraphicFramePr>
          <p:cNvPr id="11266" name="Object 6">
            <a:extLst>
              <a:ext uri="{FF2B5EF4-FFF2-40B4-BE49-F238E27FC236}">
                <a16:creationId xmlns:a16="http://schemas.microsoft.com/office/drawing/2014/main" id="{CB0C16C2-4708-3DAF-CC89-0992081B3E6D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41832470"/>
              </p:ext>
            </p:extLst>
          </p:nvPr>
        </p:nvGraphicFramePr>
        <p:xfrm>
          <a:off x="2942256" y="3055813"/>
          <a:ext cx="3267808" cy="69715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Equation" r:id="rId3" imgW="1778000" imgH="381000" progId="Equation.DSMT4">
                  <p:embed/>
                </p:oleObj>
              </mc:Choice>
              <mc:Fallback>
                <p:oleObj name="Equation" r:id="rId3" imgW="1778000" imgH="381000" progId="Equation.DSMT4">
                  <p:embed/>
                  <p:pic>
                    <p:nvPicPr>
                      <p:cNvPr id="11266" name="Object 6">
                        <a:extLst>
                          <a:ext uri="{FF2B5EF4-FFF2-40B4-BE49-F238E27FC236}">
                            <a16:creationId xmlns:a16="http://schemas.microsoft.com/office/drawing/2014/main" id="{CB0C16C2-4708-3DAF-CC89-0992081B3E6D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42256" y="3055813"/>
                        <a:ext cx="3267808" cy="697158"/>
                      </a:xfrm>
                      <a:prstGeom prst="rect">
                        <a:avLst/>
                      </a:prstGeom>
                      <a:solidFill>
                        <a:srgbClr val="FFF4DB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 spd="med">
    <p:wipe dir="r"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Rectangle 29">
            <a:extLst>
              <a:ext uri="{FF2B5EF4-FFF2-40B4-BE49-F238E27FC236}">
                <a16:creationId xmlns:a16="http://schemas.microsoft.com/office/drawing/2014/main" id="{3AEB1EEF-74A4-A0A3-2C39-F2AD730AF06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ヒラギノ角ゴ Pro W3" pitchFamily="-65" charset="-128"/>
              </a:rPr>
              <a:t> Financial Statement Analysis</a:t>
            </a:r>
          </a:p>
        </p:txBody>
      </p:sp>
      <p:sp>
        <p:nvSpPr>
          <p:cNvPr id="102403" name="Rectangle 30">
            <a:extLst>
              <a:ext uri="{FF2B5EF4-FFF2-40B4-BE49-F238E27FC236}">
                <a16:creationId xmlns:a16="http://schemas.microsoft.com/office/drawing/2014/main" id="{93D185DD-2BF6-336F-1D14-AD6C83A55A2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1244112"/>
            <a:ext cx="8449407" cy="2893813"/>
          </a:xfrm>
        </p:spPr>
        <p:txBody>
          <a:bodyPr rIns="68580"/>
          <a:lstStyle/>
          <a:p>
            <a:pPr eaLnBrk="1" hangingPunct="1"/>
            <a:r>
              <a:rPr lang="en-US" altLang="en-US">
                <a:ea typeface="ヒラギノ角ゴ Pro W3"/>
              </a:rPr>
              <a:t>Leverage (Gearing) Ratios</a:t>
            </a:r>
          </a:p>
          <a:p>
            <a:pPr lvl="1" eaLnBrk="1" hangingPunct="1"/>
            <a:r>
              <a:rPr lang="en-US" altLang="en-US">
                <a:ea typeface="ヒラギノ角ゴ Pro W3"/>
              </a:rPr>
              <a:t>Debt-to-Capital Ratio</a:t>
            </a:r>
          </a:p>
          <a:p>
            <a:pPr lvl="2" eaLnBrk="1" hangingPunct="1"/>
            <a:r>
              <a:rPr lang="en-US" altLang="en-US" sz="2200">
                <a:ea typeface="ＭＳ Ｐゴシック"/>
              </a:rPr>
              <a:t>The debt-to-capital ratio calculates the fraction of the firm financed by debt:</a:t>
            </a:r>
          </a:p>
          <a:p>
            <a:pPr lvl="2" eaLnBrk="1" hangingPunct="1"/>
            <a:r>
              <a:rPr lang="en-US" altLang="en-US" sz="2200">
                <a:ea typeface="ヒラギノ角ゴ Pro W3"/>
              </a:rPr>
              <a:t>Debt-to-Capital Ratio = Total Debt / (Total Equity + Total Debt)</a:t>
            </a:r>
            <a:endParaRPr lang="en-US" altLang="en-US" sz="2200">
              <a:ea typeface="ヒラギノ角ゴ Pro W3" pitchFamily="-65" charset="-128"/>
            </a:endParaRPr>
          </a:p>
          <a:p>
            <a:pPr lvl="2" eaLnBrk="1" hangingPunct="1"/>
            <a:r>
              <a:rPr lang="en-US" altLang="en-US" sz="2200">
                <a:ea typeface="ＭＳ Ｐゴシック"/>
              </a:rPr>
              <a:t>This ratio can also be calculated using book or market values</a:t>
            </a:r>
          </a:p>
          <a:p>
            <a:pPr eaLnBrk="1" hangingPunct="1"/>
            <a:endParaRPr lang="en-US" altLang="en-US">
              <a:ea typeface="ヒラギノ角ゴ Pro W3" pitchFamily="-65" charset="-128"/>
            </a:endParaRPr>
          </a:p>
        </p:txBody>
      </p:sp>
    </p:spTree>
  </p:cSld>
  <p:clrMapOvr>
    <a:masterClrMapping/>
  </p:clrMapOvr>
  <p:transition spd="med">
    <p:wipe dir="r"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9">
            <a:extLst>
              <a:ext uri="{FF2B5EF4-FFF2-40B4-BE49-F238E27FC236}">
                <a16:creationId xmlns:a16="http://schemas.microsoft.com/office/drawing/2014/main" id="{BA79F506-9CD9-41B8-B0A5-676A96C10D3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ヒラギノ角ゴ Pro W3" pitchFamily="-65" charset="-128"/>
              </a:rPr>
              <a:t> Financial Statement Analysis</a:t>
            </a:r>
          </a:p>
        </p:txBody>
      </p:sp>
      <p:sp>
        <p:nvSpPr>
          <p:cNvPr id="103427" name="Rectangle 30">
            <a:extLst>
              <a:ext uri="{FF2B5EF4-FFF2-40B4-BE49-F238E27FC236}">
                <a16:creationId xmlns:a16="http://schemas.microsoft.com/office/drawing/2014/main" id="{20D57652-8DF8-AA7E-385F-DFC6038D73BA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Ins="68580"/>
          <a:lstStyle/>
          <a:p>
            <a:pPr eaLnBrk="1" hangingPunct="1"/>
            <a:r>
              <a:rPr lang="en-US" altLang="en-US">
                <a:ea typeface="ヒラギノ角ゴ Pro W3"/>
              </a:rPr>
              <a:t>Leverage (Gearing) Ratios</a:t>
            </a:r>
          </a:p>
          <a:p>
            <a:pPr lvl="1" eaLnBrk="1" hangingPunct="1"/>
            <a:r>
              <a:rPr lang="en-US" altLang="en-US">
                <a:ea typeface="ヒラギノ角ゴ Pro W3"/>
              </a:rPr>
              <a:t>Net Debt</a:t>
            </a:r>
          </a:p>
          <a:p>
            <a:pPr lvl="2" eaLnBrk="1" hangingPunct="1"/>
            <a:r>
              <a:rPr lang="en-US" altLang="en-US">
                <a:ea typeface="ＭＳ Ｐゴシック"/>
              </a:rPr>
              <a:t>While leverage increases risk to equity holders, firms may also hold cash reserves in order to reduce risk </a:t>
            </a:r>
          </a:p>
          <a:p>
            <a:pPr lvl="3" eaLnBrk="1" hangingPunct="1"/>
            <a:r>
              <a:rPr lang="en-US" altLang="en-US" sz="2400">
                <a:ea typeface="ＭＳ Ｐゴシック"/>
              </a:rPr>
              <a:t>Another useful measure is net debt</a:t>
            </a:r>
          </a:p>
          <a:p>
            <a:pPr lvl="3" eaLnBrk="1" hangingPunct="1"/>
            <a:r>
              <a:rPr lang="en-US" altLang="en-US" sz="2400">
                <a:ea typeface="ＭＳ Ｐゴシック"/>
              </a:rPr>
              <a:t>Net Debt = Total Debt – Cash</a:t>
            </a:r>
          </a:p>
          <a:p>
            <a:pPr eaLnBrk="1" hangingPunct="1"/>
            <a:endParaRPr lang="en-US" altLang="en-US">
              <a:ea typeface="ヒラギノ角ゴ Pro W3" pitchFamily="-65" charset="-128"/>
            </a:endParaRPr>
          </a:p>
        </p:txBody>
      </p:sp>
    </p:spTree>
  </p:cSld>
  <p:clrMapOvr>
    <a:masterClrMapping/>
  </p:clrMapOvr>
  <p:transition spd="med">
    <p:wipe dir="r"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Rectangle 29">
            <a:extLst>
              <a:ext uri="{FF2B5EF4-FFF2-40B4-BE49-F238E27FC236}">
                <a16:creationId xmlns:a16="http://schemas.microsoft.com/office/drawing/2014/main" id="{08C04EB4-B502-6E1E-0B73-49F3DDF40A2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ヒラギノ角ゴ Pro W3" pitchFamily="-65" charset="-128"/>
              </a:rPr>
              <a:t> Financial Statement Analysis</a:t>
            </a:r>
          </a:p>
        </p:txBody>
      </p:sp>
      <p:sp>
        <p:nvSpPr>
          <p:cNvPr id="104451" name="Rectangle 30">
            <a:extLst>
              <a:ext uri="{FF2B5EF4-FFF2-40B4-BE49-F238E27FC236}">
                <a16:creationId xmlns:a16="http://schemas.microsoft.com/office/drawing/2014/main" id="{E2D850FA-0662-0404-5393-B899228623D0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Ins="68580"/>
          <a:lstStyle/>
          <a:p>
            <a:pPr eaLnBrk="1" hangingPunct="1"/>
            <a:r>
              <a:rPr lang="en-US" altLang="en-US">
                <a:ea typeface="ヒラギノ角ゴ Pro W3"/>
              </a:rPr>
              <a:t>Leverage (Gearing) Ratios</a:t>
            </a:r>
          </a:p>
          <a:p>
            <a:pPr lvl="1" eaLnBrk="1" hangingPunct="1"/>
            <a:r>
              <a:rPr lang="en-US" altLang="en-US">
                <a:ea typeface="ヒラギノ角ゴ Pro W3"/>
              </a:rPr>
              <a:t>Debt-to-Enterprise Value Ratio</a:t>
            </a:r>
          </a:p>
          <a:p>
            <a:pPr lvl="2">
              <a:buFont typeface="Wingdings" panose="020B0604020202020204" pitchFamily="34" charset="0"/>
              <a:buChar char="§"/>
            </a:pPr>
            <a:r>
              <a:rPr lang="en-US" altLang="en-US" sz="2000">
                <a:ea typeface="ヒラギノ角ゴ Pro W3"/>
              </a:rPr>
              <a:t>=Total Debt/(Market Cap +Net Debt)</a:t>
            </a:r>
          </a:p>
          <a:p>
            <a:pPr lvl="2">
              <a:buFont typeface="Wingdings" panose="020B0604020202020204" pitchFamily="34" charset="0"/>
              <a:buChar char="§"/>
            </a:pPr>
            <a:r>
              <a:rPr lang="en-US" altLang="en-US" sz="2000">
                <a:ea typeface="ヒラギノ角ゴ Pro W3"/>
              </a:rPr>
              <a:t>Enterprise Value (EV) is equal to Market Capitalization plus Net Debt. It tells investors a company's value and how much another company would need if it wanted to purchase that company.</a:t>
            </a:r>
            <a:endParaRPr lang="en-US" altLang="en-US" sz="2000">
              <a:ea typeface="ヒラギノ角ゴ Pro W3" pitchFamily="-65" charset="-128"/>
            </a:endParaRPr>
          </a:p>
          <a:p>
            <a:pPr eaLnBrk="1" hangingPunct="1"/>
            <a:endParaRPr lang="en-US" altLang="en-US">
              <a:ea typeface="ヒラギノ角ゴ Pro W3" pitchFamily="-65" charset="-128"/>
            </a:endParaRPr>
          </a:p>
          <a:p>
            <a:pPr eaLnBrk="1" hangingPunct="1"/>
            <a:endParaRPr lang="en-US" altLang="en-US">
              <a:ea typeface="ヒラギノ角ゴ Pro W3" pitchFamily="-65" charset="-128"/>
            </a:endParaRPr>
          </a:p>
          <a:p>
            <a:pPr eaLnBrk="1" hangingPunct="1"/>
            <a:endParaRPr lang="en-US" altLang="en-US">
              <a:ea typeface="ヒラギノ角ゴ Pro W3" pitchFamily="-65" charset="-128"/>
            </a:endParaRPr>
          </a:p>
          <a:p>
            <a:pPr eaLnBrk="1" hangingPunct="1"/>
            <a:endParaRPr lang="en-US" altLang="en-US">
              <a:ea typeface="ヒラギノ角ゴ Pro W3" pitchFamily="-65" charset="-128"/>
            </a:endParaRPr>
          </a:p>
          <a:p>
            <a:pPr eaLnBrk="1" hangingPunct="1"/>
            <a:endParaRPr lang="en-US" altLang="en-US">
              <a:ea typeface="ヒラギノ角ゴ Pro W3" pitchFamily="-65" charset="-128"/>
            </a:endParaRPr>
          </a:p>
        </p:txBody>
      </p:sp>
    </p:spTree>
  </p:cSld>
  <p:clrMapOvr>
    <a:masterClrMapping/>
  </p:clrMapOvr>
  <p:transition spd="med">
    <p:wipe dir="r"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29">
            <a:extLst>
              <a:ext uri="{FF2B5EF4-FFF2-40B4-BE49-F238E27FC236}">
                <a16:creationId xmlns:a16="http://schemas.microsoft.com/office/drawing/2014/main" id="{2359E233-E89A-FA6D-995F-84E88622025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>
                <a:ea typeface="ヒラギノ角ゴ Pro W3" pitchFamily="-65" charset="-128"/>
              </a:rPr>
              <a:t> Financial Statement Analysis</a:t>
            </a:r>
          </a:p>
        </p:txBody>
      </p:sp>
      <p:sp>
        <p:nvSpPr>
          <p:cNvPr id="105475" name="Rectangle 30">
            <a:extLst>
              <a:ext uri="{FF2B5EF4-FFF2-40B4-BE49-F238E27FC236}">
                <a16:creationId xmlns:a16="http://schemas.microsoft.com/office/drawing/2014/main" id="{E909EAAA-37DA-4B34-A58B-C68E99432168}"/>
              </a:ext>
            </a:extLst>
          </p:cNvPr>
          <p:cNvSpPr>
            <a:spLocks noGrp="1" noChangeArrowheads="1"/>
          </p:cNvSpPr>
          <p:nvPr>
            <p:ph idx="1"/>
          </p:nvPr>
        </p:nvSpPr>
        <p:spPr/>
        <p:txBody>
          <a:bodyPr rIns="68580"/>
          <a:lstStyle/>
          <a:p>
            <a:pPr eaLnBrk="1" hangingPunct="1"/>
            <a:r>
              <a:rPr lang="en-US" altLang="en-US">
                <a:ea typeface="ヒラギノ角ゴ Pro W3"/>
              </a:rPr>
              <a:t>Leverage (Gearing) Ratios</a:t>
            </a:r>
          </a:p>
          <a:p>
            <a:pPr lvl="1" eaLnBrk="1" hangingPunct="1"/>
            <a:r>
              <a:rPr lang="en-US" altLang="en-US">
                <a:ea typeface="ヒラギノ角ゴ Pro W3"/>
              </a:rPr>
              <a:t>Equity Multiplier</a:t>
            </a:r>
          </a:p>
          <a:p>
            <a:pPr lvl="2" eaLnBrk="1" hangingPunct="1"/>
            <a:r>
              <a:rPr lang="en-US" altLang="en-US" sz="2100">
                <a:ea typeface="ＭＳ Ｐゴシック"/>
              </a:rPr>
              <a:t>=Total Assets/Book Value of Equity</a:t>
            </a:r>
          </a:p>
          <a:p>
            <a:pPr eaLnBrk="1" hangingPunct="1"/>
            <a:endParaRPr lang="en-US" altLang="en-US">
              <a:ea typeface="ヒラギノ角ゴ Pro W3" pitchFamily="-65" charset="-128"/>
            </a:endParaRPr>
          </a:p>
          <a:p>
            <a:pPr eaLnBrk="1" hangingPunct="1"/>
            <a:endParaRPr lang="en-US" altLang="en-US">
              <a:ea typeface="ヒラギノ角ゴ Pro W3" pitchFamily="-65" charset="-128"/>
            </a:endParaRPr>
          </a:p>
          <a:p>
            <a:pPr eaLnBrk="1" hangingPunct="1"/>
            <a:endParaRPr lang="en-US" altLang="en-US">
              <a:ea typeface="ヒラギノ角ゴ Pro W3" pitchFamily="-65" charset="-128"/>
            </a:endParaRPr>
          </a:p>
          <a:p>
            <a:pPr eaLnBrk="1" hangingPunct="1"/>
            <a:endParaRPr lang="en-US" altLang="en-US">
              <a:ea typeface="ヒラギノ角ゴ Pro W3" pitchFamily="-65" charset="-128"/>
            </a:endParaRPr>
          </a:p>
          <a:p>
            <a:pPr eaLnBrk="1" hangingPunct="1"/>
            <a:endParaRPr lang="en-US" altLang="en-US">
              <a:ea typeface="ヒラギノ角ゴ Pro W3" pitchFamily="-65" charset="-128"/>
            </a:endParaRPr>
          </a:p>
        </p:txBody>
      </p:sp>
    </p:spTree>
  </p:cSld>
  <p:clrMapOvr>
    <a:masterClrMapping/>
  </p:clrMapOvr>
  <p:transition spd="med">
    <p:wipe dir="r"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4F14AF-AEDB-95FD-6ACF-7F9EDFA90E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6708" y="97223"/>
            <a:ext cx="6172200" cy="857250"/>
          </a:xfrm>
        </p:spPr>
        <p:txBody>
          <a:bodyPr/>
          <a:lstStyle/>
          <a:p>
            <a:r>
              <a:rPr lang="en-GB"/>
              <a:t>Group Activity (45 min)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F6EF55-54CF-8048-2AF7-14DFC9EEE0F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6030" y="960662"/>
            <a:ext cx="8309363" cy="3202853"/>
          </a:xfrm>
        </p:spPr>
        <p:txBody>
          <a:bodyPr/>
          <a:lstStyle/>
          <a:p>
            <a:pPr marL="0" indent="0">
              <a:buNone/>
            </a:pPr>
            <a:r>
              <a:rPr lang="en-GB" sz="2400" b="1">
                <a:latin typeface="Arial"/>
                <a:cs typeface="Arial"/>
              </a:rPr>
              <a:t>Step 1:</a:t>
            </a:r>
            <a:r>
              <a:rPr lang="en-GB" sz="2400">
                <a:latin typeface="Arial"/>
                <a:cs typeface="Arial"/>
              </a:rPr>
              <a:t> Open </a:t>
            </a:r>
            <a:r>
              <a:rPr lang="en-GB" sz="2400">
                <a:highlight>
                  <a:srgbClr val="FFFF00"/>
                </a:highlight>
                <a:latin typeface="Arial"/>
                <a:cs typeface="Arial"/>
              </a:rPr>
              <a:t>Annualreports.com</a:t>
            </a:r>
          </a:p>
          <a:p>
            <a:pPr marL="0" indent="0">
              <a:buNone/>
            </a:pPr>
            <a:r>
              <a:rPr lang="en-GB" sz="2400" b="1">
                <a:latin typeface="Arial"/>
                <a:cs typeface="Arial"/>
              </a:rPr>
              <a:t>Step 2:</a:t>
            </a:r>
            <a:r>
              <a:rPr lang="en-GB" sz="2400">
                <a:latin typeface="Arial"/>
                <a:cs typeface="Arial"/>
              </a:rPr>
              <a:t> Find the </a:t>
            </a:r>
            <a:r>
              <a:rPr lang="en-GB" sz="2400">
                <a:highlight>
                  <a:srgbClr val="FFFF00"/>
                </a:highlight>
                <a:latin typeface="Arial"/>
                <a:cs typeface="Arial"/>
              </a:rPr>
              <a:t>2023 annual report</a:t>
            </a:r>
            <a:r>
              <a:rPr lang="en-GB" sz="2400">
                <a:latin typeface="Arial"/>
                <a:cs typeface="Arial"/>
              </a:rPr>
              <a:t> of a public company. Here is the list: </a:t>
            </a:r>
            <a:r>
              <a:rPr lang="en-GB" sz="2400" i="1" u="sng">
                <a:latin typeface="Arial"/>
                <a:cs typeface="Arial"/>
              </a:rPr>
              <a:t>1) Sainsbury's; 2) Shell; 3) Barclays; 4) BAE Systems; 5) Rightmove; 6) Vodafone; 7) GSK; 8) JD Sport.</a:t>
            </a:r>
          </a:p>
          <a:p>
            <a:pPr marL="0" indent="0">
              <a:buNone/>
            </a:pPr>
            <a:r>
              <a:rPr lang="en-GB" sz="2400" b="1">
                <a:latin typeface="Arial"/>
                <a:cs typeface="Arial"/>
              </a:rPr>
              <a:t>Step 3:</a:t>
            </a:r>
            <a:r>
              <a:rPr lang="en-GB" sz="2400">
                <a:latin typeface="Arial"/>
                <a:cs typeface="Arial"/>
              </a:rPr>
              <a:t> Use </a:t>
            </a:r>
            <a:r>
              <a:rPr lang="en-GB" sz="2400">
                <a:highlight>
                  <a:srgbClr val="FFFF00"/>
                </a:highlight>
                <a:latin typeface="Arial"/>
                <a:cs typeface="Arial"/>
              </a:rPr>
              <a:t>Excel</a:t>
            </a:r>
            <a:r>
              <a:rPr lang="en-GB" sz="2400">
                <a:latin typeface="Arial"/>
                <a:cs typeface="Arial"/>
              </a:rPr>
              <a:t> to create </a:t>
            </a:r>
            <a:r>
              <a:rPr lang="en-GB" sz="2400">
                <a:highlight>
                  <a:srgbClr val="FFFF00"/>
                </a:highlight>
                <a:latin typeface="Arial"/>
                <a:cs typeface="Arial"/>
              </a:rPr>
              <a:t>income statement</a:t>
            </a:r>
            <a:r>
              <a:rPr lang="en-GB" sz="2400">
                <a:latin typeface="Arial"/>
                <a:cs typeface="Arial"/>
              </a:rPr>
              <a:t> and </a:t>
            </a:r>
            <a:r>
              <a:rPr lang="en-GB" sz="2400">
                <a:highlight>
                  <a:srgbClr val="FFFF00"/>
                </a:highlight>
                <a:latin typeface="Arial"/>
                <a:cs typeface="Arial"/>
              </a:rPr>
              <a:t>balance sheet</a:t>
            </a:r>
            <a:r>
              <a:rPr lang="en-GB" sz="2400">
                <a:latin typeface="Arial"/>
                <a:cs typeface="Arial"/>
              </a:rPr>
              <a:t>, with 2 years data (i.e. </a:t>
            </a:r>
            <a:r>
              <a:rPr lang="en-GB" sz="2400">
                <a:highlight>
                  <a:srgbClr val="FFFF00"/>
                </a:highlight>
                <a:latin typeface="Arial"/>
                <a:cs typeface="Arial"/>
              </a:rPr>
              <a:t>2022 and 2023</a:t>
            </a:r>
            <a:r>
              <a:rPr lang="en-GB" sz="2400">
                <a:latin typeface="Arial"/>
                <a:cs typeface="Arial"/>
              </a:rPr>
              <a:t>)</a:t>
            </a:r>
          </a:p>
          <a:p>
            <a:pPr marL="0" indent="0">
              <a:buNone/>
            </a:pPr>
            <a:r>
              <a:rPr lang="en-GB" sz="2400" b="1">
                <a:latin typeface="Arial"/>
                <a:cs typeface="Arial"/>
              </a:rPr>
              <a:t>Step 4:</a:t>
            </a:r>
            <a:r>
              <a:rPr lang="en-GB" sz="2400">
                <a:latin typeface="Arial"/>
                <a:cs typeface="Arial"/>
              </a:rPr>
              <a:t> Calculate its </a:t>
            </a:r>
            <a:r>
              <a:rPr lang="en-GB" sz="2400">
                <a:highlight>
                  <a:srgbClr val="FFFF00"/>
                </a:highlight>
                <a:latin typeface="Arial"/>
                <a:cs typeface="Arial"/>
              </a:rPr>
              <a:t>Profitability Ratios</a:t>
            </a:r>
            <a:r>
              <a:rPr lang="en-GB" sz="2400">
                <a:latin typeface="Arial"/>
                <a:cs typeface="Arial"/>
              </a:rPr>
              <a:t>, </a:t>
            </a:r>
            <a:r>
              <a:rPr lang="en-GB" sz="2400">
                <a:highlight>
                  <a:srgbClr val="FFFF00"/>
                </a:highlight>
                <a:latin typeface="Arial"/>
                <a:cs typeface="Arial"/>
              </a:rPr>
              <a:t>Liquidity Ratios</a:t>
            </a:r>
            <a:r>
              <a:rPr lang="en-GB" sz="2400">
                <a:latin typeface="Arial"/>
                <a:cs typeface="Arial"/>
              </a:rPr>
              <a:t>, and </a:t>
            </a:r>
            <a:r>
              <a:rPr lang="en-GB" sz="2400">
                <a:highlight>
                  <a:srgbClr val="FFFF00"/>
                </a:highlight>
                <a:latin typeface="Arial"/>
                <a:cs typeface="Arial"/>
              </a:rPr>
              <a:t>Gearing Ratios</a:t>
            </a:r>
            <a:r>
              <a:rPr lang="en-GB" sz="2400">
                <a:latin typeface="Arial"/>
                <a:cs typeface="Arial"/>
              </a:rPr>
              <a:t>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FF87AC-366E-51D6-73E6-7290FB830B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24/06/2026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8872DC-AE78-7651-951F-4FDDC50E87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26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7018643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C34660-3F4A-45EA-5606-E9B4D74108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10FB28-2E2D-32EC-89E0-4C742EE63B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6708" y="97223"/>
            <a:ext cx="6172200" cy="857250"/>
          </a:xfrm>
        </p:spPr>
        <p:txBody>
          <a:bodyPr/>
          <a:lstStyle/>
          <a:p>
            <a:r>
              <a:rPr lang="en-GB"/>
              <a:t>Individual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EEBAD0-1725-AA47-EAE0-5298817E45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3261" y="960662"/>
            <a:ext cx="8184806" cy="3202853"/>
          </a:xfrm>
        </p:spPr>
        <p:txBody>
          <a:bodyPr/>
          <a:lstStyle/>
          <a:p>
            <a:pPr marL="0" indent="0">
              <a:buNone/>
            </a:pPr>
            <a:r>
              <a:rPr lang="en-GB" sz="2400" b="1">
                <a:latin typeface="Arial"/>
                <a:cs typeface="Arial"/>
              </a:rPr>
              <a:t>Step 1:</a:t>
            </a:r>
            <a:r>
              <a:rPr lang="en-GB" sz="2400">
                <a:latin typeface="Arial"/>
                <a:cs typeface="Arial"/>
              </a:rPr>
              <a:t> Open </a:t>
            </a:r>
            <a:r>
              <a:rPr lang="en-GB" sz="2400">
                <a:highlight>
                  <a:srgbClr val="FFFF00"/>
                </a:highlight>
                <a:latin typeface="Arial"/>
                <a:cs typeface="Arial"/>
              </a:rPr>
              <a:t>Annualreports.com</a:t>
            </a:r>
          </a:p>
          <a:p>
            <a:pPr marL="0" indent="0">
              <a:buNone/>
            </a:pPr>
            <a:r>
              <a:rPr lang="en-GB" sz="2400" b="1">
                <a:latin typeface="Arial"/>
                <a:cs typeface="Arial"/>
              </a:rPr>
              <a:t>Step 2:</a:t>
            </a:r>
            <a:r>
              <a:rPr lang="en-GB" sz="2400">
                <a:latin typeface="Arial"/>
                <a:cs typeface="Arial"/>
              </a:rPr>
              <a:t> Find the </a:t>
            </a:r>
            <a:r>
              <a:rPr lang="en-GB" sz="2400">
                <a:highlight>
                  <a:srgbClr val="FFFF00"/>
                </a:highlight>
                <a:latin typeface="Arial"/>
                <a:cs typeface="Arial"/>
              </a:rPr>
              <a:t>2023 annual report</a:t>
            </a:r>
            <a:r>
              <a:rPr lang="en-GB" sz="2400">
                <a:latin typeface="Arial"/>
                <a:cs typeface="Arial"/>
              </a:rPr>
              <a:t> of a UK public company that you want to explore.</a:t>
            </a:r>
          </a:p>
          <a:p>
            <a:pPr marL="0" indent="0">
              <a:buNone/>
            </a:pPr>
            <a:r>
              <a:rPr lang="en-GB" sz="2400" b="1">
                <a:latin typeface="Arial"/>
                <a:cs typeface="Arial"/>
              </a:rPr>
              <a:t>Step 3:</a:t>
            </a:r>
            <a:r>
              <a:rPr lang="en-GB" sz="2400">
                <a:latin typeface="Arial"/>
                <a:cs typeface="Arial"/>
              </a:rPr>
              <a:t> </a:t>
            </a:r>
            <a:r>
              <a:rPr lang="en-GB" sz="2400">
                <a:highlight>
                  <a:srgbClr val="FFFF00"/>
                </a:highlight>
                <a:latin typeface="Arial"/>
                <a:cs typeface="Arial"/>
              </a:rPr>
              <a:t>Doublecheck whether it is easy for you to collect income statement and balance sheet information</a:t>
            </a:r>
            <a:r>
              <a:rPr lang="en-GB" sz="2400">
                <a:latin typeface="Arial"/>
                <a:cs typeface="Arial"/>
              </a:rPr>
              <a:t>.</a:t>
            </a:r>
          </a:p>
          <a:p>
            <a:pPr marL="0" indent="0">
              <a:buNone/>
            </a:pPr>
            <a:r>
              <a:rPr lang="en-GB" sz="2400" b="1">
                <a:latin typeface="Arial"/>
                <a:cs typeface="Arial"/>
              </a:rPr>
              <a:t>Step 4:</a:t>
            </a:r>
            <a:r>
              <a:rPr lang="en-GB" sz="2400">
                <a:latin typeface="Arial"/>
                <a:cs typeface="Arial"/>
              </a:rPr>
              <a:t> Come to the lecturer and record your name and the company you choose.</a:t>
            </a:r>
            <a:endParaRPr lang="en-GB" sz="2400">
              <a:highlight>
                <a:srgbClr val="FFFF00"/>
              </a:highlight>
              <a:latin typeface="Arial"/>
              <a:cs typeface="Arial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A68ED1-DD7B-F46E-01AB-361356F244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24/06/2026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59BB29C-BD38-E92F-8258-F012B210DA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27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5440415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366D0B4-3558-72D2-D203-44EB0BFFCEA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71AA63-CE9A-432A-A586-C200008F7D9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62900" y="1830859"/>
            <a:ext cx="6138050" cy="769441"/>
          </a:xfrm>
        </p:spPr>
        <p:txBody>
          <a:bodyPr wrap="square">
            <a:spAutoFit/>
          </a:bodyPr>
          <a:lstStyle/>
          <a:p>
            <a:r>
              <a:rPr lang="en-IN" dirty="0">
                <a:solidFill>
                  <a:schemeClr val="accent2"/>
                </a:solidFill>
                <a:latin typeface="+mj-lt"/>
              </a:rPr>
              <a:t>I</a:t>
            </a:r>
            <a:r>
              <a:rPr lang="en-US" altLang="zh-CN" dirty="0" err="1">
                <a:solidFill>
                  <a:schemeClr val="accent2"/>
                </a:solidFill>
                <a:latin typeface="+mj-lt"/>
              </a:rPr>
              <a:t>ndependent</a:t>
            </a:r>
            <a:r>
              <a:rPr lang="en-US" altLang="zh-CN" dirty="0">
                <a:solidFill>
                  <a:schemeClr val="accent2"/>
                </a:solidFill>
                <a:latin typeface="+mj-lt"/>
              </a:rPr>
              <a:t> Study</a:t>
            </a:r>
            <a:endParaRPr lang="en-US" dirty="0">
              <a:solidFill>
                <a:schemeClr val="accent2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07811749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C61E928-3C59-AED8-07C0-5561B0B3A2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9CCE6D1-8164-23D8-D049-EEF378F62B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 1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76D0A6-A65A-1533-5AB8-1B06B3E0DC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063228"/>
            <a:ext cx="8229600" cy="2973122"/>
          </a:xfrm>
        </p:spPr>
        <p:txBody>
          <a:bodyPr wrap="square">
            <a:spAutoFit/>
          </a:bodyPr>
          <a:lstStyle/>
          <a:p>
            <a:r>
              <a:rPr lang="en-GB" sz="1800" dirty="0"/>
              <a:t>Calculate at least </a:t>
            </a:r>
            <a:r>
              <a:rPr lang="en-GB" sz="1800" b="1" dirty="0"/>
              <a:t>10 key financial ratios</a:t>
            </a:r>
            <a:r>
              <a:rPr lang="en-GB" sz="1800" dirty="0"/>
              <a:t> for each of the 5 years: </a:t>
            </a:r>
            <a:r>
              <a:rPr lang="en-GB" sz="1800" b="1" dirty="0"/>
              <a:t>profitability</a:t>
            </a:r>
            <a:r>
              <a:rPr lang="en-GB" sz="1800" dirty="0"/>
              <a:t> (gross margin, operating margin, net margin), </a:t>
            </a:r>
            <a:r>
              <a:rPr lang="en-GB" sz="1800" b="1" dirty="0"/>
              <a:t>liquidity</a:t>
            </a:r>
            <a:r>
              <a:rPr lang="en-GB" sz="1800" dirty="0"/>
              <a:t> (current ratio, quick ratio, cash ratio), </a:t>
            </a:r>
            <a:r>
              <a:rPr lang="en-GB" sz="1800" b="1" dirty="0"/>
              <a:t>efficiency</a:t>
            </a:r>
            <a:r>
              <a:rPr lang="en-GB" sz="1800" dirty="0"/>
              <a:t> (asset turnover, fixed asset turnover), and </a:t>
            </a:r>
            <a:r>
              <a:rPr lang="en-GB" sz="1800" b="1" dirty="0"/>
              <a:t>leverage</a:t>
            </a:r>
            <a:r>
              <a:rPr lang="en-GB" sz="1800" dirty="0"/>
              <a:t> (interest coverage ratio, debt/equity). Present in a clear table with trend commentary. Add this data to the same Excel file.</a:t>
            </a:r>
          </a:p>
          <a:p>
            <a:r>
              <a:rPr lang="en-GB" sz="1800" b="1" dirty="0"/>
              <a:t>Submit to :</a:t>
            </a:r>
            <a:r>
              <a:rPr lang="en-GB" sz="1800" dirty="0"/>
              <a:t> </a:t>
            </a:r>
            <a:r>
              <a:rPr lang="en-GB" sz="1800" dirty="0">
                <a:hlinkClick r:id="rId2"/>
              </a:rPr>
              <a:t>Tile: Week 5 - Independent Study | Financial Management (LCMB7002_LON) | Home</a:t>
            </a:r>
            <a:r>
              <a:rPr lang="en-GB" sz="1800" dirty="0"/>
              <a:t>. Updated Excel file with a new worksheet named “Ratios_5yr”. A short summary (max 200 words) of initial observations in Word file. </a:t>
            </a:r>
            <a:endParaRPr lang="en-GB" dirty="0"/>
          </a:p>
          <a:p>
            <a:r>
              <a:rPr lang="en-GB" sz="1800" b="1" dirty="0"/>
              <a:t>Online text</a:t>
            </a:r>
            <a:r>
              <a:rPr lang="en-GB" sz="1800" dirty="0"/>
              <a:t>: Write a note of AI usage.</a:t>
            </a:r>
          </a:p>
        </p:txBody>
      </p:sp>
    </p:spTree>
    <p:extLst>
      <p:ext uri="{BB962C8B-B14F-4D97-AF65-F5344CB8AC3E}">
        <p14:creationId xmlns:p14="http://schemas.microsoft.com/office/powerpoint/2010/main" val="141496196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07F06-12EB-9608-467D-A77213C47E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References and Reading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422455-6EC4-F890-DE80-748132A581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200" err="1"/>
              <a:t>Atrill</a:t>
            </a:r>
            <a:r>
              <a:rPr lang="en-GB" sz="2200" dirty="0"/>
              <a:t>, P., &amp; McLaney, E. (2017). Chapter 3. Accounting and Finance for Non-Specialists (10th Edition, pp. 72-112). Pearson Education. ISBN: 9781292135601.</a:t>
            </a:r>
          </a:p>
          <a:p>
            <a:r>
              <a:rPr lang="en-GB" sz="2200" dirty="0"/>
              <a:t>Berk, J. and </a:t>
            </a:r>
            <a:r>
              <a:rPr lang="en-GB" sz="2200" err="1"/>
              <a:t>DeMarzo</a:t>
            </a:r>
            <a:r>
              <a:rPr lang="en-GB" sz="2200" dirty="0"/>
              <a:t>, P. (2020). Corporate Finance (5th Global Edition). Pearson Education, ISBN: 9781292304151.</a:t>
            </a:r>
          </a:p>
          <a:p>
            <a:r>
              <a:rPr lang="en-GB" sz="2200" dirty="0"/>
              <a:t>Keown, A.J., Martin, J.D., and Petty, J.W. (2024). Foundation of Finance (10th Global Edition). Pearson Education. ISBN: 9781292742168.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E3E579-FBA8-0B12-0B80-CA61A44890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24/06/2026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FDDE1E6-3068-6092-953E-42ED862D72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3063160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1241</Words>
  <Application>Microsoft Office PowerPoint</Application>
  <PresentationFormat>On-screen Show (16:9)</PresentationFormat>
  <Paragraphs>170</Paragraphs>
  <Slides>30</Slides>
  <Notes>24</Notes>
  <HiddenSlides>0</HiddenSlides>
  <MMClips>0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2</vt:i4>
      </vt:variant>
      <vt:variant>
        <vt:lpstr>Slide Titles</vt:lpstr>
      </vt:variant>
      <vt:variant>
        <vt:i4>30</vt:i4>
      </vt:variant>
    </vt:vector>
  </HeadingPairs>
  <TitlesOfParts>
    <vt:vector size="40" baseType="lpstr">
      <vt:lpstr>ＭＳ Ｐゴシック</vt:lpstr>
      <vt:lpstr>Myriad Pro</vt:lpstr>
      <vt:lpstr>ヒラギノ角ゴ Pro W3</vt:lpstr>
      <vt:lpstr>Arial</vt:lpstr>
      <vt:lpstr>Cambria Math</vt:lpstr>
      <vt:lpstr>Verdana</vt:lpstr>
      <vt:lpstr>Wingdings</vt:lpstr>
      <vt:lpstr>20140311PresentationUWTSDTemplate</vt:lpstr>
      <vt:lpstr>Equation</vt:lpstr>
      <vt:lpstr>Equation.DSMT4</vt:lpstr>
      <vt:lpstr>MBA</vt:lpstr>
      <vt:lpstr>Week Outline</vt:lpstr>
      <vt:lpstr> Financial Statement Analysis</vt:lpstr>
      <vt:lpstr>Vodafone Group plc’s Income Statement Sheet for 2013 and 2012 in £m</vt:lpstr>
      <vt:lpstr>Vodafone Group Plc Consolidated Statements of Financial Position in £m</vt:lpstr>
      <vt:lpstr> Financial Statement Analysis</vt:lpstr>
      <vt:lpstr> Financial Statement Analysis</vt:lpstr>
      <vt:lpstr> Financial Statement Analysis</vt:lpstr>
      <vt:lpstr> Financial Statement Analysis</vt:lpstr>
      <vt:lpstr> Financial Statement Analysis</vt:lpstr>
      <vt:lpstr> Financial Statement Analysis</vt:lpstr>
      <vt:lpstr> Financial Statement Analysis</vt:lpstr>
      <vt:lpstr> Financial Statement Analysis</vt:lpstr>
      <vt:lpstr> Financial Statement Analysis</vt:lpstr>
      <vt:lpstr> Financial Statement Analysis</vt:lpstr>
      <vt:lpstr> Financial Statement Analysis</vt:lpstr>
      <vt:lpstr>Example  Computing Interest Coverage Ratios</vt:lpstr>
      <vt:lpstr>Example  Computing Interest Coverage Ratios (cont’d)</vt:lpstr>
      <vt:lpstr>Example  Computing Interest Coverage Ratios (cont’d)</vt:lpstr>
      <vt:lpstr>Example  Computing Interest Coverage Ratios (cont’d)</vt:lpstr>
      <vt:lpstr> Financial Statement Analysis</vt:lpstr>
      <vt:lpstr> Financial Statement Analysis</vt:lpstr>
      <vt:lpstr> Financial Statement Analysis</vt:lpstr>
      <vt:lpstr> Financial Statement Analysis</vt:lpstr>
      <vt:lpstr> Financial Statement Analysis</vt:lpstr>
      <vt:lpstr>Group Activity (45 min)</vt:lpstr>
      <vt:lpstr>Individual Activity</vt:lpstr>
      <vt:lpstr>Independent Study</vt:lpstr>
      <vt:lpstr>Task 1</vt:lpstr>
      <vt:lpstr>References and Reading List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Shengfeng Mei</cp:lastModifiedBy>
  <cp:revision>40</cp:revision>
  <cp:lastPrinted>2018-07-09T15:27:01Z</cp:lastPrinted>
  <dcterms:created xsi:type="dcterms:W3CDTF">2002-10-07T19:43:58Z</dcterms:created>
  <dcterms:modified xsi:type="dcterms:W3CDTF">2026-06-24T08:16:31Z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MSIP_Label_55e1b534-098f-4ac8-9223-69712ddf82de_Enabled">
    <vt:lpwstr>true</vt:lpwstr>
  </property>
  <property fmtid="{D5CDD505-2E9C-101B-9397-08002B2CF9AE}" pid="3" name="MSIP_Label_55e1b534-098f-4ac8-9223-69712ddf82de_SetDate">
    <vt:lpwstr>2024-05-31T11:48:15Z</vt:lpwstr>
  </property>
  <property fmtid="{D5CDD505-2E9C-101B-9397-08002B2CF9AE}" pid="4" name="MSIP_Label_55e1b534-098f-4ac8-9223-69712ddf82de_Method">
    <vt:lpwstr>Standard</vt:lpwstr>
  </property>
  <property fmtid="{D5CDD505-2E9C-101B-9397-08002B2CF9AE}" pid="5" name="MSIP_Label_55e1b534-098f-4ac8-9223-69712ddf82de_Name">
    <vt:lpwstr>Public Document</vt:lpwstr>
  </property>
  <property fmtid="{D5CDD505-2E9C-101B-9397-08002B2CF9AE}" pid="6" name="MSIP_Label_55e1b534-098f-4ac8-9223-69712ddf82de_SiteId">
    <vt:lpwstr>c9ef029c-18cf-4016-86d3-93cf8e94ff94</vt:lpwstr>
  </property>
  <property fmtid="{D5CDD505-2E9C-101B-9397-08002B2CF9AE}" pid="7" name="MSIP_Label_55e1b534-098f-4ac8-9223-69712ddf82de_ActionId">
    <vt:lpwstr>4e7031c9-f915-4cb8-9e5a-62dc40a1a4ea</vt:lpwstr>
  </property>
  <property fmtid="{D5CDD505-2E9C-101B-9397-08002B2CF9AE}" pid="8" name="MSIP_Label_55e1b534-098f-4ac8-9223-69712ddf82de_ContentBits">
    <vt:lpwstr>0</vt:lpwstr>
  </property>
</Properties>
</file>