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60"/>
  </p:notesMasterIdLst>
  <p:sldIdLst>
    <p:sldId id="256" r:id="rId2"/>
    <p:sldId id="284" r:id="rId3"/>
    <p:sldId id="303" r:id="rId4"/>
    <p:sldId id="316" r:id="rId5"/>
    <p:sldId id="314" r:id="rId6"/>
    <p:sldId id="326" r:id="rId7"/>
    <p:sldId id="327" r:id="rId8"/>
    <p:sldId id="317" r:id="rId9"/>
    <p:sldId id="315" r:id="rId10"/>
    <p:sldId id="319" r:id="rId11"/>
    <p:sldId id="320" r:id="rId12"/>
    <p:sldId id="321" r:id="rId13"/>
    <p:sldId id="318" r:id="rId14"/>
    <p:sldId id="324" r:id="rId15"/>
    <p:sldId id="325" r:id="rId16"/>
    <p:sldId id="297" r:id="rId17"/>
    <p:sldId id="259" r:id="rId18"/>
    <p:sldId id="296" r:id="rId19"/>
    <p:sldId id="261" r:id="rId20"/>
    <p:sldId id="298" r:id="rId21"/>
    <p:sldId id="304" r:id="rId22"/>
    <p:sldId id="305" r:id="rId23"/>
    <p:sldId id="306" r:id="rId24"/>
    <p:sldId id="263" r:id="rId25"/>
    <p:sldId id="302" r:id="rId26"/>
    <p:sldId id="262" r:id="rId27"/>
    <p:sldId id="269" r:id="rId28"/>
    <p:sldId id="265" r:id="rId29"/>
    <p:sldId id="264" r:id="rId30"/>
    <p:sldId id="267" r:id="rId31"/>
    <p:sldId id="271" r:id="rId32"/>
    <p:sldId id="272" r:id="rId33"/>
    <p:sldId id="274" r:id="rId34"/>
    <p:sldId id="273" r:id="rId35"/>
    <p:sldId id="307" r:id="rId36"/>
    <p:sldId id="275" r:id="rId37"/>
    <p:sldId id="276" r:id="rId38"/>
    <p:sldId id="277" r:id="rId39"/>
    <p:sldId id="278" r:id="rId40"/>
    <p:sldId id="279" r:id="rId41"/>
    <p:sldId id="280" r:id="rId42"/>
    <p:sldId id="281" r:id="rId43"/>
    <p:sldId id="282" r:id="rId44"/>
    <p:sldId id="288" r:id="rId45"/>
    <p:sldId id="328" r:id="rId46"/>
    <p:sldId id="289" r:id="rId47"/>
    <p:sldId id="322" r:id="rId48"/>
    <p:sldId id="323" r:id="rId49"/>
    <p:sldId id="283" r:id="rId50"/>
    <p:sldId id="299" r:id="rId51"/>
    <p:sldId id="290" r:id="rId52"/>
    <p:sldId id="291" r:id="rId53"/>
    <p:sldId id="292" r:id="rId54"/>
    <p:sldId id="301" r:id="rId55"/>
    <p:sldId id="293" r:id="rId56"/>
    <p:sldId id="294" r:id="rId57"/>
    <p:sldId id="295" r:id="rId58"/>
    <p:sldId id="287"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43" autoAdjust="0"/>
  </p:normalViewPr>
  <p:slideViewPr>
    <p:cSldViewPr snapToGrid="0" snapToObjects="1">
      <p:cViewPr varScale="1">
        <p:scale>
          <a:sx n="55" d="100"/>
          <a:sy n="55" d="100"/>
        </p:scale>
        <p:origin x="-2136"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3" Type="http://schemas.openxmlformats.org/officeDocument/2006/relationships/viewProps" Target="viewProps.xml"/><Relationship Id="rId64" Type="http://schemas.openxmlformats.org/officeDocument/2006/relationships/theme" Target="theme/theme1.xml"/><Relationship Id="rId65" Type="http://schemas.openxmlformats.org/officeDocument/2006/relationships/tableStyles" Target="tableStyles.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notesMaster" Target="notesMasters/notesMaster1.xml"/><Relationship Id="rId61" Type="http://schemas.openxmlformats.org/officeDocument/2006/relationships/printerSettings" Target="printerSettings/printerSettings1.bin"/><Relationship Id="rId62"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8B113F-B630-A443-A526-6B2E6AC17671}" type="datetimeFigureOut">
              <a:rPr lang="en-US" smtClean="0"/>
              <a:t>07/10/2019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D30738-A5DE-704F-B65B-94479CC4AA4F}" type="slidenum">
              <a:rPr lang="en-US" smtClean="0"/>
              <a:t>‹#›</a:t>
            </a:fld>
            <a:endParaRPr lang="en-US"/>
          </a:p>
        </p:txBody>
      </p:sp>
    </p:spTree>
    <p:extLst>
      <p:ext uri="{BB962C8B-B14F-4D97-AF65-F5344CB8AC3E}">
        <p14:creationId xmlns:p14="http://schemas.microsoft.com/office/powerpoint/2010/main" val="47158463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5D30738-A5DE-704F-B65B-94479CC4AA4F}" type="slidenum">
              <a:rPr lang="en-US" smtClean="0"/>
              <a:t>8</a:t>
            </a:fld>
            <a:endParaRPr lang="en-US"/>
          </a:p>
        </p:txBody>
      </p:sp>
    </p:spTree>
    <p:extLst>
      <p:ext uri="{BB962C8B-B14F-4D97-AF65-F5344CB8AC3E}">
        <p14:creationId xmlns:p14="http://schemas.microsoft.com/office/powerpoint/2010/main" val="3033306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Composition of a ‘screen shot’</a:t>
            </a:r>
          </a:p>
          <a:p>
            <a:r>
              <a:rPr lang="en-US" dirty="0" smtClean="0"/>
              <a:t>How do these thing make you feel?</a:t>
            </a:r>
            <a:endParaRPr lang="en-US" dirty="0"/>
          </a:p>
        </p:txBody>
      </p:sp>
      <p:sp>
        <p:nvSpPr>
          <p:cNvPr id="4" name="Slide Number Placeholder 3"/>
          <p:cNvSpPr>
            <a:spLocks noGrp="1"/>
          </p:cNvSpPr>
          <p:nvPr>
            <p:ph type="sldNum" sz="quarter" idx="10"/>
          </p:nvPr>
        </p:nvSpPr>
        <p:spPr/>
        <p:txBody>
          <a:bodyPr/>
          <a:lstStyle/>
          <a:p>
            <a:fld id="{65D30738-A5DE-704F-B65B-94479CC4AA4F}" type="slidenum">
              <a:rPr lang="en-US" smtClean="0"/>
              <a:t>9</a:t>
            </a:fld>
            <a:endParaRPr lang="en-US"/>
          </a:p>
        </p:txBody>
      </p:sp>
    </p:spTree>
    <p:extLst>
      <p:ext uri="{BB962C8B-B14F-4D97-AF65-F5344CB8AC3E}">
        <p14:creationId xmlns:p14="http://schemas.microsoft.com/office/powerpoint/2010/main" val="4191305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Favorite </a:t>
            </a:r>
            <a:r>
              <a:rPr lang="en-US" dirty="0" err="1" smtClean="0"/>
              <a:t>colour</a:t>
            </a:r>
            <a:r>
              <a:rPr lang="en-US" dirty="0" smtClean="0"/>
              <a:t>?</a:t>
            </a:r>
            <a:r>
              <a:rPr lang="en-US" baseline="0" dirty="0" smtClean="0"/>
              <a:t> Why?</a:t>
            </a:r>
            <a:endParaRPr lang="en-US" dirty="0"/>
          </a:p>
        </p:txBody>
      </p:sp>
      <p:sp>
        <p:nvSpPr>
          <p:cNvPr id="4" name="Slide Number Placeholder 3"/>
          <p:cNvSpPr>
            <a:spLocks noGrp="1"/>
          </p:cNvSpPr>
          <p:nvPr>
            <p:ph type="sldNum" sz="quarter" idx="10"/>
          </p:nvPr>
        </p:nvSpPr>
        <p:spPr/>
        <p:txBody>
          <a:bodyPr/>
          <a:lstStyle/>
          <a:p>
            <a:fld id="{65D30738-A5DE-704F-B65B-94479CC4AA4F}" type="slidenum">
              <a:rPr lang="en-US" smtClean="0"/>
              <a:t>10</a:t>
            </a:fld>
            <a:endParaRPr lang="en-US"/>
          </a:p>
        </p:txBody>
      </p:sp>
    </p:spTree>
    <p:extLst>
      <p:ext uri="{BB962C8B-B14F-4D97-AF65-F5344CB8AC3E}">
        <p14:creationId xmlns:p14="http://schemas.microsoft.com/office/powerpoint/2010/main" val="230856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138711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374121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402770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2DF66AD8-BC4A-4004-9882-414398D930CA}" type="datetimeFigureOut">
              <a:rPr lang="en-US" smtClean="0"/>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847853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2DF66AD8-BC4A-4004-9882-414398D930CA}" type="datetimeFigureOut">
              <a:rPr lang="en-US" smtClean="0"/>
              <a:t>07/10/2019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025609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2DF66AD8-BC4A-4004-9882-414398D930CA}" type="datetimeFigureOut">
              <a:rPr lang="en-US" smtClean="0"/>
              <a:t>07/10/2019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178781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07/10/2019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782121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1798640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07/10/2019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27965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1182234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DF66AD8-BC4A-4004-9882-414398D930CA}" type="datetimeFigureOut">
              <a:rPr lang="en-US" smtClean="0"/>
              <a:t>07/10/2019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extLst>
      <p:ext uri="{BB962C8B-B14F-4D97-AF65-F5344CB8AC3E}">
        <p14:creationId xmlns:p14="http://schemas.microsoft.com/office/powerpoint/2010/main" val="381101526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F66AD8-BC4A-4004-9882-414398D930CA}" type="datetimeFigureOut">
              <a:rPr lang="en-US" smtClean="0"/>
              <a:t>07/10/2019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D2C864-9362-43C7-A136-D9C41D93A96D}" type="slidenum">
              <a:rPr lang="en-US" smtClean="0"/>
              <a:t>‹#›</a:t>
            </a:fld>
            <a:endParaRPr lang="en-US"/>
          </a:p>
        </p:txBody>
      </p:sp>
    </p:spTree>
    <p:extLst>
      <p:ext uri="{BB962C8B-B14F-4D97-AF65-F5344CB8AC3E}">
        <p14:creationId xmlns:p14="http://schemas.microsoft.com/office/powerpoint/2010/main" val="13800130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 Id="rId3"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7.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0.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gi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7.jpg"/><Relationship Id="rId3" Type="http://schemas.openxmlformats.org/officeDocument/2006/relationships/image" Target="../media/image18.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9.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ted.com/talks/joe_sabia_the_technology_of_storytelling?language=en%23t-212334"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jpg"/><Relationship Id="rId3" Type="http://schemas.openxmlformats.org/officeDocument/2006/relationships/image" Target="../media/image21.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jpg"/><Relationship Id="rId3" Type="http://schemas.openxmlformats.org/officeDocument/2006/relationships/image" Target="../media/image23.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jpg"/><Relationship Id="rId3" Type="http://schemas.openxmlformats.org/officeDocument/2006/relationships/image" Target="../media/image25.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6.jpg"/><Relationship Id="rId3" Type="http://schemas.openxmlformats.org/officeDocument/2006/relationships/image" Target="../media/image27.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8.jpg"/><Relationship Id="rId3" Type="http://schemas.openxmlformats.org/officeDocument/2006/relationships/image" Target="../media/image29.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0.jpg"/><Relationship Id="rId3" Type="http://schemas.openxmlformats.org/officeDocument/2006/relationships/image" Target="../media/image31.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2.jpg"/><Relationship Id="rId3" Type="http://schemas.openxmlformats.org/officeDocument/2006/relationships/image" Target="../media/image33.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4.jpg"/><Relationship Id="rId3" Type="http://schemas.openxmlformats.org/officeDocument/2006/relationships/image" Target="../media/image35.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6.jpg"/><Relationship Id="rId3" Type="http://schemas.openxmlformats.org/officeDocument/2006/relationships/image" Target="../media/image37.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8.png"/><Relationship Id="rId3" Type="http://schemas.openxmlformats.org/officeDocument/2006/relationships/image" Target="../media/image39.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0.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1.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2.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3.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4.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5.jp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jpe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7.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14596" y="2115336"/>
            <a:ext cx="7885723" cy="1914144"/>
          </a:xfrm>
        </p:spPr>
        <p:txBody>
          <a:bodyPr/>
          <a:lstStyle/>
          <a:p>
            <a:pPr algn="ctr"/>
            <a:r>
              <a:rPr lang="en-US" sz="6000" dirty="0" smtClean="0">
                <a:latin typeface="American Typewriter"/>
                <a:cs typeface="American Typewriter"/>
              </a:rPr>
              <a:t>Design Principles</a:t>
            </a:r>
            <a:endParaRPr lang="en-US" sz="6000" dirty="0">
              <a:latin typeface="American Typewriter"/>
              <a:cs typeface="American Typewriter"/>
            </a:endParaRPr>
          </a:p>
        </p:txBody>
      </p:sp>
      <p:pic>
        <p:nvPicPr>
          <p:cNvPr id="5" name="Picture 4" descr="story telling.jpg"/>
          <p:cNvPicPr>
            <a:picLocks noChangeAspect="1"/>
          </p:cNvPicPr>
          <p:nvPr/>
        </p:nvPicPr>
        <p:blipFill rotWithShape="1">
          <a:blip r:embed="rId2">
            <a:extLst>
              <a:ext uri="{28A0092B-C50C-407E-A947-70E740481C1C}">
                <a14:useLocalDpi xmlns:a14="http://schemas.microsoft.com/office/drawing/2010/main" val="0"/>
              </a:ext>
            </a:extLst>
          </a:blip>
          <a:srcRect t="23081" b="12006"/>
          <a:stretch/>
        </p:blipFill>
        <p:spPr>
          <a:xfrm>
            <a:off x="1276379" y="0"/>
            <a:ext cx="6421118" cy="2950480"/>
          </a:xfrm>
          <a:prstGeom prst="rect">
            <a:avLst/>
          </a:prstGeom>
        </p:spPr>
      </p:pic>
      <p:sp>
        <p:nvSpPr>
          <p:cNvPr id="6" name="TextBox 5"/>
          <p:cNvSpPr txBox="1"/>
          <p:nvPr/>
        </p:nvSpPr>
        <p:spPr>
          <a:xfrm>
            <a:off x="714596" y="3954784"/>
            <a:ext cx="7885723" cy="2554545"/>
          </a:xfrm>
          <a:prstGeom prst="rect">
            <a:avLst/>
          </a:prstGeom>
          <a:noFill/>
        </p:spPr>
        <p:txBody>
          <a:bodyPr wrap="square" rtlCol="0">
            <a:spAutoFit/>
          </a:bodyPr>
          <a:lstStyle/>
          <a:p>
            <a:pPr algn="ctr"/>
            <a:r>
              <a:rPr lang="en-US" sz="4000" dirty="0" smtClean="0">
                <a:latin typeface="American Typewriter"/>
                <a:cs typeface="American Typewriter"/>
              </a:rPr>
              <a:t>Session 2</a:t>
            </a:r>
          </a:p>
          <a:p>
            <a:pPr algn="ctr"/>
            <a:endParaRPr lang="en-US" sz="4000" dirty="0" smtClean="0">
              <a:latin typeface="American Typewriter"/>
              <a:cs typeface="American Typewriter"/>
            </a:endParaRPr>
          </a:p>
          <a:p>
            <a:pPr algn="ctr"/>
            <a:r>
              <a:rPr lang="en-US" sz="4000" dirty="0" smtClean="0">
                <a:latin typeface="American Typewriter"/>
                <a:cs typeface="American Typewriter"/>
              </a:rPr>
              <a:t>What we see and the nature of visual story telling </a:t>
            </a:r>
            <a:r>
              <a:rPr lang="mr-IN" sz="4000" dirty="0" smtClean="0">
                <a:latin typeface="American Typewriter"/>
                <a:cs typeface="American Typewriter"/>
              </a:rPr>
              <a:t>…</a:t>
            </a:r>
            <a:endParaRPr lang="en-US" sz="4000" dirty="0">
              <a:latin typeface="American Typewriter"/>
              <a:cs typeface="American Typewriter"/>
            </a:endParaRPr>
          </a:p>
        </p:txBody>
      </p:sp>
    </p:spTree>
    <p:extLst>
      <p:ext uri="{BB962C8B-B14F-4D97-AF65-F5344CB8AC3E}">
        <p14:creationId xmlns:p14="http://schemas.microsoft.com/office/powerpoint/2010/main" val="116404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177031"/>
            <a:ext cx="7772400" cy="1362075"/>
          </a:xfrm>
        </p:spPr>
        <p:txBody>
          <a:bodyPr/>
          <a:lstStyle/>
          <a:p>
            <a:r>
              <a:rPr lang="en-US" sz="6000" b="0" dirty="0" smtClean="0">
                <a:latin typeface="American Typewriter"/>
                <a:cs typeface="American Typewriter"/>
              </a:rPr>
              <a:t>Water boiling……</a:t>
            </a:r>
            <a:endParaRPr lang="en-US" sz="6000" b="0" dirty="0">
              <a:latin typeface="American Typewriter"/>
              <a:cs typeface="American Typewriter"/>
            </a:endParaRPr>
          </a:p>
        </p:txBody>
      </p:sp>
      <p:sp>
        <p:nvSpPr>
          <p:cNvPr id="3" name="Text Placeholder 2"/>
          <p:cNvSpPr>
            <a:spLocks noGrp="1"/>
          </p:cNvSpPr>
          <p:nvPr>
            <p:ph type="body" idx="1"/>
          </p:nvPr>
        </p:nvSpPr>
        <p:spPr>
          <a:xfrm>
            <a:off x="457200" y="1515990"/>
            <a:ext cx="7772400" cy="2363096"/>
          </a:xfrm>
        </p:spPr>
        <p:txBody>
          <a:bodyPr>
            <a:normAutofit/>
          </a:bodyPr>
          <a:lstStyle/>
          <a:p>
            <a:pPr algn="ctr"/>
            <a:r>
              <a:rPr lang="en-US" sz="4800" dirty="0" smtClean="0">
                <a:latin typeface="American Typewriter"/>
                <a:cs typeface="American Typewriter"/>
              </a:rPr>
              <a:t>Your reactions?</a:t>
            </a:r>
          </a:p>
          <a:p>
            <a:pPr algn="ctr"/>
            <a:r>
              <a:rPr lang="en-US" sz="4800" dirty="0" smtClean="0">
                <a:latin typeface="American Typewriter"/>
                <a:cs typeface="American Typewriter"/>
              </a:rPr>
              <a:t>What did you think/see?</a:t>
            </a:r>
            <a:endParaRPr lang="en-US" sz="4800" dirty="0">
              <a:latin typeface="American Typewriter"/>
              <a:cs typeface="American Typewriter"/>
            </a:endParaRPr>
          </a:p>
        </p:txBody>
      </p:sp>
      <p:pic>
        <p:nvPicPr>
          <p:cNvPr id="4" name="Picture 3" descr="insta-8.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579168"/>
            <a:ext cx="9144000" cy="3278831"/>
          </a:xfrm>
          <a:prstGeom prst="rect">
            <a:avLst/>
          </a:prstGeom>
        </p:spPr>
      </p:pic>
    </p:spTree>
    <p:extLst>
      <p:ext uri="{BB962C8B-B14F-4D97-AF65-F5344CB8AC3E}">
        <p14:creationId xmlns:p14="http://schemas.microsoft.com/office/powerpoint/2010/main" val="3695975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Arial"/>
                <a:cs typeface="Arial"/>
              </a:rPr>
              <a:t>Left Vs. Right side of the brain</a:t>
            </a:r>
            <a:r>
              <a:rPr lang="mr-IN" dirty="0" smtClean="0">
                <a:latin typeface="Arial"/>
                <a:cs typeface="Arial"/>
              </a:rPr>
              <a:t>……</a:t>
            </a:r>
            <a:r>
              <a:rPr lang="en-GB" dirty="0" smtClean="0">
                <a:latin typeface="Arial"/>
                <a:cs typeface="Arial"/>
              </a:rPr>
              <a:t>.</a:t>
            </a:r>
            <a:endParaRPr lang="en-US" dirty="0">
              <a:latin typeface="Arial"/>
              <a:cs typeface="Arial"/>
            </a:endParaRPr>
          </a:p>
        </p:txBody>
      </p:sp>
      <p:sp>
        <p:nvSpPr>
          <p:cNvPr id="3" name="TextBox 2"/>
          <p:cNvSpPr txBox="1"/>
          <p:nvPr/>
        </p:nvSpPr>
        <p:spPr>
          <a:xfrm>
            <a:off x="336159" y="1624631"/>
            <a:ext cx="8460009" cy="1569660"/>
          </a:xfrm>
          <a:prstGeom prst="rect">
            <a:avLst/>
          </a:prstGeom>
          <a:noFill/>
        </p:spPr>
        <p:txBody>
          <a:bodyPr wrap="square" rtlCol="0">
            <a:spAutoFit/>
          </a:bodyPr>
          <a:lstStyle/>
          <a:p>
            <a:pPr algn="ctr"/>
            <a:r>
              <a:rPr lang="en-US" sz="4800" dirty="0" smtClean="0">
                <a:latin typeface="Arial"/>
                <a:cs typeface="Arial"/>
              </a:rPr>
              <a:t>Did you take the test at home? What were the results?</a:t>
            </a:r>
            <a:endParaRPr lang="en-US" sz="4800" dirty="0">
              <a:latin typeface="Arial"/>
              <a:cs typeface="Arial"/>
            </a:endParaRPr>
          </a:p>
        </p:txBody>
      </p:sp>
      <p:pic>
        <p:nvPicPr>
          <p:cNvPr id="7" name="Picture 6" descr="LEFT-RIGHT-FLOW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3466" y="3194291"/>
            <a:ext cx="2858774" cy="3375640"/>
          </a:xfrm>
          <a:prstGeom prst="rect">
            <a:avLst/>
          </a:prstGeom>
        </p:spPr>
      </p:pic>
    </p:spTree>
    <p:extLst>
      <p:ext uri="{BB962C8B-B14F-4D97-AF65-F5344CB8AC3E}">
        <p14:creationId xmlns:p14="http://schemas.microsoft.com/office/powerpoint/2010/main" val="3158398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Creative process 2.jpg"/>
          <p:cNvPicPr>
            <a:picLocks noChangeAspect="1"/>
          </p:cNvPicPr>
          <p:nvPr/>
        </p:nvPicPr>
        <p:blipFill rotWithShape="1">
          <a:blip r:embed="rId2" cstate="print">
            <a:extLst>
              <a:ext uri="{28A0092B-C50C-407E-A947-70E740481C1C}">
                <a14:useLocalDpi xmlns:a14="http://schemas.microsoft.com/office/drawing/2010/main" val="0"/>
              </a:ext>
            </a:extLst>
          </a:blip>
          <a:srcRect l="11620" r="10186" b="16273"/>
          <a:stretch/>
        </p:blipFill>
        <p:spPr>
          <a:xfrm>
            <a:off x="235774" y="242762"/>
            <a:ext cx="8721466" cy="6392517"/>
          </a:xfrm>
          <a:prstGeom prst="rect">
            <a:avLst/>
          </a:prstGeom>
        </p:spPr>
      </p:pic>
    </p:spTree>
    <p:extLst>
      <p:ext uri="{BB962C8B-B14F-4D97-AF65-F5344CB8AC3E}">
        <p14:creationId xmlns:p14="http://schemas.microsoft.com/office/powerpoint/2010/main" val="300743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97823"/>
            <a:ext cx="7313613" cy="868362"/>
          </a:xfrm>
        </p:spPr>
        <p:txBody>
          <a:bodyPr/>
          <a:lstStyle/>
          <a:p>
            <a:r>
              <a:rPr lang="en-US" dirty="0" smtClean="0">
                <a:latin typeface="Arial"/>
                <a:cs typeface="Arial"/>
              </a:rPr>
              <a:t>Squares game</a:t>
            </a:r>
            <a:endParaRPr lang="en-US" dirty="0">
              <a:latin typeface="Arial"/>
              <a:cs typeface="Arial"/>
            </a:endParaRPr>
          </a:p>
        </p:txBody>
      </p:sp>
      <p:sp>
        <p:nvSpPr>
          <p:cNvPr id="3" name="TextBox 2"/>
          <p:cNvSpPr txBox="1"/>
          <p:nvPr/>
        </p:nvSpPr>
        <p:spPr>
          <a:xfrm>
            <a:off x="657425" y="1375200"/>
            <a:ext cx="7832045" cy="5078314"/>
          </a:xfrm>
          <a:prstGeom prst="rect">
            <a:avLst/>
          </a:prstGeom>
          <a:noFill/>
        </p:spPr>
        <p:txBody>
          <a:bodyPr wrap="square" rtlCol="0">
            <a:spAutoFit/>
          </a:bodyPr>
          <a:lstStyle/>
          <a:p>
            <a:pPr algn="ctr"/>
            <a:r>
              <a:rPr lang="en-US" sz="3600" dirty="0" smtClean="0">
                <a:latin typeface="Arial"/>
                <a:cs typeface="Arial"/>
              </a:rPr>
              <a:t>With each of the cut out squares, make a mini masterpiece on you gridded paper – you have to use all the square!!</a:t>
            </a:r>
          </a:p>
          <a:p>
            <a:pPr algn="ctr"/>
            <a:endParaRPr lang="en-US" sz="3600" dirty="0">
              <a:latin typeface="Arial"/>
              <a:cs typeface="Arial"/>
            </a:endParaRPr>
          </a:p>
          <a:p>
            <a:pPr algn="ctr"/>
            <a:r>
              <a:rPr lang="en-US" sz="3600" dirty="0" smtClean="0">
                <a:latin typeface="Arial"/>
                <a:cs typeface="Arial"/>
              </a:rPr>
              <a:t>You can draw, fold etc. in whatever way you want but be creative!!</a:t>
            </a:r>
          </a:p>
          <a:p>
            <a:pPr algn="ctr"/>
            <a:endParaRPr lang="en-US" sz="3600" dirty="0">
              <a:latin typeface="Arial"/>
              <a:cs typeface="Arial"/>
            </a:endParaRPr>
          </a:p>
          <a:p>
            <a:pPr algn="ctr"/>
            <a:r>
              <a:rPr lang="en-US" sz="3600" u="sng" dirty="0" smtClean="0">
                <a:latin typeface="Arial"/>
                <a:cs typeface="Arial"/>
              </a:rPr>
              <a:t>You have 10mins</a:t>
            </a:r>
            <a:endParaRPr lang="en-US" sz="3600" u="sng" dirty="0">
              <a:latin typeface="Arial"/>
              <a:cs typeface="Arial"/>
            </a:endParaRPr>
          </a:p>
        </p:txBody>
      </p:sp>
    </p:spTree>
    <p:extLst>
      <p:ext uri="{BB962C8B-B14F-4D97-AF65-F5344CB8AC3E}">
        <p14:creationId xmlns:p14="http://schemas.microsoft.com/office/powerpoint/2010/main" val="910417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024" y="-207509"/>
            <a:ext cx="7272339" cy="1339009"/>
          </a:xfrm>
        </p:spPr>
        <p:txBody>
          <a:bodyPr>
            <a:normAutofit/>
          </a:bodyPr>
          <a:lstStyle/>
          <a:p>
            <a:pPr algn="ctr"/>
            <a:r>
              <a:rPr lang="en-US" sz="5400" b="0" dirty="0" smtClean="0">
                <a:solidFill>
                  <a:srgbClr val="FF0000"/>
                </a:solidFill>
                <a:latin typeface="+mn-lt"/>
                <a:cs typeface="American Typewriter"/>
              </a:rPr>
              <a:t>Poetry</a:t>
            </a:r>
            <a:endParaRPr lang="en-US" sz="5400" b="0" dirty="0">
              <a:solidFill>
                <a:srgbClr val="FF0000"/>
              </a:solidFill>
              <a:latin typeface="+mn-lt"/>
              <a:cs typeface="American Typewriter"/>
            </a:endParaRPr>
          </a:p>
        </p:txBody>
      </p:sp>
      <p:sp>
        <p:nvSpPr>
          <p:cNvPr id="3" name="TextBox 2"/>
          <p:cNvSpPr txBox="1"/>
          <p:nvPr/>
        </p:nvSpPr>
        <p:spPr>
          <a:xfrm>
            <a:off x="-1046341" y="1733650"/>
            <a:ext cx="11330288" cy="3970318"/>
          </a:xfrm>
          <a:prstGeom prst="rect">
            <a:avLst/>
          </a:prstGeom>
          <a:noFill/>
        </p:spPr>
        <p:txBody>
          <a:bodyPr wrap="square" rtlCol="0">
            <a:spAutoFit/>
          </a:bodyPr>
          <a:lstStyle/>
          <a:p>
            <a:pPr algn="ctr"/>
            <a:r>
              <a:rPr lang="en-US" sz="3600" dirty="0" smtClean="0">
                <a:cs typeface="Traveling _Typewriter"/>
              </a:rPr>
              <a:t>What do you think about poetry?</a:t>
            </a:r>
          </a:p>
          <a:p>
            <a:pPr algn="ctr"/>
            <a:endParaRPr lang="en-US" sz="3600" dirty="0" smtClean="0">
              <a:cs typeface="Traveling _Typewriter"/>
            </a:endParaRPr>
          </a:p>
          <a:p>
            <a:pPr algn="ctr"/>
            <a:r>
              <a:rPr lang="en-US" sz="3600" dirty="0" smtClean="0">
                <a:cs typeface="Traveling _Typewriter"/>
              </a:rPr>
              <a:t>Do you like it?</a:t>
            </a:r>
          </a:p>
          <a:p>
            <a:pPr algn="ctr"/>
            <a:r>
              <a:rPr lang="en-US" sz="3600" dirty="0" smtClean="0">
                <a:cs typeface="Traveling _Typewriter"/>
              </a:rPr>
              <a:t>Did you enjoy it at school?</a:t>
            </a:r>
          </a:p>
          <a:p>
            <a:pPr algn="ctr"/>
            <a:r>
              <a:rPr lang="en-US" sz="3600" dirty="0" smtClean="0">
                <a:cs typeface="Traveling _Typewriter"/>
              </a:rPr>
              <a:t>Do you have a favorite poet/poems? </a:t>
            </a:r>
          </a:p>
          <a:p>
            <a:endParaRPr lang="en-US" sz="3600" dirty="0">
              <a:latin typeface="Traveling _Typewriter"/>
              <a:cs typeface="Traveling _Typewriter"/>
            </a:endParaRPr>
          </a:p>
          <a:p>
            <a:endParaRPr lang="en-US" sz="3600" dirty="0">
              <a:latin typeface="Traveling _Typewriter"/>
              <a:cs typeface="Traveling _Typewriter"/>
            </a:endParaRPr>
          </a:p>
        </p:txBody>
      </p:sp>
    </p:spTree>
    <p:extLst>
      <p:ext uri="{BB962C8B-B14F-4D97-AF65-F5344CB8AC3E}">
        <p14:creationId xmlns:p14="http://schemas.microsoft.com/office/powerpoint/2010/main" val="4234740087"/>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9927" y="129149"/>
            <a:ext cx="8508918" cy="7263527"/>
          </a:xfrm>
          <a:prstGeom prst="rect">
            <a:avLst/>
          </a:prstGeom>
          <a:noFill/>
        </p:spPr>
        <p:txBody>
          <a:bodyPr wrap="square" rtlCol="0">
            <a:spAutoFit/>
          </a:bodyPr>
          <a:lstStyle/>
          <a:p>
            <a:pPr algn="ctr"/>
            <a:r>
              <a:rPr lang="en-GB" sz="2800" dirty="0">
                <a:cs typeface="Traveling _Typewriter"/>
              </a:rPr>
              <a:t>Spend exactly 5 </a:t>
            </a:r>
            <a:r>
              <a:rPr lang="en-GB" sz="2800" dirty="0" smtClean="0">
                <a:cs typeface="Traveling _Typewriter"/>
              </a:rPr>
              <a:t>minutes </a:t>
            </a:r>
            <a:r>
              <a:rPr lang="en-GB" sz="2800" dirty="0">
                <a:cs typeface="Traveling _Typewriter"/>
              </a:rPr>
              <a:t>with each of the poems in the pack. </a:t>
            </a:r>
            <a:endParaRPr lang="en-GB" sz="2800" dirty="0" smtClean="0">
              <a:cs typeface="Traveling _Typewriter"/>
            </a:endParaRPr>
          </a:p>
          <a:p>
            <a:pPr algn="ctr"/>
            <a:endParaRPr lang="en-GB" sz="2800" dirty="0" smtClean="0">
              <a:cs typeface="Traveling _Typewriter"/>
            </a:endParaRPr>
          </a:p>
          <a:p>
            <a:pPr algn="ctr"/>
            <a:r>
              <a:rPr lang="en-GB" sz="2800" dirty="0" smtClean="0">
                <a:cs typeface="Traveling _Typewriter"/>
              </a:rPr>
              <a:t>Do </a:t>
            </a:r>
            <a:r>
              <a:rPr lang="en-GB" sz="2800" dirty="0">
                <a:cs typeface="Traveling _Typewriter"/>
              </a:rPr>
              <a:t>them all at once – without talking, without pausing and without </a:t>
            </a:r>
            <a:r>
              <a:rPr lang="en-GB" sz="2800" dirty="0" smtClean="0">
                <a:cs typeface="Traveling _Typewriter"/>
              </a:rPr>
              <a:t>distraction</a:t>
            </a:r>
          </a:p>
          <a:p>
            <a:pPr algn="ctr"/>
            <a:endParaRPr lang="en-GB" sz="2800" dirty="0" smtClean="0">
              <a:cs typeface="Traveling _Typewriter"/>
            </a:endParaRPr>
          </a:p>
          <a:p>
            <a:pPr algn="ctr"/>
            <a:r>
              <a:rPr lang="en-GB" sz="2800" dirty="0" smtClean="0">
                <a:cs typeface="Traveling _Typewriter"/>
              </a:rPr>
              <a:t>There </a:t>
            </a:r>
            <a:r>
              <a:rPr lang="en-GB" sz="2800" dirty="0">
                <a:cs typeface="Traveling _Typewriter"/>
              </a:rPr>
              <a:t>are no right or wrong answers, just write what comes into your mind after reading it. </a:t>
            </a:r>
            <a:endParaRPr lang="en-GB" sz="2800" dirty="0" smtClean="0">
              <a:cs typeface="Traveling _Typewriter"/>
            </a:endParaRPr>
          </a:p>
          <a:p>
            <a:pPr algn="ctr"/>
            <a:r>
              <a:rPr lang="en-GB" sz="2800" dirty="0" smtClean="0">
                <a:cs typeface="Traveling _Typewriter"/>
              </a:rPr>
              <a:t>Do </a:t>
            </a:r>
            <a:r>
              <a:rPr lang="en-GB" sz="2800" dirty="0">
                <a:cs typeface="Traveling _Typewriter"/>
              </a:rPr>
              <a:t>they remind you of something? Phases that you like? Memories? People? </a:t>
            </a:r>
            <a:endParaRPr lang="en-GB" sz="2800" dirty="0" smtClean="0">
              <a:cs typeface="Traveling _Typewriter"/>
            </a:endParaRPr>
          </a:p>
          <a:p>
            <a:pPr algn="ctr"/>
            <a:endParaRPr lang="en-GB" sz="2800" dirty="0" smtClean="0">
              <a:cs typeface="Traveling _Typewriter"/>
            </a:endParaRPr>
          </a:p>
          <a:p>
            <a:pPr algn="ctr"/>
            <a:r>
              <a:rPr lang="en-GB" sz="2800" dirty="0" smtClean="0">
                <a:cs typeface="Traveling _Typewriter"/>
              </a:rPr>
              <a:t>Brainstorming, Free-Writing, Visual Brainstorming</a:t>
            </a:r>
          </a:p>
          <a:p>
            <a:pPr algn="ctr"/>
            <a:endParaRPr lang="en-GB" sz="2800" dirty="0">
              <a:cs typeface="Traveling _Typewriter"/>
            </a:endParaRPr>
          </a:p>
          <a:p>
            <a:pPr algn="ctr"/>
            <a:r>
              <a:rPr lang="en-GB" sz="2800" dirty="0" smtClean="0">
                <a:cs typeface="Traveling _Typewriter"/>
              </a:rPr>
              <a:t>Listen </a:t>
            </a:r>
            <a:r>
              <a:rPr lang="en-GB" sz="2800" dirty="0">
                <a:cs typeface="Traveling _Typewriter"/>
              </a:rPr>
              <a:t>to your brain as it forms an opinion </a:t>
            </a:r>
          </a:p>
          <a:p>
            <a:pPr algn="ctr"/>
            <a:r>
              <a:rPr lang="en-GB" sz="2800" b="1" u="sng" dirty="0" smtClean="0">
                <a:cs typeface="Traveling _Typewriter"/>
              </a:rPr>
              <a:t>Don’t over </a:t>
            </a:r>
            <a:r>
              <a:rPr lang="en-GB" sz="2800" b="1" u="sng" dirty="0">
                <a:cs typeface="Traveling _Typewriter"/>
              </a:rPr>
              <a:t>think </a:t>
            </a:r>
            <a:r>
              <a:rPr lang="en-GB" sz="2800" b="1" u="sng" dirty="0" smtClean="0">
                <a:cs typeface="Traveling _Typewriter"/>
              </a:rPr>
              <a:t>it</a:t>
            </a:r>
          </a:p>
          <a:p>
            <a:pPr algn="ctr"/>
            <a:endParaRPr lang="en-GB" sz="2800" b="1" u="sng" dirty="0">
              <a:cs typeface="Traveling _Typewriter"/>
            </a:endParaRPr>
          </a:p>
          <a:p>
            <a:endParaRPr lang="en-US" dirty="0"/>
          </a:p>
        </p:txBody>
      </p:sp>
    </p:spTree>
    <p:extLst>
      <p:ext uri="{BB962C8B-B14F-4D97-AF65-F5344CB8AC3E}">
        <p14:creationId xmlns:p14="http://schemas.microsoft.com/office/powerpoint/2010/main" val="2835265573"/>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4165" t="2644" r="4955" b="4990"/>
          <a:stretch/>
        </p:blipFill>
        <p:spPr>
          <a:xfrm rot="16200000">
            <a:off x="1709061" y="-569917"/>
            <a:ext cx="5807591" cy="8478690"/>
          </a:xfrm>
          <a:prstGeom prst="rect">
            <a:avLst/>
          </a:prstGeom>
        </p:spPr>
      </p:pic>
      <p:sp>
        <p:nvSpPr>
          <p:cNvPr id="4" name="TextBox 3"/>
          <p:cNvSpPr txBox="1"/>
          <p:nvPr/>
        </p:nvSpPr>
        <p:spPr>
          <a:xfrm>
            <a:off x="1232584" y="-30185"/>
            <a:ext cx="6424378" cy="769441"/>
          </a:xfrm>
          <a:prstGeom prst="rect">
            <a:avLst/>
          </a:prstGeom>
          <a:noFill/>
        </p:spPr>
        <p:txBody>
          <a:bodyPr wrap="square" rtlCol="0">
            <a:spAutoFit/>
          </a:bodyPr>
          <a:lstStyle/>
          <a:p>
            <a:pPr algn="ctr"/>
            <a:r>
              <a:rPr lang="en-US" sz="4400" dirty="0" smtClean="0">
                <a:latin typeface="American Typewriter"/>
                <a:cs typeface="American Typewriter"/>
              </a:rPr>
              <a:t>What we see</a:t>
            </a:r>
            <a:r>
              <a:rPr lang="mr-IN" sz="4400" dirty="0" smtClean="0">
                <a:latin typeface="American Typewriter"/>
                <a:cs typeface="American Typewriter"/>
              </a:rPr>
              <a:t>…</a:t>
            </a:r>
            <a:endParaRPr lang="en-US" sz="4400" dirty="0">
              <a:latin typeface="American Typewriter"/>
              <a:cs typeface="American Typewriter"/>
            </a:endParaRPr>
          </a:p>
        </p:txBody>
      </p:sp>
    </p:spTree>
    <p:extLst>
      <p:ext uri="{BB962C8B-B14F-4D97-AF65-F5344CB8AC3E}">
        <p14:creationId xmlns:p14="http://schemas.microsoft.com/office/powerpoint/2010/main" val="1494968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Elements of design.jpg"/>
          <p:cNvPicPr>
            <a:picLocks noChangeAspect="1"/>
          </p:cNvPicPr>
          <p:nvPr/>
        </p:nvPicPr>
        <p:blipFill rotWithShape="1">
          <a:blip r:embed="rId3" cstate="print">
            <a:extLst>
              <a:ext uri="{28A0092B-C50C-407E-A947-70E740481C1C}">
                <a14:useLocalDpi xmlns:a14="http://schemas.microsoft.com/office/drawing/2010/main" val="0"/>
              </a:ext>
            </a:extLst>
          </a:blip>
          <a:srcRect l="6764" r="3729" b="16686"/>
          <a:stretch/>
        </p:blipFill>
        <p:spPr>
          <a:xfrm>
            <a:off x="161076" y="810143"/>
            <a:ext cx="8982924" cy="5900022"/>
          </a:xfrm>
          <a:prstGeom prst="rect">
            <a:avLst/>
          </a:prstGeom>
        </p:spPr>
      </p:pic>
      <p:sp>
        <p:nvSpPr>
          <p:cNvPr id="4" name="TextBox 3"/>
          <p:cNvSpPr txBox="1"/>
          <p:nvPr/>
        </p:nvSpPr>
        <p:spPr>
          <a:xfrm>
            <a:off x="1232584" y="249925"/>
            <a:ext cx="6424378" cy="769441"/>
          </a:xfrm>
          <a:prstGeom prst="rect">
            <a:avLst/>
          </a:prstGeom>
          <a:noFill/>
        </p:spPr>
        <p:txBody>
          <a:bodyPr wrap="square" rtlCol="0">
            <a:spAutoFit/>
          </a:bodyPr>
          <a:lstStyle/>
          <a:p>
            <a:pPr algn="ctr"/>
            <a:r>
              <a:rPr lang="en-US" sz="4400" dirty="0" smtClean="0">
                <a:latin typeface="American Typewriter"/>
                <a:cs typeface="American Typewriter"/>
              </a:rPr>
              <a:t>What we see</a:t>
            </a:r>
            <a:r>
              <a:rPr lang="mr-IN" sz="4400" dirty="0" smtClean="0">
                <a:latin typeface="American Typewriter"/>
                <a:cs typeface="American Typewriter"/>
              </a:rPr>
              <a:t>…</a:t>
            </a:r>
            <a:endParaRPr lang="en-US" sz="4400" dirty="0">
              <a:latin typeface="American Typewriter"/>
              <a:cs typeface="American Typewriter"/>
            </a:endParaRPr>
          </a:p>
        </p:txBody>
      </p:sp>
    </p:spTree>
    <p:extLst>
      <p:ext uri="{BB962C8B-B14F-4D97-AF65-F5344CB8AC3E}">
        <p14:creationId xmlns:p14="http://schemas.microsoft.com/office/powerpoint/2010/main" val="2188327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7313613" cy="868362"/>
          </a:xfrm>
        </p:spPr>
        <p:txBody>
          <a:bodyPr/>
          <a:lstStyle/>
          <a:p>
            <a:r>
              <a:rPr lang="en-US" dirty="0" err="1" smtClean="0">
                <a:latin typeface="American Typewriter"/>
                <a:cs typeface="American Typewriter"/>
              </a:rPr>
              <a:t>Colour</a:t>
            </a:r>
            <a:r>
              <a:rPr lang="en-US" dirty="0" smtClean="0">
                <a:latin typeface="American Typewriter"/>
                <a:cs typeface="American Typewriter"/>
              </a:rPr>
              <a:t> theory</a:t>
            </a:r>
            <a:endParaRPr lang="en-US" dirty="0">
              <a:latin typeface="American Typewriter"/>
              <a:cs typeface="American Typewriter"/>
            </a:endParaRPr>
          </a:p>
        </p:txBody>
      </p:sp>
      <p:pic>
        <p:nvPicPr>
          <p:cNvPr id="3" name="Picture 2" descr="colour wheel.jpg"/>
          <p:cNvPicPr>
            <a:picLocks noChangeAspect="1"/>
          </p:cNvPicPr>
          <p:nvPr/>
        </p:nvPicPr>
        <p:blipFill rotWithShape="1">
          <a:blip r:embed="rId3">
            <a:extLst>
              <a:ext uri="{28A0092B-C50C-407E-A947-70E740481C1C}">
                <a14:useLocalDpi xmlns:a14="http://schemas.microsoft.com/office/drawing/2010/main" val="0"/>
              </a:ext>
            </a:extLst>
          </a:blip>
          <a:srcRect l="1837" t="12662" r="1557" b="8510"/>
          <a:stretch/>
        </p:blipFill>
        <p:spPr>
          <a:xfrm>
            <a:off x="168080" y="868362"/>
            <a:ext cx="8833519" cy="5406078"/>
          </a:xfrm>
          <a:prstGeom prst="rect">
            <a:avLst/>
          </a:prstGeom>
        </p:spPr>
      </p:pic>
    </p:spTree>
    <p:extLst>
      <p:ext uri="{BB962C8B-B14F-4D97-AF65-F5344CB8AC3E}">
        <p14:creationId xmlns:p14="http://schemas.microsoft.com/office/powerpoint/2010/main" val="3263113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colour theory.jpeg"/>
          <p:cNvPicPr>
            <a:picLocks noChangeAspect="1"/>
          </p:cNvPicPr>
          <p:nvPr/>
        </p:nvPicPr>
        <p:blipFill rotWithShape="1">
          <a:blip r:embed="rId2">
            <a:extLst>
              <a:ext uri="{28A0092B-C50C-407E-A947-70E740481C1C}">
                <a14:useLocalDpi xmlns:a14="http://schemas.microsoft.com/office/drawing/2010/main" val="0"/>
              </a:ext>
            </a:extLst>
          </a:blip>
          <a:srcRect l="1534" r="2244" b="7420"/>
          <a:stretch/>
        </p:blipFill>
        <p:spPr>
          <a:xfrm>
            <a:off x="168080" y="0"/>
            <a:ext cx="8833519" cy="6840867"/>
          </a:xfrm>
          <a:prstGeom prst="rect">
            <a:avLst/>
          </a:prstGeom>
        </p:spPr>
      </p:pic>
    </p:spTree>
    <p:extLst>
      <p:ext uri="{BB962C8B-B14F-4D97-AF65-F5344CB8AC3E}">
        <p14:creationId xmlns:p14="http://schemas.microsoft.com/office/powerpoint/2010/main" val="2926856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Color-emotion-guide.png"/>
          <p:cNvPicPr>
            <a:picLocks noChangeAspect="1"/>
          </p:cNvPicPr>
          <p:nvPr/>
        </p:nvPicPr>
        <p:blipFill rotWithShape="1">
          <a:blip r:embed="rId2">
            <a:extLst>
              <a:ext uri="{28A0092B-C50C-407E-A947-70E740481C1C}">
                <a14:useLocalDpi xmlns:a14="http://schemas.microsoft.com/office/drawing/2010/main" val="0"/>
              </a:ext>
            </a:extLst>
          </a:blip>
          <a:srcRect t="16065"/>
          <a:stretch/>
        </p:blipFill>
        <p:spPr>
          <a:xfrm>
            <a:off x="156161" y="112043"/>
            <a:ext cx="8855510" cy="6517201"/>
          </a:xfrm>
          <a:prstGeom prst="rect">
            <a:avLst/>
          </a:prstGeom>
        </p:spPr>
      </p:pic>
    </p:spTree>
    <p:extLst>
      <p:ext uri="{BB962C8B-B14F-4D97-AF65-F5344CB8AC3E}">
        <p14:creationId xmlns:p14="http://schemas.microsoft.com/office/powerpoint/2010/main" val="47667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p:nvSpPr>
        <p:spPr>
          <a:xfrm>
            <a:off x="0" y="1157783"/>
            <a:ext cx="9144000" cy="4154983"/>
          </a:xfrm>
          <a:prstGeom prst="rect">
            <a:avLst/>
          </a:prstGeom>
          <a:noFill/>
        </p:spPr>
        <p:txBody>
          <a:bodyPr wrap="square" rtlCol="0">
            <a:spAutoFit/>
          </a:bodyPr>
          <a:lstStyle/>
          <a:p>
            <a:pPr algn="ctr"/>
            <a:r>
              <a:rPr lang="en-US" sz="6600" dirty="0" smtClean="0">
                <a:latin typeface="American Typewriter"/>
                <a:cs typeface="American Typewriter"/>
              </a:rPr>
              <a:t>Now using these elements and principles, critique these designs</a:t>
            </a:r>
            <a:r>
              <a:rPr lang="mr-IN" sz="6600" dirty="0" smtClean="0">
                <a:latin typeface="American Typewriter"/>
                <a:cs typeface="American Typewriter"/>
              </a:rPr>
              <a:t>…</a:t>
            </a:r>
            <a:r>
              <a:rPr lang="en-US" sz="6600" dirty="0" smtClean="0">
                <a:latin typeface="American Typewriter"/>
                <a:cs typeface="American Typewriter"/>
              </a:rPr>
              <a:t> </a:t>
            </a:r>
            <a:endParaRPr lang="en-US" sz="6600" dirty="0">
              <a:latin typeface="American Typewriter"/>
              <a:cs typeface="American Typewriter"/>
            </a:endParaRPr>
          </a:p>
        </p:txBody>
      </p:sp>
    </p:spTree>
    <p:extLst>
      <p:ext uri="{BB962C8B-B14F-4D97-AF65-F5344CB8AC3E}">
        <p14:creationId xmlns:p14="http://schemas.microsoft.com/office/powerpoint/2010/main" val="3503910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een ca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941989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Photographs by Jennie Caldwell-96.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783017"/>
            <a:ext cx="9144000" cy="4744466"/>
          </a:xfrm>
          <a:prstGeom prst="rect">
            <a:avLst/>
          </a:prstGeom>
        </p:spPr>
      </p:pic>
    </p:spTree>
    <p:extLst>
      <p:ext uri="{BB962C8B-B14F-4D97-AF65-F5344CB8AC3E}">
        <p14:creationId xmlns:p14="http://schemas.microsoft.com/office/powerpoint/2010/main" val="3152543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torytelling-for-lawyers-courtroom-litigators-trial-consultan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935" y="765631"/>
            <a:ext cx="8523911" cy="5199586"/>
          </a:xfrm>
          <a:prstGeom prst="rect">
            <a:avLst/>
          </a:prstGeom>
        </p:spPr>
      </p:pic>
    </p:spTree>
    <p:extLst>
      <p:ext uri="{BB962C8B-B14F-4D97-AF65-F5344CB8AC3E}">
        <p14:creationId xmlns:p14="http://schemas.microsoft.com/office/powerpoint/2010/main" val="1321808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3788" y="670561"/>
            <a:ext cx="7772400" cy="1362075"/>
          </a:xfrm>
        </p:spPr>
        <p:txBody>
          <a:bodyPr>
            <a:normAutofit fontScale="90000"/>
          </a:bodyPr>
          <a:lstStyle/>
          <a:p>
            <a:pPr algn="ctr">
              <a:lnSpc>
                <a:spcPct val="110000"/>
              </a:lnSpc>
            </a:pPr>
            <a:r>
              <a:rPr lang="en-US" sz="4400" b="0" dirty="0" smtClean="0">
                <a:latin typeface="American Typewriter"/>
                <a:cs typeface="American Typewriter"/>
              </a:rPr>
              <a:t>What do you think makes good story telling?</a:t>
            </a:r>
            <a:endParaRPr lang="en-US" sz="4400" b="0" dirty="0">
              <a:latin typeface="American Typewriter"/>
              <a:cs typeface="American Typewriter"/>
            </a:endParaRPr>
          </a:p>
        </p:txBody>
      </p:sp>
      <p:pic>
        <p:nvPicPr>
          <p:cNvPr id="3" name="Picture 2" descr="storytelling_001-550x25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449" y="2499484"/>
            <a:ext cx="8458038" cy="3849651"/>
          </a:xfrm>
          <a:prstGeom prst="rect">
            <a:avLst/>
          </a:prstGeom>
        </p:spPr>
      </p:pic>
    </p:spTree>
    <p:extLst>
      <p:ext uri="{BB962C8B-B14F-4D97-AF65-F5344CB8AC3E}">
        <p14:creationId xmlns:p14="http://schemas.microsoft.com/office/powerpoint/2010/main" val="3075046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392186" y="896347"/>
            <a:ext cx="8403982" cy="5632312"/>
          </a:xfrm>
          <a:prstGeom prst="rect">
            <a:avLst/>
          </a:prstGeom>
          <a:noFill/>
        </p:spPr>
        <p:txBody>
          <a:bodyPr wrap="square" rtlCol="0">
            <a:spAutoFit/>
          </a:bodyPr>
          <a:lstStyle/>
          <a:p>
            <a:pPr algn="ctr"/>
            <a:r>
              <a:rPr lang="en-US" sz="3600" dirty="0" smtClean="0">
                <a:latin typeface="Arial"/>
                <a:cs typeface="Arial"/>
              </a:rPr>
              <a:t>The </a:t>
            </a:r>
            <a:r>
              <a:rPr lang="en-US" sz="3600" dirty="0">
                <a:latin typeface="Arial"/>
                <a:cs typeface="Arial"/>
              </a:rPr>
              <a:t>conveying of events in words, sound and/or images, often by improvisation or embellishment. Stories or narratives have been shared in every culture as a means of entertainment, education, cultural preservation, and instilling moral </a:t>
            </a:r>
            <a:r>
              <a:rPr lang="en-US" sz="3600" dirty="0" smtClean="0">
                <a:latin typeface="Arial"/>
                <a:cs typeface="Arial"/>
              </a:rPr>
              <a:t>values - </a:t>
            </a:r>
            <a:r>
              <a:rPr lang="en-US" sz="3600" dirty="0">
                <a:latin typeface="Arial"/>
                <a:cs typeface="Arial"/>
              </a:rPr>
              <a:t>the earliest forms of storytelling usually </a:t>
            </a:r>
            <a:r>
              <a:rPr lang="en-US" sz="3600" dirty="0" smtClean="0">
                <a:latin typeface="Arial"/>
                <a:cs typeface="Arial"/>
              </a:rPr>
              <a:t>were verbal </a:t>
            </a:r>
            <a:r>
              <a:rPr lang="en-US" sz="3600" dirty="0">
                <a:latin typeface="Arial"/>
                <a:cs typeface="Arial"/>
              </a:rPr>
              <a:t>combined with gestures and </a:t>
            </a:r>
            <a:r>
              <a:rPr lang="en-US" sz="3600" dirty="0" smtClean="0">
                <a:latin typeface="Arial"/>
                <a:cs typeface="Arial"/>
              </a:rPr>
              <a:t>expressions.</a:t>
            </a:r>
            <a:endParaRPr lang="en-US" sz="3600" dirty="0">
              <a:latin typeface="Arial"/>
              <a:cs typeface="Arial"/>
            </a:endParaRPr>
          </a:p>
        </p:txBody>
      </p:sp>
      <p:sp>
        <p:nvSpPr>
          <p:cNvPr id="3" name="TextBox 2"/>
          <p:cNvSpPr txBox="1"/>
          <p:nvPr/>
        </p:nvSpPr>
        <p:spPr>
          <a:xfrm>
            <a:off x="392186" y="130717"/>
            <a:ext cx="8403982" cy="646331"/>
          </a:xfrm>
          <a:prstGeom prst="rect">
            <a:avLst/>
          </a:prstGeom>
          <a:noFill/>
        </p:spPr>
        <p:txBody>
          <a:bodyPr wrap="square" rtlCol="0">
            <a:spAutoFit/>
          </a:bodyPr>
          <a:lstStyle/>
          <a:p>
            <a:pPr algn="ctr"/>
            <a:r>
              <a:rPr lang="en-US" sz="3600" dirty="0" smtClean="0">
                <a:latin typeface="Traveling _Typewriter"/>
                <a:cs typeface="Traveling _Typewriter"/>
              </a:rPr>
              <a:t>Definition</a:t>
            </a:r>
            <a:r>
              <a:rPr lang="en-US" sz="3600" dirty="0" smtClean="0"/>
              <a:t> </a:t>
            </a:r>
            <a:endParaRPr lang="en-US" sz="3600" dirty="0"/>
          </a:p>
        </p:txBody>
      </p:sp>
    </p:spTree>
    <p:extLst>
      <p:ext uri="{BB962C8B-B14F-4D97-AF65-F5344CB8AC3E}">
        <p14:creationId xmlns:p14="http://schemas.microsoft.com/office/powerpoint/2010/main" val="3435030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74692" y="5163185"/>
            <a:ext cx="7772400" cy="1362075"/>
          </a:xfrm>
        </p:spPr>
        <p:txBody>
          <a:bodyPr>
            <a:normAutofit fontScale="90000"/>
          </a:bodyPr>
          <a:lstStyle/>
          <a:p>
            <a:pPr lvl="0" algn="ctr"/>
            <a:r>
              <a:rPr lang="en-GB" b="0" dirty="0" smtClean="0">
                <a:latin typeface="American Typewriter"/>
                <a:cs typeface="American Typewriter"/>
              </a:rPr>
              <a:t>What are your experiences of story telling?</a:t>
            </a:r>
            <a:br>
              <a:rPr lang="en-GB" b="0" dirty="0" smtClean="0">
                <a:latin typeface="American Typewriter"/>
                <a:cs typeface="American Typewriter"/>
              </a:rPr>
            </a:br>
            <a:r>
              <a:rPr lang="en-GB" b="0" dirty="0" smtClean="0">
                <a:latin typeface="American Typewriter"/>
                <a:cs typeface="American Typewriter"/>
              </a:rPr>
              <a:t> </a:t>
            </a:r>
            <a:br>
              <a:rPr lang="en-GB" b="0" dirty="0" smtClean="0">
                <a:latin typeface="American Typewriter"/>
                <a:cs typeface="American Typewriter"/>
              </a:rPr>
            </a:br>
            <a:r>
              <a:rPr lang="en-GB" b="0" dirty="0" smtClean="0">
                <a:latin typeface="American Typewriter"/>
                <a:cs typeface="American Typewriter"/>
              </a:rPr>
              <a:t>Theatre</a:t>
            </a:r>
            <a:r>
              <a:rPr lang="en-GB" b="0" dirty="0">
                <a:latin typeface="American Typewriter"/>
                <a:cs typeface="American Typewriter"/>
              </a:rPr>
              <a:t>, books, comics, films, music, </a:t>
            </a:r>
            <a:r>
              <a:rPr lang="en-GB" b="0" dirty="0" smtClean="0">
                <a:latin typeface="American Typewriter"/>
                <a:cs typeface="American Typewriter"/>
              </a:rPr>
              <a:t>poetry</a:t>
            </a:r>
            <a:br>
              <a:rPr lang="en-GB" b="0" dirty="0" smtClean="0">
                <a:latin typeface="American Typewriter"/>
                <a:cs typeface="American Typewriter"/>
              </a:rPr>
            </a:br>
            <a:r>
              <a:rPr lang="en-GB" b="0" dirty="0" smtClean="0">
                <a:latin typeface="American Typewriter"/>
                <a:cs typeface="American Typewriter"/>
              </a:rPr>
              <a:t/>
            </a:r>
            <a:br>
              <a:rPr lang="en-GB" b="0" dirty="0" smtClean="0">
                <a:latin typeface="American Typewriter"/>
                <a:cs typeface="American Typewriter"/>
              </a:rPr>
            </a:br>
            <a:r>
              <a:rPr lang="en-GB" b="0" dirty="0" smtClean="0">
                <a:latin typeface="American Typewriter"/>
                <a:cs typeface="American Typewriter"/>
              </a:rPr>
              <a:t>Good </a:t>
            </a:r>
            <a:r>
              <a:rPr lang="en-GB" b="0" dirty="0">
                <a:latin typeface="American Typewriter"/>
                <a:cs typeface="American Typewriter"/>
              </a:rPr>
              <a:t>or bad?</a:t>
            </a:r>
            <a:br>
              <a:rPr lang="en-GB" b="0" dirty="0">
                <a:latin typeface="American Typewriter"/>
                <a:cs typeface="American Typewriter"/>
              </a:rPr>
            </a:br>
            <a:r>
              <a:rPr lang="en-GB" b="0" dirty="0" smtClean="0">
                <a:latin typeface="American Typewriter"/>
                <a:cs typeface="American Typewriter"/>
              </a:rPr>
              <a:t/>
            </a:r>
            <a:br>
              <a:rPr lang="en-GB" b="0" dirty="0" smtClean="0">
                <a:latin typeface="American Typewriter"/>
                <a:cs typeface="American Typewriter"/>
              </a:rPr>
            </a:br>
            <a:r>
              <a:rPr lang="en-GB" b="0" dirty="0" smtClean="0">
                <a:latin typeface="American Typewriter"/>
                <a:cs typeface="American Typewriter"/>
              </a:rPr>
              <a:t>Why </a:t>
            </a:r>
            <a:r>
              <a:rPr lang="en-GB" b="0" dirty="0">
                <a:latin typeface="American Typewriter"/>
                <a:cs typeface="American Typewriter"/>
              </a:rPr>
              <a:t>is it so important?</a:t>
            </a:r>
            <a:r>
              <a:rPr lang="en-GB" b="0" dirty="0">
                <a:latin typeface="Arial"/>
                <a:cs typeface="Arial"/>
              </a:rPr>
              <a:t/>
            </a:r>
            <a:br>
              <a:rPr lang="en-GB" b="0" dirty="0">
                <a:latin typeface="Arial"/>
                <a:cs typeface="Arial"/>
              </a:rPr>
            </a:br>
            <a:endParaRPr lang="en-US" b="0" dirty="0">
              <a:latin typeface="Arial"/>
              <a:cs typeface="Arial"/>
            </a:endParaRPr>
          </a:p>
        </p:txBody>
      </p:sp>
    </p:spTree>
    <p:extLst>
      <p:ext uri="{BB962C8B-B14F-4D97-AF65-F5344CB8AC3E}">
        <p14:creationId xmlns:p14="http://schemas.microsoft.com/office/powerpoint/2010/main" val="3921182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Good-stories-compel-people-to-change-–-from-the-Storytelling-Infographic-by-Fathom-more-here.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21" y="1344523"/>
            <a:ext cx="9067513" cy="3902473"/>
          </a:xfrm>
          <a:prstGeom prst="rect">
            <a:avLst/>
          </a:prstGeom>
        </p:spPr>
      </p:pic>
    </p:spTree>
    <p:extLst>
      <p:ext uri="{BB962C8B-B14F-4D97-AF65-F5344CB8AC3E}">
        <p14:creationId xmlns:p14="http://schemas.microsoft.com/office/powerpoint/2010/main" val="3358223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2186" y="391194"/>
            <a:ext cx="8123850" cy="868362"/>
          </a:xfrm>
        </p:spPr>
        <p:txBody>
          <a:bodyPr/>
          <a:lstStyle/>
          <a:p>
            <a:r>
              <a:rPr lang="en-US" dirty="0" smtClean="0">
                <a:latin typeface="Traveling _Typewriter"/>
                <a:cs typeface="Traveling _Typewriter"/>
              </a:rPr>
              <a:t>The importance of story telling</a:t>
            </a:r>
            <a:endParaRPr lang="en-US" dirty="0">
              <a:latin typeface="Traveling _Typewriter"/>
              <a:cs typeface="Traveling _Typewriter"/>
            </a:endParaRPr>
          </a:p>
        </p:txBody>
      </p:sp>
      <p:sp>
        <p:nvSpPr>
          <p:cNvPr id="3" name="TextBox 2"/>
          <p:cNvSpPr txBox="1"/>
          <p:nvPr/>
        </p:nvSpPr>
        <p:spPr>
          <a:xfrm>
            <a:off x="392186" y="1605958"/>
            <a:ext cx="8123850" cy="1015663"/>
          </a:xfrm>
          <a:prstGeom prst="rect">
            <a:avLst/>
          </a:prstGeom>
          <a:noFill/>
        </p:spPr>
        <p:txBody>
          <a:bodyPr wrap="square" rtlCol="0">
            <a:spAutoFit/>
          </a:bodyPr>
          <a:lstStyle/>
          <a:p>
            <a:pPr marL="457200" indent="-457200">
              <a:buAutoNum type="arabicPeriod"/>
            </a:pPr>
            <a:r>
              <a:rPr lang="en-US" sz="2400" dirty="0" smtClean="0">
                <a:latin typeface="Arial"/>
                <a:cs typeface="Arial"/>
              </a:rPr>
              <a:t>Storytelling </a:t>
            </a:r>
            <a:r>
              <a:rPr lang="en-US" sz="2400" dirty="0">
                <a:latin typeface="Arial"/>
                <a:cs typeface="Arial"/>
              </a:rPr>
              <a:t>is interactive</a:t>
            </a:r>
            <a:r>
              <a:rPr lang="en-US" dirty="0" smtClean="0">
                <a:latin typeface="Arial"/>
                <a:cs typeface="Arial"/>
              </a:rPr>
              <a:t>.</a:t>
            </a:r>
          </a:p>
          <a:p>
            <a:r>
              <a:rPr lang="en-US" dirty="0">
                <a:latin typeface="Arial"/>
                <a:cs typeface="Arial"/>
              </a:rPr>
              <a:t>Storytelling involves a two-way interaction between a storyteller and </a:t>
            </a:r>
            <a:r>
              <a:rPr lang="en-US" dirty="0" smtClean="0">
                <a:latin typeface="Arial"/>
                <a:cs typeface="Arial"/>
              </a:rPr>
              <a:t>listeners</a:t>
            </a:r>
            <a:r>
              <a:rPr lang="en-US" dirty="0">
                <a:latin typeface="Arial"/>
                <a:cs typeface="Arial"/>
              </a:rPr>
              <a:t>. The responses of the listeners influence the telling of the story</a:t>
            </a:r>
          </a:p>
        </p:txBody>
      </p:sp>
      <p:sp>
        <p:nvSpPr>
          <p:cNvPr id="4" name="TextBox 3"/>
          <p:cNvSpPr txBox="1"/>
          <p:nvPr/>
        </p:nvSpPr>
        <p:spPr>
          <a:xfrm>
            <a:off x="392186" y="2894459"/>
            <a:ext cx="8123850" cy="1015663"/>
          </a:xfrm>
          <a:prstGeom prst="rect">
            <a:avLst/>
          </a:prstGeom>
          <a:noFill/>
        </p:spPr>
        <p:txBody>
          <a:bodyPr wrap="square" rtlCol="0">
            <a:spAutoFit/>
          </a:bodyPr>
          <a:lstStyle/>
          <a:p>
            <a:r>
              <a:rPr lang="en-US" sz="2400" dirty="0">
                <a:latin typeface="Arial"/>
                <a:cs typeface="Arial"/>
              </a:rPr>
              <a:t>2. Storytelling uses </a:t>
            </a:r>
            <a:r>
              <a:rPr lang="en-US" sz="2400" dirty="0" smtClean="0">
                <a:latin typeface="Arial"/>
                <a:cs typeface="Arial"/>
              </a:rPr>
              <a:t>words/gesture.</a:t>
            </a:r>
          </a:p>
          <a:p>
            <a:r>
              <a:rPr lang="en-US" dirty="0">
                <a:latin typeface="Arial"/>
                <a:cs typeface="Arial"/>
              </a:rPr>
              <a:t>Storytelling uses </a:t>
            </a:r>
            <a:r>
              <a:rPr lang="en-US" dirty="0" smtClean="0">
                <a:latin typeface="Arial"/>
                <a:cs typeface="Arial"/>
              </a:rPr>
              <a:t>language</a:t>
            </a:r>
            <a:r>
              <a:rPr lang="en-US" dirty="0">
                <a:latin typeface="Arial"/>
                <a:cs typeface="Arial"/>
              </a:rPr>
              <a:t> </a:t>
            </a:r>
            <a:r>
              <a:rPr lang="en-US" dirty="0" smtClean="0">
                <a:latin typeface="Arial"/>
                <a:cs typeface="Arial"/>
              </a:rPr>
              <a:t>- whether </a:t>
            </a:r>
            <a:r>
              <a:rPr lang="en-US" dirty="0">
                <a:latin typeface="Arial"/>
                <a:cs typeface="Arial"/>
              </a:rPr>
              <a:t>it be a spoken language or </a:t>
            </a:r>
            <a:r>
              <a:rPr lang="en-US" dirty="0" smtClean="0">
                <a:latin typeface="Arial"/>
                <a:cs typeface="Arial"/>
              </a:rPr>
              <a:t>visual language</a:t>
            </a:r>
          </a:p>
        </p:txBody>
      </p:sp>
      <p:sp>
        <p:nvSpPr>
          <p:cNvPr id="5" name="TextBox 4"/>
          <p:cNvSpPr txBox="1"/>
          <p:nvPr/>
        </p:nvSpPr>
        <p:spPr>
          <a:xfrm>
            <a:off x="392186" y="3987929"/>
            <a:ext cx="8123850" cy="1938992"/>
          </a:xfrm>
          <a:prstGeom prst="rect">
            <a:avLst/>
          </a:prstGeom>
          <a:noFill/>
        </p:spPr>
        <p:txBody>
          <a:bodyPr wrap="square" rtlCol="0">
            <a:spAutoFit/>
          </a:bodyPr>
          <a:lstStyle/>
          <a:p>
            <a:r>
              <a:rPr lang="en-US" sz="2400" dirty="0">
                <a:latin typeface="Arial"/>
                <a:cs typeface="Arial"/>
              </a:rPr>
              <a:t>3. Storytelling uses actions such as vocalization, physical movement and/or gesture</a:t>
            </a:r>
            <a:r>
              <a:rPr lang="en-US" sz="2400" dirty="0" smtClean="0">
                <a:latin typeface="Arial"/>
                <a:cs typeface="Arial"/>
              </a:rPr>
              <a:t>.</a:t>
            </a:r>
          </a:p>
          <a:p>
            <a:r>
              <a:rPr lang="en-US" dirty="0">
                <a:latin typeface="Arial"/>
                <a:cs typeface="Arial"/>
              </a:rPr>
              <a:t>These actions are the parts of spoken or manual language other than words. Their use distinguishes storytelling from writing and text-based computer interactions. Not all nonverbal language behaviors need to be present in storytelling. Some storytellers use body movement extensively</a:t>
            </a:r>
          </a:p>
        </p:txBody>
      </p:sp>
    </p:spTree>
    <p:extLst>
      <p:ext uri="{BB962C8B-B14F-4D97-AF65-F5344CB8AC3E}">
        <p14:creationId xmlns:p14="http://schemas.microsoft.com/office/powerpoint/2010/main" val="8174209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p:nvSpPr>
        <p:spPr>
          <a:xfrm>
            <a:off x="560266" y="298782"/>
            <a:ext cx="8049147" cy="1292662"/>
          </a:xfrm>
          <a:prstGeom prst="rect">
            <a:avLst/>
          </a:prstGeom>
          <a:noFill/>
        </p:spPr>
        <p:txBody>
          <a:bodyPr wrap="square" rtlCol="0">
            <a:spAutoFit/>
          </a:bodyPr>
          <a:lstStyle/>
          <a:p>
            <a:r>
              <a:rPr lang="en-US" sz="2400" dirty="0">
                <a:latin typeface="Arial"/>
                <a:cs typeface="Arial"/>
              </a:rPr>
              <a:t>4. Storytelling presents a story</a:t>
            </a:r>
            <a:r>
              <a:rPr lang="en-US" sz="2400" dirty="0" smtClean="0">
                <a:latin typeface="Arial"/>
                <a:cs typeface="Arial"/>
              </a:rPr>
              <a:t>.</a:t>
            </a:r>
          </a:p>
          <a:p>
            <a:r>
              <a:rPr lang="en-US" dirty="0">
                <a:latin typeface="Arial"/>
                <a:cs typeface="Arial"/>
              </a:rPr>
              <a:t>Storytelling always involves the presentation of a story—a narrative. </a:t>
            </a:r>
            <a:r>
              <a:rPr lang="en-US" dirty="0" smtClean="0">
                <a:latin typeface="Arial"/>
                <a:cs typeface="Arial"/>
              </a:rPr>
              <a:t>Every </a:t>
            </a:r>
            <a:r>
              <a:rPr lang="en-US" dirty="0">
                <a:latin typeface="Arial"/>
                <a:cs typeface="Arial"/>
              </a:rPr>
              <a:t>culture has its own definition of story. What is </a:t>
            </a:r>
            <a:r>
              <a:rPr lang="en-US" dirty="0" err="1" smtClean="0">
                <a:latin typeface="Arial"/>
                <a:cs typeface="Arial"/>
              </a:rPr>
              <a:t>recognised</a:t>
            </a:r>
            <a:r>
              <a:rPr lang="en-US" dirty="0" smtClean="0">
                <a:latin typeface="Arial"/>
                <a:cs typeface="Arial"/>
              </a:rPr>
              <a:t> </a:t>
            </a:r>
            <a:r>
              <a:rPr lang="en-US" dirty="0">
                <a:latin typeface="Arial"/>
                <a:cs typeface="Arial"/>
              </a:rPr>
              <a:t>as a story in one situation may not be accepted as one in another.</a:t>
            </a:r>
          </a:p>
        </p:txBody>
      </p:sp>
      <p:sp>
        <p:nvSpPr>
          <p:cNvPr id="4" name="TextBox 3"/>
          <p:cNvSpPr txBox="1"/>
          <p:nvPr/>
        </p:nvSpPr>
        <p:spPr>
          <a:xfrm>
            <a:off x="560266" y="1624629"/>
            <a:ext cx="8049147" cy="2492990"/>
          </a:xfrm>
          <a:prstGeom prst="rect">
            <a:avLst/>
          </a:prstGeom>
          <a:noFill/>
        </p:spPr>
        <p:txBody>
          <a:bodyPr wrap="square" rtlCol="0">
            <a:spAutoFit/>
          </a:bodyPr>
          <a:lstStyle/>
          <a:p>
            <a:r>
              <a:rPr lang="en-US" sz="2400" dirty="0">
                <a:latin typeface="Arial"/>
                <a:cs typeface="Arial"/>
              </a:rPr>
              <a:t>5. Storytelling encourages the active imagination of the listeners</a:t>
            </a:r>
            <a:r>
              <a:rPr lang="en-US" sz="2400" dirty="0" smtClean="0">
                <a:latin typeface="Arial"/>
                <a:cs typeface="Arial"/>
              </a:rPr>
              <a:t>.</a:t>
            </a:r>
          </a:p>
          <a:p>
            <a:r>
              <a:rPr lang="en-US" dirty="0">
                <a:latin typeface="Arial"/>
                <a:cs typeface="Arial"/>
              </a:rPr>
              <a:t>In storytelling, the listener imagines the story. In most traditional theatre </a:t>
            </a:r>
            <a:r>
              <a:rPr lang="en-US" dirty="0" smtClean="0">
                <a:latin typeface="Arial"/>
                <a:cs typeface="Arial"/>
              </a:rPr>
              <a:t>or film</a:t>
            </a:r>
            <a:r>
              <a:rPr lang="en-US" dirty="0">
                <a:latin typeface="Arial"/>
                <a:cs typeface="Arial"/>
              </a:rPr>
              <a:t>, </a:t>
            </a:r>
            <a:r>
              <a:rPr lang="en-US" dirty="0" smtClean="0">
                <a:latin typeface="Arial"/>
                <a:cs typeface="Arial"/>
              </a:rPr>
              <a:t>the </a:t>
            </a:r>
            <a:r>
              <a:rPr lang="en-US" dirty="0">
                <a:latin typeface="Arial"/>
                <a:cs typeface="Arial"/>
              </a:rPr>
              <a:t>listener enjoys the illusion that </a:t>
            </a:r>
            <a:r>
              <a:rPr lang="en-US" dirty="0" smtClean="0">
                <a:latin typeface="Arial"/>
                <a:cs typeface="Arial"/>
              </a:rPr>
              <a:t>they are actually </a:t>
            </a:r>
            <a:r>
              <a:rPr lang="en-US" dirty="0">
                <a:latin typeface="Arial"/>
                <a:cs typeface="Arial"/>
              </a:rPr>
              <a:t>witnessing the character or events described in the story</a:t>
            </a:r>
            <a:r>
              <a:rPr lang="en-US" dirty="0" smtClean="0">
                <a:latin typeface="Arial"/>
                <a:cs typeface="Arial"/>
              </a:rPr>
              <a:t>.</a:t>
            </a:r>
          </a:p>
          <a:p>
            <a:endParaRPr lang="en-US" dirty="0">
              <a:latin typeface="Arial"/>
              <a:cs typeface="Arial"/>
            </a:endParaRPr>
          </a:p>
          <a:p>
            <a:r>
              <a:rPr lang="en-US" dirty="0">
                <a:latin typeface="Arial"/>
                <a:cs typeface="Arial"/>
              </a:rPr>
              <a:t>Storytelling can be combined with other art </a:t>
            </a:r>
            <a:r>
              <a:rPr lang="en-US" dirty="0" smtClean="0">
                <a:latin typeface="Arial"/>
                <a:cs typeface="Arial"/>
              </a:rPr>
              <a:t>forms - drama</a:t>
            </a:r>
            <a:r>
              <a:rPr lang="en-US" dirty="0">
                <a:latin typeface="Arial"/>
                <a:cs typeface="Arial"/>
              </a:rPr>
              <a:t>, music, dance, comedy, puppetry, and numerous other forms of </a:t>
            </a:r>
            <a:r>
              <a:rPr lang="en-US" dirty="0" smtClean="0">
                <a:latin typeface="Arial"/>
                <a:cs typeface="Arial"/>
              </a:rPr>
              <a:t>expression </a:t>
            </a:r>
            <a:r>
              <a:rPr lang="mr-IN" dirty="0" smtClean="0">
                <a:latin typeface="Arial"/>
                <a:cs typeface="Arial"/>
              </a:rPr>
              <a:t>…</a:t>
            </a:r>
            <a:endParaRPr lang="en-US" dirty="0">
              <a:latin typeface="Arial"/>
              <a:cs typeface="Arial"/>
            </a:endParaRPr>
          </a:p>
        </p:txBody>
      </p:sp>
      <p:pic>
        <p:nvPicPr>
          <p:cNvPr id="5" name="Picture 4"/>
          <p:cNvPicPr>
            <a:picLocks noChangeAspect="1"/>
          </p:cNvPicPr>
          <p:nvPr/>
        </p:nvPicPr>
        <p:blipFill rotWithShape="1">
          <a:blip r:embed="rId2"/>
          <a:srcRect l="3053" t="32789" b="31698"/>
          <a:stretch/>
        </p:blipFill>
        <p:spPr>
          <a:xfrm>
            <a:off x="1736823" y="4433004"/>
            <a:ext cx="5210469" cy="1908696"/>
          </a:xfrm>
          <a:prstGeom prst="rect">
            <a:avLst/>
          </a:prstGeom>
        </p:spPr>
      </p:pic>
    </p:spTree>
    <p:extLst>
      <p:ext uri="{BB962C8B-B14F-4D97-AF65-F5344CB8AC3E}">
        <p14:creationId xmlns:p14="http://schemas.microsoft.com/office/powerpoint/2010/main" val="24240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456366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84476" y="484837"/>
            <a:ext cx="8772769" cy="2492990"/>
          </a:xfrm>
          <a:prstGeom prst="rect">
            <a:avLst/>
          </a:prstGeom>
          <a:noFill/>
        </p:spPr>
        <p:txBody>
          <a:bodyPr wrap="square" rtlCol="0">
            <a:spAutoFit/>
          </a:bodyPr>
          <a:lstStyle/>
          <a:p>
            <a:pPr algn="ctr"/>
            <a:r>
              <a:rPr lang="en-GB" sz="6000" dirty="0" smtClean="0">
                <a:latin typeface="American Typewriter"/>
                <a:cs typeface="American Typewriter"/>
              </a:rPr>
              <a:t>How important is it to lead </a:t>
            </a:r>
            <a:r>
              <a:rPr lang="en-GB" sz="6000" dirty="0">
                <a:latin typeface="American Typewriter"/>
                <a:cs typeface="American Typewriter"/>
              </a:rPr>
              <a:t>an audience? </a:t>
            </a:r>
            <a:endParaRPr lang="en-GB" sz="6000" dirty="0" smtClean="0">
              <a:latin typeface="American Typewriter"/>
              <a:cs typeface="American Typewriter"/>
            </a:endParaRPr>
          </a:p>
          <a:p>
            <a:endParaRPr lang="en-GB" dirty="0">
              <a:latin typeface="American Typewriter"/>
              <a:cs typeface="American Typewriter"/>
            </a:endParaRPr>
          </a:p>
          <a:p>
            <a:endParaRPr lang="en-US" dirty="0"/>
          </a:p>
        </p:txBody>
      </p:sp>
      <p:sp>
        <p:nvSpPr>
          <p:cNvPr id="3" name="TextBox 2"/>
          <p:cNvSpPr txBox="1"/>
          <p:nvPr/>
        </p:nvSpPr>
        <p:spPr>
          <a:xfrm>
            <a:off x="392186" y="2977827"/>
            <a:ext cx="8385307" cy="3693319"/>
          </a:xfrm>
          <a:prstGeom prst="rect">
            <a:avLst/>
          </a:prstGeom>
          <a:noFill/>
        </p:spPr>
        <p:txBody>
          <a:bodyPr wrap="square" rtlCol="0">
            <a:spAutoFit/>
          </a:bodyPr>
          <a:lstStyle/>
          <a:p>
            <a:r>
              <a:rPr lang="en-US" sz="3600" dirty="0">
                <a:latin typeface="American Typewriter"/>
                <a:cs typeface="American Typewriter"/>
              </a:rPr>
              <a:t>One day a …………. went to ………… </a:t>
            </a:r>
            <a:endParaRPr lang="en-US" sz="3600" dirty="0" smtClean="0">
              <a:latin typeface="American Typewriter"/>
              <a:cs typeface="American Typewriter"/>
            </a:endParaRPr>
          </a:p>
          <a:p>
            <a:r>
              <a:rPr lang="en-US" sz="3600" dirty="0" smtClean="0">
                <a:latin typeface="American Typewriter"/>
                <a:cs typeface="American Typewriter"/>
              </a:rPr>
              <a:t>to </a:t>
            </a:r>
            <a:r>
              <a:rPr lang="en-US" sz="3600" dirty="0">
                <a:latin typeface="American Typewriter"/>
                <a:cs typeface="American Typewriter"/>
              </a:rPr>
              <a:t>get……………… for……………! </a:t>
            </a:r>
          </a:p>
          <a:p>
            <a:r>
              <a:rPr lang="en-US" sz="3600" dirty="0">
                <a:latin typeface="American Typewriter"/>
                <a:cs typeface="American Typewriter"/>
              </a:rPr>
              <a:t>It was………….. because……………</a:t>
            </a:r>
          </a:p>
          <a:p>
            <a:r>
              <a:rPr lang="en-US" sz="3600" dirty="0">
                <a:latin typeface="American Typewriter"/>
                <a:cs typeface="American Typewriter"/>
              </a:rPr>
              <a:t>Next time…………… is going…………………. for…………………. because……………….</a:t>
            </a:r>
          </a:p>
          <a:p>
            <a:endParaRPr lang="en-US" dirty="0"/>
          </a:p>
        </p:txBody>
      </p:sp>
    </p:spTree>
    <p:extLst>
      <p:ext uri="{BB962C8B-B14F-4D97-AF65-F5344CB8AC3E}">
        <p14:creationId xmlns:p14="http://schemas.microsoft.com/office/powerpoint/2010/main" val="2080904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521" name="TextBox 1"/>
          <p:cNvSpPr txBox="1">
            <a:spLocks noChangeArrowheads="1"/>
          </p:cNvSpPr>
          <p:nvPr/>
        </p:nvSpPr>
        <p:spPr bwMode="auto">
          <a:xfrm>
            <a:off x="503238" y="1412875"/>
            <a:ext cx="8640762"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rgbClr val="CCECFF"/>
                </a:solidFill>
                <a:latin typeface="Times New Roman" charset="0"/>
                <a:ea typeface="ヒラギノ明朝 ProN W3" charset="0"/>
                <a:cs typeface="ヒラギノ明朝 ProN W3" charset="0"/>
                <a:sym typeface="Times New Roman" charset="0"/>
              </a:defRPr>
            </a:lvl1pPr>
            <a:lvl2pPr marL="742950" indent="-285750" eaLnBrk="0" hangingPunct="0">
              <a:defRPr sz="2400">
                <a:solidFill>
                  <a:srgbClr val="CCECFF"/>
                </a:solidFill>
                <a:latin typeface="Times New Roman" charset="0"/>
                <a:ea typeface="ヒラギノ明朝 ProN W3" charset="0"/>
                <a:cs typeface="ヒラギノ明朝 ProN W3" charset="0"/>
                <a:sym typeface="Times New Roman" charset="0"/>
              </a:defRPr>
            </a:lvl2pPr>
            <a:lvl3pPr marL="11430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3pPr>
            <a:lvl4pPr marL="16002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4pPr>
            <a:lvl5pPr marL="20574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5pPr>
            <a:lvl6pPr marL="25146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6pPr>
            <a:lvl7pPr marL="29718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7pPr>
            <a:lvl8pPr marL="34290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8pPr>
            <a:lvl9pPr marL="38862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9pPr>
          </a:lstStyle>
          <a:p>
            <a:pPr eaLnBrk="1" hangingPunct="1"/>
            <a:r>
              <a:rPr lang="en-GB" dirty="0">
                <a:solidFill>
                  <a:srgbClr val="000000"/>
                </a:solidFill>
              </a:rPr>
              <a:t> Big idea/Lots of ideas                              Relevant idea/thought</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t>
            </a:r>
          </a:p>
          <a:p>
            <a:pPr eaLnBrk="1" hangingPunct="1"/>
            <a:r>
              <a:rPr lang="en-GB" dirty="0">
                <a:solidFill>
                  <a:srgbClr val="000000"/>
                </a:solidFill>
              </a:rPr>
              <a:t/>
            </a:r>
            <a:br>
              <a:rPr lang="en-GB" dirty="0">
                <a:solidFill>
                  <a:srgbClr val="000000"/>
                </a:solidFill>
              </a:rPr>
            </a:br>
            <a:r>
              <a:rPr lang="en-GB" dirty="0">
                <a:solidFill>
                  <a:srgbClr val="000000"/>
                </a:solidFill>
              </a:rPr>
              <a:t>  Relevant Idea/thought                              Big idea/lots of ideas</a:t>
            </a:r>
            <a:endParaRPr lang="en-US" dirty="0">
              <a:solidFill>
                <a:srgbClr val="000000"/>
              </a:solidFill>
            </a:endParaRPr>
          </a:p>
        </p:txBody>
      </p:sp>
      <p:sp>
        <p:nvSpPr>
          <p:cNvPr id="3" name="Isosceles Triangle 2"/>
          <p:cNvSpPr/>
          <p:nvPr/>
        </p:nvSpPr>
        <p:spPr>
          <a:xfrm>
            <a:off x="5651500" y="2060575"/>
            <a:ext cx="2736850" cy="2808288"/>
          </a:xfrm>
          <a:prstGeom prst="triangle">
            <a:avLst/>
          </a:prstGeom>
          <a:solidFill>
            <a:schemeClr val="bg2">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sp>
        <p:nvSpPr>
          <p:cNvPr id="5" name="Isosceles Triangle 4"/>
          <p:cNvSpPr/>
          <p:nvPr/>
        </p:nvSpPr>
        <p:spPr>
          <a:xfrm rot="10800000">
            <a:off x="611188" y="2133600"/>
            <a:ext cx="2736850" cy="2808288"/>
          </a:xfrm>
          <a:prstGeom prst="triangle">
            <a:avLst/>
          </a:prstGeom>
          <a:solidFill>
            <a:schemeClr val="bg2">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cxnSp>
        <p:nvCxnSpPr>
          <p:cNvPr id="7" name="Straight Arrow Connector 6"/>
          <p:cNvCxnSpPr>
            <a:stCxn id="5" idx="3"/>
          </p:cNvCxnSpPr>
          <p:nvPr/>
        </p:nvCxnSpPr>
        <p:spPr>
          <a:xfrm>
            <a:off x="1979613" y="2133600"/>
            <a:ext cx="0" cy="2016125"/>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cxnSp>
        <p:nvCxnSpPr>
          <p:cNvPr id="9" name="Straight Arrow Connector 8"/>
          <p:cNvCxnSpPr>
            <a:stCxn id="3" idx="0"/>
          </p:cNvCxnSpPr>
          <p:nvPr/>
        </p:nvCxnSpPr>
        <p:spPr>
          <a:xfrm>
            <a:off x="7019925" y="2060575"/>
            <a:ext cx="0" cy="2089150"/>
          </a:xfrm>
          <a:prstGeom prst="straightConnector1">
            <a:avLst/>
          </a:prstGeom>
          <a:ln>
            <a:solidFill>
              <a:schemeClr val="tx1"/>
            </a:solidFill>
            <a:tailEnd type="arrow"/>
          </a:ln>
        </p:spPr>
        <p:style>
          <a:lnRef idx="2">
            <a:schemeClr val="accent1"/>
          </a:lnRef>
          <a:fillRef idx="0">
            <a:schemeClr val="accent1"/>
          </a:fillRef>
          <a:effectRef idx="1">
            <a:schemeClr val="accent1"/>
          </a:effectRef>
          <a:fontRef idx="minor">
            <a:schemeClr val="tx1"/>
          </a:fontRef>
        </p:style>
      </p:cxnSp>
      <p:sp>
        <p:nvSpPr>
          <p:cNvPr id="107526" name="TextBox 9"/>
          <p:cNvSpPr txBox="1">
            <a:spLocks noChangeArrowheads="1"/>
          </p:cNvSpPr>
          <p:nvPr/>
        </p:nvSpPr>
        <p:spPr bwMode="auto">
          <a:xfrm>
            <a:off x="395288" y="404813"/>
            <a:ext cx="82804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rgbClr val="CCECFF"/>
                </a:solidFill>
                <a:latin typeface="Times New Roman" charset="0"/>
                <a:ea typeface="ヒラギノ明朝 ProN W3" charset="0"/>
                <a:cs typeface="ヒラギノ明朝 ProN W3" charset="0"/>
                <a:sym typeface="Times New Roman" charset="0"/>
              </a:defRPr>
            </a:lvl1pPr>
            <a:lvl2pPr marL="742950" indent="-285750" eaLnBrk="0" hangingPunct="0">
              <a:defRPr sz="2400">
                <a:solidFill>
                  <a:srgbClr val="CCECFF"/>
                </a:solidFill>
                <a:latin typeface="Times New Roman" charset="0"/>
                <a:ea typeface="ヒラギノ明朝 ProN W3" charset="0"/>
                <a:cs typeface="ヒラギノ明朝 ProN W3" charset="0"/>
                <a:sym typeface="Times New Roman" charset="0"/>
              </a:defRPr>
            </a:lvl2pPr>
            <a:lvl3pPr marL="11430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3pPr>
            <a:lvl4pPr marL="16002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4pPr>
            <a:lvl5pPr marL="2057400" indent="-228600" eaLnBrk="0" hangingPunct="0">
              <a:defRPr sz="2400">
                <a:solidFill>
                  <a:srgbClr val="CCECFF"/>
                </a:solidFill>
                <a:latin typeface="Times New Roman" charset="0"/>
                <a:ea typeface="ヒラギノ明朝 ProN W3" charset="0"/>
                <a:cs typeface="ヒラギノ明朝 ProN W3" charset="0"/>
                <a:sym typeface="Times New Roman" charset="0"/>
              </a:defRPr>
            </a:lvl5pPr>
            <a:lvl6pPr marL="25146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6pPr>
            <a:lvl7pPr marL="29718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7pPr>
            <a:lvl8pPr marL="34290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8pPr>
            <a:lvl9pPr marL="3886200" indent="-228600" eaLnBrk="0" fontAlgn="base" hangingPunct="0">
              <a:spcBef>
                <a:spcPct val="0"/>
              </a:spcBef>
              <a:spcAft>
                <a:spcPct val="0"/>
              </a:spcAft>
              <a:defRPr sz="2400">
                <a:solidFill>
                  <a:srgbClr val="CCECFF"/>
                </a:solidFill>
                <a:latin typeface="Times New Roman" charset="0"/>
                <a:ea typeface="ヒラギノ明朝 ProN W3" charset="0"/>
                <a:cs typeface="ヒラギノ明朝 ProN W3" charset="0"/>
                <a:sym typeface="Times New Roman" charset="0"/>
              </a:defRPr>
            </a:lvl9pPr>
          </a:lstStyle>
          <a:p>
            <a:pPr algn="ctr" eaLnBrk="1" hangingPunct="1"/>
            <a:r>
              <a:rPr lang="en-US" sz="3200" dirty="0">
                <a:solidFill>
                  <a:srgbClr val="000000"/>
                </a:solidFill>
                <a:latin typeface="American Typewriter" charset="0"/>
                <a:cs typeface="American Typewriter" charset="0"/>
              </a:rPr>
              <a:t>How do we talk about our ideas …</a:t>
            </a:r>
          </a:p>
        </p:txBody>
      </p:sp>
    </p:spTree>
    <p:extLst>
      <p:ext uri="{BB962C8B-B14F-4D97-AF65-F5344CB8AC3E}">
        <p14:creationId xmlns:p14="http://schemas.microsoft.com/office/powerpoint/2010/main" val="51430407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6028" y="4431507"/>
            <a:ext cx="9258300" cy="1362075"/>
          </a:xfrm>
        </p:spPr>
        <p:txBody>
          <a:bodyPr>
            <a:normAutofit fontScale="90000"/>
          </a:bodyPr>
          <a:lstStyle/>
          <a:p>
            <a:pPr algn="ctr">
              <a:lnSpc>
                <a:spcPct val="110000"/>
              </a:lnSpc>
            </a:pPr>
            <a:r>
              <a:rPr lang="en-GB" sz="6000" b="0" dirty="0">
                <a:latin typeface="American Typewriter"/>
                <a:cs typeface="American Typewriter"/>
              </a:rPr>
              <a:t>Mediums &amp;</a:t>
            </a:r>
            <a:r>
              <a:rPr lang="en-GB" sz="6000" b="0" dirty="0" smtClean="0">
                <a:latin typeface="American Typewriter"/>
                <a:cs typeface="American Typewriter"/>
              </a:rPr>
              <a:t> styles</a:t>
            </a:r>
            <a:br>
              <a:rPr lang="en-GB" sz="6000" b="0" dirty="0" smtClean="0">
                <a:latin typeface="American Typewriter"/>
                <a:cs typeface="American Typewriter"/>
              </a:rPr>
            </a:br>
            <a:r>
              <a:rPr lang="en-GB" sz="6000" b="0" dirty="0" smtClean="0">
                <a:latin typeface="American Typewriter"/>
                <a:cs typeface="American Typewriter"/>
              </a:rPr>
              <a:t>of story telling</a:t>
            </a:r>
            <a:r>
              <a:rPr lang="en-GB" sz="6000" b="0" dirty="0" smtClean="0">
                <a:latin typeface="Sailor Larry - Fancy"/>
                <a:cs typeface="Sailor Larry - Fancy"/>
              </a:rPr>
              <a:t> </a:t>
            </a:r>
            <a:endParaRPr lang="en-US" sz="6000" b="0" dirty="0">
              <a:latin typeface="Sailor Larry - Fancy"/>
              <a:cs typeface="Sailor Larry - Fancy"/>
            </a:endParaRPr>
          </a:p>
        </p:txBody>
      </p:sp>
      <p:pic>
        <p:nvPicPr>
          <p:cNvPr id="3" name="Picture 2" descr="Unknow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798588" cy="3193242"/>
          </a:xfrm>
          <a:prstGeom prst="rect">
            <a:avLst/>
          </a:prstGeom>
        </p:spPr>
      </p:pic>
      <p:pic>
        <p:nvPicPr>
          <p:cNvPr id="4" name="Picture 3" descr="Digital-Campfire-Storytellin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588" y="1"/>
            <a:ext cx="4345412" cy="3193242"/>
          </a:xfrm>
          <a:prstGeom prst="rect">
            <a:avLst/>
          </a:prstGeom>
        </p:spPr>
      </p:pic>
    </p:spTree>
    <p:extLst>
      <p:ext uri="{BB962C8B-B14F-4D97-AF65-F5344CB8AC3E}">
        <p14:creationId xmlns:p14="http://schemas.microsoft.com/office/powerpoint/2010/main" val="368547086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merican Typewriter"/>
                <a:cs typeface="American Typewriter"/>
              </a:rPr>
              <a:t>Personal Storytelling</a:t>
            </a:r>
            <a:r>
              <a:rPr lang="en-GB" dirty="0"/>
              <a:t/>
            </a:r>
            <a:br>
              <a:rPr lang="en-GB" dirty="0"/>
            </a:br>
            <a:endParaRPr lang="en-US" dirty="0"/>
          </a:p>
        </p:txBody>
      </p:sp>
      <p:sp>
        <p:nvSpPr>
          <p:cNvPr id="3" name="TextBox 2"/>
          <p:cNvSpPr txBox="1"/>
          <p:nvPr/>
        </p:nvSpPr>
        <p:spPr>
          <a:xfrm>
            <a:off x="317484" y="1371600"/>
            <a:ext cx="8478684" cy="4801314"/>
          </a:xfrm>
          <a:prstGeom prst="rect">
            <a:avLst/>
          </a:prstGeom>
          <a:noFill/>
        </p:spPr>
        <p:txBody>
          <a:bodyPr wrap="square" rtlCol="0">
            <a:spAutoFit/>
          </a:bodyPr>
          <a:lstStyle/>
          <a:p>
            <a:pPr lvl="0" algn="ctr" fontAlgn="base"/>
            <a:r>
              <a:rPr lang="en-GB" sz="3200" dirty="0"/>
              <a:t>Through living, everyone is in the constant and </a:t>
            </a:r>
            <a:endParaRPr lang="en-GB" sz="3200" dirty="0" smtClean="0"/>
          </a:p>
          <a:p>
            <a:pPr lvl="0" algn="ctr" fontAlgn="base"/>
            <a:r>
              <a:rPr lang="en-GB" sz="3200" dirty="0" smtClean="0"/>
              <a:t>on-going </a:t>
            </a:r>
            <a:r>
              <a:rPr lang="en-GB" sz="3200" dirty="0"/>
              <a:t>process of composing a personal story. The stories are formed personally and concern individual lives. They are composed to remember, change and find meaning to life. Through personal storytelling, the teller is able to share his experiences with others and possibly motivate and inspire. Personal storytelling might also take the form of a biography or a biographical novel.</a:t>
            </a:r>
          </a:p>
          <a:p>
            <a:endParaRPr lang="en-US" dirty="0"/>
          </a:p>
        </p:txBody>
      </p:sp>
    </p:spTree>
    <p:extLst>
      <p:ext uri="{BB962C8B-B14F-4D97-AF65-F5344CB8AC3E}">
        <p14:creationId xmlns:p14="http://schemas.microsoft.com/office/powerpoint/2010/main" val="202093770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merican Typewriter"/>
                <a:cs typeface="American Typewriter"/>
              </a:rPr>
              <a:t>Family Storytelling</a:t>
            </a:r>
            <a:br>
              <a:rPr lang="en-GB" dirty="0">
                <a:latin typeface="American Typewriter"/>
                <a:cs typeface="American Typewriter"/>
              </a:rPr>
            </a:br>
            <a:endParaRPr lang="en-US" dirty="0">
              <a:latin typeface="American Typewriter"/>
              <a:cs typeface="American Typewriter"/>
            </a:endParaRPr>
          </a:p>
        </p:txBody>
      </p:sp>
      <p:sp>
        <p:nvSpPr>
          <p:cNvPr id="3" name="TextBox 2"/>
          <p:cNvSpPr txBox="1"/>
          <p:nvPr/>
        </p:nvSpPr>
        <p:spPr>
          <a:xfrm>
            <a:off x="242782" y="1371600"/>
            <a:ext cx="8583734" cy="5293756"/>
          </a:xfrm>
          <a:prstGeom prst="rect">
            <a:avLst/>
          </a:prstGeom>
          <a:noFill/>
        </p:spPr>
        <p:txBody>
          <a:bodyPr wrap="square" rtlCol="0">
            <a:spAutoFit/>
          </a:bodyPr>
          <a:lstStyle/>
          <a:p>
            <a:pPr lvl="0" algn="ctr"/>
            <a:r>
              <a:rPr lang="en-GB" sz="3200" dirty="0"/>
              <a:t>Family storytelling is thought of as the spoken history of a family, maintaining and preserving a long line of various events and experiences, while keeping traditions and expectations alight. Storytelling that concerns a family heritage allows for a family identity to emerge, often bringing with it the finest traits of an ancestral history as a reminder to live up to something. This type of story can provide those who hear it with the motivation to live up to past family achievements.</a:t>
            </a:r>
          </a:p>
          <a:p>
            <a:endParaRPr lang="en-US" dirty="0"/>
          </a:p>
        </p:txBody>
      </p:sp>
    </p:spTree>
    <p:extLst>
      <p:ext uri="{BB962C8B-B14F-4D97-AF65-F5344CB8AC3E}">
        <p14:creationId xmlns:p14="http://schemas.microsoft.com/office/powerpoint/2010/main" val="2547636760"/>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merican Typewriter"/>
                <a:cs typeface="American Typewriter"/>
              </a:rPr>
              <a:t>Cultural Storytelling</a:t>
            </a:r>
            <a:br>
              <a:rPr lang="en-GB" dirty="0">
                <a:latin typeface="American Typewriter"/>
                <a:cs typeface="American Typewriter"/>
              </a:rPr>
            </a:br>
            <a:endParaRPr lang="en-US" dirty="0">
              <a:latin typeface="American Typewriter"/>
              <a:cs typeface="American Typewriter"/>
            </a:endParaRPr>
          </a:p>
        </p:txBody>
      </p:sp>
      <p:sp>
        <p:nvSpPr>
          <p:cNvPr id="3" name="TextBox 2"/>
          <p:cNvSpPr txBox="1"/>
          <p:nvPr/>
        </p:nvSpPr>
        <p:spPr>
          <a:xfrm>
            <a:off x="508000" y="1072816"/>
            <a:ext cx="7720013" cy="5539978"/>
          </a:xfrm>
          <a:prstGeom prst="rect">
            <a:avLst/>
          </a:prstGeom>
          <a:noFill/>
        </p:spPr>
        <p:txBody>
          <a:bodyPr wrap="square" rtlCol="0">
            <a:spAutoFit/>
          </a:bodyPr>
          <a:lstStyle/>
          <a:p>
            <a:pPr marL="800100" lvl="1" indent="-342900" fontAlgn="base">
              <a:buFont typeface="Arial"/>
              <a:buChar char="•"/>
            </a:pPr>
            <a:r>
              <a:rPr lang="en-GB" sz="2400" dirty="0"/>
              <a:t>V</a:t>
            </a:r>
            <a:r>
              <a:rPr lang="en-GB" sz="2400" dirty="0" smtClean="0"/>
              <a:t>alues</a:t>
            </a:r>
            <a:r>
              <a:rPr lang="en-GB" sz="2400" dirty="0"/>
              <a:t>, morals and </a:t>
            </a:r>
            <a:r>
              <a:rPr lang="en-GB" sz="2400" dirty="0" smtClean="0"/>
              <a:t>beliefs.</a:t>
            </a:r>
          </a:p>
          <a:p>
            <a:pPr fontAlgn="base"/>
            <a:endParaRPr lang="en-GB" sz="2400" dirty="0" smtClean="0"/>
          </a:p>
          <a:p>
            <a:pPr marL="285750" indent="-285750" fontAlgn="base">
              <a:buFont typeface="Arial"/>
              <a:buChar char="•"/>
            </a:pPr>
            <a:r>
              <a:rPr lang="en-GB" sz="2400" dirty="0"/>
              <a:t>P</a:t>
            </a:r>
            <a:r>
              <a:rPr lang="en-GB" sz="2400" dirty="0" smtClean="0"/>
              <a:t>assed </a:t>
            </a:r>
            <a:r>
              <a:rPr lang="en-GB" sz="2400" dirty="0"/>
              <a:t>down from generation to generation in an engaging and memorable form</a:t>
            </a:r>
            <a:r>
              <a:rPr lang="en-GB" sz="2400" dirty="0" smtClean="0"/>
              <a:t>.</a:t>
            </a:r>
          </a:p>
          <a:p>
            <a:pPr fontAlgn="base"/>
            <a:endParaRPr lang="en-GB" sz="2400" dirty="0"/>
          </a:p>
          <a:p>
            <a:pPr marL="285750" indent="-285750" fontAlgn="base">
              <a:buFont typeface="Arial"/>
              <a:buChar char="•"/>
            </a:pPr>
            <a:r>
              <a:rPr lang="en-GB" sz="2400" dirty="0" smtClean="0"/>
              <a:t> Given </a:t>
            </a:r>
            <a:r>
              <a:rPr lang="en-GB" sz="2400" dirty="0"/>
              <a:t>to children in an attempt to teach them the meaning of </a:t>
            </a:r>
            <a:r>
              <a:rPr lang="en-GB" sz="2400" dirty="0" smtClean="0"/>
              <a:t>certain things.</a:t>
            </a:r>
          </a:p>
          <a:p>
            <a:pPr fontAlgn="base"/>
            <a:endParaRPr lang="en-GB" sz="2400" dirty="0"/>
          </a:p>
          <a:p>
            <a:pPr marL="342900" indent="-342900" fontAlgn="base">
              <a:buFont typeface="Arial"/>
              <a:buChar char="•"/>
            </a:pPr>
            <a:r>
              <a:rPr lang="en-GB" sz="2400" dirty="0" smtClean="0"/>
              <a:t>Pass </a:t>
            </a:r>
            <a:r>
              <a:rPr lang="en-GB" sz="2400" dirty="0"/>
              <a:t>on stories </a:t>
            </a:r>
            <a:r>
              <a:rPr lang="en-GB" sz="2400" dirty="0" smtClean="0"/>
              <a:t>of religion, can </a:t>
            </a:r>
            <a:r>
              <a:rPr lang="en-GB" sz="2400" dirty="0"/>
              <a:t>be seen in Christianity, Judaism, Hinduism and Buddhism. </a:t>
            </a:r>
            <a:endParaRPr lang="en-GB" sz="2400" dirty="0" smtClean="0"/>
          </a:p>
          <a:p>
            <a:pPr fontAlgn="base"/>
            <a:endParaRPr lang="en-GB" sz="2400" dirty="0" smtClean="0"/>
          </a:p>
          <a:p>
            <a:pPr marL="285750" indent="-285750" fontAlgn="base">
              <a:buFont typeface="Arial"/>
              <a:buChar char="•"/>
            </a:pPr>
            <a:r>
              <a:rPr lang="en-GB" sz="2400" dirty="0" smtClean="0"/>
              <a:t>Example - Native </a:t>
            </a:r>
            <a:r>
              <a:rPr lang="en-GB" sz="2400" dirty="0"/>
              <a:t>American Indians also pass along the stories of their culture to future generations so that their traditions will not be forgotten.</a:t>
            </a:r>
          </a:p>
          <a:p>
            <a:endParaRPr lang="en-US" dirty="0"/>
          </a:p>
        </p:txBody>
      </p:sp>
    </p:spTree>
    <p:extLst>
      <p:ext uri="{BB962C8B-B14F-4D97-AF65-F5344CB8AC3E}">
        <p14:creationId xmlns:p14="http://schemas.microsoft.com/office/powerpoint/2010/main" val="2438729247"/>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689977"/>
            <a:ext cx="7313613" cy="868362"/>
          </a:xfrm>
        </p:spPr>
        <p:txBody>
          <a:bodyPr>
            <a:normAutofit fontScale="90000"/>
          </a:bodyPr>
          <a:lstStyle/>
          <a:p>
            <a:r>
              <a:rPr lang="en-GB" dirty="0">
                <a:latin typeface="American Typewriter"/>
                <a:cs typeface="American Typewriter"/>
              </a:rPr>
              <a:t>Friendship</a:t>
            </a:r>
            <a:br>
              <a:rPr lang="en-GB" dirty="0">
                <a:latin typeface="American Typewriter"/>
                <a:cs typeface="American Typewriter"/>
              </a:rPr>
            </a:br>
            <a:endParaRPr lang="en-US" dirty="0">
              <a:latin typeface="American Typewriter"/>
              <a:cs typeface="American Typewriter"/>
            </a:endParaRPr>
          </a:p>
        </p:txBody>
      </p:sp>
      <p:sp>
        <p:nvSpPr>
          <p:cNvPr id="3" name="TextBox 2"/>
          <p:cNvSpPr txBox="1"/>
          <p:nvPr/>
        </p:nvSpPr>
        <p:spPr>
          <a:xfrm>
            <a:off x="914400" y="1736675"/>
            <a:ext cx="7313613" cy="3816429"/>
          </a:xfrm>
          <a:prstGeom prst="rect">
            <a:avLst/>
          </a:prstGeom>
          <a:noFill/>
        </p:spPr>
        <p:txBody>
          <a:bodyPr wrap="square" rtlCol="0">
            <a:spAutoFit/>
          </a:bodyPr>
          <a:lstStyle/>
          <a:p>
            <a:pPr lvl="0" algn="ctr" fontAlgn="base"/>
            <a:r>
              <a:rPr lang="en-GB" sz="3200" dirty="0"/>
              <a:t>Friendship stories bring friends together as they recollect shared experiences. They help to prevent the individuals from growing apart once they establish different lives. These stories can be the centrepiece of a reunion, or they can just bring a laugh among friends.</a:t>
            </a:r>
          </a:p>
          <a:p>
            <a:endParaRPr lang="en-US" dirty="0"/>
          </a:p>
        </p:txBody>
      </p:sp>
    </p:spTree>
    <p:extLst>
      <p:ext uri="{BB962C8B-B14F-4D97-AF65-F5344CB8AC3E}">
        <p14:creationId xmlns:p14="http://schemas.microsoft.com/office/powerpoint/2010/main" val="3459710046"/>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merican Typewriter"/>
                <a:cs typeface="American Typewriter"/>
              </a:rPr>
              <a:t>Social</a:t>
            </a:r>
            <a:r>
              <a:rPr lang="en-GB" dirty="0"/>
              <a:t/>
            </a:r>
            <a:br>
              <a:rPr lang="en-GB" dirty="0"/>
            </a:br>
            <a:endParaRPr lang="en-US" dirty="0"/>
          </a:p>
        </p:txBody>
      </p:sp>
      <p:sp>
        <p:nvSpPr>
          <p:cNvPr id="3" name="TextBox 2"/>
          <p:cNvSpPr txBox="1"/>
          <p:nvPr/>
        </p:nvSpPr>
        <p:spPr>
          <a:xfrm>
            <a:off x="616292" y="1071801"/>
            <a:ext cx="7843717" cy="5786199"/>
          </a:xfrm>
          <a:prstGeom prst="rect">
            <a:avLst/>
          </a:prstGeom>
          <a:noFill/>
        </p:spPr>
        <p:txBody>
          <a:bodyPr wrap="square" rtlCol="0">
            <a:spAutoFit/>
          </a:bodyPr>
          <a:lstStyle/>
          <a:p>
            <a:pPr lvl="0" algn="ctr"/>
            <a:r>
              <a:rPr lang="en-GB" sz="3200" dirty="0"/>
              <a:t>Gossip falls under the type of storytelling known as social storytelling. People gossip about everything from co-workers to celebrities. This form of storytelling comforts people and brings people together. Sometimes it gives people something to talk about instead of experiencing silence. Talking about other people and their problems helps individuals forget about their own problems for awhile. It can also help individuals find a new perspective on their lives.</a:t>
            </a:r>
          </a:p>
          <a:p>
            <a:endParaRPr lang="en-US" dirty="0"/>
          </a:p>
        </p:txBody>
      </p:sp>
    </p:spTree>
    <p:extLst>
      <p:ext uri="{BB962C8B-B14F-4D97-AF65-F5344CB8AC3E}">
        <p14:creationId xmlns:p14="http://schemas.microsoft.com/office/powerpoint/2010/main" val="3177318973"/>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764673"/>
            <a:ext cx="7313613" cy="868362"/>
          </a:xfrm>
        </p:spPr>
        <p:txBody>
          <a:bodyPr>
            <a:normAutofit fontScale="90000"/>
          </a:bodyPr>
          <a:lstStyle/>
          <a:p>
            <a:r>
              <a:rPr lang="en-GB" dirty="0" smtClean="0">
                <a:latin typeface="American Typewriter"/>
                <a:cs typeface="American Typewriter"/>
              </a:rPr>
              <a:t>Myth</a:t>
            </a:r>
            <a:r>
              <a:rPr lang="en-GB" dirty="0"/>
              <a:t/>
            </a:r>
            <a:br>
              <a:rPr lang="en-GB" dirty="0"/>
            </a:br>
            <a:endParaRPr lang="en-US" dirty="0"/>
          </a:p>
        </p:txBody>
      </p:sp>
      <p:sp>
        <p:nvSpPr>
          <p:cNvPr id="3" name="TextBox 2"/>
          <p:cNvSpPr txBox="1"/>
          <p:nvPr/>
        </p:nvSpPr>
        <p:spPr>
          <a:xfrm>
            <a:off x="914400" y="1782426"/>
            <a:ext cx="7153423" cy="3816429"/>
          </a:xfrm>
          <a:prstGeom prst="rect">
            <a:avLst/>
          </a:prstGeom>
          <a:noFill/>
        </p:spPr>
        <p:txBody>
          <a:bodyPr wrap="square" rtlCol="0">
            <a:spAutoFit/>
          </a:bodyPr>
          <a:lstStyle/>
          <a:p>
            <a:pPr lvl="0" algn="ctr"/>
            <a:r>
              <a:rPr lang="en-GB" sz="3200" dirty="0"/>
              <a:t>Myths are stories that are presented as being true, but their authenticity is doubted because no one knows exactly where the stories originated. These stories are typically associated with cultural issues and provide reminders of what people should fear in </a:t>
            </a:r>
            <a:r>
              <a:rPr lang="en-GB" sz="3200" dirty="0" smtClean="0"/>
              <a:t>life.</a:t>
            </a:r>
            <a:endParaRPr lang="en-GB" sz="3200" dirty="0"/>
          </a:p>
          <a:p>
            <a:endParaRPr lang="en-US" dirty="0"/>
          </a:p>
        </p:txBody>
      </p:sp>
    </p:spTree>
    <p:extLst>
      <p:ext uri="{BB962C8B-B14F-4D97-AF65-F5344CB8AC3E}">
        <p14:creationId xmlns:p14="http://schemas.microsoft.com/office/powerpoint/2010/main" val="1631499289"/>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American Typewriter"/>
                <a:cs typeface="American Typewriter"/>
              </a:rPr>
              <a:t>Unexplained</a:t>
            </a:r>
            <a:r>
              <a:rPr lang="en-GB" dirty="0"/>
              <a:t/>
            </a:r>
            <a:br>
              <a:rPr lang="en-GB" dirty="0"/>
            </a:br>
            <a:endParaRPr lang="en-US" dirty="0"/>
          </a:p>
        </p:txBody>
      </p:sp>
      <p:sp>
        <p:nvSpPr>
          <p:cNvPr id="3" name="TextBox 2"/>
          <p:cNvSpPr txBox="1"/>
          <p:nvPr/>
        </p:nvSpPr>
        <p:spPr>
          <a:xfrm>
            <a:off x="1064504" y="1371600"/>
            <a:ext cx="7163509" cy="5293756"/>
          </a:xfrm>
          <a:prstGeom prst="rect">
            <a:avLst/>
          </a:prstGeom>
          <a:noFill/>
        </p:spPr>
        <p:txBody>
          <a:bodyPr wrap="square" rtlCol="0">
            <a:spAutoFit/>
          </a:bodyPr>
          <a:lstStyle/>
          <a:p>
            <a:pPr lvl="0" algn="ctr"/>
            <a:r>
              <a:rPr lang="en-GB" sz="3200" dirty="0"/>
              <a:t>Telling stories about unexplained phenomenon such as ghosts, haunted houses or UFOs excite people. These stories help individuals conquer fear of the unknown. They also make it easier to believe in things that we do not understand, such as a higher spirit or faith. These types of stories also fill people with hope for something more than what they are currently feeling or know to be true.</a:t>
            </a:r>
          </a:p>
          <a:p>
            <a:pPr algn="ctr"/>
            <a:endParaRPr lang="en-US" dirty="0"/>
          </a:p>
        </p:txBody>
      </p:sp>
    </p:spTree>
    <p:extLst>
      <p:ext uri="{BB962C8B-B14F-4D97-AF65-F5344CB8AC3E}">
        <p14:creationId xmlns:p14="http://schemas.microsoft.com/office/powerpoint/2010/main" val="1733420544"/>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ice-storytellin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90" y="0"/>
            <a:ext cx="9114810" cy="6857999"/>
          </a:xfrm>
          <a:prstGeom prst="rect">
            <a:avLst/>
          </a:prstGeom>
        </p:spPr>
      </p:pic>
    </p:spTree>
    <p:extLst>
      <p:ext uri="{BB962C8B-B14F-4D97-AF65-F5344CB8AC3E}">
        <p14:creationId xmlns:p14="http://schemas.microsoft.com/office/powerpoint/2010/main" val="630016138"/>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728345" y="168064"/>
            <a:ext cx="7731664" cy="1754327"/>
          </a:xfrm>
          <a:prstGeom prst="rect">
            <a:avLst/>
          </a:prstGeom>
          <a:noFill/>
        </p:spPr>
        <p:txBody>
          <a:bodyPr wrap="square" rtlCol="0">
            <a:spAutoFit/>
          </a:bodyPr>
          <a:lstStyle/>
          <a:p>
            <a:pPr algn="ctr"/>
            <a:r>
              <a:rPr lang="en-US" sz="5400" dirty="0" smtClean="0">
                <a:latin typeface="Traveling _Typewriter"/>
                <a:cs typeface="Traveling _Typewriter"/>
              </a:rPr>
              <a:t>How much has story telling changed??</a:t>
            </a:r>
            <a:endParaRPr lang="en-US" sz="5400" dirty="0">
              <a:latin typeface="Traveling _Typewriter"/>
              <a:cs typeface="Traveling _Typewriter"/>
            </a:endParaRPr>
          </a:p>
        </p:txBody>
      </p:sp>
      <p:sp>
        <p:nvSpPr>
          <p:cNvPr id="3" name="TextBox 2"/>
          <p:cNvSpPr txBox="1"/>
          <p:nvPr/>
        </p:nvSpPr>
        <p:spPr>
          <a:xfrm>
            <a:off x="410861" y="2913132"/>
            <a:ext cx="8329281" cy="2677656"/>
          </a:xfrm>
          <a:prstGeom prst="rect">
            <a:avLst/>
          </a:prstGeom>
          <a:noFill/>
        </p:spPr>
        <p:txBody>
          <a:bodyPr wrap="square" rtlCol="0">
            <a:spAutoFit/>
          </a:bodyPr>
          <a:lstStyle/>
          <a:p>
            <a:r>
              <a:rPr lang="en-US" sz="4400" dirty="0">
                <a:hlinkClick r:id="rId2"/>
              </a:rPr>
              <a:t>https://www.ted.com/talks/joe_sabia_the_technology_of_storytelling?language=en#t-</a:t>
            </a:r>
            <a:r>
              <a:rPr lang="en-US" sz="4400" dirty="0" smtClean="0">
                <a:hlinkClick r:id="rId2"/>
              </a:rPr>
              <a:t>212334</a:t>
            </a:r>
            <a:endParaRPr lang="en-US" sz="4400" dirty="0" smtClean="0"/>
          </a:p>
          <a:p>
            <a:endParaRPr lang="en-US" dirty="0"/>
          </a:p>
          <a:p>
            <a:endParaRPr lang="en-US" dirty="0"/>
          </a:p>
        </p:txBody>
      </p:sp>
    </p:spTree>
    <p:extLst>
      <p:ext uri="{BB962C8B-B14F-4D97-AF65-F5344CB8AC3E}">
        <p14:creationId xmlns:p14="http://schemas.microsoft.com/office/powerpoint/2010/main" val="2277139548"/>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9108"/>
            <a:ext cx="7313613" cy="868362"/>
          </a:xfrm>
        </p:spPr>
        <p:txBody>
          <a:bodyPr/>
          <a:lstStyle/>
          <a:p>
            <a:r>
              <a:rPr lang="en-GB" dirty="0">
                <a:latin typeface="American Typewriter"/>
                <a:cs typeface="American Typewriter"/>
              </a:rPr>
              <a:t>Textiles/Tapestry </a:t>
            </a:r>
            <a:endParaRPr lang="en-US" dirty="0">
              <a:latin typeface="American Typewriter"/>
              <a:cs typeface="American Typewriter"/>
            </a:endParaRPr>
          </a:p>
        </p:txBody>
      </p:sp>
      <p:pic>
        <p:nvPicPr>
          <p:cNvPr id="4" name="Picture 3" descr="Bayeux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500" y="4200782"/>
            <a:ext cx="8255000" cy="2286000"/>
          </a:xfrm>
          <a:prstGeom prst="rect">
            <a:avLst/>
          </a:prstGeom>
        </p:spPr>
      </p:pic>
      <p:pic>
        <p:nvPicPr>
          <p:cNvPr id="3" name="Picture 2" descr="tapestry03lg.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6307" y="980840"/>
            <a:ext cx="3983697" cy="3006564"/>
          </a:xfrm>
          <a:prstGeom prst="rect">
            <a:avLst/>
          </a:prstGeom>
        </p:spPr>
      </p:pic>
    </p:spTree>
    <p:extLst>
      <p:ext uri="{BB962C8B-B14F-4D97-AF65-F5344CB8AC3E}">
        <p14:creationId xmlns:p14="http://schemas.microsoft.com/office/powerpoint/2010/main" val="3163052710"/>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600928"/>
            <a:ext cx="7313613" cy="868362"/>
          </a:xfrm>
        </p:spPr>
        <p:txBody>
          <a:bodyPr>
            <a:normAutofit fontScale="90000"/>
          </a:bodyPr>
          <a:lstStyle/>
          <a:p>
            <a:pPr lvl="0"/>
            <a:r>
              <a:rPr lang="en-GB" dirty="0">
                <a:latin typeface="American Typewriter"/>
                <a:cs typeface="American Typewriter"/>
              </a:rPr>
              <a:t>Sculpture</a:t>
            </a:r>
            <a:r>
              <a:rPr lang="en-GB" dirty="0"/>
              <a:t/>
            </a:r>
            <a:br>
              <a:rPr lang="en-GB" dirty="0"/>
            </a:br>
            <a:endParaRPr lang="en-US" dirty="0"/>
          </a:p>
        </p:txBody>
      </p:sp>
      <p:pic>
        <p:nvPicPr>
          <p:cNvPr id="5" name="Picture 4" descr="800px-Angel_Of_The_Nort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530" y="1905000"/>
            <a:ext cx="4519346" cy="3389510"/>
          </a:xfrm>
          <a:prstGeom prst="rect">
            <a:avLst/>
          </a:prstGeom>
        </p:spPr>
      </p:pic>
      <p:pic>
        <p:nvPicPr>
          <p:cNvPr id="6" name="Picture 5" descr="800px-Moái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5636" y="1469289"/>
            <a:ext cx="4135167" cy="4135167"/>
          </a:xfrm>
          <a:prstGeom prst="rect">
            <a:avLst/>
          </a:prstGeom>
        </p:spPr>
      </p:pic>
    </p:spTree>
    <p:extLst>
      <p:ext uri="{BB962C8B-B14F-4D97-AF65-F5344CB8AC3E}">
        <p14:creationId xmlns:p14="http://schemas.microsoft.com/office/powerpoint/2010/main" val="63160029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640004"/>
            <a:ext cx="7313613" cy="868362"/>
          </a:xfrm>
        </p:spPr>
        <p:txBody>
          <a:bodyPr>
            <a:normAutofit fontScale="90000"/>
          </a:bodyPr>
          <a:lstStyle/>
          <a:p>
            <a:pPr lvl="0"/>
            <a:r>
              <a:rPr lang="en-GB" dirty="0">
                <a:latin typeface="American Typewriter"/>
                <a:cs typeface="American Typewriter"/>
              </a:rPr>
              <a:t>Painting</a:t>
            </a:r>
            <a:r>
              <a:rPr lang="en-GB" dirty="0"/>
              <a:t> </a:t>
            </a:r>
            <a:br>
              <a:rPr lang="en-GB" dirty="0"/>
            </a:br>
            <a:endParaRPr lang="en-US" dirty="0"/>
          </a:p>
        </p:txBody>
      </p:sp>
      <p:pic>
        <p:nvPicPr>
          <p:cNvPr id="3" name="Picture 2" descr="23_13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95" y="1606062"/>
            <a:ext cx="4433986" cy="3434861"/>
          </a:xfrm>
          <a:prstGeom prst="rect">
            <a:avLst/>
          </a:prstGeom>
        </p:spPr>
      </p:pic>
      <p:pic>
        <p:nvPicPr>
          <p:cNvPr id="4" name="Picture 3" descr="starry_night.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9504" y="1606062"/>
            <a:ext cx="4310751" cy="3434861"/>
          </a:xfrm>
          <a:prstGeom prst="rect">
            <a:avLst/>
          </a:prstGeom>
        </p:spPr>
      </p:pic>
    </p:spTree>
    <p:extLst>
      <p:ext uri="{BB962C8B-B14F-4D97-AF65-F5344CB8AC3E}">
        <p14:creationId xmlns:p14="http://schemas.microsoft.com/office/powerpoint/2010/main" val="1187965571"/>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4288"/>
            <a:ext cx="7313613" cy="868362"/>
          </a:xfrm>
        </p:spPr>
        <p:txBody>
          <a:bodyPr/>
          <a:lstStyle/>
          <a:p>
            <a:r>
              <a:rPr lang="en-GB" dirty="0">
                <a:latin typeface="American Typewriter"/>
                <a:cs typeface="American Typewriter"/>
              </a:rPr>
              <a:t>Carving</a:t>
            </a:r>
            <a:r>
              <a:rPr lang="en-GB" dirty="0"/>
              <a:t> </a:t>
            </a:r>
            <a:endParaRPr lang="en-US" dirty="0"/>
          </a:p>
        </p:txBody>
      </p:sp>
      <p:pic>
        <p:nvPicPr>
          <p:cNvPr id="3" name="Picture 2" descr="carv-eleph.jpg"/>
          <p:cNvPicPr>
            <a:picLocks noChangeAspect="1"/>
          </p:cNvPicPr>
          <p:nvPr/>
        </p:nvPicPr>
        <p:blipFill rotWithShape="1">
          <a:blip r:embed="rId2">
            <a:extLst>
              <a:ext uri="{28A0092B-C50C-407E-A947-70E740481C1C}">
                <a14:useLocalDpi xmlns:a14="http://schemas.microsoft.com/office/drawing/2010/main" val="0"/>
              </a:ext>
            </a:extLst>
          </a:blip>
          <a:srcRect l="3365" t="10011" r="2692" b="6978"/>
          <a:stretch/>
        </p:blipFill>
        <p:spPr>
          <a:xfrm>
            <a:off x="1328615" y="844074"/>
            <a:ext cx="6931232" cy="2891693"/>
          </a:xfrm>
          <a:prstGeom prst="rect">
            <a:avLst/>
          </a:prstGeom>
        </p:spPr>
      </p:pic>
      <p:pic>
        <p:nvPicPr>
          <p:cNvPr id="4" name="Picture 3" descr="carv-thai-chinees.jpg"/>
          <p:cNvPicPr>
            <a:picLocks noChangeAspect="1"/>
          </p:cNvPicPr>
          <p:nvPr/>
        </p:nvPicPr>
        <p:blipFill rotWithShape="1">
          <a:blip r:embed="rId3">
            <a:extLst>
              <a:ext uri="{28A0092B-C50C-407E-A947-70E740481C1C}">
                <a14:useLocalDpi xmlns:a14="http://schemas.microsoft.com/office/drawing/2010/main" val="0"/>
              </a:ext>
            </a:extLst>
          </a:blip>
          <a:srcRect l="8134" t="22049" r="9394" b="14883"/>
          <a:stretch/>
        </p:blipFill>
        <p:spPr>
          <a:xfrm>
            <a:off x="1328615" y="3877539"/>
            <a:ext cx="6899398" cy="2785078"/>
          </a:xfrm>
          <a:prstGeom prst="rect">
            <a:avLst/>
          </a:prstGeom>
        </p:spPr>
      </p:pic>
    </p:spTree>
    <p:extLst>
      <p:ext uri="{BB962C8B-B14F-4D97-AF65-F5344CB8AC3E}">
        <p14:creationId xmlns:p14="http://schemas.microsoft.com/office/powerpoint/2010/main" val="3468075155"/>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dirty="0">
                <a:latin typeface="American Typewriter"/>
                <a:cs typeface="American Typewriter"/>
              </a:rPr>
              <a:t>Tattoo</a:t>
            </a:r>
            <a:r>
              <a:rPr lang="en-GB" dirty="0">
                <a:latin typeface="Sailor Larry - Fancy"/>
                <a:cs typeface="Sailor Larry - Fancy"/>
              </a:rPr>
              <a:t/>
            </a:r>
            <a:br>
              <a:rPr lang="en-GB" dirty="0">
                <a:latin typeface="Sailor Larry - Fancy"/>
                <a:cs typeface="Sailor Larry - Fancy"/>
              </a:rPr>
            </a:br>
            <a:endParaRPr lang="en-US" dirty="0">
              <a:latin typeface="Sailor Larry - Fancy"/>
              <a:cs typeface="Sailor Larry - Fancy"/>
            </a:endParaRPr>
          </a:p>
        </p:txBody>
      </p:sp>
      <p:pic>
        <p:nvPicPr>
          <p:cNvPr id="3" name="Picture 2" descr="Maori-Tattoo-designs-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015" y="1371600"/>
            <a:ext cx="3758943" cy="4982308"/>
          </a:xfrm>
          <a:prstGeom prst="rect">
            <a:avLst/>
          </a:prstGeom>
        </p:spPr>
      </p:pic>
      <p:pic>
        <p:nvPicPr>
          <p:cNvPr id="4" name="Picture 3" descr="maori-tribal-tattoo-half-sleeve-designs-555x555.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07788" y="1371599"/>
            <a:ext cx="3650042" cy="4943725"/>
          </a:xfrm>
          <a:prstGeom prst="rect">
            <a:avLst/>
          </a:prstGeom>
        </p:spPr>
      </p:pic>
    </p:spTree>
    <p:extLst>
      <p:ext uri="{BB962C8B-B14F-4D97-AF65-F5344CB8AC3E}">
        <p14:creationId xmlns:p14="http://schemas.microsoft.com/office/powerpoint/2010/main" val="2258697646"/>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581390"/>
            <a:ext cx="7313613" cy="868362"/>
          </a:xfrm>
        </p:spPr>
        <p:txBody>
          <a:bodyPr>
            <a:normAutofit fontScale="90000"/>
          </a:bodyPr>
          <a:lstStyle/>
          <a:p>
            <a:pPr lvl="0"/>
            <a:r>
              <a:rPr lang="en-GB" dirty="0">
                <a:latin typeface="American Typewriter"/>
                <a:cs typeface="American Typewriter"/>
              </a:rPr>
              <a:t>Pottery</a:t>
            </a:r>
            <a:r>
              <a:rPr lang="en-GB" dirty="0">
                <a:latin typeface="Sailor Larry - Fancy"/>
                <a:cs typeface="Sailor Larry - Fancy"/>
              </a:rPr>
              <a:t/>
            </a:r>
            <a:br>
              <a:rPr lang="en-GB" dirty="0">
                <a:latin typeface="Sailor Larry - Fancy"/>
                <a:cs typeface="Sailor Larry - Fancy"/>
              </a:rPr>
            </a:br>
            <a:endParaRPr lang="en-US" dirty="0">
              <a:latin typeface="Sailor Larry - Fancy"/>
              <a:cs typeface="Sailor Larry - Fancy"/>
            </a:endParaRPr>
          </a:p>
        </p:txBody>
      </p:sp>
      <p:pic>
        <p:nvPicPr>
          <p:cNvPr id="3" name="Picture 2" descr="39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938" y="1371600"/>
            <a:ext cx="3029072" cy="4728308"/>
          </a:xfrm>
          <a:prstGeom prst="rect">
            <a:avLst/>
          </a:prstGeom>
        </p:spPr>
      </p:pic>
      <p:pic>
        <p:nvPicPr>
          <p:cNvPr id="4" name="Picture 3" descr="1a1dsfbsdfb.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9640" y="1371600"/>
            <a:ext cx="4012298" cy="4728308"/>
          </a:xfrm>
          <a:prstGeom prst="rect">
            <a:avLst/>
          </a:prstGeom>
        </p:spPr>
      </p:pic>
    </p:spTree>
    <p:extLst>
      <p:ext uri="{BB962C8B-B14F-4D97-AF65-F5344CB8AC3E}">
        <p14:creationId xmlns:p14="http://schemas.microsoft.com/office/powerpoint/2010/main" val="190583321"/>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dirty="0">
                <a:latin typeface="American Typewriter"/>
                <a:cs typeface="American Typewriter"/>
              </a:rPr>
              <a:t>Film</a:t>
            </a:r>
            <a:r>
              <a:rPr lang="en-GB" dirty="0"/>
              <a:t/>
            </a:r>
            <a:br>
              <a:rPr lang="en-GB" dirty="0"/>
            </a:br>
            <a:endParaRPr lang="en-US" dirty="0"/>
          </a:p>
        </p:txBody>
      </p:sp>
      <p:pic>
        <p:nvPicPr>
          <p:cNvPr id="3" name="Picture 2" descr="reservoir-dogs-1373362188-5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1371600"/>
            <a:ext cx="3403600" cy="5105400"/>
          </a:xfrm>
          <a:prstGeom prst="rect">
            <a:avLst/>
          </a:prstGeom>
        </p:spPr>
      </p:pic>
      <p:pic>
        <p:nvPicPr>
          <p:cNvPr id="4" name="Picture 3" descr="3832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5039" y="1371600"/>
            <a:ext cx="3403600" cy="5105400"/>
          </a:xfrm>
          <a:prstGeom prst="rect">
            <a:avLst/>
          </a:prstGeom>
        </p:spPr>
      </p:pic>
    </p:spTree>
    <p:extLst>
      <p:ext uri="{BB962C8B-B14F-4D97-AF65-F5344CB8AC3E}">
        <p14:creationId xmlns:p14="http://schemas.microsoft.com/office/powerpoint/2010/main" val="2083745547"/>
      </p:ext>
    </p:extLst>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620466"/>
            <a:ext cx="7313613" cy="868362"/>
          </a:xfrm>
        </p:spPr>
        <p:txBody>
          <a:bodyPr>
            <a:normAutofit fontScale="90000"/>
          </a:bodyPr>
          <a:lstStyle/>
          <a:p>
            <a:pPr lvl="0"/>
            <a:r>
              <a:rPr lang="en-GB" dirty="0">
                <a:latin typeface="American Typewriter"/>
                <a:cs typeface="American Typewriter"/>
              </a:rPr>
              <a:t>Music</a:t>
            </a:r>
            <a:r>
              <a:rPr lang="en-GB" dirty="0"/>
              <a:t/>
            </a:r>
            <a:br>
              <a:rPr lang="en-GB" dirty="0"/>
            </a:br>
            <a:endParaRPr lang="en-US" dirty="0"/>
          </a:p>
        </p:txBody>
      </p:sp>
      <p:pic>
        <p:nvPicPr>
          <p:cNvPr id="3" name="Picture 2" descr="albumcovertrivi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323" y="1371600"/>
            <a:ext cx="3735754" cy="3735754"/>
          </a:xfrm>
          <a:prstGeom prst="rect">
            <a:avLst/>
          </a:prstGeom>
        </p:spPr>
      </p:pic>
      <p:pic>
        <p:nvPicPr>
          <p:cNvPr id="4" name="Picture 3" descr="Bob-Marley_Legend_Pochett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9000" y="1371600"/>
            <a:ext cx="3735754" cy="3735754"/>
          </a:xfrm>
          <a:prstGeom prst="rect">
            <a:avLst/>
          </a:prstGeom>
        </p:spPr>
      </p:pic>
    </p:spTree>
    <p:extLst>
      <p:ext uri="{BB962C8B-B14F-4D97-AF65-F5344CB8AC3E}">
        <p14:creationId xmlns:p14="http://schemas.microsoft.com/office/powerpoint/2010/main" val="3388212275"/>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772400" cy="876551"/>
          </a:xfrm>
        </p:spPr>
        <p:txBody>
          <a:bodyPr/>
          <a:lstStyle/>
          <a:p>
            <a:pPr algn="ctr"/>
            <a:r>
              <a:rPr lang="en-GB" b="0" dirty="0" smtClean="0">
                <a:latin typeface="American Typewriter"/>
                <a:cs typeface="American Typewriter"/>
              </a:rPr>
              <a:t>Poetry</a:t>
            </a:r>
            <a:endParaRPr lang="en-US" dirty="0">
              <a:latin typeface="American Typewriter"/>
              <a:cs typeface="American Typewriter"/>
            </a:endParaRPr>
          </a:p>
        </p:txBody>
      </p:sp>
      <p:sp>
        <p:nvSpPr>
          <p:cNvPr id="3" name="Text Placeholder 2"/>
          <p:cNvSpPr>
            <a:spLocks noGrp="1"/>
          </p:cNvSpPr>
          <p:nvPr>
            <p:ph type="body" idx="1"/>
          </p:nvPr>
        </p:nvSpPr>
        <p:spPr>
          <a:xfrm>
            <a:off x="457200" y="1190599"/>
            <a:ext cx="7772400" cy="5830795"/>
          </a:xfrm>
        </p:spPr>
        <p:txBody>
          <a:bodyPr>
            <a:normAutofit fontScale="92500"/>
          </a:bodyPr>
          <a:lstStyle/>
          <a:p>
            <a:pPr algn="ctr"/>
            <a:r>
              <a:rPr lang="en-US" sz="3500" b="1" dirty="0"/>
              <a:t>Poetry</a:t>
            </a:r>
            <a:r>
              <a:rPr lang="en-US" sz="3500" dirty="0"/>
              <a:t> </a:t>
            </a:r>
            <a:r>
              <a:rPr lang="en-US" sz="3500" dirty="0" smtClean="0"/>
              <a:t>is </a:t>
            </a:r>
            <a:r>
              <a:rPr lang="en-US" sz="3500" dirty="0"/>
              <a:t>an art form in which human language is used for its aesthetic qualities in addition to, or instead of, its notional and semantic content. It consists largely of oral or literary works in which language is used in a manner that is felt by its user and audience to differ from ordinary prose.</a:t>
            </a:r>
          </a:p>
          <a:p>
            <a:pPr algn="ctr"/>
            <a:endParaRPr lang="en-US" sz="3500" dirty="0" smtClean="0"/>
          </a:p>
          <a:p>
            <a:pPr algn="ctr"/>
            <a:r>
              <a:rPr lang="en-US" sz="3500" dirty="0" smtClean="0"/>
              <a:t>It </a:t>
            </a:r>
            <a:r>
              <a:rPr lang="en-US" sz="3500" dirty="0"/>
              <a:t>may use </a:t>
            </a:r>
            <a:r>
              <a:rPr lang="en-US" sz="3500" b="1" u="sng" dirty="0">
                <a:solidFill>
                  <a:srgbClr val="008000"/>
                </a:solidFill>
              </a:rPr>
              <a:t>condensed</a:t>
            </a:r>
            <a:r>
              <a:rPr lang="en-US" sz="3500" dirty="0"/>
              <a:t> or compressed form to convey emotion or ideas to the reader's or listener's mind or ear;</a:t>
            </a:r>
            <a:r>
              <a:rPr lang="en-US" dirty="0"/>
              <a:t>	</a:t>
            </a:r>
          </a:p>
          <a:p>
            <a:endParaRPr lang="en-US" dirty="0"/>
          </a:p>
        </p:txBody>
      </p:sp>
    </p:spTree>
    <p:extLst>
      <p:ext uri="{BB962C8B-B14F-4D97-AF65-F5344CB8AC3E}">
        <p14:creationId xmlns:p14="http://schemas.microsoft.com/office/powerpoint/2010/main" val="4254707598"/>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45" y="323274"/>
            <a:ext cx="8405091" cy="6072908"/>
          </a:xfrm>
        </p:spPr>
        <p:txBody>
          <a:bodyPr>
            <a:noAutofit/>
          </a:bodyPr>
          <a:lstStyle/>
          <a:p>
            <a:r>
              <a:rPr lang="en-US" sz="3200" b="0" cap="none" dirty="0" smtClean="0"/>
              <a:t>Poetry, unlike prose writing, often tries to contain a thought in as few words as possible. </a:t>
            </a:r>
            <a:r>
              <a:rPr lang="en-US" sz="3200" cap="none" dirty="0" smtClean="0"/>
              <a:t>Condensed language</a:t>
            </a:r>
            <a:r>
              <a:rPr lang="en-US" sz="3200" b="0" cap="none" dirty="0" smtClean="0"/>
              <a:t> is the idea of having a word, or an expression, do double duty by having more than one level of meaning.</a:t>
            </a:r>
            <a:br>
              <a:rPr lang="en-US" sz="3200" b="0" cap="none" dirty="0" smtClean="0"/>
            </a:br>
            <a:r>
              <a:rPr lang="en-US" sz="3200" b="0" cap="none" dirty="0" smtClean="0"/>
              <a:t>For example, </a:t>
            </a:r>
            <a:r>
              <a:rPr lang="en-US" sz="3200" b="0" cap="none" dirty="0" err="1" smtClean="0"/>
              <a:t>robert</a:t>
            </a:r>
            <a:r>
              <a:rPr lang="en-US" sz="3200" b="0" cap="none" dirty="0" smtClean="0"/>
              <a:t> burns' famous line my love is like a red red rose can mean all of the following: the love he feels is in full bloom; the woman he loves is at the height of her beauty; no one is more beautiful to him than she is right now; since roses eventually wither, so too will this love; and so too, eventually, will she.</a:t>
            </a:r>
            <a:endParaRPr lang="en-US" sz="3200" b="0" cap="none" dirty="0"/>
          </a:p>
        </p:txBody>
      </p:sp>
    </p:spTree>
    <p:extLst>
      <p:ext uri="{BB962C8B-B14F-4D97-AF65-F5344CB8AC3E}">
        <p14:creationId xmlns:p14="http://schemas.microsoft.com/office/powerpoint/2010/main" val="60235908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029736"/>
            <a:ext cx="7313613" cy="868362"/>
          </a:xfrm>
        </p:spPr>
        <p:txBody>
          <a:bodyPr>
            <a:normAutofit fontScale="90000"/>
          </a:bodyPr>
          <a:lstStyle/>
          <a:p>
            <a:r>
              <a:rPr lang="en-US" sz="5400" dirty="0" smtClean="0">
                <a:latin typeface="American Typewriter"/>
                <a:cs typeface="American Typewriter"/>
              </a:rPr>
              <a:t>What is Condensed imagery?</a:t>
            </a:r>
            <a:endParaRPr lang="en-US" sz="5400" dirty="0">
              <a:latin typeface="American Typewriter"/>
              <a:cs typeface="American Typewriter"/>
            </a:endParaRPr>
          </a:p>
        </p:txBody>
      </p:sp>
      <p:sp>
        <p:nvSpPr>
          <p:cNvPr id="3" name="TextBox 2"/>
          <p:cNvSpPr txBox="1"/>
          <p:nvPr/>
        </p:nvSpPr>
        <p:spPr>
          <a:xfrm>
            <a:off x="703385" y="2930744"/>
            <a:ext cx="7524628" cy="2677656"/>
          </a:xfrm>
          <a:prstGeom prst="rect">
            <a:avLst/>
          </a:prstGeom>
          <a:noFill/>
        </p:spPr>
        <p:txBody>
          <a:bodyPr wrap="square" rtlCol="0">
            <a:spAutoFit/>
          </a:bodyPr>
          <a:lstStyle/>
          <a:p>
            <a:pPr algn="ctr"/>
            <a:r>
              <a:rPr lang="en-US" sz="3600" dirty="0" smtClean="0">
                <a:solidFill>
                  <a:srgbClr val="FF0000"/>
                </a:solidFill>
                <a:latin typeface="American Typewriter"/>
                <a:cs typeface="American Typewriter"/>
              </a:rPr>
              <a:t>Being able to convey and idea or image though the simplest form</a:t>
            </a:r>
            <a:r>
              <a:rPr lang="mr-IN" sz="3600" dirty="0" smtClean="0">
                <a:solidFill>
                  <a:srgbClr val="FF0000"/>
                </a:solidFill>
                <a:latin typeface="American Typewriter"/>
                <a:cs typeface="American Typewriter"/>
              </a:rPr>
              <a:t>…</a:t>
            </a:r>
            <a:endParaRPr lang="en-GB" sz="3600" dirty="0" smtClean="0">
              <a:solidFill>
                <a:srgbClr val="FF0000"/>
              </a:solidFill>
              <a:latin typeface="American Typewriter"/>
              <a:cs typeface="American Typewriter"/>
            </a:endParaRPr>
          </a:p>
          <a:p>
            <a:pPr algn="ctr"/>
            <a:endParaRPr lang="en-GB" sz="3600" dirty="0">
              <a:solidFill>
                <a:srgbClr val="FF0000"/>
              </a:solidFill>
              <a:latin typeface="American Typewriter"/>
              <a:cs typeface="American Typewriter"/>
            </a:endParaRPr>
          </a:p>
          <a:p>
            <a:pPr algn="ctr"/>
            <a:r>
              <a:rPr lang="en-GB" sz="6000" dirty="0" err="1" smtClean="0">
                <a:solidFill>
                  <a:srgbClr val="FF0000"/>
                </a:solidFill>
                <a:latin typeface="American Typewriter"/>
                <a:cs typeface="American Typewriter"/>
              </a:rPr>
              <a:t>Chairness</a:t>
            </a:r>
            <a:r>
              <a:rPr lang="en-GB" sz="6000" dirty="0" smtClean="0">
                <a:solidFill>
                  <a:srgbClr val="FF0000"/>
                </a:solidFill>
                <a:latin typeface="American Typewriter"/>
                <a:cs typeface="American Typewriter"/>
              </a:rPr>
              <a:t>!</a:t>
            </a:r>
            <a:endParaRPr lang="en-US" sz="6000" dirty="0">
              <a:solidFill>
                <a:srgbClr val="FF0000"/>
              </a:solidFill>
              <a:latin typeface="American Typewriter"/>
              <a:cs typeface="American Typewriter"/>
            </a:endParaRPr>
          </a:p>
        </p:txBody>
      </p:sp>
    </p:spTree>
    <p:extLst>
      <p:ext uri="{BB962C8B-B14F-4D97-AF65-F5344CB8AC3E}">
        <p14:creationId xmlns:p14="http://schemas.microsoft.com/office/powerpoint/2010/main" val="549631196"/>
      </p:ext>
    </p:extLst>
  </p:cSld>
  <p:clrMapOvr>
    <a:masterClrMapping/>
  </p:clrMapOvr>
  <p:timing>
    <p:tnLst>
      <p:par>
        <p:cTn xmlns:p14="http://schemas.microsoft.com/office/powerpoint/2010/mai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chair.jpg"/>
          <p:cNvPicPr>
            <a:picLocks noChangeAspect="1"/>
          </p:cNvPicPr>
          <p:nvPr/>
        </p:nvPicPr>
        <p:blipFill rotWithShape="1">
          <a:blip r:embed="rId2">
            <a:extLst>
              <a:ext uri="{28A0092B-C50C-407E-A947-70E740481C1C}">
                <a14:useLocalDpi xmlns:a14="http://schemas.microsoft.com/office/drawing/2010/main" val="0"/>
              </a:ext>
            </a:extLst>
          </a:blip>
          <a:srcRect l="14309" r="14937"/>
          <a:stretch/>
        </p:blipFill>
        <p:spPr>
          <a:xfrm>
            <a:off x="578946" y="896348"/>
            <a:ext cx="3398944" cy="4803868"/>
          </a:xfrm>
          <a:prstGeom prst="rect">
            <a:avLst/>
          </a:prstGeom>
        </p:spPr>
      </p:pic>
      <p:pic>
        <p:nvPicPr>
          <p:cNvPr id="4" name="Picture 3" descr="chair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45974" y="672260"/>
            <a:ext cx="4986358" cy="4986358"/>
          </a:xfrm>
          <a:prstGeom prst="rect">
            <a:avLst/>
          </a:prstGeom>
        </p:spPr>
      </p:pic>
    </p:spTree>
    <p:extLst>
      <p:ext uri="{BB962C8B-B14F-4D97-AF65-F5344CB8AC3E}">
        <p14:creationId xmlns:p14="http://schemas.microsoft.com/office/powerpoint/2010/main" val="35936106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esk.png"/>
          <p:cNvPicPr>
            <a:picLocks noChangeAspect="1"/>
          </p:cNvPicPr>
          <p:nvPr/>
        </p:nvPicPr>
        <p:blipFill rotWithShape="1">
          <a:blip r:embed="rId2">
            <a:extLst>
              <a:ext uri="{28A0092B-C50C-407E-A947-70E740481C1C}">
                <a14:useLocalDpi xmlns:a14="http://schemas.microsoft.com/office/drawing/2010/main" val="0"/>
              </a:ext>
            </a:extLst>
          </a:blip>
          <a:srcRect l="11105" t="26038" r="12688" b="13462"/>
          <a:stretch/>
        </p:blipFill>
        <p:spPr>
          <a:xfrm>
            <a:off x="186754" y="149390"/>
            <a:ext cx="4986363" cy="3958685"/>
          </a:xfrm>
          <a:prstGeom prst="rect">
            <a:avLst/>
          </a:prstGeom>
        </p:spPr>
      </p:pic>
      <p:pic>
        <p:nvPicPr>
          <p:cNvPr id="4" name="Picture 3" descr="desk2.jpg"/>
          <p:cNvPicPr>
            <a:picLocks noChangeAspect="1"/>
          </p:cNvPicPr>
          <p:nvPr/>
        </p:nvPicPr>
        <p:blipFill rotWithShape="1">
          <a:blip r:embed="rId3">
            <a:extLst>
              <a:ext uri="{28A0092B-C50C-407E-A947-70E740481C1C}">
                <a14:useLocalDpi xmlns:a14="http://schemas.microsoft.com/office/drawing/2010/main" val="0"/>
              </a:ext>
            </a:extLst>
          </a:blip>
          <a:srcRect t="13181" b="10928"/>
          <a:stretch/>
        </p:blipFill>
        <p:spPr>
          <a:xfrm>
            <a:off x="4164640" y="3170663"/>
            <a:ext cx="4661876" cy="3537945"/>
          </a:xfrm>
          <a:prstGeom prst="rect">
            <a:avLst/>
          </a:prstGeom>
        </p:spPr>
      </p:pic>
    </p:spTree>
    <p:extLst>
      <p:ext uri="{BB962C8B-B14F-4D97-AF65-F5344CB8AC3E}">
        <p14:creationId xmlns:p14="http://schemas.microsoft.com/office/powerpoint/2010/main" val="10178926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1050302"/>
            <a:ext cx="7313613" cy="868362"/>
          </a:xfrm>
        </p:spPr>
        <p:txBody>
          <a:bodyPr>
            <a:normAutofit fontScale="90000"/>
          </a:bodyPr>
          <a:lstStyle/>
          <a:p>
            <a:pPr lvl="0"/>
            <a:r>
              <a:rPr lang="en-GB" dirty="0">
                <a:latin typeface="American Typewriter"/>
                <a:cs typeface="American Typewriter"/>
              </a:rPr>
              <a:t>Cognitive dissonance </a:t>
            </a:r>
            <a:r>
              <a:rPr lang="en-GB" dirty="0" smtClean="0">
                <a:latin typeface="American Typewriter"/>
                <a:cs typeface="American Typewriter"/>
              </a:rPr>
              <a:t>theory</a:t>
            </a:r>
            <a:r>
              <a:rPr lang="mr-IN" dirty="0" smtClean="0">
                <a:latin typeface="American Typewriter"/>
                <a:cs typeface="American Typewriter"/>
              </a:rPr>
              <a:t>…</a:t>
            </a:r>
            <a:r>
              <a:rPr lang="en-GB" dirty="0"/>
              <a:t/>
            </a:r>
            <a:br>
              <a:rPr lang="en-GB" dirty="0"/>
            </a:br>
            <a:endParaRPr lang="en-US" dirty="0"/>
          </a:p>
        </p:txBody>
      </p:sp>
      <p:sp>
        <p:nvSpPr>
          <p:cNvPr id="3" name="TextBox 2"/>
          <p:cNvSpPr txBox="1"/>
          <p:nvPr/>
        </p:nvSpPr>
        <p:spPr>
          <a:xfrm>
            <a:off x="625231" y="2110150"/>
            <a:ext cx="7602782" cy="3816429"/>
          </a:xfrm>
          <a:prstGeom prst="rect">
            <a:avLst/>
          </a:prstGeom>
          <a:noFill/>
        </p:spPr>
        <p:txBody>
          <a:bodyPr wrap="square" rtlCol="0">
            <a:spAutoFit/>
          </a:bodyPr>
          <a:lstStyle/>
          <a:p>
            <a:pPr algn="ctr"/>
            <a:r>
              <a:rPr lang="en-GB" sz="3200" dirty="0">
                <a:latin typeface="Arial"/>
                <a:cs typeface="Arial"/>
              </a:rPr>
              <a:t>“The theory that people feel uncomfortable when </a:t>
            </a:r>
            <a:r>
              <a:rPr lang="en-GB" sz="3200" dirty="0" smtClean="0">
                <a:latin typeface="Arial"/>
                <a:cs typeface="Arial"/>
              </a:rPr>
              <a:t>faced </a:t>
            </a:r>
            <a:r>
              <a:rPr lang="en-GB" sz="3200" dirty="0">
                <a:latin typeface="Arial"/>
                <a:cs typeface="Arial"/>
              </a:rPr>
              <a:t>with contradictory or inconsistent information or viewpoints and therefore tend to seek out messages which </a:t>
            </a:r>
            <a:r>
              <a:rPr lang="en-GB" sz="3200" dirty="0" smtClean="0">
                <a:latin typeface="Arial"/>
                <a:cs typeface="Arial"/>
              </a:rPr>
              <a:t>conflict/confirm </a:t>
            </a:r>
            <a:r>
              <a:rPr lang="en-GB" sz="3200" dirty="0">
                <a:latin typeface="Arial"/>
                <a:cs typeface="Arial"/>
              </a:rPr>
              <a:t>them in choices or verdicts which they have reached”</a:t>
            </a:r>
          </a:p>
          <a:p>
            <a:endParaRPr lang="en-US" dirty="0"/>
          </a:p>
        </p:txBody>
      </p:sp>
    </p:spTree>
    <p:extLst>
      <p:ext uri="{BB962C8B-B14F-4D97-AF65-F5344CB8AC3E}">
        <p14:creationId xmlns:p14="http://schemas.microsoft.com/office/powerpoint/2010/main" val="3911059502"/>
      </p:ext>
    </p:extLst>
  </p:cSld>
  <p:clrMapOvr>
    <a:masterClrMapping/>
  </p:clrMapOvr>
  <p:timing>
    <p:tnLst>
      <p:par>
        <p:cTn xmlns:p14="http://schemas.microsoft.com/office/powerpoint/2010/mai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cognitive-dissonanc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12900"/>
            <a:ext cx="9144000" cy="3611547"/>
          </a:xfrm>
          <a:prstGeom prst="rect">
            <a:avLst/>
          </a:prstGeom>
        </p:spPr>
      </p:pic>
    </p:spTree>
    <p:extLst>
      <p:ext uri="{BB962C8B-B14F-4D97-AF65-F5344CB8AC3E}">
        <p14:creationId xmlns:p14="http://schemas.microsoft.com/office/powerpoint/2010/main" val="2716070275"/>
      </p:ext>
    </p:extLst>
  </p:cSld>
  <p:clrMapOvr>
    <a:masterClrMapping/>
  </p:clrMapOvr>
  <p:timing>
    <p:tnLst>
      <p:par>
        <p:cTn xmlns:p14="http://schemas.microsoft.com/office/powerpoint/2010/mai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tumblr_inline_nazd8nF2oQ1qbqat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915" y="154076"/>
            <a:ext cx="7798778" cy="6563971"/>
          </a:xfrm>
          <a:prstGeom prst="rect">
            <a:avLst/>
          </a:prstGeom>
        </p:spPr>
      </p:pic>
    </p:spTree>
    <p:extLst>
      <p:ext uri="{BB962C8B-B14F-4D97-AF65-F5344CB8AC3E}">
        <p14:creationId xmlns:p14="http://schemas.microsoft.com/office/powerpoint/2010/main" val="2308214206"/>
      </p:ext>
    </p:extLst>
  </p:cSld>
  <p:clrMapOvr>
    <a:masterClrMapping/>
  </p:clrMapOvr>
  <p:timing>
    <p:tnLst>
      <p:par>
        <p:cTn xmlns:p14="http://schemas.microsoft.com/office/powerpoint/2010/mai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4477229.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9867" y="1269333"/>
            <a:ext cx="8643592" cy="4295497"/>
          </a:xfrm>
          <a:prstGeom prst="rect">
            <a:avLst/>
          </a:prstGeom>
        </p:spPr>
      </p:pic>
    </p:spTree>
    <p:extLst>
      <p:ext uri="{BB962C8B-B14F-4D97-AF65-F5344CB8AC3E}">
        <p14:creationId xmlns:p14="http://schemas.microsoft.com/office/powerpoint/2010/main" val="1002671838"/>
      </p:ext>
    </p:extLst>
  </p:cSld>
  <p:clrMapOvr>
    <a:masterClrMapping/>
  </p:clrMapOvr>
  <p:timing>
    <p:tnLst>
      <p:par>
        <p:cTn xmlns:p14="http://schemas.microsoft.com/office/powerpoint/2010/mai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descr="pp_bo_teacup_yl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38435" y="842757"/>
            <a:ext cx="7197467" cy="4813306"/>
          </a:xfrm>
          <a:prstGeom prst="rect">
            <a:avLst/>
          </a:prstGeom>
        </p:spPr>
      </p:pic>
    </p:spTree>
    <p:extLst>
      <p:ext uri="{BB962C8B-B14F-4D97-AF65-F5344CB8AC3E}">
        <p14:creationId xmlns:p14="http://schemas.microsoft.com/office/powerpoint/2010/main" val="2412057283"/>
      </p:ext>
    </p:extLst>
  </p:cSld>
  <p:clrMapOvr>
    <a:masterClrMapping/>
  </p:clrMapOvr>
  <p:timing>
    <p:tnLst>
      <p:par>
        <p:cTn xmlns:p14="http://schemas.microsoft.com/office/powerpoint/2010/mai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5935" y="286877"/>
            <a:ext cx="6389829" cy="6389829"/>
          </a:xfrm>
          <a:prstGeom prst="rect">
            <a:avLst/>
          </a:prstGeom>
        </p:spPr>
      </p:pic>
    </p:spTree>
    <p:extLst>
      <p:ext uri="{BB962C8B-B14F-4D97-AF65-F5344CB8AC3E}">
        <p14:creationId xmlns:p14="http://schemas.microsoft.com/office/powerpoint/2010/main" val="1994766664"/>
      </p:ext>
    </p:extLst>
  </p:cSld>
  <p:clrMapOvr>
    <a:masterClrMapping/>
  </p:clrMapOvr>
  <p:timing>
    <p:tnLst>
      <p:par>
        <p:cTn xmlns:p14="http://schemas.microsoft.com/office/powerpoint/2010/mai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ad-mous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5054" y="1057194"/>
            <a:ext cx="4378131" cy="4619299"/>
          </a:xfrm>
          <a:prstGeom prst="rect">
            <a:avLst/>
          </a:prstGeom>
        </p:spPr>
      </p:pic>
    </p:spTree>
    <p:extLst>
      <p:ext uri="{BB962C8B-B14F-4D97-AF65-F5344CB8AC3E}">
        <p14:creationId xmlns:p14="http://schemas.microsoft.com/office/powerpoint/2010/main" val="3432269803"/>
      </p:ext>
    </p:extLst>
  </p:cSld>
  <p:clrMapOvr>
    <a:masterClrMapping/>
  </p:clrMapOvr>
  <p:timing>
    <p:tnLst>
      <p:par>
        <p:cTn xmlns:p14="http://schemas.microsoft.com/office/powerpoint/2010/mai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thumbnail.php.jpeg"/>
          <p:cNvPicPr>
            <a:picLocks noChangeAspect="1"/>
          </p:cNvPicPr>
          <p:nvPr/>
        </p:nvPicPr>
        <p:blipFill rotWithShape="1">
          <a:blip r:embed="rId2">
            <a:extLst>
              <a:ext uri="{28A0092B-C50C-407E-A947-70E740481C1C}">
                <a14:useLocalDpi xmlns:a14="http://schemas.microsoft.com/office/drawing/2010/main" val="0"/>
              </a:ext>
            </a:extLst>
          </a:blip>
          <a:srcRect l="4609" t="3320" r="4771" b="3094"/>
          <a:stretch/>
        </p:blipFill>
        <p:spPr>
          <a:xfrm>
            <a:off x="2857353" y="448175"/>
            <a:ext cx="3865833" cy="5788918"/>
          </a:xfrm>
          <a:prstGeom prst="rect">
            <a:avLst/>
          </a:prstGeom>
        </p:spPr>
      </p:pic>
    </p:spTree>
    <p:extLst>
      <p:ext uri="{BB962C8B-B14F-4D97-AF65-F5344CB8AC3E}">
        <p14:creationId xmlns:p14="http://schemas.microsoft.com/office/powerpoint/2010/main" val="60560088"/>
      </p:ext>
    </p:extLst>
  </p:cSld>
  <p:clrMapOvr>
    <a:masterClrMapping/>
  </p:clrMapOvr>
  <p:timing>
    <p:tnLst>
      <p:par>
        <p:cTn xmlns:p14="http://schemas.microsoft.com/office/powerpoint/2010/mai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descr="image7_bi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000" y="228600"/>
            <a:ext cx="4813300" cy="6400800"/>
          </a:xfrm>
          <a:prstGeom prst="rect">
            <a:avLst/>
          </a:prstGeom>
        </p:spPr>
      </p:pic>
    </p:spTree>
    <p:extLst>
      <p:ext uri="{BB962C8B-B14F-4D97-AF65-F5344CB8AC3E}">
        <p14:creationId xmlns:p14="http://schemas.microsoft.com/office/powerpoint/2010/main" val="2947415675"/>
      </p:ext>
    </p:extLst>
  </p:cSld>
  <p:clrMapOvr>
    <a:masterClrMapping/>
  </p:clrMapOvr>
  <p:timing>
    <p:tnLst>
      <p:par>
        <p:cTn xmlns:p14="http://schemas.microsoft.com/office/powerpoint/2010/mai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283975"/>
            <a:ext cx="7313613" cy="868362"/>
          </a:xfrm>
        </p:spPr>
        <p:txBody>
          <a:bodyPr>
            <a:normAutofit fontScale="90000"/>
          </a:bodyPr>
          <a:lstStyle/>
          <a:p>
            <a:r>
              <a:rPr lang="en-US" sz="6600" dirty="0" smtClean="0">
                <a:latin typeface="American Typewriter"/>
                <a:cs typeface="American Typewriter"/>
              </a:rPr>
              <a:t>Study Tasks</a:t>
            </a:r>
            <a:endParaRPr lang="en-US" sz="6600" dirty="0">
              <a:latin typeface="American Typewriter"/>
              <a:cs typeface="American Typewriter"/>
            </a:endParaRPr>
          </a:p>
        </p:txBody>
      </p:sp>
      <p:sp>
        <p:nvSpPr>
          <p:cNvPr id="3" name="TextBox 2"/>
          <p:cNvSpPr txBox="1"/>
          <p:nvPr/>
        </p:nvSpPr>
        <p:spPr>
          <a:xfrm>
            <a:off x="156307" y="1334448"/>
            <a:ext cx="8826617" cy="3816430"/>
          </a:xfrm>
          <a:prstGeom prst="rect">
            <a:avLst/>
          </a:prstGeom>
          <a:noFill/>
        </p:spPr>
        <p:txBody>
          <a:bodyPr wrap="square" rtlCol="0">
            <a:spAutoFit/>
          </a:bodyPr>
          <a:lstStyle/>
          <a:p>
            <a:pPr lvl="0"/>
            <a:endParaRPr lang="en-GB" sz="2800" dirty="0" smtClean="0">
              <a:latin typeface="Arial"/>
              <a:cs typeface="Arial"/>
            </a:endParaRPr>
          </a:p>
          <a:p>
            <a:pPr marL="457200" lvl="0" indent="-457200">
              <a:buFont typeface="Arial"/>
              <a:buChar char="•"/>
            </a:pPr>
            <a:r>
              <a:rPr lang="en-GB" sz="2800" dirty="0" smtClean="0">
                <a:latin typeface="Arial"/>
                <a:cs typeface="Arial"/>
              </a:rPr>
              <a:t>Read </a:t>
            </a:r>
            <a:r>
              <a:rPr lang="en-GB" sz="2800" i="1" dirty="0">
                <a:latin typeface="Arial"/>
                <a:cs typeface="Arial"/>
              </a:rPr>
              <a:t>Understanding comics </a:t>
            </a:r>
            <a:r>
              <a:rPr lang="en-GB" sz="2800" dirty="0">
                <a:latin typeface="Arial"/>
                <a:cs typeface="Arial"/>
              </a:rPr>
              <a:t>and </a:t>
            </a:r>
            <a:r>
              <a:rPr lang="en-GB" sz="2800" dirty="0" smtClean="0">
                <a:latin typeface="Arial"/>
                <a:cs typeface="Arial"/>
              </a:rPr>
              <a:t>respond</a:t>
            </a:r>
          </a:p>
          <a:p>
            <a:endParaRPr lang="en-US" sz="2800" dirty="0">
              <a:solidFill>
                <a:srgbClr val="000000"/>
              </a:solidFill>
              <a:latin typeface="American Typewriter"/>
              <a:cs typeface="American Typewriter"/>
            </a:endParaRPr>
          </a:p>
          <a:p>
            <a:pPr marL="457200" indent="-457200">
              <a:buFont typeface="Arial"/>
              <a:buChar char="•"/>
            </a:pPr>
            <a:r>
              <a:rPr lang="en-US" sz="2800" dirty="0" smtClean="0">
                <a:solidFill>
                  <a:srgbClr val="000000"/>
                </a:solidFill>
                <a:latin typeface="American Typewriter"/>
                <a:cs typeface="American Typewriter"/>
              </a:rPr>
              <a:t>Choose lyrics </a:t>
            </a:r>
            <a:r>
              <a:rPr lang="mr-IN" sz="2800" dirty="0" smtClean="0">
                <a:solidFill>
                  <a:srgbClr val="000000"/>
                </a:solidFill>
                <a:latin typeface="American Typewriter"/>
                <a:cs typeface="American Typewriter"/>
              </a:rPr>
              <a:t>–</a:t>
            </a:r>
            <a:r>
              <a:rPr lang="en-US" sz="2800" dirty="0" smtClean="0">
                <a:solidFill>
                  <a:srgbClr val="000000"/>
                </a:solidFill>
                <a:latin typeface="American Typewriter"/>
                <a:cs typeface="American Typewriter"/>
              </a:rPr>
              <a:t> think about the storytelling &amp; condensed imagery</a:t>
            </a:r>
            <a:endParaRPr lang="en-US" sz="2800" dirty="0">
              <a:solidFill>
                <a:srgbClr val="000000"/>
              </a:solidFill>
              <a:latin typeface="American Typewriter"/>
              <a:cs typeface="American Typewriter"/>
            </a:endParaRPr>
          </a:p>
          <a:p>
            <a:pPr lvl="0"/>
            <a:endParaRPr lang="en-GB" sz="2800" dirty="0" smtClean="0">
              <a:latin typeface="Arial"/>
              <a:cs typeface="Arial"/>
            </a:endParaRPr>
          </a:p>
          <a:p>
            <a:pPr marL="457200" lvl="0" indent="-457200">
              <a:buFont typeface="Arial"/>
              <a:buChar char="•"/>
            </a:pPr>
            <a:endParaRPr lang="en-GB" sz="2800" dirty="0">
              <a:latin typeface="Arial"/>
              <a:cs typeface="Arial"/>
            </a:endParaRPr>
          </a:p>
          <a:p>
            <a:pPr lvl="0" algn="ctr"/>
            <a:r>
              <a:rPr lang="en-GB" sz="2800" u="sng" dirty="0" smtClean="0">
                <a:latin typeface="Arial"/>
                <a:cs typeface="Arial"/>
              </a:rPr>
              <a:t>We will share our responses in the next lesson</a:t>
            </a:r>
            <a:endParaRPr lang="en-GB" sz="2800" u="sng" dirty="0">
              <a:latin typeface="Arial"/>
              <a:cs typeface="Arial"/>
            </a:endParaRPr>
          </a:p>
          <a:p>
            <a:endParaRPr lang="en-US" dirty="0"/>
          </a:p>
        </p:txBody>
      </p:sp>
    </p:spTree>
    <p:extLst>
      <p:ext uri="{BB962C8B-B14F-4D97-AF65-F5344CB8AC3E}">
        <p14:creationId xmlns:p14="http://schemas.microsoft.com/office/powerpoint/2010/main" val="171690574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3293</TotalTime>
  <Words>1328</Words>
  <Application>Microsoft Macintosh PowerPoint</Application>
  <PresentationFormat>On-screen Show (4:3)</PresentationFormat>
  <Paragraphs>128</Paragraphs>
  <Slides>58</Slides>
  <Notes>3</Notes>
  <HiddenSlides>0</HiddenSlides>
  <MMClips>0</MMClip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Office Theme</vt:lpstr>
      <vt:lpstr>Design Principles</vt:lpstr>
      <vt:lpstr>Water boiling……</vt:lpstr>
      <vt:lpstr>Left Vs. Right side of the brain…….</vt:lpstr>
      <vt:lpstr>PowerPoint Presentation</vt:lpstr>
      <vt:lpstr>Squares game</vt:lpstr>
      <vt:lpstr>Poetry</vt:lpstr>
      <vt:lpstr>PowerPoint Presentation</vt:lpstr>
      <vt:lpstr>PowerPoint Presentation</vt:lpstr>
      <vt:lpstr>PowerPoint Presentation</vt:lpstr>
      <vt:lpstr>Colour theory</vt:lpstr>
      <vt:lpstr>PowerPoint Presentation</vt:lpstr>
      <vt:lpstr>PowerPoint Presentation</vt:lpstr>
      <vt:lpstr>PowerPoint Presentation</vt:lpstr>
      <vt:lpstr>PowerPoint Presentation</vt:lpstr>
      <vt:lpstr>PowerPoint Presentation</vt:lpstr>
      <vt:lpstr>PowerPoint Presentation</vt:lpstr>
      <vt:lpstr>What do you think makes good story telling?</vt:lpstr>
      <vt:lpstr>PowerPoint Presentation</vt:lpstr>
      <vt:lpstr>What are your experiences of story telling?   Theatre, books, comics, films, music, poetry  Good or bad?  Why is it so important? </vt:lpstr>
      <vt:lpstr>PowerPoint Presentation</vt:lpstr>
      <vt:lpstr>The importance of story telling</vt:lpstr>
      <vt:lpstr>PowerPoint Presentation</vt:lpstr>
      <vt:lpstr>PowerPoint Presentation</vt:lpstr>
      <vt:lpstr>PowerPoint Presentation</vt:lpstr>
      <vt:lpstr>PowerPoint Presentation</vt:lpstr>
      <vt:lpstr>Mediums &amp; styles of story telling </vt:lpstr>
      <vt:lpstr>Personal Storytelling </vt:lpstr>
      <vt:lpstr>Family Storytelling </vt:lpstr>
      <vt:lpstr>Cultural Storytelling </vt:lpstr>
      <vt:lpstr>Friendship </vt:lpstr>
      <vt:lpstr>Social </vt:lpstr>
      <vt:lpstr>Myth </vt:lpstr>
      <vt:lpstr>Unexplained </vt:lpstr>
      <vt:lpstr>PowerPoint Presentation</vt:lpstr>
      <vt:lpstr>PowerPoint Presentation</vt:lpstr>
      <vt:lpstr>Textiles/Tapestry </vt:lpstr>
      <vt:lpstr>Sculpture </vt:lpstr>
      <vt:lpstr>Painting  </vt:lpstr>
      <vt:lpstr>Carving </vt:lpstr>
      <vt:lpstr>Tattoo </vt:lpstr>
      <vt:lpstr>Pottery </vt:lpstr>
      <vt:lpstr>Film </vt:lpstr>
      <vt:lpstr>Music </vt:lpstr>
      <vt:lpstr>Poetry</vt:lpstr>
      <vt:lpstr>Poetry, unlike prose writing, often tries to contain a thought in as few words as possible. Condensed language is the idea of having a word, or an expression, do double duty by having more than one level of meaning. For example, robert burns' famous line my love is like a red red rose can mean all of the following: the love he feels is in full bloom; the woman he loves is at the height of her beauty; no one is more beautiful to him than she is right now; since roses eventually wither, so too will this love; and so too, eventually, will she.</vt:lpstr>
      <vt:lpstr>What is Condensed imagery?</vt:lpstr>
      <vt:lpstr>PowerPoint Presentation</vt:lpstr>
      <vt:lpstr>PowerPoint Presentation</vt:lpstr>
      <vt:lpstr>Cognitive dissonance theory…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Study Tasks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branford</dc:creator>
  <cp:lastModifiedBy>Office 2004 Test Drive User</cp:lastModifiedBy>
  <cp:revision>62</cp:revision>
  <dcterms:created xsi:type="dcterms:W3CDTF">2014-10-01T17:36:40Z</dcterms:created>
  <dcterms:modified xsi:type="dcterms:W3CDTF">2019-10-07T21:28:57Z</dcterms:modified>
</cp:coreProperties>
</file>