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98" r:id="rId4"/>
    <p:sldId id="299" r:id="rId5"/>
    <p:sldId id="30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301" r:id="rId42"/>
    <p:sldId id="302" r:id="rId43"/>
    <p:sldId id="303" r:id="rId44"/>
    <p:sldId id="304" r:id="rId45"/>
    <p:sldId id="305" r:id="rId46"/>
    <p:sldId id="307" r:id="rId47"/>
    <p:sldId id="308" r:id="rId48"/>
    <p:sldId id="306" r:id="rId49"/>
    <p:sldId id="309" r:id="rId50"/>
    <p:sldId id="295" r:id="rId51"/>
    <p:sldId id="296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322" r:id="rId65"/>
    <p:sldId id="323" r:id="rId66"/>
    <p:sldId id="324" r:id="rId67"/>
    <p:sldId id="325" r:id="rId68"/>
    <p:sldId id="326" r:id="rId69"/>
    <p:sldId id="327" r:id="rId70"/>
    <p:sldId id="329" r:id="rId71"/>
    <p:sldId id="330" r:id="rId72"/>
    <p:sldId id="331" r:id="rId73"/>
    <p:sldId id="332" r:id="rId74"/>
    <p:sldId id="333" r:id="rId75"/>
    <p:sldId id="334" r:id="rId76"/>
    <p:sldId id="335" r:id="rId77"/>
    <p:sldId id="336" r:id="rId78"/>
    <p:sldId id="337" r:id="rId79"/>
    <p:sldId id="338" r:id="rId80"/>
    <p:sldId id="339" r:id="rId81"/>
    <p:sldId id="340" r:id="rId82"/>
    <p:sldId id="341" r:id="rId83"/>
    <p:sldId id="342" r:id="rId84"/>
    <p:sldId id="343" r:id="rId85"/>
    <p:sldId id="328" r:id="rId86"/>
    <p:sldId id="344" r:id="rId87"/>
    <p:sldId id="345" r:id="rId88"/>
    <p:sldId id="346" r:id="rId89"/>
    <p:sldId id="347" r:id="rId90"/>
    <p:sldId id="348" r:id="rId91"/>
    <p:sldId id="349" r:id="rId92"/>
    <p:sldId id="350" r:id="rId93"/>
    <p:sldId id="351" r:id="rId94"/>
    <p:sldId id="352" r:id="rId95"/>
    <p:sldId id="353" r:id="rId96"/>
    <p:sldId id="354" r:id="rId97"/>
    <p:sldId id="355" r:id="rId98"/>
    <p:sldId id="356" r:id="rId99"/>
    <p:sldId id="357" r:id="rId100"/>
    <p:sldId id="358" r:id="rId101"/>
    <p:sldId id="359" r:id="rId102"/>
    <p:sldId id="360" r:id="rId103"/>
    <p:sldId id="361" r:id="rId104"/>
    <p:sldId id="362" r:id="rId105"/>
    <p:sldId id="363" r:id="rId106"/>
    <p:sldId id="364" r:id="rId107"/>
    <p:sldId id="365" r:id="rId108"/>
    <p:sldId id="366" r:id="rId109"/>
    <p:sldId id="297" r:id="rId110"/>
    <p:sldId id="266" r:id="rId111"/>
    <p:sldId id="367" r:id="rId1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385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628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38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07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704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355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18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242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76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442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79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BD074-1B3C-4B33-9060-034DA26CADA7}" type="datetimeFigureOut">
              <a:rPr lang="en-GB" smtClean="0"/>
              <a:t>20/03/2017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582E3-E6B1-4794-9F5E-F461F358C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353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se.gov.uk/work-equipment-machinery/loler.htm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o.uk/url?sa=t&amp;rct=j&amp;q=&amp;esrc=s&amp;source=web&amp;cd=2&amp;cad=rja&amp;uact=8&amp;ved=0ahUKEwibs9mOm8nSAhXsDMAKHdGDDtoQFgg5MAE&amp;url=http://www.workplaceinspections.co.uk/services/loler-inspections&amp;usg=AFQjCNEq-t5K4FTj2j9EfZVLjS4MWLvJuw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se.gov.uk/work-equipment-machinery/planning-organising-lifting-operations.htm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?gfe_rd=cr&amp;ei=JOjPWP7UEbGGgAbRzJOQCw&amp;gws_rd=ssl#q=control%2Bof%2Bsubstances%2Bhazardous%2Bto%2Bhealth%2Bregulations%2B2002%26*&amp;*&amp;spf=384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miereproducts.co.uk/Admin/Downloads/MSDS/MSDS%20-%20Liquid%20Bleach.pdf" TargetMode="External"/><Relationship Id="rId2" Type="http://schemas.openxmlformats.org/officeDocument/2006/relationships/hyperlink" Target="http://www.bp.com/content/dam/bp-marine/en/documents/Malaysia-DMA.pdf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rkiinstruments.com/pdf/msds/MSDS_49-8103RK_49-8104RK.pdf" TargetMode="Externa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oxforddictionaries.com/definition/seroconvert" TargetMode="External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rk-lift-training.co.uk/training/forklift-training.html" TargetMode="External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se.gov.uk/workplacetransport/lift-trucks/lift-truck-training.htm" TargetMode="External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se.gov.uk/pUbns/priced/l121.pdf" TargetMode="Externa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fs-fire-extinguishers.co.uk/types.htm" TargetMode="External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ireextinguisherguide.co.uk/foam-fire-extinguishers/" TargetMode="External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se.gov.uk/pubns/books/l117.htm" TargetMode="External"/><Relationship Id="rId3" Type="http://schemas.openxmlformats.org/officeDocument/2006/relationships/hyperlink" Target="https://www.google.co.uk/webhp?sourceid=chrome-instant&amp;ion=1&amp;espv=2&amp;ie=UTF-8#q=control+of+substances+hazardous+to+health+regulations+2002&amp;*" TargetMode="External"/><Relationship Id="rId7" Type="http://schemas.openxmlformats.org/officeDocument/2006/relationships/hyperlink" Target="http://www.hse.gov.uk/workplacetransport/lift-trucks/lift-truck-training.htm" TargetMode="External"/><Relationship Id="rId12" Type="http://schemas.openxmlformats.org/officeDocument/2006/relationships/hyperlink" Target="https://www.healthandsafetygroup.com/guides/fralaw" TargetMode="External"/><Relationship Id="rId2" Type="http://schemas.openxmlformats.org/officeDocument/2006/relationships/hyperlink" Target="https://www.google.co.uk/webhp?sourceid=chrome-instant&amp;ion=1&amp;espv=2&amp;ie=UTF-8#q=lifting+operations+regulations+uk&amp;*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.fork-lift-training.co.uk/" TargetMode="External"/><Relationship Id="rId11" Type="http://schemas.openxmlformats.org/officeDocument/2006/relationships/hyperlink" Target="https://www.google.co.uk/#q=fire+precautions+(workplace)+regulations+1997&amp;*" TargetMode="External"/><Relationship Id="rId5" Type="http://schemas.openxmlformats.org/officeDocument/2006/relationships/hyperlink" Target="http://www.hse.gov.uk/workplacetransport/lift-trucks/" TargetMode="External"/><Relationship Id="rId10" Type="http://schemas.openxmlformats.org/officeDocument/2006/relationships/hyperlink" Target="https://www.google.co.uk/#q=ionising+radiations+regulations+1999&amp;*" TargetMode="External"/><Relationship Id="rId4" Type="http://schemas.openxmlformats.org/officeDocument/2006/relationships/hyperlink" Target="https://www.google.co.uk/webhp?sourceid=chrome-instant&amp;ion=1&amp;espv=2&amp;ie=UTF-8#q=riddor+regulations&amp;*" TargetMode="External"/><Relationship Id="rId9" Type="http://schemas.openxmlformats.org/officeDocument/2006/relationships/hyperlink" Target="http://www.hse.gov.uk/workplacetransport/index.htm" TargetMode="Externa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#q=fire+precautions+(workplace)+regulations+1997&amp;*" TargetMode="External"/><Relationship Id="rId2" Type="http://schemas.openxmlformats.org/officeDocument/2006/relationships/hyperlink" Target="https://www.google.co.uk/#q=ionising+radiations+regulations+1999&amp;*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healthandsafetygroup.com/guides/fralaw" TargetMode="Externa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19536" y="692697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WAREHOUSE MANAGEMENT</a:t>
            </a:r>
          </a:p>
          <a:p>
            <a:pPr algn="ctr"/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Year 1</a:t>
            </a:r>
          </a:p>
          <a:p>
            <a:pPr algn="ctr"/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Health &amp; Safety – Part 3</a:t>
            </a:r>
          </a:p>
          <a:p>
            <a:pPr algn="ctr"/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986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97280" y="812800"/>
            <a:ext cx="1068832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Lifting Operations and Lifting Equipment Regulations 1998 (LOLER) </a:t>
            </a:r>
            <a:r>
              <a:rPr lang="en-GB" sz="2000" b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... </a:t>
            </a:r>
          </a:p>
          <a:p>
            <a:pPr algn="just"/>
            <a:endParaRPr lang="en-GB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000" b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most cases, </a:t>
            </a:r>
            <a:r>
              <a:rPr lang="en-GB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lifting equipment</a:t>
            </a:r>
            <a:r>
              <a:rPr lang="en-GB" sz="2000" b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is also work </a:t>
            </a:r>
            <a:r>
              <a:rPr lang="en-GB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equipment</a:t>
            </a:r>
            <a:r>
              <a:rPr lang="en-GB" sz="2000" b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so the Provision and Use of Work </a:t>
            </a:r>
            <a:r>
              <a:rPr lang="en-GB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Equipment Regulations</a:t>
            </a:r>
            <a:r>
              <a:rPr lang="en-GB" sz="2000" b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(PUWER) will also apply (including inspection and maintenance).20 Apr 2015</a:t>
            </a:r>
          </a:p>
          <a:p>
            <a:pPr algn="just"/>
            <a:r>
              <a:rPr lang="en-GB" sz="2000" b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Lifting Operations and Lifting Equipment Regulations 1998 (LOLER ...</a:t>
            </a:r>
            <a:endParaRPr lang="en-GB" sz="2000" b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000" b="0" i="1" dirty="0">
                <a:solidFill>
                  <a:srgbClr val="54545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www.hse.gov.uk/work-equipment-machinery/loler.htm</a:t>
            </a:r>
            <a:endParaRPr lang="en-GB" sz="2000" b="0" dirty="0">
              <a:solidFill>
                <a:srgbClr val="54545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040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860" y="503583"/>
            <a:ext cx="10933043" cy="5844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726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49" y="238539"/>
            <a:ext cx="11502886" cy="646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192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22" y="172278"/>
            <a:ext cx="11290852" cy="650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561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244520"/>
              </p:ext>
            </p:extLst>
          </p:nvPr>
        </p:nvGraphicFramePr>
        <p:xfrm>
          <a:off x="326570" y="2108516"/>
          <a:ext cx="11342916" cy="5212080"/>
        </p:xfrm>
        <a:graphic>
          <a:graphicData uri="http://schemas.openxmlformats.org/drawingml/2006/table">
            <a:tbl>
              <a:tblPr/>
              <a:tblGrid>
                <a:gridCol w="56714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71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1751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Inspection Frequency (months)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Other equipment for lifting persons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Lifting accessories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Motor vehicle lifts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Cranes if used to lift people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26571" y="631190"/>
            <a:ext cx="9492344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LOLER Inspections, LOLER Testing and Lifting Equipment Inspection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5 more rows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Loler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 testing | LOLER inspections | Lifting Equipment Inspection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066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29" y="152401"/>
            <a:ext cx="10406742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382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83030"/>
            <a:ext cx="10863943" cy="635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755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25" y="457200"/>
            <a:ext cx="8815387" cy="56006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4425" y="6057899"/>
            <a:ext cx="9686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http://www.hse.gov.uk/work-equipment-machinery/planning-organising-lifting-operations.htm</a:t>
            </a:r>
            <a:r>
              <a:rPr lang="en-GB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7532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0748" y="585788"/>
            <a:ext cx="9090991" cy="544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971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704" y="457200"/>
            <a:ext cx="9422296" cy="5970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80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896" y="609601"/>
            <a:ext cx="10336695" cy="585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747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634" y="428625"/>
            <a:ext cx="10482469" cy="593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235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21" y="450574"/>
            <a:ext cx="11039061" cy="608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9753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122" y="212035"/>
            <a:ext cx="10455965" cy="654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6156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826" y="384313"/>
            <a:ext cx="11105322" cy="606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2403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087" y="516836"/>
            <a:ext cx="10840278" cy="585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4432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635" y="384313"/>
            <a:ext cx="10243930" cy="625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7521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140" y="583095"/>
            <a:ext cx="10614990" cy="5777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8485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339" y="410817"/>
            <a:ext cx="10628243" cy="600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5898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52" y="795130"/>
            <a:ext cx="10482470" cy="511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84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843" y="318052"/>
            <a:ext cx="10919792" cy="6188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2316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35" y="821635"/>
            <a:ext cx="11304104" cy="33693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20417" y="6096000"/>
            <a:ext cx="105354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https://www.google.co.uk/?gfe_rd=cr&amp;ei=JOjPWP7UEbGGgAbRzJOQCw&amp;gws_rd=ssl#q=control%2Bof%2Bsubstances%2Bhazardous%2Bto%2Bhealth%2Bregulations%2B2002%26*&amp;*&amp;spf=384</a:t>
            </a:r>
            <a:r>
              <a:rPr lang="en-GB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51859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670" y="304800"/>
            <a:ext cx="9833113" cy="6241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431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757" y="874643"/>
            <a:ext cx="8905460" cy="4094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174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096" y="450574"/>
            <a:ext cx="9594574" cy="608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3944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139" y="927652"/>
            <a:ext cx="9117496" cy="520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4019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618" y="490330"/>
            <a:ext cx="9369286" cy="602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4958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73" y="490330"/>
            <a:ext cx="9806609" cy="589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427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09" y="901148"/>
            <a:ext cx="9064487" cy="552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8241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74" y="715617"/>
            <a:ext cx="11211339" cy="5168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5628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070" y="278295"/>
            <a:ext cx="11449878" cy="6361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8879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87" y="768626"/>
            <a:ext cx="11794435" cy="3584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8261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539" y="357809"/>
            <a:ext cx="11714921" cy="650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7279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78" y="410817"/>
            <a:ext cx="11688417" cy="6188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6096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8" y="225287"/>
            <a:ext cx="11370365" cy="637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2450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531" y="954157"/>
            <a:ext cx="11794434" cy="313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3336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44" y="265044"/>
            <a:ext cx="11741426" cy="628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0445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34" y="198784"/>
            <a:ext cx="10800523" cy="653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1531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74" y="689113"/>
            <a:ext cx="11105322" cy="5340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8042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84" y="304800"/>
            <a:ext cx="11078816" cy="621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5233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35" y="371061"/>
            <a:ext cx="11118574" cy="6069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68561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313" y="251791"/>
            <a:ext cx="11171583" cy="638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47154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8" y="225287"/>
            <a:ext cx="10734261" cy="663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8125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8296" y="185530"/>
            <a:ext cx="88657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http://www.bp.com/content/dam/bp-marine/en/documents/Malaysia-DMA.pdf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http://www.premiereproducts.co.uk/Admin/Downloads/MSDS/MSDS%20-%20Liquid%20Bleach.pdf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>
                <a:hlinkClick r:id="rId4"/>
              </a:rPr>
              <a:t>http://www.rkiinstruments.com/pdf/msds/MSDS_49-8103RK_49-8104RK.pdf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52792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617" y="755374"/>
            <a:ext cx="10668000" cy="547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7617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791" y="344556"/>
            <a:ext cx="11714922" cy="638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9389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6835"/>
            <a:ext cx="12192000" cy="600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6306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01154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896" y="1033670"/>
            <a:ext cx="10721007" cy="454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39733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74" y="397566"/>
            <a:ext cx="10800522" cy="600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988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74" y="410816"/>
            <a:ext cx="10959548" cy="580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89102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75" y="92766"/>
            <a:ext cx="10800522" cy="34853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843" y="3339547"/>
            <a:ext cx="10681253" cy="351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67727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65043"/>
            <a:ext cx="11118574" cy="638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48744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35" y="781878"/>
            <a:ext cx="10774017" cy="532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01616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0504" y="225287"/>
            <a:ext cx="6464783" cy="644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9828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6765" y="821636"/>
            <a:ext cx="6208022" cy="338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93038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827" y="371061"/>
            <a:ext cx="9329530" cy="628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270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22" y="132522"/>
            <a:ext cx="10402956" cy="659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43436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39" y="212035"/>
            <a:ext cx="9925878" cy="649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39010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75" y="119270"/>
            <a:ext cx="8004312" cy="649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2432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52" y="172278"/>
            <a:ext cx="9488557" cy="668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00396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791" y="238540"/>
            <a:ext cx="8136835" cy="634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71980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53" y="437323"/>
            <a:ext cx="9541564" cy="604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46216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539" y="304800"/>
            <a:ext cx="8825948" cy="634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32277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52" y="291548"/>
            <a:ext cx="9395791" cy="6241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78969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09" y="530087"/>
            <a:ext cx="8786191" cy="545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31023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313" y="-1"/>
            <a:ext cx="9501809" cy="662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54057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9" y="198783"/>
            <a:ext cx="9952382" cy="634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61044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782" y="212035"/>
            <a:ext cx="10058401" cy="638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77448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18" y="225288"/>
            <a:ext cx="9475304" cy="634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75047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339" y="304800"/>
            <a:ext cx="9846365" cy="637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43043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7" y="185530"/>
            <a:ext cx="9342783" cy="649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3530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539" y="304800"/>
            <a:ext cx="9448800" cy="624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15324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1" y="238539"/>
            <a:ext cx="9965634" cy="6255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72323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591" y="172279"/>
            <a:ext cx="9448800" cy="6586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1621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896" y="145775"/>
            <a:ext cx="9422295" cy="646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671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78" y="185531"/>
            <a:ext cx="9541565" cy="644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74375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1965" y="119270"/>
            <a:ext cx="8070574" cy="34720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287" y="3591339"/>
            <a:ext cx="7633252" cy="315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7002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461" y="477078"/>
            <a:ext cx="8388625" cy="43864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1722" y="5486400"/>
            <a:ext cx="8481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https://en.oxforddictionaries.com/definition/seroconvert</a:t>
            </a:r>
            <a:r>
              <a:rPr lang="en-GB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004430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96" y="212036"/>
            <a:ext cx="11608904" cy="60694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1304" y="6480313"/>
            <a:ext cx="11648661" cy="377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http://www.fork-lift-training.co.uk/training/forklift-training.html</a:t>
            </a:r>
            <a:r>
              <a:rPr lang="en-GB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822230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070" y="331304"/>
            <a:ext cx="11436625" cy="6241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824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148" y="304800"/>
            <a:ext cx="10389704" cy="548163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4313" y="6228522"/>
            <a:ext cx="11343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http://www.hse.gov.uk/workplacetransport/lift-trucks/lift-truck-training.htm</a:t>
            </a:r>
            <a:r>
              <a:rPr lang="en-GB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54662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09" y="212035"/>
            <a:ext cx="10972800" cy="644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9202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740" y="556592"/>
            <a:ext cx="5923722" cy="5976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6574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149" y="940905"/>
            <a:ext cx="10482468" cy="397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2382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113" y="145774"/>
            <a:ext cx="11131826" cy="671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95355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77010" y="3244334"/>
            <a:ext cx="68095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http://www.hse.gov.uk/pUbns/priced/l121.pdf</a:t>
            </a:r>
            <a:r>
              <a:rPr lang="en-GB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2567013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09" y="397565"/>
            <a:ext cx="10654748" cy="621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85394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130" y="583096"/>
            <a:ext cx="10336695" cy="445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7957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26" y="927652"/>
            <a:ext cx="10681251" cy="376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31597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26" y="596347"/>
            <a:ext cx="10482469" cy="5552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82047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73" y="424070"/>
            <a:ext cx="10561983" cy="572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779671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17" y="238539"/>
            <a:ext cx="10681253" cy="649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41079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426" y="397565"/>
            <a:ext cx="10243931" cy="552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450853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1" y="424070"/>
            <a:ext cx="9806608" cy="560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941812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35" y="238539"/>
            <a:ext cx="10389704" cy="645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808805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183" y="0"/>
            <a:ext cx="9395791" cy="658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264122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565" y="742122"/>
            <a:ext cx="11251095" cy="461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189756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09" y="1219200"/>
            <a:ext cx="10959548" cy="319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91680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8" y="304800"/>
            <a:ext cx="11224591" cy="637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46199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74" y="410817"/>
            <a:ext cx="11410121" cy="618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231190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57" y="1046922"/>
            <a:ext cx="11608904" cy="3272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217804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427" y="795131"/>
            <a:ext cx="9992138" cy="49430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0574" y="6016487"/>
            <a:ext cx="11330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http://www.mfs-fire-extinguishers.co.uk/types.htm</a:t>
            </a:r>
            <a:r>
              <a:rPr lang="en-GB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389892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096" y="490330"/>
            <a:ext cx="11118573" cy="559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535995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071" y="344557"/>
            <a:ext cx="11092068" cy="6135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82353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113" y="238539"/>
            <a:ext cx="10787270" cy="646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001030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3026" y="3105835"/>
            <a:ext cx="74609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http://www.fireextinguisherguide.co.uk/foam-fire-extinguishers/</a:t>
            </a:r>
            <a:r>
              <a:rPr lang="en-GB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415176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279" y="318051"/>
            <a:ext cx="11794434" cy="7345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Lifting Operations Regulations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https://www.google.co.uk/webhp?sourceid=chrome-instant&amp;ion=1&amp;espv=2&amp;ie=UTF-8#q=lifting+operations+regulations+uk&amp;*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Control of Substances Hazardous to health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https://www.google.co.uk/webhp?sourceid=chrome-instant&amp;ion=1&amp;espv=2&amp;ie=UTF-8#q=control+of+substances+hazardous+to+health+regulations+2002&amp;*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RIDDOR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https://www.google.co.uk/webhp?sourceid=chrome-instant&amp;ion=1&amp;espv=2&amp;ie=UTF-8#q=riddor+regulations&amp;*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Forklift Truck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http://www.hse.gov.uk/workplacetransport/lift-trucks/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http://m.fork-lift-training.co.uk/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http://www.hse.gov.uk/workplacetransport/lift-trucks/lift-truck-training.htm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http://www.hse.gov.uk/pubns/books/l117.htm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http://www.hse.gov.uk/workplacetransport/index.htm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Ionising Radiation Regulations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/>
              </a:rPr>
              <a:t>https://www.google.co.uk/#q=ionising+radiations+regulations+1999&amp;*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Fire Precautions (Workplace) Regulations 1997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/>
              </a:rPr>
              <a:t>https://www.google.co.uk/#q=fire+precautions+(workplace)+regulations+1997&amp;*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2"/>
              </a:rPr>
              <a:t>https://www.healthandsafetygroup.com/guides/fralaw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162497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320" y="467360"/>
            <a:ext cx="10891520" cy="3073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Ionising Radiation Regulations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https://www.google.co.uk/#q=ionising+radiations+regulations+1999&amp;*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Fire Precautions (Workplace) Regulations 1997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https://www.google.co.uk/#q=fire+precautions+(workplace)+regulations+1997&amp;*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https://www.healthandsafetygroup.com/guides/fralaw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75846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2107095"/>
            <a:ext cx="10896600" cy="45454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8626" y="410817"/>
            <a:ext cx="10880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ANY QUESTIONS</a:t>
            </a:r>
          </a:p>
        </p:txBody>
      </p:sp>
    </p:spTree>
    <p:extLst>
      <p:ext uri="{BB962C8B-B14F-4D97-AF65-F5344CB8AC3E}">
        <p14:creationId xmlns:p14="http://schemas.microsoft.com/office/powerpoint/2010/main" val="40251635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668</Words>
  <Application>Microsoft Office PowerPoint</Application>
  <PresentationFormat>Widescreen</PresentationFormat>
  <Paragraphs>66</Paragraphs>
  <Slides>111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111</vt:i4>
      </vt:variant>
    </vt:vector>
  </HeadingPairs>
  <TitlesOfParts>
    <vt:vector size="11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Ged Edwards</dc:creator>
  <cp:lastModifiedBy>Windows</cp:lastModifiedBy>
  <cp:revision>37</cp:revision>
  <dcterms:created xsi:type="dcterms:W3CDTF">2017-03-09T10:15:00Z</dcterms:created>
  <dcterms:modified xsi:type="dcterms:W3CDTF">2017-03-20T16:59:42Z</dcterms:modified>
</cp:coreProperties>
</file>