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6"/>
  </p:notesMasterIdLst>
  <p:sldIdLst>
    <p:sldId id="256" r:id="rId2"/>
    <p:sldId id="257" r:id="rId3"/>
    <p:sldId id="258" r:id="rId4"/>
    <p:sldId id="259" r:id="rId5"/>
    <p:sldId id="260" r:id="rId6"/>
    <p:sldId id="261" r:id="rId7"/>
    <p:sldId id="272" r:id="rId8"/>
    <p:sldId id="271" r:id="rId9"/>
    <p:sldId id="265" r:id="rId10"/>
    <p:sldId id="266" r:id="rId11"/>
    <p:sldId id="267" r:id="rId12"/>
    <p:sldId id="268" r:id="rId13"/>
    <p:sldId id="269" r:id="rId14"/>
    <p:sldId id="273"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72" autoAdjust="0"/>
    <p:restoredTop sz="61321" autoAdjust="0"/>
  </p:normalViewPr>
  <p:slideViewPr>
    <p:cSldViewPr snapToGrid="0">
      <p:cViewPr varScale="1">
        <p:scale>
          <a:sx n="50" d="100"/>
          <a:sy n="50" d="100"/>
        </p:scale>
        <p:origin x="1934" y="26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E86E2A2-0C6E-4455-B267-51933B7AD55B}" type="doc">
      <dgm:prSet loTypeId="urn:microsoft.com/office/officeart/2008/layout/LinedList" loCatId="list" qsTypeId="urn:microsoft.com/office/officeart/2005/8/quickstyle/simple1" qsCatId="simple" csTypeId="urn:microsoft.com/office/officeart/2005/8/colors/accent3_2" csCatId="accent3" phldr="1"/>
      <dgm:spPr/>
      <dgm:t>
        <a:bodyPr/>
        <a:lstStyle/>
        <a:p>
          <a:endParaRPr lang="en-US"/>
        </a:p>
      </dgm:t>
    </dgm:pt>
    <dgm:pt modelId="{D0BFECE4-89BF-4081-A35A-BF5A375502DE}">
      <dgm:prSet/>
      <dgm:spPr/>
      <dgm:t>
        <a:bodyPr/>
        <a:lstStyle/>
        <a:p>
          <a:r>
            <a:rPr lang="en-US" b="0" i="0" baseline="0"/>
            <a:t>Vertical jump </a:t>
          </a:r>
          <a:endParaRPr lang="en-US"/>
        </a:p>
      </dgm:t>
    </dgm:pt>
    <dgm:pt modelId="{7643C7E5-B737-415F-951A-CCDB3ACF793E}" type="parTrans" cxnId="{C01AC01A-4005-4C20-ADED-B19825D25A5F}">
      <dgm:prSet/>
      <dgm:spPr/>
      <dgm:t>
        <a:bodyPr/>
        <a:lstStyle/>
        <a:p>
          <a:endParaRPr lang="en-US"/>
        </a:p>
      </dgm:t>
    </dgm:pt>
    <dgm:pt modelId="{32A5E595-A8CB-4102-B1ED-F8ACFB5D8177}" type="sibTrans" cxnId="{C01AC01A-4005-4C20-ADED-B19825D25A5F}">
      <dgm:prSet/>
      <dgm:spPr/>
      <dgm:t>
        <a:bodyPr/>
        <a:lstStyle/>
        <a:p>
          <a:endParaRPr lang="en-US"/>
        </a:p>
      </dgm:t>
    </dgm:pt>
    <dgm:pt modelId="{F6AAF2F3-0E25-46F7-AB83-C9E56D29C63D}">
      <dgm:prSet/>
      <dgm:spPr/>
      <dgm:t>
        <a:bodyPr/>
        <a:lstStyle/>
        <a:p>
          <a:r>
            <a:rPr lang="en-US" b="0" i="0" baseline="0"/>
            <a:t>Performance influenced by joint kinematics, angular displacement, and force production</a:t>
          </a:r>
          <a:endParaRPr lang="en-US"/>
        </a:p>
      </dgm:t>
    </dgm:pt>
    <dgm:pt modelId="{7B23ECDD-1DF4-4A91-9CC7-EA7309B65778}" type="parTrans" cxnId="{C8FAB0C7-AF1E-4343-9226-12A35D9CEE28}">
      <dgm:prSet/>
      <dgm:spPr/>
      <dgm:t>
        <a:bodyPr/>
        <a:lstStyle/>
        <a:p>
          <a:endParaRPr lang="en-US"/>
        </a:p>
      </dgm:t>
    </dgm:pt>
    <dgm:pt modelId="{779C065A-88EF-42BE-B143-66640E9F8788}" type="sibTrans" cxnId="{C8FAB0C7-AF1E-4343-9226-12A35D9CEE28}">
      <dgm:prSet/>
      <dgm:spPr/>
      <dgm:t>
        <a:bodyPr/>
        <a:lstStyle/>
        <a:p>
          <a:endParaRPr lang="en-US"/>
        </a:p>
      </dgm:t>
    </dgm:pt>
    <dgm:pt modelId="{378D9ABD-6AB9-41A9-9D3E-4EA78E0EA87A}">
      <dgm:prSet/>
      <dgm:spPr/>
      <dgm:t>
        <a:bodyPr/>
        <a:lstStyle/>
        <a:p>
          <a:r>
            <a:rPr lang="en-US" b="0" i="0" baseline="0" dirty="0"/>
            <a:t>Asymmetries may reduce performance and increase injury risk</a:t>
          </a:r>
          <a:endParaRPr lang="en-US" dirty="0"/>
        </a:p>
      </dgm:t>
    </dgm:pt>
    <dgm:pt modelId="{4ECAFF1F-F5F0-4934-831E-4535224D7D5C}" type="parTrans" cxnId="{0BEB45D1-C361-4D82-A69A-F9325ED36ACA}">
      <dgm:prSet/>
      <dgm:spPr/>
      <dgm:t>
        <a:bodyPr/>
        <a:lstStyle/>
        <a:p>
          <a:endParaRPr lang="en-US"/>
        </a:p>
      </dgm:t>
    </dgm:pt>
    <dgm:pt modelId="{0847118A-F255-4D02-B3D0-6F54F042BE09}" type="sibTrans" cxnId="{0BEB45D1-C361-4D82-A69A-F9325ED36ACA}">
      <dgm:prSet/>
      <dgm:spPr/>
      <dgm:t>
        <a:bodyPr/>
        <a:lstStyle/>
        <a:p>
          <a:endParaRPr lang="en-US"/>
        </a:p>
      </dgm:t>
    </dgm:pt>
    <dgm:pt modelId="{DFC5C3D1-7461-4664-8044-AFAC13A9D0C8}">
      <dgm:prSet/>
      <dgm:spPr/>
      <dgm:t>
        <a:bodyPr/>
        <a:lstStyle/>
        <a:p>
          <a:r>
            <a:rPr lang="en-US" b="0" i="0" baseline="0"/>
            <a:t>Force platform is effective for assessing jump mechanics</a:t>
          </a:r>
          <a:endParaRPr lang="en-US"/>
        </a:p>
      </dgm:t>
    </dgm:pt>
    <dgm:pt modelId="{87D9D4DB-06C9-41DF-8B04-6F9B466EF5B6}" type="parTrans" cxnId="{C780E35C-D0CD-4F3F-9591-271C88F257C9}">
      <dgm:prSet/>
      <dgm:spPr/>
      <dgm:t>
        <a:bodyPr/>
        <a:lstStyle/>
        <a:p>
          <a:endParaRPr lang="en-US"/>
        </a:p>
      </dgm:t>
    </dgm:pt>
    <dgm:pt modelId="{3FC619C1-2527-4993-ABEE-2C58442F5777}" type="sibTrans" cxnId="{C780E35C-D0CD-4F3F-9591-271C88F257C9}">
      <dgm:prSet/>
      <dgm:spPr/>
      <dgm:t>
        <a:bodyPr/>
        <a:lstStyle/>
        <a:p>
          <a:endParaRPr lang="en-US"/>
        </a:p>
      </dgm:t>
    </dgm:pt>
    <dgm:pt modelId="{ED0E2E34-B2DD-476A-A9AE-A25C38EFB231}">
      <dgm:prSet/>
      <dgm:spPr/>
      <dgm:t>
        <a:bodyPr/>
        <a:lstStyle/>
        <a:p>
          <a:r>
            <a:rPr lang="en-US" b="0" i="0" baseline="0"/>
            <a:t>Study focuses on knee angle, movement symmetry, and angular displacement</a:t>
          </a:r>
          <a:endParaRPr lang="en-US"/>
        </a:p>
      </dgm:t>
    </dgm:pt>
    <dgm:pt modelId="{429B26A6-CC76-47FF-B1BD-6338F775C761}" type="parTrans" cxnId="{3076F813-3968-4854-8DA8-7D03FC4E03E4}">
      <dgm:prSet/>
      <dgm:spPr/>
      <dgm:t>
        <a:bodyPr/>
        <a:lstStyle/>
        <a:p>
          <a:endParaRPr lang="en-US"/>
        </a:p>
      </dgm:t>
    </dgm:pt>
    <dgm:pt modelId="{91AFAE77-5C19-4EBF-9697-C7704B414B0D}" type="sibTrans" cxnId="{3076F813-3968-4854-8DA8-7D03FC4E03E4}">
      <dgm:prSet/>
      <dgm:spPr/>
      <dgm:t>
        <a:bodyPr/>
        <a:lstStyle/>
        <a:p>
          <a:endParaRPr lang="en-US"/>
        </a:p>
      </dgm:t>
    </dgm:pt>
    <dgm:pt modelId="{296C3DFC-8F90-4710-A74E-7D50C2723DA8}" type="pres">
      <dgm:prSet presAssocID="{7E86E2A2-0C6E-4455-B267-51933B7AD55B}" presName="vert0" presStyleCnt="0">
        <dgm:presLayoutVars>
          <dgm:dir/>
          <dgm:animOne val="branch"/>
          <dgm:animLvl val="lvl"/>
        </dgm:presLayoutVars>
      </dgm:prSet>
      <dgm:spPr/>
    </dgm:pt>
    <dgm:pt modelId="{C6B5AFD9-C030-47DD-8B9E-95353E7BE6F8}" type="pres">
      <dgm:prSet presAssocID="{D0BFECE4-89BF-4081-A35A-BF5A375502DE}" presName="thickLine" presStyleLbl="alignNode1" presStyleIdx="0" presStyleCnt="5"/>
      <dgm:spPr/>
    </dgm:pt>
    <dgm:pt modelId="{7B7509AA-B294-4FD9-AF45-80B09E283DC8}" type="pres">
      <dgm:prSet presAssocID="{D0BFECE4-89BF-4081-A35A-BF5A375502DE}" presName="horz1" presStyleCnt="0"/>
      <dgm:spPr/>
    </dgm:pt>
    <dgm:pt modelId="{6BC28B69-24C3-45E5-8DBF-F25C9C0C8C13}" type="pres">
      <dgm:prSet presAssocID="{D0BFECE4-89BF-4081-A35A-BF5A375502DE}" presName="tx1" presStyleLbl="revTx" presStyleIdx="0" presStyleCnt="5"/>
      <dgm:spPr/>
    </dgm:pt>
    <dgm:pt modelId="{B3BCE232-AB38-46DB-9840-D2224B2A6C50}" type="pres">
      <dgm:prSet presAssocID="{D0BFECE4-89BF-4081-A35A-BF5A375502DE}" presName="vert1" presStyleCnt="0"/>
      <dgm:spPr/>
    </dgm:pt>
    <dgm:pt modelId="{98CFEC3F-9FD0-4768-87E8-6EB5AD8CBE2B}" type="pres">
      <dgm:prSet presAssocID="{F6AAF2F3-0E25-46F7-AB83-C9E56D29C63D}" presName="thickLine" presStyleLbl="alignNode1" presStyleIdx="1" presStyleCnt="5"/>
      <dgm:spPr/>
    </dgm:pt>
    <dgm:pt modelId="{BD2A45EE-5B1D-4559-962B-B3ED5FEDB5E2}" type="pres">
      <dgm:prSet presAssocID="{F6AAF2F3-0E25-46F7-AB83-C9E56D29C63D}" presName="horz1" presStyleCnt="0"/>
      <dgm:spPr/>
    </dgm:pt>
    <dgm:pt modelId="{5FA9D793-7A97-4515-B086-9CC3680F3530}" type="pres">
      <dgm:prSet presAssocID="{F6AAF2F3-0E25-46F7-AB83-C9E56D29C63D}" presName="tx1" presStyleLbl="revTx" presStyleIdx="1" presStyleCnt="5"/>
      <dgm:spPr/>
    </dgm:pt>
    <dgm:pt modelId="{E69E6FC9-EAAB-4942-B5F5-4BEF0E923187}" type="pres">
      <dgm:prSet presAssocID="{F6AAF2F3-0E25-46F7-AB83-C9E56D29C63D}" presName="vert1" presStyleCnt="0"/>
      <dgm:spPr/>
    </dgm:pt>
    <dgm:pt modelId="{8FA19DFA-8A1C-4F21-ABCC-2634501265A3}" type="pres">
      <dgm:prSet presAssocID="{378D9ABD-6AB9-41A9-9D3E-4EA78E0EA87A}" presName="thickLine" presStyleLbl="alignNode1" presStyleIdx="2" presStyleCnt="5"/>
      <dgm:spPr/>
    </dgm:pt>
    <dgm:pt modelId="{467E30DA-5B7C-40A5-A540-7DF233136A14}" type="pres">
      <dgm:prSet presAssocID="{378D9ABD-6AB9-41A9-9D3E-4EA78E0EA87A}" presName="horz1" presStyleCnt="0"/>
      <dgm:spPr/>
    </dgm:pt>
    <dgm:pt modelId="{C6F15EC5-7C7B-42A5-9347-DE45EFFB35ED}" type="pres">
      <dgm:prSet presAssocID="{378D9ABD-6AB9-41A9-9D3E-4EA78E0EA87A}" presName="tx1" presStyleLbl="revTx" presStyleIdx="2" presStyleCnt="5"/>
      <dgm:spPr/>
    </dgm:pt>
    <dgm:pt modelId="{EEFF62FD-90AC-4243-B990-F67346451E5A}" type="pres">
      <dgm:prSet presAssocID="{378D9ABD-6AB9-41A9-9D3E-4EA78E0EA87A}" presName="vert1" presStyleCnt="0"/>
      <dgm:spPr/>
    </dgm:pt>
    <dgm:pt modelId="{5C3D11DA-9959-4762-98D0-ECD64B67B184}" type="pres">
      <dgm:prSet presAssocID="{DFC5C3D1-7461-4664-8044-AFAC13A9D0C8}" presName="thickLine" presStyleLbl="alignNode1" presStyleIdx="3" presStyleCnt="5"/>
      <dgm:spPr/>
    </dgm:pt>
    <dgm:pt modelId="{00997FBF-8B66-4A84-9098-03FEC7D97F64}" type="pres">
      <dgm:prSet presAssocID="{DFC5C3D1-7461-4664-8044-AFAC13A9D0C8}" presName="horz1" presStyleCnt="0"/>
      <dgm:spPr/>
    </dgm:pt>
    <dgm:pt modelId="{1A36D2C6-58DB-4BCD-B419-7F9791834F31}" type="pres">
      <dgm:prSet presAssocID="{DFC5C3D1-7461-4664-8044-AFAC13A9D0C8}" presName="tx1" presStyleLbl="revTx" presStyleIdx="3" presStyleCnt="5"/>
      <dgm:spPr/>
    </dgm:pt>
    <dgm:pt modelId="{87F12F48-6C6D-4FFB-871A-B57519CAC2F1}" type="pres">
      <dgm:prSet presAssocID="{DFC5C3D1-7461-4664-8044-AFAC13A9D0C8}" presName="vert1" presStyleCnt="0"/>
      <dgm:spPr/>
    </dgm:pt>
    <dgm:pt modelId="{A32E6E89-A107-47EA-9DD3-0E2F5345CFEB}" type="pres">
      <dgm:prSet presAssocID="{ED0E2E34-B2DD-476A-A9AE-A25C38EFB231}" presName="thickLine" presStyleLbl="alignNode1" presStyleIdx="4" presStyleCnt="5"/>
      <dgm:spPr/>
    </dgm:pt>
    <dgm:pt modelId="{88882A31-BC62-4915-B35D-758788FD66E3}" type="pres">
      <dgm:prSet presAssocID="{ED0E2E34-B2DD-476A-A9AE-A25C38EFB231}" presName="horz1" presStyleCnt="0"/>
      <dgm:spPr/>
    </dgm:pt>
    <dgm:pt modelId="{DBC158EE-DB83-49CB-82F6-E1723D2CAF79}" type="pres">
      <dgm:prSet presAssocID="{ED0E2E34-B2DD-476A-A9AE-A25C38EFB231}" presName="tx1" presStyleLbl="revTx" presStyleIdx="4" presStyleCnt="5"/>
      <dgm:spPr/>
    </dgm:pt>
    <dgm:pt modelId="{234940C9-1699-4355-9E73-2F8F0C32330B}" type="pres">
      <dgm:prSet presAssocID="{ED0E2E34-B2DD-476A-A9AE-A25C38EFB231}" presName="vert1" presStyleCnt="0"/>
      <dgm:spPr/>
    </dgm:pt>
  </dgm:ptLst>
  <dgm:cxnLst>
    <dgm:cxn modelId="{3076F813-3968-4854-8DA8-7D03FC4E03E4}" srcId="{7E86E2A2-0C6E-4455-B267-51933B7AD55B}" destId="{ED0E2E34-B2DD-476A-A9AE-A25C38EFB231}" srcOrd="4" destOrd="0" parTransId="{429B26A6-CC76-47FF-B1BD-6338F775C761}" sibTransId="{91AFAE77-5C19-4EBF-9697-C7704B414B0D}"/>
    <dgm:cxn modelId="{121B2119-A81C-4F03-BE2F-BF62DA9E7EF8}" type="presOf" srcId="{DFC5C3D1-7461-4664-8044-AFAC13A9D0C8}" destId="{1A36D2C6-58DB-4BCD-B419-7F9791834F31}" srcOrd="0" destOrd="0" presId="urn:microsoft.com/office/officeart/2008/layout/LinedList"/>
    <dgm:cxn modelId="{C01AC01A-4005-4C20-ADED-B19825D25A5F}" srcId="{7E86E2A2-0C6E-4455-B267-51933B7AD55B}" destId="{D0BFECE4-89BF-4081-A35A-BF5A375502DE}" srcOrd="0" destOrd="0" parTransId="{7643C7E5-B737-415F-951A-CCDB3ACF793E}" sibTransId="{32A5E595-A8CB-4102-B1ED-F8ACFB5D8177}"/>
    <dgm:cxn modelId="{A6047737-E479-4A2C-991A-7AD86C21E7A4}" type="presOf" srcId="{D0BFECE4-89BF-4081-A35A-BF5A375502DE}" destId="{6BC28B69-24C3-45E5-8DBF-F25C9C0C8C13}" srcOrd="0" destOrd="0" presId="urn:microsoft.com/office/officeart/2008/layout/LinedList"/>
    <dgm:cxn modelId="{C780E35C-D0CD-4F3F-9591-271C88F257C9}" srcId="{7E86E2A2-0C6E-4455-B267-51933B7AD55B}" destId="{DFC5C3D1-7461-4664-8044-AFAC13A9D0C8}" srcOrd="3" destOrd="0" parTransId="{87D9D4DB-06C9-41DF-8B04-6F9B466EF5B6}" sibTransId="{3FC619C1-2527-4993-ABEE-2C58442F5777}"/>
    <dgm:cxn modelId="{EDBB857A-FA91-4945-BB8B-52D8624654CE}" type="presOf" srcId="{F6AAF2F3-0E25-46F7-AB83-C9E56D29C63D}" destId="{5FA9D793-7A97-4515-B086-9CC3680F3530}" srcOrd="0" destOrd="0" presId="urn:microsoft.com/office/officeart/2008/layout/LinedList"/>
    <dgm:cxn modelId="{4669D7C5-EEE1-4F3D-9510-D89151733D7B}" type="presOf" srcId="{ED0E2E34-B2DD-476A-A9AE-A25C38EFB231}" destId="{DBC158EE-DB83-49CB-82F6-E1723D2CAF79}" srcOrd="0" destOrd="0" presId="urn:microsoft.com/office/officeart/2008/layout/LinedList"/>
    <dgm:cxn modelId="{C8FAB0C7-AF1E-4343-9226-12A35D9CEE28}" srcId="{7E86E2A2-0C6E-4455-B267-51933B7AD55B}" destId="{F6AAF2F3-0E25-46F7-AB83-C9E56D29C63D}" srcOrd="1" destOrd="0" parTransId="{7B23ECDD-1DF4-4A91-9CC7-EA7309B65778}" sibTransId="{779C065A-88EF-42BE-B143-66640E9F8788}"/>
    <dgm:cxn modelId="{0BEB45D1-C361-4D82-A69A-F9325ED36ACA}" srcId="{7E86E2A2-0C6E-4455-B267-51933B7AD55B}" destId="{378D9ABD-6AB9-41A9-9D3E-4EA78E0EA87A}" srcOrd="2" destOrd="0" parTransId="{4ECAFF1F-F5F0-4934-831E-4535224D7D5C}" sibTransId="{0847118A-F255-4D02-B3D0-6F54F042BE09}"/>
    <dgm:cxn modelId="{2EB0B5D6-2B7B-4210-8A7C-07A07DDA777D}" type="presOf" srcId="{378D9ABD-6AB9-41A9-9D3E-4EA78E0EA87A}" destId="{C6F15EC5-7C7B-42A5-9347-DE45EFFB35ED}" srcOrd="0" destOrd="0" presId="urn:microsoft.com/office/officeart/2008/layout/LinedList"/>
    <dgm:cxn modelId="{195684E0-7706-4CEC-96C9-3BCDB0AB62B2}" type="presOf" srcId="{7E86E2A2-0C6E-4455-B267-51933B7AD55B}" destId="{296C3DFC-8F90-4710-A74E-7D50C2723DA8}" srcOrd="0" destOrd="0" presId="urn:microsoft.com/office/officeart/2008/layout/LinedList"/>
    <dgm:cxn modelId="{68AF2735-0C40-40C0-89C2-8D0A13C6DF6B}" type="presParOf" srcId="{296C3DFC-8F90-4710-A74E-7D50C2723DA8}" destId="{C6B5AFD9-C030-47DD-8B9E-95353E7BE6F8}" srcOrd="0" destOrd="0" presId="urn:microsoft.com/office/officeart/2008/layout/LinedList"/>
    <dgm:cxn modelId="{460E9B82-8C2F-40E5-9F9C-44AA7C9EEAE7}" type="presParOf" srcId="{296C3DFC-8F90-4710-A74E-7D50C2723DA8}" destId="{7B7509AA-B294-4FD9-AF45-80B09E283DC8}" srcOrd="1" destOrd="0" presId="urn:microsoft.com/office/officeart/2008/layout/LinedList"/>
    <dgm:cxn modelId="{A252AA41-A5F1-4A9E-B8E4-A0D287AC14E7}" type="presParOf" srcId="{7B7509AA-B294-4FD9-AF45-80B09E283DC8}" destId="{6BC28B69-24C3-45E5-8DBF-F25C9C0C8C13}" srcOrd="0" destOrd="0" presId="urn:microsoft.com/office/officeart/2008/layout/LinedList"/>
    <dgm:cxn modelId="{9983E431-3472-4BAE-BEFF-B62F38D77710}" type="presParOf" srcId="{7B7509AA-B294-4FD9-AF45-80B09E283DC8}" destId="{B3BCE232-AB38-46DB-9840-D2224B2A6C50}" srcOrd="1" destOrd="0" presId="urn:microsoft.com/office/officeart/2008/layout/LinedList"/>
    <dgm:cxn modelId="{DD8E0567-72ED-4F35-88C3-DD5D80D9E655}" type="presParOf" srcId="{296C3DFC-8F90-4710-A74E-7D50C2723DA8}" destId="{98CFEC3F-9FD0-4768-87E8-6EB5AD8CBE2B}" srcOrd="2" destOrd="0" presId="urn:microsoft.com/office/officeart/2008/layout/LinedList"/>
    <dgm:cxn modelId="{2C2B3781-1315-4F01-B9B4-04EB00A58635}" type="presParOf" srcId="{296C3DFC-8F90-4710-A74E-7D50C2723DA8}" destId="{BD2A45EE-5B1D-4559-962B-B3ED5FEDB5E2}" srcOrd="3" destOrd="0" presId="urn:microsoft.com/office/officeart/2008/layout/LinedList"/>
    <dgm:cxn modelId="{EC629E0A-C51E-4348-B720-A90CFDD49421}" type="presParOf" srcId="{BD2A45EE-5B1D-4559-962B-B3ED5FEDB5E2}" destId="{5FA9D793-7A97-4515-B086-9CC3680F3530}" srcOrd="0" destOrd="0" presId="urn:microsoft.com/office/officeart/2008/layout/LinedList"/>
    <dgm:cxn modelId="{58203CBF-E033-4884-9F97-B44E7A861259}" type="presParOf" srcId="{BD2A45EE-5B1D-4559-962B-B3ED5FEDB5E2}" destId="{E69E6FC9-EAAB-4942-B5F5-4BEF0E923187}" srcOrd="1" destOrd="0" presId="urn:microsoft.com/office/officeart/2008/layout/LinedList"/>
    <dgm:cxn modelId="{11FDBFC7-933D-497D-AA76-DE015558A234}" type="presParOf" srcId="{296C3DFC-8F90-4710-A74E-7D50C2723DA8}" destId="{8FA19DFA-8A1C-4F21-ABCC-2634501265A3}" srcOrd="4" destOrd="0" presId="urn:microsoft.com/office/officeart/2008/layout/LinedList"/>
    <dgm:cxn modelId="{6BB5D934-51FE-49C6-B761-7E452C1ED4A9}" type="presParOf" srcId="{296C3DFC-8F90-4710-A74E-7D50C2723DA8}" destId="{467E30DA-5B7C-40A5-A540-7DF233136A14}" srcOrd="5" destOrd="0" presId="urn:microsoft.com/office/officeart/2008/layout/LinedList"/>
    <dgm:cxn modelId="{3226F582-6E26-4DB3-875D-0E7E60B4FE0A}" type="presParOf" srcId="{467E30DA-5B7C-40A5-A540-7DF233136A14}" destId="{C6F15EC5-7C7B-42A5-9347-DE45EFFB35ED}" srcOrd="0" destOrd="0" presId="urn:microsoft.com/office/officeart/2008/layout/LinedList"/>
    <dgm:cxn modelId="{43308C35-9712-47CD-A958-FD0729921FFC}" type="presParOf" srcId="{467E30DA-5B7C-40A5-A540-7DF233136A14}" destId="{EEFF62FD-90AC-4243-B990-F67346451E5A}" srcOrd="1" destOrd="0" presId="urn:microsoft.com/office/officeart/2008/layout/LinedList"/>
    <dgm:cxn modelId="{86E909F5-83A0-4106-83CA-12E9D1289704}" type="presParOf" srcId="{296C3DFC-8F90-4710-A74E-7D50C2723DA8}" destId="{5C3D11DA-9959-4762-98D0-ECD64B67B184}" srcOrd="6" destOrd="0" presId="urn:microsoft.com/office/officeart/2008/layout/LinedList"/>
    <dgm:cxn modelId="{03996341-692B-4F88-BAC9-3F882CD522DE}" type="presParOf" srcId="{296C3DFC-8F90-4710-A74E-7D50C2723DA8}" destId="{00997FBF-8B66-4A84-9098-03FEC7D97F64}" srcOrd="7" destOrd="0" presId="urn:microsoft.com/office/officeart/2008/layout/LinedList"/>
    <dgm:cxn modelId="{CDB2AE75-FB1D-4D21-8DDA-C0C6866178DE}" type="presParOf" srcId="{00997FBF-8B66-4A84-9098-03FEC7D97F64}" destId="{1A36D2C6-58DB-4BCD-B419-7F9791834F31}" srcOrd="0" destOrd="0" presId="urn:microsoft.com/office/officeart/2008/layout/LinedList"/>
    <dgm:cxn modelId="{3313E2DD-28CA-4FCA-B5BF-C4B3AF5D483D}" type="presParOf" srcId="{00997FBF-8B66-4A84-9098-03FEC7D97F64}" destId="{87F12F48-6C6D-4FFB-871A-B57519CAC2F1}" srcOrd="1" destOrd="0" presId="urn:microsoft.com/office/officeart/2008/layout/LinedList"/>
    <dgm:cxn modelId="{45CEC8F5-2124-45B5-9576-051D08F94F03}" type="presParOf" srcId="{296C3DFC-8F90-4710-A74E-7D50C2723DA8}" destId="{A32E6E89-A107-47EA-9DD3-0E2F5345CFEB}" srcOrd="8" destOrd="0" presId="urn:microsoft.com/office/officeart/2008/layout/LinedList"/>
    <dgm:cxn modelId="{4E2A0637-1718-491A-8FF4-650038A6C60D}" type="presParOf" srcId="{296C3DFC-8F90-4710-A74E-7D50C2723DA8}" destId="{88882A31-BC62-4915-B35D-758788FD66E3}" srcOrd="9" destOrd="0" presId="urn:microsoft.com/office/officeart/2008/layout/LinedList"/>
    <dgm:cxn modelId="{33F41106-90BF-40B6-932F-23A51E7E8335}" type="presParOf" srcId="{88882A31-BC62-4915-B35D-758788FD66E3}" destId="{DBC158EE-DB83-49CB-82F6-E1723D2CAF79}" srcOrd="0" destOrd="0" presId="urn:microsoft.com/office/officeart/2008/layout/LinedList"/>
    <dgm:cxn modelId="{1457F614-3DD7-44AA-A265-61A4299EAE60}" type="presParOf" srcId="{88882A31-BC62-4915-B35D-758788FD66E3}" destId="{234940C9-1699-4355-9E73-2F8F0C32330B}"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CEB820B-CB71-47D6-908F-D729A7F0FEC4}"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6E29817A-DEA1-4CB8-85CF-087E2D299563}">
      <dgm:prSet custT="1"/>
      <dgm:spPr/>
      <dgm:t>
        <a:bodyPr/>
        <a:lstStyle/>
        <a:p>
          <a:r>
            <a:rPr lang="en-GB" sz="3200" dirty="0"/>
            <a:t>1</a:t>
          </a:r>
          <a:r>
            <a:rPr lang="en-GB" sz="3000" dirty="0"/>
            <a:t> Recreational athlete </a:t>
          </a:r>
          <a:endParaRPr lang="en-US" sz="3000" dirty="0"/>
        </a:p>
      </dgm:t>
    </dgm:pt>
    <dgm:pt modelId="{DDD6A46D-9545-42E0-ACE4-22F3ABFD1908}" type="parTrans" cxnId="{DFA15C79-D1B8-48E9-9F83-B9228722332D}">
      <dgm:prSet/>
      <dgm:spPr/>
      <dgm:t>
        <a:bodyPr/>
        <a:lstStyle/>
        <a:p>
          <a:endParaRPr lang="en-US"/>
        </a:p>
      </dgm:t>
    </dgm:pt>
    <dgm:pt modelId="{2306E0A8-CA08-4F79-8761-E8471B15446A}" type="sibTrans" cxnId="{DFA15C79-D1B8-48E9-9F83-B9228722332D}">
      <dgm:prSet/>
      <dgm:spPr/>
      <dgm:t>
        <a:bodyPr/>
        <a:lstStyle/>
        <a:p>
          <a:endParaRPr lang="en-US"/>
        </a:p>
      </dgm:t>
    </dgm:pt>
    <dgm:pt modelId="{7479E62E-0530-4337-8368-6CA30AD35B0C}">
      <dgm:prSet/>
      <dgm:spPr/>
      <dgm:t>
        <a:bodyPr/>
        <a:lstStyle/>
        <a:p>
          <a:r>
            <a:rPr lang="en-GB"/>
            <a:t>Equipment:</a:t>
          </a:r>
          <a:endParaRPr lang="en-US"/>
        </a:p>
      </dgm:t>
    </dgm:pt>
    <dgm:pt modelId="{7CE7ECD7-5939-4C39-9A98-0A8F762987FD}" type="parTrans" cxnId="{F440E8CD-88B0-4411-A71D-397EB0844883}">
      <dgm:prSet/>
      <dgm:spPr/>
      <dgm:t>
        <a:bodyPr/>
        <a:lstStyle/>
        <a:p>
          <a:endParaRPr lang="en-US"/>
        </a:p>
      </dgm:t>
    </dgm:pt>
    <dgm:pt modelId="{461565B2-ADC5-4471-AF3D-15D765E9418D}" type="sibTrans" cxnId="{F440E8CD-88B0-4411-A71D-397EB0844883}">
      <dgm:prSet/>
      <dgm:spPr/>
      <dgm:t>
        <a:bodyPr/>
        <a:lstStyle/>
        <a:p>
          <a:endParaRPr lang="en-US"/>
        </a:p>
      </dgm:t>
    </dgm:pt>
    <dgm:pt modelId="{3349E683-F0E3-40DB-A666-8AC3B6AA3E60}">
      <dgm:prSet/>
      <dgm:spPr/>
      <dgm:t>
        <a:bodyPr/>
        <a:lstStyle/>
        <a:p>
          <a:r>
            <a:rPr lang="en-GB" b="1" dirty="0"/>
            <a:t>Force platform</a:t>
          </a:r>
          <a:r>
            <a:rPr lang="en-GB" dirty="0"/>
            <a:t> (vertical GRF)</a:t>
          </a:r>
          <a:endParaRPr lang="en-US" dirty="0"/>
        </a:p>
      </dgm:t>
    </dgm:pt>
    <dgm:pt modelId="{1D51138A-0E92-47D5-AF7F-26592BE33109}" type="parTrans" cxnId="{82F44779-BCF3-4384-8C22-0192C568F8B8}">
      <dgm:prSet/>
      <dgm:spPr/>
      <dgm:t>
        <a:bodyPr/>
        <a:lstStyle/>
        <a:p>
          <a:endParaRPr lang="en-US"/>
        </a:p>
      </dgm:t>
    </dgm:pt>
    <dgm:pt modelId="{6F7FFF86-4583-4DCB-898E-20671218BA4C}" type="sibTrans" cxnId="{82F44779-BCF3-4384-8C22-0192C568F8B8}">
      <dgm:prSet/>
      <dgm:spPr/>
      <dgm:t>
        <a:bodyPr/>
        <a:lstStyle/>
        <a:p>
          <a:endParaRPr lang="en-US"/>
        </a:p>
      </dgm:t>
    </dgm:pt>
    <dgm:pt modelId="{9713C676-DE6F-48FD-BD3D-882909920A9E}">
      <dgm:prSet/>
      <dgm:spPr/>
      <dgm:t>
        <a:bodyPr/>
        <a:lstStyle/>
        <a:p>
          <a:r>
            <a:rPr lang="en-GB" b="1"/>
            <a:t>Video analysis software</a:t>
          </a:r>
          <a:r>
            <a:rPr lang="en-GB"/>
            <a:t> (e.g., Kinovea)</a:t>
          </a:r>
          <a:endParaRPr lang="en-US"/>
        </a:p>
      </dgm:t>
    </dgm:pt>
    <dgm:pt modelId="{2C33F7A2-9AE0-445B-B6EC-922A0110216B}" type="parTrans" cxnId="{2CBD9BA7-2353-493E-96E0-0CCC304E4E2A}">
      <dgm:prSet/>
      <dgm:spPr/>
      <dgm:t>
        <a:bodyPr/>
        <a:lstStyle/>
        <a:p>
          <a:endParaRPr lang="en-US"/>
        </a:p>
      </dgm:t>
    </dgm:pt>
    <dgm:pt modelId="{FCDD1E81-D7C1-418C-AD26-967BEB39407A}" type="sibTrans" cxnId="{2CBD9BA7-2353-493E-96E0-0CCC304E4E2A}">
      <dgm:prSet/>
      <dgm:spPr/>
      <dgm:t>
        <a:bodyPr/>
        <a:lstStyle/>
        <a:p>
          <a:endParaRPr lang="en-US"/>
        </a:p>
      </dgm:t>
    </dgm:pt>
    <dgm:pt modelId="{1177C37D-99B8-4252-9FC1-4A6EC28F3ED4}">
      <dgm:prSet/>
      <dgm:spPr/>
      <dgm:t>
        <a:bodyPr/>
        <a:lstStyle/>
        <a:p>
          <a:r>
            <a:rPr lang="en-GB"/>
            <a:t>Procedure:</a:t>
          </a:r>
          <a:endParaRPr lang="en-US"/>
        </a:p>
      </dgm:t>
    </dgm:pt>
    <dgm:pt modelId="{BCD63F23-02E6-4D70-BED7-9EBF45F73991}" type="parTrans" cxnId="{5565AEB0-666D-44FA-932D-27DD8356664B}">
      <dgm:prSet/>
      <dgm:spPr/>
      <dgm:t>
        <a:bodyPr/>
        <a:lstStyle/>
        <a:p>
          <a:endParaRPr lang="en-US"/>
        </a:p>
      </dgm:t>
    </dgm:pt>
    <dgm:pt modelId="{D3261F11-079A-4A23-AF97-079DA5576528}" type="sibTrans" cxnId="{5565AEB0-666D-44FA-932D-27DD8356664B}">
      <dgm:prSet/>
      <dgm:spPr/>
      <dgm:t>
        <a:bodyPr/>
        <a:lstStyle/>
        <a:p>
          <a:endParaRPr lang="en-US"/>
        </a:p>
      </dgm:t>
    </dgm:pt>
    <dgm:pt modelId="{90BE9F30-E3A6-4227-9D49-11074C418E38}">
      <dgm:prSet/>
      <dgm:spPr/>
      <dgm:t>
        <a:bodyPr/>
        <a:lstStyle/>
        <a:p>
          <a:r>
            <a:rPr lang="en-GB"/>
            <a:t>Warm-up</a:t>
          </a:r>
          <a:endParaRPr lang="en-US"/>
        </a:p>
      </dgm:t>
    </dgm:pt>
    <dgm:pt modelId="{4AA53C5F-CE18-4536-ABB1-538B7DB07D00}" type="parTrans" cxnId="{3D20CB0A-9FBE-4043-B63D-EA3DFA8476DD}">
      <dgm:prSet/>
      <dgm:spPr/>
      <dgm:t>
        <a:bodyPr/>
        <a:lstStyle/>
        <a:p>
          <a:endParaRPr lang="en-US"/>
        </a:p>
      </dgm:t>
    </dgm:pt>
    <dgm:pt modelId="{98459908-EA44-43EE-95D1-9579E8AFDB79}" type="sibTrans" cxnId="{3D20CB0A-9FBE-4043-B63D-EA3DFA8476DD}">
      <dgm:prSet/>
      <dgm:spPr/>
      <dgm:t>
        <a:bodyPr/>
        <a:lstStyle/>
        <a:p>
          <a:endParaRPr lang="en-US"/>
        </a:p>
      </dgm:t>
    </dgm:pt>
    <dgm:pt modelId="{A150EB11-C473-4FCC-A987-0524F50C3AEA}">
      <dgm:prSet/>
      <dgm:spPr/>
      <dgm:t>
        <a:bodyPr/>
        <a:lstStyle/>
        <a:p>
          <a:r>
            <a:rPr lang="en-GB" dirty="0"/>
            <a:t>3 vertical jumps recorded</a:t>
          </a:r>
          <a:endParaRPr lang="en-US" dirty="0"/>
        </a:p>
      </dgm:t>
    </dgm:pt>
    <dgm:pt modelId="{791A13A6-6A86-44C8-8ACA-E57D45FE561B}" type="parTrans" cxnId="{590C5B19-5ABF-4361-B9FF-252284240598}">
      <dgm:prSet/>
      <dgm:spPr/>
      <dgm:t>
        <a:bodyPr/>
        <a:lstStyle/>
        <a:p>
          <a:endParaRPr lang="en-US"/>
        </a:p>
      </dgm:t>
    </dgm:pt>
    <dgm:pt modelId="{C486431E-9CDE-4C0D-86DA-D5F986537FC5}" type="sibTrans" cxnId="{590C5B19-5ABF-4361-B9FF-252284240598}">
      <dgm:prSet/>
      <dgm:spPr/>
      <dgm:t>
        <a:bodyPr/>
        <a:lstStyle/>
        <a:p>
          <a:endParaRPr lang="en-US"/>
        </a:p>
      </dgm:t>
    </dgm:pt>
    <dgm:pt modelId="{520F595A-8656-4E23-9A73-EC8261E335DF}">
      <dgm:prSet/>
      <dgm:spPr/>
      <dgm:t>
        <a:bodyPr/>
        <a:lstStyle/>
        <a:p>
          <a:r>
            <a:rPr lang="en-GB"/>
            <a:t>2D camera placed sagittally and frontally</a:t>
          </a:r>
          <a:endParaRPr lang="en-US"/>
        </a:p>
      </dgm:t>
    </dgm:pt>
    <dgm:pt modelId="{E2489400-5D94-407D-9E07-99797149DBF6}" type="parTrans" cxnId="{29E6DFBC-EB34-4DC5-8947-29911DAFCD98}">
      <dgm:prSet/>
      <dgm:spPr/>
      <dgm:t>
        <a:bodyPr/>
        <a:lstStyle/>
        <a:p>
          <a:endParaRPr lang="en-US"/>
        </a:p>
      </dgm:t>
    </dgm:pt>
    <dgm:pt modelId="{B967CDFA-6BA1-4A57-8A97-09DCAA2BCC2D}" type="sibTrans" cxnId="{29E6DFBC-EB34-4DC5-8947-29911DAFCD98}">
      <dgm:prSet/>
      <dgm:spPr/>
      <dgm:t>
        <a:bodyPr/>
        <a:lstStyle/>
        <a:p>
          <a:endParaRPr lang="en-US"/>
        </a:p>
      </dgm:t>
    </dgm:pt>
    <dgm:pt modelId="{EFF56D8D-89D3-4F1B-B8AC-2A41858C75DD}">
      <dgm:prSet/>
      <dgm:spPr/>
      <dgm:t>
        <a:bodyPr/>
        <a:lstStyle/>
        <a:p>
          <a:r>
            <a:rPr lang="en-GB"/>
            <a:t>Data: Peak force, jump height, knee flexion angle, joint movement path, left/right symmetry</a:t>
          </a:r>
          <a:endParaRPr lang="en-US"/>
        </a:p>
      </dgm:t>
    </dgm:pt>
    <dgm:pt modelId="{49AC7E7F-A0BD-46CF-A32C-E97C54873977}" type="parTrans" cxnId="{9C8ABDB1-F8A8-49D9-8E4F-B031F3C20F1A}">
      <dgm:prSet/>
      <dgm:spPr/>
      <dgm:t>
        <a:bodyPr/>
        <a:lstStyle/>
        <a:p>
          <a:endParaRPr lang="en-US"/>
        </a:p>
      </dgm:t>
    </dgm:pt>
    <dgm:pt modelId="{2E064B5C-641A-452B-A497-A160A212CEE9}" type="sibTrans" cxnId="{9C8ABDB1-F8A8-49D9-8E4F-B031F3C20F1A}">
      <dgm:prSet/>
      <dgm:spPr/>
      <dgm:t>
        <a:bodyPr/>
        <a:lstStyle/>
        <a:p>
          <a:endParaRPr lang="en-US"/>
        </a:p>
      </dgm:t>
    </dgm:pt>
    <dgm:pt modelId="{C35B4911-9A8E-4DD2-B8F4-CB8BF8B4F4CC}" type="pres">
      <dgm:prSet presAssocID="{4CEB820B-CB71-47D6-908F-D729A7F0FEC4}" presName="linear" presStyleCnt="0">
        <dgm:presLayoutVars>
          <dgm:animLvl val="lvl"/>
          <dgm:resizeHandles val="exact"/>
        </dgm:presLayoutVars>
      </dgm:prSet>
      <dgm:spPr/>
    </dgm:pt>
    <dgm:pt modelId="{6A525B9C-0675-4B56-8B93-9C120A791D7A}" type="pres">
      <dgm:prSet presAssocID="{6E29817A-DEA1-4CB8-85CF-087E2D299563}" presName="parentText" presStyleLbl="node1" presStyleIdx="0" presStyleCnt="3">
        <dgm:presLayoutVars>
          <dgm:chMax val="0"/>
          <dgm:bulletEnabled val="1"/>
        </dgm:presLayoutVars>
      </dgm:prSet>
      <dgm:spPr/>
    </dgm:pt>
    <dgm:pt modelId="{427EDECC-8A42-49E8-9EC1-2AC053330C9F}" type="pres">
      <dgm:prSet presAssocID="{2306E0A8-CA08-4F79-8761-E8471B15446A}" presName="spacer" presStyleCnt="0"/>
      <dgm:spPr/>
    </dgm:pt>
    <dgm:pt modelId="{D32B4CB9-1BDF-4B1C-8D8A-D0131CB76C95}" type="pres">
      <dgm:prSet presAssocID="{7479E62E-0530-4337-8368-6CA30AD35B0C}" presName="parentText" presStyleLbl="node1" presStyleIdx="1" presStyleCnt="3">
        <dgm:presLayoutVars>
          <dgm:chMax val="0"/>
          <dgm:bulletEnabled val="1"/>
        </dgm:presLayoutVars>
      </dgm:prSet>
      <dgm:spPr/>
    </dgm:pt>
    <dgm:pt modelId="{C947EBA5-F5D7-47E0-B4AD-A5A3E5C56E30}" type="pres">
      <dgm:prSet presAssocID="{7479E62E-0530-4337-8368-6CA30AD35B0C}" presName="childText" presStyleLbl="revTx" presStyleIdx="0" presStyleCnt="2">
        <dgm:presLayoutVars>
          <dgm:bulletEnabled val="1"/>
        </dgm:presLayoutVars>
      </dgm:prSet>
      <dgm:spPr/>
    </dgm:pt>
    <dgm:pt modelId="{993E770D-880D-4D0D-89EA-B16507283EF9}" type="pres">
      <dgm:prSet presAssocID="{1177C37D-99B8-4252-9FC1-4A6EC28F3ED4}" presName="parentText" presStyleLbl="node1" presStyleIdx="2" presStyleCnt="3">
        <dgm:presLayoutVars>
          <dgm:chMax val="0"/>
          <dgm:bulletEnabled val="1"/>
        </dgm:presLayoutVars>
      </dgm:prSet>
      <dgm:spPr/>
    </dgm:pt>
    <dgm:pt modelId="{15BBAF09-24D4-4501-B561-7DFD2D43D0FF}" type="pres">
      <dgm:prSet presAssocID="{1177C37D-99B8-4252-9FC1-4A6EC28F3ED4}" presName="childText" presStyleLbl="revTx" presStyleIdx="1" presStyleCnt="2">
        <dgm:presLayoutVars>
          <dgm:bulletEnabled val="1"/>
        </dgm:presLayoutVars>
      </dgm:prSet>
      <dgm:spPr/>
    </dgm:pt>
  </dgm:ptLst>
  <dgm:cxnLst>
    <dgm:cxn modelId="{3D20CB0A-9FBE-4043-B63D-EA3DFA8476DD}" srcId="{1177C37D-99B8-4252-9FC1-4A6EC28F3ED4}" destId="{90BE9F30-E3A6-4227-9D49-11074C418E38}" srcOrd="0" destOrd="0" parTransId="{4AA53C5F-CE18-4536-ABB1-538B7DB07D00}" sibTransId="{98459908-EA44-43EE-95D1-9579E8AFDB79}"/>
    <dgm:cxn modelId="{590C5B19-5ABF-4361-B9FF-252284240598}" srcId="{1177C37D-99B8-4252-9FC1-4A6EC28F3ED4}" destId="{A150EB11-C473-4FCC-A987-0524F50C3AEA}" srcOrd="1" destOrd="0" parTransId="{791A13A6-6A86-44C8-8ACA-E57D45FE561B}" sibTransId="{C486431E-9CDE-4C0D-86DA-D5F986537FC5}"/>
    <dgm:cxn modelId="{5ACECE21-3474-47FF-AC92-D4678321DA15}" type="presOf" srcId="{3349E683-F0E3-40DB-A666-8AC3B6AA3E60}" destId="{C947EBA5-F5D7-47E0-B4AD-A5A3E5C56E30}" srcOrd="0" destOrd="0" presId="urn:microsoft.com/office/officeart/2005/8/layout/vList2"/>
    <dgm:cxn modelId="{E1B3F531-EC11-410C-BB64-F68D769E1264}" type="presOf" srcId="{7479E62E-0530-4337-8368-6CA30AD35B0C}" destId="{D32B4CB9-1BDF-4B1C-8D8A-D0131CB76C95}" srcOrd="0" destOrd="0" presId="urn:microsoft.com/office/officeart/2005/8/layout/vList2"/>
    <dgm:cxn modelId="{DF226F33-62FA-4504-8535-E9CFBA639A6B}" type="presOf" srcId="{6E29817A-DEA1-4CB8-85CF-087E2D299563}" destId="{6A525B9C-0675-4B56-8B93-9C120A791D7A}" srcOrd="0" destOrd="0" presId="urn:microsoft.com/office/officeart/2005/8/layout/vList2"/>
    <dgm:cxn modelId="{8BCE4C62-8C5F-4091-AE3B-6B8CE8CB2D09}" type="presOf" srcId="{520F595A-8656-4E23-9A73-EC8261E335DF}" destId="{15BBAF09-24D4-4501-B561-7DFD2D43D0FF}" srcOrd="0" destOrd="2" presId="urn:microsoft.com/office/officeart/2005/8/layout/vList2"/>
    <dgm:cxn modelId="{C8FC5D63-552E-4DA1-8627-C68FD956938C}" type="presOf" srcId="{EFF56D8D-89D3-4F1B-B8AC-2A41858C75DD}" destId="{15BBAF09-24D4-4501-B561-7DFD2D43D0FF}" srcOrd="0" destOrd="3" presId="urn:microsoft.com/office/officeart/2005/8/layout/vList2"/>
    <dgm:cxn modelId="{DFA15C79-D1B8-48E9-9F83-B9228722332D}" srcId="{4CEB820B-CB71-47D6-908F-D729A7F0FEC4}" destId="{6E29817A-DEA1-4CB8-85CF-087E2D299563}" srcOrd="0" destOrd="0" parTransId="{DDD6A46D-9545-42E0-ACE4-22F3ABFD1908}" sibTransId="{2306E0A8-CA08-4F79-8761-E8471B15446A}"/>
    <dgm:cxn modelId="{82F44779-BCF3-4384-8C22-0192C568F8B8}" srcId="{7479E62E-0530-4337-8368-6CA30AD35B0C}" destId="{3349E683-F0E3-40DB-A666-8AC3B6AA3E60}" srcOrd="0" destOrd="0" parTransId="{1D51138A-0E92-47D5-AF7F-26592BE33109}" sibTransId="{6F7FFF86-4583-4DCB-898E-20671218BA4C}"/>
    <dgm:cxn modelId="{2CBD9BA7-2353-493E-96E0-0CCC304E4E2A}" srcId="{7479E62E-0530-4337-8368-6CA30AD35B0C}" destId="{9713C676-DE6F-48FD-BD3D-882909920A9E}" srcOrd="1" destOrd="0" parTransId="{2C33F7A2-9AE0-445B-B6EC-922A0110216B}" sibTransId="{FCDD1E81-D7C1-418C-AD26-967BEB39407A}"/>
    <dgm:cxn modelId="{AF61A8AE-7469-490E-BCDB-7B36EDC13530}" type="presOf" srcId="{90BE9F30-E3A6-4227-9D49-11074C418E38}" destId="{15BBAF09-24D4-4501-B561-7DFD2D43D0FF}" srcOrd="0" destOrd="0" presId="urn:microsoft.com/office/officeart/2005/8/layout/vList2"/>
    <dgm:cxn modelId="{5565AEB0-666D-44FA-932D-27DD8356664B}" srcId="{4CEB820B-CB71-47D6-908F-D729A7F0FEC4}" destId="{1177C37D-99B8-4252-9FC1-4A6EC28F3ED4}" srcOrd="2" destOrd="0" parTransId="{BCD63F23-02E6-4D70-BED7-9EBF45F73991}" sibTransId="{D3261F11-079A-4A23-AF97-079DA5576528}"/>
    <dgm:cxn modelId="{9C8ABDB1-F8A8-49D9-8E4F-B031F3C20F1A}" srcId="{1177C37D-99B8-4252-9FC1-4A6EC28F3ED4}" destId="{EFF56D8D-89D3-4F1B-B8AC-2A41858C75DD}" srcOrd="3" destOrd="0" parTransId="{49AC7E7F-A0BD-46CF-A32C-E97C54873977}" sibTransId="{2E064B5C-641A-452B-A497-A160A212CEE9}"/>
    <dgm:cxn modelId="{71B685B8-D5F0-4960-8E53-32D067615A4F}" type="presOf" srcId="{4CEB820B-CB71-47D6-908F-D729A7F0FEC4}" destId="{C35B4911-9A8E-4DD2-B8F4-CB8BF8B4F4CC}" srcOrd="0" destOrd="0" presId="urn:microsoft.com/office/officeart/2005/8/layout/vList2"/>
    <dgm:cxn modelId="{29E6DFBC-EB34-4DC5-8947-29911DAFCD98}" srcId="{1177C37D-99B8-4252-9FC1-4A6EC28F3ED4}" destId="{520F595A-8656-4E23-9A73-EC8261E335DF}" srcOrd="2" destOrd="0" parTransId="{E2489400-5D94-407D-9E07-99797149DBF6}" sibTransId="{B967CDFA-6BA1-4A57-8A97-09DCAA2BCC2D}"/>
    <dgm:cxn modelId="{F440E8CD-88B0-4411-A71D-397EB0844883}" srcId="{4CEB820B-CB71-47D6-908F-D729A7F0FEC4}" destId="{7479E62E-0530-4337-8368-6CA30AD35B0C}" srcOrd="1" destOrd="0" parTransId="{7CE7ECD7-5939-4C39-9A98-0A8F762987FD}" sibTransId="{461565B2-ADC5-4471-AF3D-15D765E9418D}"/>
    <dgm:cxn modelId="{D3C5FDE6-3177-4662-A22F-73191ABCF678}" type="presOf" srcId="{A150EB11-C473-4FCC-A987-0524F50C3AEA}" destId="{15BBAF09-24D4-4501-B561-7DFD2D43D0FF}" srcOrd="0" destOrd="1" presId="urn:microsoft.com/office/officeart/2005/8/layout/vList2"/>
    <dgm:cxn modelId="{6E66D8EE-C149-4FB6-BA40-C3147088E917}" type="presOf" srcId="{1177C37D-99B8-4252-9FC1-4A6EC28F3ED4}" destId="{993E770D-880D-4D0D-89EA-B16507283EF9}" srcOrd="0" destOrd="0" presId="urn:microsoft.com/office/officeart/2005/8/layout/vList2"/>
    <dgm:cxn modelId="{A02D9BF7-DF03-483F-9544-4965A80E7EE8}" type="presOf" srcId="{9713C676-DE6F-48FD-BD3D-882909920A9E}" destId="{C947EBA5-F5D7-47E0-B4AD-A5A3E5C56E30}" srcOrd="0" destOrd="1" presId="urn:microsoft.com/office/officeart/2005/8/layout/vList2"/>
    <dgm:cxn modelId="{94224872-2BC2-40EF-BB5C-8CEDC90B0736}" type="presParOf" srcId="{C35B4911-9A8E-4DD2-B8F4-CB8BF8B4F4CC}" destId="{6A525B9C-0675-4B56-8B93-9C120A791D7A}" srcOrd="0" destOrd="0" presId="urn:microsoft.com/office/officeart/2005/8/layout/vList2"/>
    <dgm:cxn modelId="{7F2DAFDF-B682-4DD0-AFAD-49F4A16FD2B4}" type="presParOf" srcId="{C35B4911-9A8E-4DD2-B8F4-CB8BF8B4F4CC}" destId="{427EDECC-8A42-49E8-9EC1-2AC053330C9F}" srcOrd="1" destOrd="0" presId="urn:microsoft.com/office/officeart/2005/8/layout/vList2"/>
    <dgm:cxn modelId="{AD54876C-9070-4B3F-A4BC-D159B71E9889}" type="presParOf" srcId="{C35B4911-9A8E-4DD2-B8F4-CB8BF8B4F4CC}" destId="{D32B4CB9-1BDF-4B1C-8D8A-D0131CB76C95}" srcOrd="2" destOrd="0" presId="urn:microsoft.com/office/officeart/2005/8/layout/vList2"/>
    <dgm:cxn modelId="{57F530FB-9198-4F34-800E-604BDAC85733}" type="presParOf" srcId="{C35B4911-9A8E-4DD2-B8F4-CB8BF8B4F4CC}" destId="{C947EBA5-F5D7-47E0-B4AD-A5A3E5C56E30}" srcOrd="3" destOrd="0" presId="urn:microsoft.com/office/officeart/2005/8/layout/vList2"/>
    <dgm:cxn modelId="{62335249-E83A-4393-9B3C-219ABEE68399}" type="presParOf" srcId="{C35B4911-9A8E-4DD2-B8F4-CB8BF8B4F4CC}" destId="{993E770D-880D-4D0D-89EA-B16507283EF9}" srcOrd="4" destOrd="0" presId="urn:microsoft.com/office/officeart/2005/8/layout/vList2"/>
    <dgm:cxn modelId="{3CABC2A4-843E-40C1-8576-D98FCCD11C82}" type="presParOf" srcId="{C35B4911-9A8E-4DD2-B8F4-CB8BF8B4F4CC}" destId="{15BBAF09-24D4-4501-B561-7DFD2D43D0FF}" srcOrd="5"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3B49014-68FA-4A2A-BCAD-A20EA013386D}"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D8AB3A78-B2FE-4A2E-A8FE-87B771EB1669}">
      <dgm:prSet/>
      <dgm:spPr/>
      <dgm:t>
        <a:bodyPr/>
        <a:lstStyle/>
        <a:p>
          <a:r>
            <a:rPr lang="en-GB" b="1" dirty="0"/>
            <a:t>Kinetic Findings</a:t>
          </a:r>
          <a:r>
            <a:rPr lang="en-GB" dirty="0"/>
            <a:t>:</a:t>
          </a:r>
          <a:endParaRPr lang="en-US" dirty="0"/>
        </a:p>
      </dgm:t>
    </dgm:pt>
    <dgm:pt modelId="{20DF925B-B228-45CB-AA7E-7C8BEABD5A7D}" type="parTrans" cxnId="{53D4C857-DEEA-4EAB-85C6-B87861F9881B}">
      <dgm:prSet/>
      <dgm:spPr/>
      <dgm:t>
        <a:bodyPr/>
        <a:lstStyle/>
        <a:p>
          <a:endParaRPr lang="en-US"/>
        </a:p>
      </dgm:t>
    </dgm:pt>
    <dgm:pt modelId="{8F02665F-07D0-42A2-AE11-1CAEE46ADD09}" type="sibTrans" cxnId="{53D4C857-DEEA-4EAB-85C6-B87861F9881B}">
      <dgm:prSet/>
      <dgm:spPr/>
      <dgm:t>
        <a:bodyPr/>
        <a:lstStyle/>
        <a:p>
          <a:endParaRPr lang="en-US"/>
        </a:p>
      </dgm:t>
    </dgm:pt>
    <dgm:pt modelId="{1157B4EF-E937-4C13-95C4-CD9D8A377221}">
      <dgm:prSet/>
      <dgm:spPr/>
      <dgm:t>
        <a:bodyPr/>
        <a:lstStyle/>
        <a:p>
          <a:pPr>
            <a:buNone/>
          </a:pPr>
          <a:r>
            <a:rPr lang="en-GB" dirty="0"/>
            <a:t>Peak </a:t>
          </a:r>
          <a:r>
            <a:rPr lang="en-GB" dirty="0" err="1"/>
            <a:t>vGRF</a:t>
          </a:r>
          <a:r>
            <a:rPr lang="en-GB" dirty="0"/>
            <a:t>: 1692–2369 N (consistent across trials)</a:t>
          </a:r>
          <a:endParaRPr lang="en-US" dirty="0"/>
        </a:p>
      </dgm:t>
    </dgm:pt>
    <dgm:pt modelId="{CB51EB08-3B6C-46DE-8868-EF7627264058}" type="parTrans" cxnId="{AE077DD4-695D-4AAB-8AE5-C0892837C72C}">
      <dgm:prSet/>
      <dgm:spPr/>
      <dgm:t>
        <a:bodyPr/>
        <a:lstStyle/>
        <a:p>
          <a:endParaRPr lang="en-US"/>
        </a:p>
      </dgm:t>
    </dgm:pt>
    <dgm:pt modelId="{5C42BDBB-F96F-4444-9CC6-FD1AC95E976F}" type="sibTrans" cxnId="{AE077DD4-695D-4AAB-8AE5-C0892837C72C}">
      <dgm:prSet/>
      <dgm:spPr/>
      <dgm:t>
        <a:bodyPr/>
        <a:lstStyle/>
        <a:p>
          <a:endParaRPr lang="en-US"/>
        </a:p>
      </dgm:t>
    </dgm:pt>
    <dgm:pt modelId="{B0DD6434-41C0-4B84-A83B-2C51E414A82A}">
      <dgm:prSet/>
      <dgm:spPr/>
      <dgm:t>
        <a:bodyPr/>
        <a:lstStyle/>
        <a:p>
          <a:r>
            <a:rPr lang="en-GB" b="1" dirty="0"/>
            <a:t>Asymmetry Analysis:</a:t>
          </a:r>
          <a:endParaRPr lang="en-US" dirty="0"/>
        </a:p>
      </dgm:t>
    </dgm:pt>
    <dgm:pt modelId="{0E64FAD6-43AE-41F6-B00C-92F12956C6E5}" type="parTrans" cxnId="{D7C9B37A-2617-4B63-8E0C-A028A14E7841}">
      <dgm:prSet/>
      <dgm:spPr/>
      <dgm:t>
        <a:bodyPr/>
        <a:lstStyle/>
        <a:p>
          <a:endParaRPr lang="en-US"/>
        </a:p>
      </dgm:t>
    </dgm:pt>
    <dgm:pt modelId="{019F1C4C-199B-4DFC-B7C2-EAF72CFACD11}" type="sibTrans" cxnId="{D7C9B37A-2617-4B63-8E0C-A028A14E7841}">
      <dgm:prSet/>
      <dgm:spPr/>
      <dgm:t>
        <a:bodyPr/>
        <a:lstStyle/>
        <a:p>
          <a:endParaRPr lang="en-US"/>
        </a:p>
      </dgm:t>
    </dgm:pt>
    <dgm:pt modelId="{07E4D9E7-E320-42C1-9F32-A7848AF395AF}">
      <dgm:prSet/>
      <dgm:spPr/>
      <dgm:t>
        <a:bodyPr/>
        <a:lstStyle/>
        <a:p>
          <a:pPr>
            <a:buFont typeface="Arial" panose="020B0604020202020204" pitchFamily="34" charset="0"/>
            <a:buChar char="•"/>
          </a:pPr>
          <a:r>
            <a:rPr lang="en-GB" dirty="0"/>
            <a:t>9.3% inter-limb force difference</a:t>
          </a:r>
          <a:endParaRPr lang="en-US" dirty="0"/>
        </a:p>
      </dgm:t>
    </dgm:pt>
    <dgm:pt modelId="{F7009C5B-360B-4B30-A2BC-0D04363A6D46}" type="parTrans" cxnId="{14FDAC2D-50B9-44D1-95C1-50439484596B}">
      <dgm:prSet/>
      <dgm:spPr/>
      <dgm:t>
        <a:bodyPr/>
        <a:lstStyle/>
        <a:p>
          <a:endParaRPr lang="en-US"/>
        </a:p>
      </dgm:t>
    </dgm:pt>
    <dgm:pt modelId="{39273A6C-746F-4154-A3A5-4F08254EBBCB}" type="sibTrans" cxnId="{14FDAC2D-50B9-44D1-95C1-50439484596B}">
      <dgm:prSet/>
      <dgm:spPr/>
      <dgm:t>
        <a:bodyPr/>
        <a:lstStyle/>
        <a:p>
          <a:endParaRPr lang="en-US"/>
        </a:p>
      </dgm:t>
    </dgm:pt>
    <dgm:pt modelId="{B7FBB88B-2A4C-4EF2-97EC-C3B9B7F190CE}">
      <dgm:prSet/>
      <dgm:spPr/>
      <dgm:t>
        <a:bodyPr/>
        <a:lstStyle/>
        <a:p>
          <a:pPr>
            <a:buFont typeface="Arial" panose="020B0604020202020204" pitchFamily="34" charset="0"/>
            <a:buChar char="•"/>
          </a:pPr>
          <a:r>
            <a:rPr lang="en-GB"/>
            <a:t>Time to take-off: 0.28–0.32 s → indicates SSC efficiency</a:t>
          </a:r>
        </a:p>
      </dgm:t>
    </dgm:pt>
    <dgm:pt modelId="{92805DC1-DBE5-4049-AC1D-AA563B73E7FE}" type="parTrans" cxnId="{A072DE80-2E4B-41C2-9DEB-BE283F663781}">
      <dgm:prSet/>
      <dgm:spPr/>
      <dgm:t>
        <a:bodyPr/>
        <a:lstStyle/>
        <a:p>
          <a:endParaRPr lang="en-GB"/>
        </a:p>
      </dgm:t>
    </dgm:pt>
    <dgm:pt modelId="{3CB1B4D9-14D9-4B3C-9F7D-4AA23AB1F4E8}" type="sibTrans" cxnId="{A072DE80-2E4B-41C2-9DEB-BE283F663781}">
      <dgm:prSet/>
      <dgm:spPr/>
      <dgm:t>
        <a:bodyPr/>
        <a:lstStyle/>
        <a:p>
          <a:endParaRPr lang="en-GB"/>
        </a:p>
      </dgm:t>
    </dgm:pt>
    <dgm:pt modelId="{F3859B58-C3BB-4D7D-93D8-8A3C37CEF4A9}">
      <dgm:prSet/>
      <dgm:spPr/>
      <dgm:t>
        <a:bodyPr/>
        <a:lstStyle/>
        <a:p>
          <a:pPr>
            <a:buFont typeface="Arial" panose="020B0604020202020204" pitchFamily="34" charset="0"/>
            <a:buChar char="•"/>
          </a:pPr>
          <a:r>
            <a:rPr lang="en-GB"/>
            <a:t>Jump height: 36.47 cm → effective vertical propulsion</a:t>
          </a:r>
        </a:p>
      </dgm:t>
    </dgm:pt>
    <dgm:pt modelId="{6C104270-B6BF-4BBF-AD07-919AD005942F}" type="parTrans" cxnId="{7CEAC1EF-E4AD-4E75-A39D-CB5F45C49AC8}">
      <dgm:prSet/>
      <dgm:spPr/>
      <dgm:t>
        <a:bodyPr/>
        <a:lstStyle/>
        <a:p>
          <a:endParaRPr lang="en-GB"/>
        </a:p>
      </dgm:t>
    </dgm:pt>
    <dgm:pt modelId="{ABE2888B-2D46-4828-AC0C-03E1132D216B}" type="sibTrans" cxnId="{7CEAC1EF-E4AD-4E75-A39D-CB5F45C49AC8}">
      <dgm:prSet/>
      <dgm:spPr/>
      <dgm:t>
        <a:bodyPr/>
        <a:lstStyle/>
        <a:p>
          <a:endParaRPr lang="en-GB"/>
        </a:p>
      </dgm:t>
    </dgm:pt>
    <dgm:pt modelId="{D7E9F5A7-C858-4B0D-B646-11DE1229C88A}">
      <dgm:prSet/>
      <dgm:spPr/>
      <dgm:t>
        <a:bodyPr/>
        <a:lstStyle/>
        <a:p>
          <a:pPr>
            <a:buNone/>
          </a:pPr>
          <a:r>
            <a:rPr lang="en-GB" b="1"/>
            <a:t>Kinematic Observations:</a:t>
          </a:r>
          <a:endParaRPr lang="en-GB"/>
        </a:p>
      </dgm:t>
    </dgm:pt>
    <dgm:pt modelId="{861006F5-3AFB-482D-B26C-C00B0B9B6C17}" type="parTrans" cxnId="{AD5121BD-9EAE-4458-A201-FEF2B8851048}">
      <dgm:prSet/>
      <dgm:spPr/>
      <dgm:t>
        <a:bodyPr/>
        <a:lstStyle/>
        <a:p>
          <a:endParaRPr lang="en-GB"/>
        </a:p>
      </dgm:t>
    </dgm:pt>
    <dgm:pt modelId="{6418584A-53F0-41B6-AD93-357467BEE55C}" type="sibTrans" cxnId="{AD5121BD-9EAE-4458-A201-FEF2B8851048}">
      <dgm:prSet/>
      <dgm:spPr/>
      <dgm:t>
        <a:bodyPr/>
        <a:lstStyle/>
        <a:p>
          <a:endParaRPr lang="en-GB"/>
        </a:p>
      </dgm:t>
    </dgm:pt>
    <dgm:pt modelId="{9D8F93F8-9D65-4DB5-AE33-EA8BCC3AEF81}">
      <dgm:prSet/>
      <dgm:spPr/>
      <dgm:t>
        <a:bodyPr/>
        <a:lstStyle/>
        <a:p>
          <a:pPr>
            <a:buFont typeface="Arial" panose="020B0604020202020204" pitchFamily="34" charset="0"/>
            <a:buChar char="•"/>
          </a:pPr>
          <a:r>
            <a:rPr lang="en-GB"/>
            <a:t>Knee pre-load angle: 70° (optimal elastic energy storage)</a:t>
          </a:r>
        </a:p>
      </dgm:t>
    </dgm:pt>
    <dgm:pt modelId="{39C7C2A4-8301-4154-AC3D-D25BAFC6F458}" type="parTrans" cxnId="{0E5F61D3-D992-4EE8-9BC6-BC2FD9296657}">
      <dgm:prSet/>
      <dgm:spPr/>
      <dgm:t>
        <a:bodyPr/>
        <a:lstStyle/>
        <a:p>
          <a:endParaRPr lang="en-GB"/>
        </a:p>
      </dgm:t>
    </dgm:pt>
    <dgm:pt modelId="{3FADEF09-119D-4D86-ACA2-B01FDEA07B58}" type="sibTrans" cxnId="{0E5F61D3-D992-4EE8-9BC6-BC2FD9296657}">
      <dgm:prSet/>
      <dgm:spPr/>
      <dgm:t>
        <a:bodyPr/>
        <a:lstStyle/>
        <a:p>
          <a:endParaRPr lang="en-GB"/>
        </a:p>
      </dgm:t>
    </dgm:pt>
    <dgm:pt modelId="{116DE72D-1D4D-4B08-A8FC-4F5AC179ECB2}">
      <dgm:prSet/>
      <dgm:spPr/>
      <dgm:t>
        <a:bodyPr/>
        <a:lstStyle/>
        <a:p>
          <a:pPr>
            <a:buFont typeface="Arial" panose="020B0604020202020204" pitchFamily="34" charset="0"/>
            <a:buChar char="•"/>
          </a:pPr>
          <a:r>
            <a:rPr lang="en-GB"/>
            <a:t>Joint displacement: Hip 95°, Knee 85°, Ankle 20° dorsiflexion</a:t>
          </a:r>
        </a:p>
      </dgm:t>
    </dgm:pt>
    <dgm:pt modelId="{ABA1BFCB-9290-4263-BC65-C3B462F73009}" type="parTrans" cxnId="{21F1905F-CA6F-4C50-89A6-34E1946AF18F}">
      <dgm:prSet/>
      <dgm:spPr/>
      <dgm:t>
        <a:bodyPr/>
        <a:lstStyle/>
        <a:p>
          <a:endParaRPr lang="en-GB"/>
        </a:p>
      </dgm:t>
    </dgm:pt>
    <dgm:pt modelId="{7D7F067A-D904-45A1-8FA1-E33A6D9B4C50}" type="sibTrans" cxnId="{21F1905F-CA6F-4C50-89A6-34E1946AF18F}">
      <dgm:prSet/>
      <dgm:spPr/>
      <dgm:t>
        <a:bodyPr/>
        <a:lstStyle/>
        <a:p>
          <a:endParaRPr lang="en-GB"/>
        </a:p>
      </dgm:t>
    </dgm:pt>
    <dgm:pt modelId="{7656FD9D-9EAD-4216-8143-2EA094551BCC}">
      <dgm:prSet/>
      <dgm:spPr/>
      <dgm:t>
        <a:bodyPr/>
        <a:lstStyle/>
        <a:p>
          <a:pPr>
            <a:buFont typeface="Arial" panose="020B0604020202020204" pitchFamily="34" charset="0"/>
            <a:buChar char="•"/>
          </a:pPr>
          <a:r>
            <a:rPr lang="en-GB" dirty="0"/>
            <a:t>Triple-extension mechanics observed</a:t>
          </a:r>
        </a:p>
      </dgm:t>
    </dgm:pt>
    <dgm:pt modelId="{2B574481-0EBB-4266-8A66-A81D16DCFBF4}" type="parTrans" cxnId="{C15E6B40-EFCB-4566-9E8D-6F2394B12B8E}">
      <dgm:prSet/>
      <dgm:spPr/>
      <dgm:t>
        <a:bodyPr/>
        <a:lstStyle/>
        <a:p>
          <a:endParaRPr lang="en-GB"/>
        </a:p>
      </dgm:t>
    </dgm:pt>
    <dgm:pt modelId="{39E8ABB6-B941-4491-8D64-AD69132475E8}" type="sibTrans" cxnId="{C15E6B40-EFCB-4566-9E8D-6F2394B12B8E}">
      <dgm:prSet/>
      <dgm:spPr/>
      <dgm:t>
        <a:bodyPr/>
        <a:lstStyle/>
        <a:p>
          <a:endParaRPr lang="en-GB"/>
        </a:p>
      </dgm:t>
    </dgm:pt>
    <dgm:pt modelId="{7880C4BA-E74D-4CD9-B897-34A3DF0D6CAF}">
      <dgm:prSet/>
      <dgm:spPr/>
      <dgm:t>
        <a:bodyPr/>
        <a:lstStyle/>
        <a:p>
          <a:r>
            <a:rPr lang="en-GB" dirty="0"/>
            <a:t>Below injury threshold but warrants monitoring</a:t>
          </a:r>
        </a:p>
      </dgm:t>
    </dgm:pt>
    <dgm:pt modelId="{E20F688E-B5BA-4452-8962-C9C2274931B2}" type="parTrans" cxnId="{7B94DD51-3607-4BEF-931A-B2135A6FBAE0}">
      <dgm:prSet/>
      <dgm:spPr/>
      <dgm:t>
        <a:bodyPr/>
        <a:lstStyle/>
        <a:p>
          <a:endParaRPr lang="en-GB"/>
        </a:p>
      </dgm:t>
    </dgm:pt>
    <dgm:pt modelId="{E27C2F9B-ABFC-46AF-B3AF-E1550CBE2180}" type="sibTrans" cxnId="{7B94DD51-3607-4BEF-931A-B2135A6FBAE0}">
      <dgm:prSet/>
      <dgm:spPr/>
      <dgm:t>
        <a:bodyPr/>
        <a:lstStyle/>
        <a:p>
          <a:endParaRPr lang="en-GB"/>
        </a:p>
      </dgm:t>
    </dgm:pt>
    <dgm:pt modelId="{C7B9BD75-042B-4080-83FF-9954EB5BCFBA}">
      <dgm:prSet/>
      <dgm:spPr/>
      <dgm:t>
        <a:bodyPr/>
        <a:lstStyle/>
        <a:p>
          <a:r>
            <a:rPr lang="en-GB" dirty="0"/>
            <a:t>Recommend: unilateral strength &amp; proprioceptive training</a:t>
          </a:r>
        </a:p>
      </dgm:t>
    </dgm:pt>
    <dgm:pt modelId="{1454C897-6FB0-4586-9130-7ABBC8F22B57}" type="parTrans" cxnId="{E00A2417-D544-4BF6-BD63-7F4825B37B62}">
      <dgm:prSet/>
      <dgm:spPr/>
      <dgm:t>
        <a:bodyPr/>
        <a:lstStyle/>
        <a:p>
          <a:endParaRPr lang="en-GB"/>
        </a:p>
      </dgm:t>
    </dgm:pt>
    <dgm:pt modelId="{DCC7EB12-BB10-49EA-950C-A947F236C38F}" type="sibTrans" cxnId="{E00A2417-D544-4BF6-BD63-7F4825B37B62}">
      <dgm:prSet/>
      <dgm:spPr/>
      <dgm:t>
        <a:bodyPr/>
        <a:lstStyle/>
        <a:p>
          <a:endParaRPr lang="en-GB"/>
        </a:p>
      </dgm:t>
    </dgm:pt>
    <dgm:pt modelId="{D2967993-F33B-4CA1-B2E6-9DDC25480769}" type="pres">
      <dgm:prSet presAssocID="{B3B49014-68FA-4A2A-BCAD-A20EA013386D}" presName="linear" presStyleCnt="0">
        <dgm:presLayoutVars>
          <dgm:animLvl val="lvl"/>
          <dgm:resizeHandles val="exact"/>
        </dgm:presLayoutVars>
      </dgm:prSet>
      <dgm:spPr/>
    </dgm:pt>
    <dgm:pt modelId="{99032532-373A-46BC-8A68-0BD27A246A51}" type="pres">
      <dgm:prSet presAssocID="{D8AB3A78-B2FE-4A2E-A8FE-87B771EB1669}" presName="parentText" presStyleLbl="node1" presStyleIdx="0" presStyleCnt="2" custLinFactNeighborY="-2343">
        <dgm:presLayoutVars>
          <dgm:chMax val="0"/>
          <dgm:bulletEnabled val="1"/>
        </dgm:presLayoutVars>
      </dgm:prSet>
      <dgm:spPr/>
    </dgm:pt>
    <dgm:pt modelId="{46EBDFE9-E46C-4431-A713-5B448F541D34}" type="pres">
      <dgm:prSet presAssocID="{D8AB3A78-B2FE-4A2E-A8FE-87B771EB1669}" presName="childText" presStyleLbl="revTx" presStyleIdx="0" presStyleCnt="2">
        <dgm:presLayoutVars>
          <dgm:bulletEnabled val="1"/>
        </dgm:presLayoutVars>
      </dgm:prSet>
      <dgm:spPr/>
    </dgm:pt>
    <dgm:pt modelId="{FA4C8AED-E5D9-4826-9B9C-9566C9F058A3}" type="pres">
      <dgm:prSet presAssocID="{B0DD6434-41C0-4B84-A83B-2C51E414A82A}" presName="parentText" presStyleLbl="node1" presStyleIdx="1" presStyleCnt="2">
        <dgm:presLayoutVars>
          <dgm:chMax val="0"/>
          <dgm:bulletEnabled val="1"/>
        </dgm:presLayoutVars>
      </dgm:prSet>
      <dgm:spPr/>
    </dgm:pt>
    <dgm:pt modelId="{94E418C5-B89C-4994-8167-4324735A7335}" type="pres">
      <dgm:prSet presAssocID="{B0DD6434-41C0-4B84-A83B-2C51E414A82A}" presName="childText" presStyleLbl="revTx" presStyleIdx="1" presStyleCnt="2">
        <dgm:presLayoutVars>
          <dgm:bulletEnabled val="1"/>
        </dgm:presLayoutVars>
      </dgm:prSet>
      <dgm:spPr/>
    </dgm:pt>
  </dgm:ptLst>
  <dgm:cxnLst>
    <dgm:cxn modelId="{C2B91F17-61C3-45E7-9221-8605622DFC62}" type="presOf" srcId="{C7B9BD75-042B-4080-83FF-9954EB5BCFBA}" destId="{94E418C5-B89C-4994-8167-4324735A7335}" srcOrd="0" destOrd="2" presId="urn:microsoft.com/office/officeart/2005/8/layout/vList2"/>
    <dgm:cxn modelId="{E00A2417-D544-4BF6-BD63-7F4825B37B62}" srcId="{B0DD6434-41C0-4B84-A83B-2C51E414A82A}" destId="{C7B9BD75-042B-4080-83FF-9954EB5BCFBA}" srcOrd="2" destOrd="0" parTransId="{1454C897-6FB0-4586-9130-7ABBC8F22B57}" sibTransId="{DCC7EB12-BB10-49EA-950C-A947F236C38F}"/>
    <dgm:cxn modelId="{14FDAC2D-50B9-44D1-95C1-50439484596B}" srcId="{B0DD6434-41C0-4B84-A83B-2C51E414A82A}" destId="{07E4D9E7-E320-42C1-9F32-A7848AF395AF}" srcOrd="0" destOrd="0" parTransId="{F7009C5B-360B-4B30-A2BC-0D04363A6D46}" sibTransId="{39273A6C-746F-4154-A3A5-4F08254EBBCB}"/>
    <dgm:cxn modelId="{AFA7083F-3FD2-4EEA-B07F-17E88BF36D40}" type="presOf" srcId="{07E4D9E7-E320-42C1-9F32-A7848AF395AF}" destId="{94E418C5-B89C-4994-8167-4324735A7335}" srcOrd="0" destOrd="0" presId="urn:microsoft.com/office/officeart/2005/8/layout/vList2"/>
    <dgm:cxn modelId="{C15E6B40-EFCB-4566-9E8D-6F2394B12B8E}" srcId="{D8AB3A78-B2FE-4A2E-A8FE-87B771EB1669}" destId="{7656FD9D-9EAD-4216-8143-2EA094551BCC}" srcOrd="6" destOrd="0" parTransId="{2B574481-0EBB-4266-8A66-A81D16DCFBF4}" sibTransId="{39E8ABB6-B941-4491-8D64-AD69132475E8}"/>
    <dgm:cxn modelId="{FB2B5A5D-9D6D-420E-8668-D6FBE00D2FE8}" type="presOf" srcId="{9D8F93F8-9D65-4DB5-AE33-EA8BCC3AEF81}" destId="{46EBDFE9-E46C-4431-A713-5B448F541D34}" srcOrd="0" destOrd="4" presId="urn:microsoft.com/office/officeart/2005/8/layout/vList2"/>
    <dgm:cxn modelId="{21F1905F-CA6F-4C50-89A6-34E1946AF18F}" srcId="{D8AB3A78-B2FE-4A2E-A8FE-87B771EB1669}" destId="{116DE72D-1D4D-4B08-A8FC-4F5AC179ECB2}" srcOrd="5" destOrd="0" parTransId="{ABA1BFCB-9290-4263-BC65-C3B462F73009}" sibTransId="{7D7F067A-D904-45A1-8FA1-E33A6D9B4C50}"/>
    <dgm:cxn modelId="{6BC3DD67-CF6E-45B1-BA7C-B0C7458213BC}" type="presOf" srcId="{B0DD6434-41C0-4B84-A83B-2C51E414A82A}" destId="{FA4C8AED-E5D9-4826-9B9C-9566C9F058A3}" srcOrd="0" destOrd="0" presId="urn:microsoft.com/office/officeart/2005/8/layout/vList2"/>
    <dgm:cxn modelId="{43E1C64D-56CC-4F0A-B7AA-BF61EEFF58CE}" type="presOf" srcId="{7656FD9D-9EAD-4216-8143-2EA094551BCC}" destId="{46EBDFE9-E46C-4431-A713-5B448F541D34}" srcOrd="0" destOrd="6" presId="urn:microsoft.com/office/officeart/2005/8/layout/vList2"/>
    <dgm:cxn modelId="{2E3B4F6F-1687-4AA7-BE33-79CAAF15D52D}" type="presOf" srcId="{116DE72D-1D4D-4B08-A8FC-4F5AC179ECB2}" destId="{46EBDFE9-E46C-4431-A713-5B448F541D34}" srcOrd="0" destOrd="5" presId="urn:microsoft.com/office/officeart/2005/8/layout/vList2"/>
    <dgm:cxn modelId="{7B94DD51-3607-4BEF-931A-B2135A6FBAE0}" srcId="{B0DD6434-41C0-4B84-A83B-2C51E414A82A}" destId="{7880C4BA-E74D-4CD9-B897-34A3DF0D6CAF}" srcOrd="1" destOrd="0" parTransId="{E20F688E-B5BA-4452-8962-C9C2274931B2}" sibTransId="{E27C2F9B-ABFC-46AF-B3AF-E1550CBE2180}"/>
    <dgm:cxn modelId="{53D4C857-DEEA-4EAB-85C6-B87861F9881B}" srcId="{B3B49014-68FA-4A2A-BCAD-A20EA013386D}" destId="{D8AB3A78-B2FE-4A2E-A8FE-87B771EB1669}" srcOrd="0" destOrd="0" parTransId="{20DF925B-B228-45CB-AA7E-7C8BEABD5A7D}" sibTransId="{8F02665F-07D0-42A2-AE11-1CAEE46ADD09}"/>
    <dgm:cxn modelId="{D7C9B37A-2617-4B63-8E0C-A028A14E7841}" srcId="{B3B49014-68FA-4A2A-BCAD-A20EA013386D}" destId="{B0DD6434-41C0-4B84-A83B-2C51E414A82A}" srcOrd="1" destOrd="0" parTransId="{0E64FAD6-43AE-41F6-B00C-92F12956C6E5}" sibTransId="{019F1C4C-199B-4DFC-B7C2-EAF72CFACD11}"/>
    <dgm:cxn modelId="{A072DE80-2E4B-41C2-9DEB-BE283F663781}" srcId="{D8AB3A78-B2FE-4A2E-A8FE-87B771EB1669}" destId="{B7FBB88B-2A4C-4EF2-97EC-C3B9B7F190CE}" srcOrd="1" destOrd="0" parTransId="{92805DC1-DBE5-4049-AC1D-AA563B73E7FE}" sibTransId="{3CB1B4D9-14D9-4B3C-9F7D-4AA23AB1F4E8}"/>
    <dgm:cxn modelId="{AD5121BD-9EAE-4458-A201-FEF2B8851048}" srcId="{D8AB3A78-B2FE-4A2E-A8FE-87B771EB1669}" destId="{D7E9F5A7-C858-4B0D-B646-11DE1229C88A}" srcOrd="3" destOrd="0" parTransId="{861006F5-3AFB-482D-B26C-C00B0B9B6C17}" sibTransId="{6418584A-53F0-41B6-AD93-357467BEE55C}"/>
    <dgm:cxn modelId="{9B2A7FD0-9083-4759-BD2D-3C0CE7D290BC}" type="presOf" srcId="{F3859B58-C3BB-4D7D-93D8-8A3C37CEF4A9}" destId="{46EBDFE9-E46C-4431-A713-5B448F541D34}" srcOrd="0" destOrd="2" presId="urn:microsoft.com/office/officeart/2005/8/layout/vList2"/>
    <dgm:cxn modelId="{C19C99D2-27B5-4DFE-9CAC-EB1E87EF5B82}" type="presOf" srcId="{7880C4BA-E74D-4CD9-B897-34A3DF0D6CAF}" destId="{94E418C5-B89C-4994-8167-4324735A7335}" srcOrd="0" destOrd="1" presId="urn:microsoft.com/office/officeart/2005/8/layout/vList2"/>
    <dgm:cxn modelId="{0E5F61D3-D992-4EE8-9BC6-BC2FD9296657}" srcId="{D8AB3A78-B2FE-4A2E-A8FE-87B771EB1669}" destId="{9D8F93F8-9D65-4DB5-AE33-EA8BCC3AEF81}" srcOrd="4" destOrd="0" parTransId="{39C7C2A4-8301-4154-AC3D-D25BAFC6F458}" sibTransId="{3FADEF09-119D-4D86-ACA2-B01FDEA07B58}"/>
    <dgm:cxn modelId="{AE077DD4-695D-4AAB-8AE5-C0892837C72C}" srcId="{D8AB3A78-B2FE-4A2E-A8FE-87B771EB1669}" destId="{1157B4EF-E937-4C13-95C4-CD9D8A377221}" srcOrd="0" destOrd="0" parTransId="{CB51EB08-3B6C-46DE-8868-EF7627264058}" sibTransId="{5C42BDBB-F96F-4444-9CC6-FD1AC95E976F}"/>
    <dgm:cxn modelId="{B4C6C6DC-BE93-423B-AABA-C815550935FD}" type="presOf" srcId="{D7E9F5A7-C858-4B0D-B646-11DE1229C88A}" destId="{46EBDFE9-E46C-4431-A713-5B448F541D34}" srcOrd="0" destOrd="3" presId="urn:microsoft.com/office/officeart/2005/8/layout/vList2"/>
    <dgm:cxn modelId="{9AFCD9ED-1469-4BAF-B666-693CC48502C7}" type="presOf" srcId="{1157B4EF-E937-4C13-95C4-CD9D8A377221}" destId="{46EBDFE9-E46C-4431-A713-5B448F541D34}" srcOrd="0" destOrd="0" presId="urn:microsoft.com/office/officeart/2005/8/layout/vList2"/>
    <dgm:cxn modelId="{81E49EEE-7F9D-4154-AB9F-F69BDA7BF79D}" type="presOf" srcId="{B7FBB88B-2A4C-4EF2-97EC-C3B9B7F190CE}" destId="{46EBDFE9-E46C-4431-A713-5B448F541D34}" srcOrd="0" destOrd="1" presId="urn:microsoft.com/office/officeart/2005/8/layout/vList2"/>
    <dgm:cxn modelId="{7CEAC1EF-E4AD-4E75-A39D-CB5F45C49AC8}" srcId="{D8AB3A78-B2FE-4A2E-A8FE-87B771EB1669}" destId="{F3859B58-C3BB-4D7D-93D8-8A3C37CEF4A9}" srcOrd="2" destOrd="0" parTransId="{6C104270-B6BF-4BBF-AD07-919AD005942F}" sibTransId="{ABE2888B-2D46-4828-AC0C-03E1132D216B}"/>
    <dgm:cxn modelId="{9D53C9F5-7397-4542-97B7-4E14021ABB1D}" type="presOf" srcId="{D8AB3A78-B2FE-4A2E-A8FE-87B771EB1669}" destId="{99032532-373A-46BC-8A68-0BD27A246A51}" srcOrd="0" destOrd="0" presId="urn:microsoft.com/office/officeart/2005/8/layout/vList2"/>
    <dgm:cxn modelId="{61E39AF8-D316-40FE-AA80-84E08577B642}" type="presOf" srcId="{B3B49014-68FA-4A2A-BCAD-A20EA013386D}" destId="{D2967993-F33B-4CA1-B2E6-9DDC25480769}" srcOrd="0" destOrd="0" presId="urn:microsoft.com/office/officeart/2005/8/layout/vList2"/>
    <dgm:cxn modelId="{224DDCFA-DC22-4361-A0F4-7D584C4B57A0}" type="presParOf" srcId="{D2967993-F33B-4CA1-B2E6-9DDC25480769}" destId="{99032532-373A-46BC-8A68-0BD27A246A51}" srcOrd="0" destOrd="0" presId="urn:microsoft.com/office/officeart/2005/8/layout/vList2"/>
    <dgm:cxn modelId="{CE00CEB8-291A-4584-B1B9-C0BC2C152400}" type="presParOf" srcId="{D2967993-F33B-4CA1-B2E6-9DDC25480769}" destId="{46EBDFE9-E46C-4431-A713-5B448F541D34}" srcOrd="1" destOrd="0" presId="urn:microsoft.com/office/officeart/2005/8/layout/vList2"/>
    <dgm:cxn modelId="{DD2DFD53-1920-4299-AF9A-BA2BD2D371B9}" type="presParOf" srcId="{D2967993-F33B-4CA1-B2E6-9DDC25480769}" destId="{FA4C8AED-E5D9-4826-9B9C-9566C9F058A3}" srcOrd="2" destOrd="0" presId="urn:microsoft.com/office/officeart/2005/8/layout/vList2"/>
    <dgm:cxn modelId="{5F277E87-C8D3-4115-AB1D-C18D0299D631}" type="presParOf" srcId="{D2967993-F33B-4CA1-B2E6-9DDC25480769}" destId="{94E418C5-B89C-4994-8167-4324735A7335}" srcOrd="3"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C72AFE7-7A03-4557-8339-9D737A1695D6}" type="doc">
      <dgm:prSet loTypeId="urn:microsoft.com/office/officeart/2008/layout/LinedList" loCatId="list" qsTypeId="urn:microsoft.com/office/officeart/2005/8/quickstyle/simple4" qsCatId="simple" csTypeId="urn:microsoft.com/office/officeart/2005/8/colors/accent2_2" csCatId="accent2"/>
      <dgm:spPr/>
      <dgm:t>
        <a:bodyPr/>
        <a:lstStyle/>
        <a:p>
          <a:endParaRPr lang="en-US"/>
        </a:p>
      </dgm:t>
    </dgm:pt>
    <dgm:pt modelId="{A53587FB-BD09-4C1F-96FF-07A66323C6C8}">
      <dgm:prSet/>
      <dgm:spPr/>
      <dgm:t>
        <a:bodyPr/>
        <a:lstStyle/>
        <a:p>
          <a:r>
            <a:rPr lang="en-US" b="1" i="0" baseline="0"/>
            <a:t>Small sample size</a:t>
          </a:r>
          <a:br>
            <a:rPr lang="en-US" b="0" i="0" baseline="0"/>
          </a:br>
          <a:r>
            <a:rPr lang="en-US" b="0" i="0" baseline="0"/>
            <a:t>Only one participant assessed; limits generalisability.</a:t>
          </a:r>
          <a:endParaRPr lang="en-US"/>
        </a:p>
      </dgm:t>
    </dgm:pt>
    <dgm:pt modelId="{AF7E00B5-2FB2-4317-B4BA-5C335B1E5DE6}" type="parTrans" cxnId="{72D8FA8E-599B-488F-B737-5B261542A11E}">
      <dgm:prSet/>
      <dgm:spPr/>
      <dgm:t>
        <a:bodyPr/>
        <a:lstStyle/>
        <a:p>
          <a:endParaRPr lang="en-US"/>
        </a:p>
      </dgm:t>
    </dgm:pt>
    <dgm:pt modelId="{26161BD2-3096-4C34-B0C5-2DD4915901E1}" type="sibTrans" cxnId="{72D8FA8E-599B-488F-B737-5B261542A11E}">
      <dgm:prSet/>
      <dgm:spPr/>
      <dgm:t>
        <a:bodyPr/>
        <a:lstStyle/>
        <a:p>
          <a:endParaRPr lang="en-US"/>
        </a:p>
      </dgm:t>
    </dgm:pt>
    <dgm:pt modelId="{63D2377A-97FB-4318-95C3-AF5D5F1A7FD0}">
      <dgm:prSet/>
      <dgm:spPr/>
      <dgm:t>
        <a:bodyPr/>
        <a:lstStyle/>
        <a:p>
          <a:r>
            <a:rPr lang="en-US" b="1" i="0" baseline="0"/>
            <a:t>2D video analysis used</a:t>
          </a:r>
          <a:br>
            <a:rPr lang="en-US" b="0" i="0" baseline="0"/>
          </a:br>
          <a:r>
            <a:rPr lang="en-US" b="0" i="0" baseline="0"/>
            <a:t>Less accurate than 3D motion capture for joint kinematics.</a:t>
          </a:r>
          <a:endParaRPr lang="en-US"/>
        </a:p>
      </dgm:t>
    </dgm:pt>
    <dgm:pt modelId="{85E51AD2-A038-4D05-8742-568DED054369}" type="parTrans" cxnId="{21403EC5-E84A-4481-9893-6EC306753680}">
      <dgm:prSet/>
      <dgm:spPr/>
      <dgm:t>
        <a:bodyPr/>
        <a:lstStyle/>
        <a:p>
          <a:endParaRPr lang="en-US"/>
        </a:p>
      </dgm:t>
    </dgm:pt>
    <dgm:pt modelId="{4EEF854C-9862-4D96-93A7-337B858B766E}" type="sibTrans" cxnId="{21403EC5-E84A-4481-9893-6EC306753680}">
      <dgm:prSet/>
      <dgm:spPr/>
      <dgm:t>
        <a:bodyPr/>
        <a:lstStyle/>
        <a:p>
          <a:endParaRPr lang="en-US"/>
        </a:p>
      </dgm:t>
    </dgm:pt>
    <dgm:pt modelId="{3FB0AC3C-8CEF-4CC1-827F-5917054679CD}">
      <dgm:prSet/>
      <dgm:spPr/>
      <dgm:t>
        <a:bodyPr/>
        <a:lstStyle/>
        <a:p>
          <a:r>
            <a:rPr lang="en-US" b="1" i="0" baseline="0" dirty="0"/>
            <a:t>No longitudinal data</a:t>
          </a:r>
          <a:br>
            <a:rPr lang="en-US" b="0" i="0" baseline="0" dirty="0"/>
          </a:br>
          <a:r>
            <a:rPr lang="en-US" b="0" i="0" baseline="0" dirty="0"/>
            <a:t>Results based on single-session performance only.</a:t>
          </a:r>
          <a:endParaRPr lang="en-US" dirty="0"/>
        </a:p>
      </dgm:t>
    </dgm:pt>
    <dgm:pt modelId="{2A960C80-D21B-4DF9-94FF-4C1E03B04FB2}" type="parTrans" cxnId="{159B102F-9592-496E-B105-204552092C16}">
      <dgm:prSet/>
      <dgm:spPr/>
      <dgm:t>
        <a:bodyPr/>
        <a:lstStyle/>
        <a:p>
          <a:endParaRPr lang="en-US"/>
        </a:p>
      </dgm:t>
    </dgm:pt>
    <dgm:pt modelId="{148A7FCF-A4B9-4AAB-9826-60656D31AFAB}" type="sibTrans" cxnId="{159B102F-9592-496E-B105-204552092C16}">
      <dgm:prSet/>
      <dgm:spPr/>
      <dgm:t>
        <a:bodyPr/>
        <a:lstStyle/>
        <a:p>
          <a:endParaRPr lang="en-US"/>
        </a:p>
      </dgm:t>
    </dgm:pt>
    <dgm:pt modelId="{0ADFFEDB-A00C-48AD-8D15-4A5975A19EDD}">
      <dgm:prSet/>
      <dgm:spPr/>
      <dgm:t>
        <a:bodyPr/>
        <a:lstStyle/>
        <a:p>
          <a:r>
            <a:rPr lang="en-US" b="1" i="0" baseline="0"/>
            <a:t>Non-standardised conditions</a:t>
          </a:r>
          <a:br>
            <a:rPr lang="en-US" b="0" i="0" baseline="0"/>
          </a:br>
          <a:r>
            <a:rPr lang="en-US" b="0" i="0" baseline="0"/>
            <a:t>Variability in footwear, fatigue, or surface may have influenced output.</a:t>
          </a:r>
          <a:endParaRPr lang="en-US"/>
        </a:p>
      </dgm:t>
    </dgm:pt>
    <dgm:pt modelId="{AEB16C81-AC85-474C-AA52-94AB7ABE359F}" type="parTrans" cxnId="{4FAD3267-62F2-44BE-AAF1-E5450545454E}">
      <dgm:prSet/>
      <dgm:spPr/>
      <dgm:t>
        <a:bodyPr/>
        <a:lstStyle/>
        <a:p>
          <a:endParaRPr lang="en-US"/>
        </a:p>
      </dgm:t>
    </dgm:pt>
    <dgm:pt modelId="{9B430F21-E246-4883-B693-354CCCA0A4AB}" type="sibTrans" cxnId="{4FAD3267-62F2-44BE-AAF1-E5450545454E}">
      <dgm:prSet/>
      <dgm:spPr/>
      <dgm:t>
        <a:bodyPr/>
        <a:lstStyle/>
        <a:p>
          <a:endParaRPr lang="en-US"/>
        </a:p>
      </dgm:t>
    </dgm:pt>
    <dgm:pt modelId="{C1B2106C-18CF-4DE2-BF88-158F5DCF5A55}">
      <dgm:prSet/>
      <dgm:spPr/>
      <dgm:t>
        <a:bodyPr/>
        <a:lstStyle/>
        <a:p>
          <a:r>
            <a:rPr lang="en-US" b="1" i="0" baseline="0"/>
            <a:t>Technical variability</a:t>
          </a:r>
          <a:br>
            <a:rPr lang="en-US" b="0" i="0" baseline="0"/>
          </a:br>
          <a:r>
            <a:rPr lang="en-US" b="0" i="0" baseline="0"/>
            <a:t>Camera placement and platform calibration may affect measurement accuracy.</a:t>
          </a:r>
          <a:endParaRPr lang="en-US"/>
        </a:p>
      </dgm:t>
    </dgm:pt>
    <dgm:pt modelId="{5FB79BBD-6F16-4099-9A96-DF3B2BEF2271}" type="parTrans" cxnId="{A8883EB4-759B-4BD1-866B-2211CFF90100}">
      <dgm:prSet/>
      <dgm:spPr/>
      <dgm:t>
        <a:bodyPr/>
        <a:lstStyle/>
        <a:p>
          <a:endParaRPr lang="en-US"/>
        </a:p>
      </dgm:t>
    </dgm:pt>
    <dgm:pt modelId="{0490216E-62BD-4F13-9407-E7C0730DFB7E}" type="sibTrans" cxnId="{A8883EB4-759B-4BD1-866B-2211CFF90100}">
      <dgm:prSet/>
      <dgm:spPr/>
      <dgm:t>
        <a:bodyPr/>
        <a:lstStyle/>
        <a:p>
          <a:endParaRPr lang="en-US"/>
        </a:p>
      </dgm:t>
    </dgm:pt>
    <dgm:pt modelId="{4E946459-F3F3-48A1-9788-6538AA10DC55}" type="pres">
      <dgm:prSet presAssocID="{EC72AFE7-7A03-4557-8339-9D737A1695D6}" presName="vert0" presStyleCnt="0">
        <dgm:presLayoutVars>
          <dgm:dir/>
          <dgm:animOne val="branch"/>
          <dgm:animLvl val="lvl"/>
        </dgm:presLayoutVars>
      </dgm:prSet>
      <dgm:spPr/>
    </dgm:pt>
    <dgm:pt modelId="{1FB1DC7F-C7D7-4702-AF63-6EDEBA93BF8C}" type="pres">
      <dgm:prSet presAssocID="{A53587FB-BD09-4C1F-96FF-07A66323C6C8}" presName="thickLine" presStyleLbl="alignNode1" presStyleIdx="0" presStyleCnt="5"/>
      <dgm:spPr/>
    </dgm:pt>
    <dgm:pt modelId="{817C524B-B34A-457D-8633-46D8B82DFF2A}" type="pres">
      <dgm:prSet presAssocID="{A53587FB-BD09-4C1F-96FF-07A66323C6C8}" presName="horz1" presStyleCnt="0"/>
      <dgm:spPr/>
    </dgm:pt>
    <dgm:pt modelId="{574EEF19-BDC9-4CD4-A182-80E86A78A77D}" type="pres">
      <dgm:prSet presAssocID="{A53587FB-BD09-4C1F-96FF-07A66323C6C8}" presName="tx1" presStyleLbl="revTx" presStyleIdx="0" presStyleCnt="5"/>
      <dgm:spPr/>
    </dgm:pt>
    <dgm:pt modelId="{2DA1F77D-246E-4FF8-92F9-99BBB942CE98}" type="pres">
      <dgm:prSet presAssocID="{A53587FB-BD09-4C1F-96FF-07A66323C6C8}" presName="vert1" presStyleCnt="0"/>
      <dgm:spPr/>
    </dgm:pt>
    <dgm:pt modelId="{0B7DF97C-CB45-4840-8ADE-FA21486F5D20}" type="pres">
      <dgm:prSet presAssocID="{63D2377A-97FB-4318-95C3-AF5D5F1A7FD0}" presName="thickLine" presStyleLbl="alignNode1" presStyleIdx="1" presStyleCnt="5"/>
      <dgm:spPr/>
    </dgm:pt>
    <dgm:pt modelId="{4BD7C490-42E2-43BF-8018-7549A59B8FC8}" type="pres">
      <dgm:prSet presAssocID="{63D2377A-97FB-4318-95C3-AF5D5F1A7FD0}" presName="horz1" presStyleCnt="0"/>
      <dgm:spPr/>
    </dgm:pt>
    <dgm:pt modelId="{94B3C60B-FE68-4B1E-9837-BACCFECC9BAD}" type="pres">
      <dgm:prSet presAssocID="{63D2377A-97FB-4318-95C3-AF5D5F1A7FD0}" presName="tx1" presStyleLbl="revTx" presStyleIdx="1" presStyleCnt="5"/>
      <dgm:spPr/>
    </dgm:pt>
    <dgm:pt modelId="{2BAFE210-AC86-41D7-8C9E-AAC434AF94E1}" type="pres">
      <dgm:prSet presAssocID="{63D2377A-97FB-4318-95C3-AF5D5F1A7FD0}" presName="vert1" presStyleCnt="0"/>
      <dgm:spPr/>
    </dgm:pt>
    <dgm:pt modelId="{8D0FA762-972B-44FA-9E28-6A8F8EAB7EDC}" type="pres">
      <dgm:prSet presAssocID="{3FB0AC3C-8CEF-4CC1-827F-5917054679CD}" presName="thickLine" presStyleLbl="alignNode1" presStyleIdx="2" presStyleCnt="5"/>
      <dgm:spPr/>
    </dgm:pt>
    <dgm:pt modelId="{F22E8F2F-4AA0-4FB4-B0D0-A79E356F5E58}" type="pres">
      <dgm:prSet presAssocID="{3FB0AC3C-8CEF-4CC1-827F-5917054679CD}" presName="horz1" presStyleCnt="0"/>
      <dgm:spPr/>
    </dgm:pt>
    <dgm:pt modelId="{F5B44E0A-F75F-4DA2-865C-693FEBD685F1}" type="pres">
      <dgm:prSet presAssocID="{3FB0AC3C-8CEF-4CC1-827F-5917054679CD}" presName="tx1" presStyleLbl="revTx" presStyleIdx="2" presStyleCnt="5"/>
      <dgm:spPr/>
    </dgm:pt>
    <dgm:pt modelId="{B98CC7DF-CAF7-466E-8FA6-794186B2812A}" type="pres">
      <dgm:prSet presAssocID="{3FB0AC3C-8CEF-4CC1-827F-5917054679CD}" presName="vert1" presStyleCnt="0"/>
      <dgm:spPr/>
    </dgm:pt>
    <dgm:pt modelId="{5887BE3A-9295-4F4C-B756-FC33CBFDF17F}" type="pres">
      <dgm:prSet presAssocID="{0ADFFEDB-A00C-48AD-8D15-4A5975A19EDD}" presName="thickLine" presStyleLbl="alignNode1" presStyleIdx="3" presStyleCnt="5"/>
      <dgm:spPr/>
    </dgm:pt>
    <dgm:pt modelId="{E8C210E9-3D73-4E44-A700-572B66AB0C0C}" type="pres">
      <dgm:prSet presAssocID="{0ADFFEDB-A00C-48AD-8D15-4A5975A19EDD}" presName="horz1" presStyleCnt="0"/>
      <dgm:spPr/>
    </dgm:pt>
    <dgm:pt modelId="{8B97D6B9-9754-4268-AA7E-4403D2B99A50}" type="pres">
      <dgm:prSet presAssocID="{0ADFFEDB-A00C-48AD-8D15-4A5975A19EDD}" presName="tx1" presStyleLbl="revTx" presStyleIdx="3" presStyleCnt="5"/>
      <dgm:spPr/>
    </dgm:pt>
    <dgm:pt modelId="{C8295BC0-6F35-47DE-B21B-C90389B17D2E}" type="pres">
      <dgm:prSet presAssocID="{0ADFFEDB-A00C-48AD-8D15-4A5975A19EDD}" presName="vert1" presStyleCnt="0"/>
      <dgm:spPr/>
    </dgm:pt>
    <dgm:pt modelId="{EE1A5A4D-3AB8-482B-BD95-F57687F3FB61}" type="pres">
      <dgm:prSet presAssocID="{C1B2106C-18CF-4DE2-BF88-158F5DCF5A55}" presName="thickLine" presStyleLbl="alignNode1" presStyleIdx="4" presStyleCnt="5"/>
      <dgm:spPr/>
    </dgm:pt>
    <dgm:pt modelId="{8D5D2635-38BD-42AE-9B83-DE991D9F643B}" type="pres">
      <dgm:prSet presAssocID="{C1B2106C-18CF-4DE2-BF88-158F5DCF5A55}" presName="horz1" presStyleCnt="0"/>
      <dgm:spPr/>
    </dgm:pt>
    <dgm:pt modelId="{995C6E92-79AB-46E3-924F-00055BEC97D6}" type="pres">
      <dgm:prSet presAssocID="{C1B2106C-18CF-4DE2-BF88-158F5DCF5A55}" presName="tx1" presStyleLbl="revTx" presStyleIdx="4" presStyleCnt="5"/>
      <dgm:spPr/>
    </dgm:pt>
    <dgm:pt modelId="{8535F8EC-5152-41F8-94EA-B1DE74101D50}" type="pres">
      <dgm:prSet presAssocID="{C1B2106C-18CF-4DE2-BF88-158F5DCF5A55}" presName="vert1" presStyleCnt="0"/>
      <dgm:spPr/>
    </dgm:pt>
  </dgm:ptLst>
  <dgm:cxnLst>
    <dgm:cxn modelId="{159B102F-9592-496E-B105-204552092C16}" srcId="{EC72AFE7-7A03-4557-8339-9D737A1695D6}" destId="{3FB0AC3C-8CEF-4CC1-827F-5917054679CD}" srcOrd="2" destOrd="0" parTransId="{2A960C80-D21B-4DF9-94FF-4C1E03B04FB2}" sibTransId="{148A7FCF-A4B9-4AAB-9826-60656D31AFAB}"/>
    <dgm:cxn modelId="{6ADA0439-767E-46F6-8BB5-1AEEAC41E0A5}" type="presOf" srcId="{0ADFFEDB-A00C-48AD-8D15-4A5975A19EDD}" destId="{8B97D6B9-9754-4268-AA7E-4403D2B99A50}" srcOrd="0" destOrd="0" presId="urn:microsoft.com/office/officeart/2008/layout/LinedList"/>
    <dgm:cxn modelId="{C889815B-632A-460D-BDAB-54D9C1EE3920}" type="presOf" srcId="{3FB0AC3C-8CEF-4CC1-827F-5917054679CD}" destId="{F5B44E0A-F75F-4DA2-865C-693FEBD685F1}" srcOrd="0" destOrd="0" presId="urn:microsoft.com/office/officeart/2008/layout/LinedList"/>
    <dgm:cxn modelId="{4FAD3267-62F2-44BE-AAF1-E5450545454E}" srcId="{EC72AFE7-7A03-4557-8339-9D737A1695D6}" destId="{0ADFFEDB-A00C-48AD-8D15-4A5975A19EDD}" srcOrd="3" destOrd="0" parTransId="{AEB16C81-AC85-474C-AA52-94AB7ABE359F}" sibTransId="{9B430F21-E246-4883-B693-354CCCA0A4AB}"/>
    <dgm:cxn modelId="{72D8FA8E-599B-488F-B737-5B261542A11E}" srcId="{EC72AFE7-7A03-4557-8339-9D737A1695D6}" destId="{A53587FB-BD09-4C1F-96FF-07A66323C6C8}" srcOrd="0" destOrd="0" parTransId="{AF7E00B5-2FB2-4317-B4BA-5C335B1E5DE6}" sibTransId="{26161BD2-3096-4C34-B0C5-2DD4915901E1}"/>
    <dgm:cxn modelId="{A8883EB4-759B-4BD1-866B-2211CFF90100}" srcId="{EC72AFE7-7A03-4557-8339-9D737A1695D6}" destId="{C1B2106C-18CF-4DE2-BF88-158F5DCF5A55}" srcOrd="4" destOrd="0" parTransId="{5FB79BBD-6F16-4099-9A96-DF3B2BEF2271}" sibTransId="{0490216E-62BD-4F13-9407-E7C0730DFB7E}"/>
    <dgm:cxn modelId="{21403EC5-E84A-4481-9893-6EC306753680}" srcId="{EC72AFE7-7A03-4557-8339-9D737A1695D6}" destId="{63D2377A-97FB-4318-95C3-AF5D5F1A7FD0}" srcOrd="1" destOrd="0" parTransId="{85E51AD2-A038-4D05-8742-568DED054369}" sibTransId="{4EEF854C-9862-4D96-93A7-337B858B766E}"/>
    <dgm:cxn modelId="{062E85C6-A83A-4314-AFA3-898FBCB1FB1A}" type="presOf" srcId="{EC72AFE7-7A03-4557-8339-9D737A1695D6}" destId="{4E946459-F3F3-48A1-9788-6538AA10DC55}" srcOrd="0" destOrd="0" presId="urn:microsoft.com/office/officeart/2008/layout/LinedList"/>
    <dgm:cxn modelId="{2FA28CD5-FE0A-4609-A23B-E41CDD2AC690}" type="presOf" srcId="{C1B2106C-18CF-4DE2-BF88-158F5DCF5A55}" destId="{995C6E92-79AB-46E3-924F-00055BEC97D6}" srcOrd="0" destOrd="0" presId="urn:microsoft.com/office/officeart/2008/layout/LinedList"/>
    <dgm:cxn modelId="{F2D1FEF1-469A-40B6-8115-B4D3658CD387}" type="presOf" srcId="{63D2377A-97FB-4318-95C3-AF5D5F1A7FD0}" destId="{94B3C60B-FE68-4B1E-9837-BACCFECC9BAD}" srcOrd="0" destOrd="0" presId="urn:microsoft.com/office/officeart/2008/layout/LinedList"/>
    <dgm:cxn modelId="{AF7FBEFA-9229-4044-9A4F-08A3780FEEAC}" type="presOf" srcId="{A53587FB-BD09-4C1F-96FF-07A66323C6C8}" destId="{574EEF19-BDC9-4CD4-A182-80E86A78A77D}" srcOrd="0" destOrd="0" presId="urn:microsoft.com/office/officeart/2008/layout/LinedList"/>
    <dgm:cxn modelId="{66AA873B-C447-4269-8166-1E441DE9907C}" type="presParOf" srcId="{4E946459-F3F3-48A1-9788-6538AA10DC55}" destId="{1FB1DC7F-C7D7-4702-AF63-6EDEBA93BF8C}" srcOrd="0" destOrd="0" presId="urn:microsoft.com/office/officeart/2008/layout/LinedList"/>
    <dgm:cxn modelId="{93227B50-A4EE-4340-AF1D-8C2546CAE01F}" type="presParOf" srcId="{4E946459-F3F3-48A1-9788-6538AA10DC55}" destId="{817C524B-B34A-457D-8633-46D8B82DFF2A}" srcOrd="1" destOrd="0" presId="urn:microsoft.com/office/officeart/2008/layout/LinedList"/>
    <dgm:cxn modelId="{84CDE302-4F20-41EF-AEFE-84AC7616962D}" type="presParOf" srcId="{817C524B-B34A-457D-8633-46D8B82DFF2A}" destId="{574EEF19-BDC9-4CD4-A182-80E86A78A77D}" srcOrd="0" destOrd="0" presId="urn:microsoft.com/office/officeart/2008/layout/LinedList"/>
    <dgm:cxn modelId="{CBA54B3D-3BD6-4486-8E70-9CDBF2EEF23F}" type="presParOf" srcId="{817C524B-B34A-457D-8633-46D8B82DFF2A}" destId="{2DA1F77D-246E-4FF8-92F9-99BBB942CE98}" srcOrd="1" destOrd="0" presId="urn:microsoft.com/office/officeart/2008/layout/LinedList"/>
    <dgm:cxn modelId="{81951CFD-BC17-45F8-A644-F4327CA6A79C}" type="presParOf" srcId="{4E946459-F3F3-48A1-9788-6538AA10DC55}" destId="{0B7DF97C-CB45-4840-8ADE-FA21486F5D20}" srcOrd="2" destOrd="0" presId="urn:microsoft.com/office/officeart/2008/layout/LinedList"/>
    <dgm:cxn modelId="{8176840D-14AF-4F16-AE40-D1E249CCCEFC}" type="presParOf" srcId="{4E946459-F3F3-48A1-9788-6538AA10DC55}" destId="{4BD7C490-42E2-43BF-8018-7549A59B8FC8}" srcOrd="3" destOrd="0" presId="urn:microsoft.com/office/officeart/2008/layout/LinedList"/>
    <dgm:cxn modelId="{96064858-B184-4B4A-A8A9-24B9BEC32A91}" type="presParOf" srcId="{4BD7C490-42E2-43BF-8018-7549A59B8FC8}" destId="{94B3C60B-FE68-4B1E-9837-BACCFECC9BAD}" srcOrd="0" destOrd="0" presId="urn:microsoft.com/office/officeart/2008/layout/LinedList"/>
    <dgm:cxn modelId="{36440E69-5C05-43D3-8CA2-0C22E4ECFEFF}" type="presParOf" srcId="{4BD7C490-42E2-43BF-8018-7549A59B8FC8}" destId="{2BAFE210-AC86-41D7-8C9E-AAC434AF94E1}" srcOrd="1" destOrd="0" presId="urn:microsoft.com/office/officeart/2008/layout/LinedList"/>
    <dgm:cxn modelId="{68B3EBD1-DFA1-490C-8078-463357BC4676}" type="presParOf" srcId="{4E946459-F3F3-48A1-9788-6538AA10DC55}" destId="{8D0FA762-972B-44FA-9E28-6A8F8EAB7EDC}" srcOrd="4" destOrd="0" presId="urn:microsoft.com/office/officeart/2008/layout/LinedList"/>
    <dgm:cxn modelId="{94A04D5D-9C34-458F-BC60-DEAE77D33F31}" type="presParOf" srcId="{4E946459-F3F3-48A1-9788-6538AA10DC55}" destId="{F22E8F2F-4AA0-4FB4-B0D0-A79E356F5E58}" srcOrd="5" destOrd="0" presId="urn:microsoft.com/office/officeart/2008/layout/LinedList"/>
    <dgm:cxn modelId="{285F3110-4D30-46B4-BA29-5C0F8770B785}" type="presParOf" srcId="{F22E8F2F-4AA0-4FB4-B0D0-A79E356F5E58}" destId="{F5B44E0A-F75F-4DA2-865C-693FEBD685F1}" srcOrd="0" destOrd="0" presId="urn:microsoft.com/office/officeart/2008/layout/LinedList"/>
    <dgm:cxn modelId="{AF88F53F-7543-42C7-B838-D05D9E293FBD}" type="presParOf" srcId="{F22E8F2F-4AA0-4FB4-B0D0-A79E356F5E58}" destId="{B98CC7DF-CAF7-466E-8FA6-794186B2812A}" srcOrd="1" destOrd="0" presId="urn:microsoft.com/office/officeart/2008/layout/LinedList"/>
    <dgm:cxn modelId="{6F588E81-E139-4452-90AE-862FB39B5891}" type="presParOf" srcId="{4E946459-F3F3-48A1-9788-6538AA10DC55}" destId="{5887BE3A-9295-4F4C-B756-FC33CBFDF17F}" srcOrd="6" destOrd="0" presId="urn:microsoft.com/office/officeart/2008/layout/LinedList"/>
    <dgm:cxn modelId="{3E8A2B22-310B-44A0-B95F-3F23C75FE137}" type="presParOf" srcId="{4E946459-F3F3-48A1-9788-6538AA10DC55}" destId="{E8C210E9-3D73-4E44-A700-572B66AB0C0C}" srcOrd="7" destOrd="0" presId="urn:microsoft.com/office/officeart/2008/layout/LinedList"/>
    <dgm:cxn modelId="{F2A2B218-2AE6-4833-A044-1E7DF0755162}" type="presParOf" srcId="{E8C210E9-3D73-4E44-A700-572B66AB0C0C}" destId="{8B97D6B9-9754-4268-AA7E-4403D2B99A50}" srcOrd="0" destOrd="0" presId="urn:microsoft.com/office/officeart/2008/layout/LinedList"/>
    <dgm:cxn modelId="{7A2CB6BD-ED05-45BB-9670-58C941112025}" type="presParOf" srcId="{E8C210E9-3D73-4E44-A700-572B66AB0C0C}" destId="{C8295BC0-6F35-47DE-B21B-C90389B17D2E}" srcOrd="1" destOrd="0" presId="urn:microsoft.com/office/officeart/2008/layout/LinedList"/>
    <dgm:cxn modelId="{9BF9B942-B305-4EC8-898D-E7754EBE5E7D}" type="presParOf" srcId="{4E946459-F3F3-48A1-9788-6538AA10DC55}" destId="{EE1A5A4D-3AB8-482B-BD95-F57687F3FB61}" srcOrd="8" destOrd="0" presId="urn:microsoft.com/office/officeart/2008/layout/LinedList"/>
    <dgm:cxn modelId="{7ACB569A-DE8D-4473-8763-F60438811E37}" type="presParOf" srcId="{4E946459-F3F3-48A1-9788-6538AA10DC55}" destId="{8D5D2635-38BD-42AE-9B83-DE991D9F643B}" srcOrd="9" destOrd="0" presId="urn:microsoft.com/office/officeart/2008/layout/LinedList"/>
    <dgm:cxn modelId="{76016A4F-C2F5-48FE-91DC-5956AD500A0D}" type="presParOf" srcId="{8D5D2635-38BD-42AE-9B83-DE991D9F643B}" destId="{995C6E92-79AB-46E3-924F-00055BEC97D6}" srcOrd="0" destOrd="0" presId="urn:microsoft.com/office/officeart/2008/layout/LinedList"/>
    <dgm:cxn modelId="{FCC62F68-0CC2-492F-B50C-12876788DB45}" type="presParOf" srcId="{8D5D2635-38BD-42AE-9B83-DE991D9F643B}" destId="{8535F8EC-5152-41F8-94EA-B1DE74101D50}"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4BCEBA2-42F8-496A-B023-D33EADF498F1}"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DC063C38-F564-40C5-AC86-451DBA142662}">
      <dgm:prSet/>
      <dgm:spPr/>
      <dgm:t>
        <a:bodyPr/>
        <a:lstStyle/>
        <a:p>
          <a:r>
            <a:rPr lang="en-GB"/>
            <a:t>Knee mechanics and asymmetry meaningfully affect vertical jump performance</a:t>
          </a:r>
          <a:endParaRPr lang="en-US"/>
        </a:p>
      </dgm:t>
    </dgm:pt>
    <dgm:pt modelId="{4F7A94BE-AB94-4E89-A413-76FF7603D351}" type="parTrans" cxnId="{E49EA5C5-C144-4C90-967A-8032D8BB0152}">
      <dgm:prSet/>
      <dgm:spPr/>
      <dgm:t>
        <a:bodyPr/>
        <a:lstStyle/>
        <a:p>
          <a:endParaRPr lang="en-US"/>
        </a:p>
      </dgm:t>
    </dgm:pt>
    <dgm:pt modelId="{0AAA1457-1A5F-435B-A87D-1683112A1C5C}" type="sibTrans" cxnId="{E49EA5C5-C144-4C90-967A-8032D8BB0152}">
      <dgm:prSet/>
      <dgm:spPr/>
      <dgm:t>
        <a:bodyPr/>
        <a:lstStyle/>
        <a:p>
          <a:endParaRPr lang="en-US"/>
        </a:p>
      </dgm:t>
    </dgm:pt>
    <dgm:pt modelId="{421C1C05-ADBB-474F-B4DB-3652ED55EA63}">
      <dgm:prSet/>
      <dgm:spPr/>
      <dgm:t>
        <a:bodyPr/>
        <a:lstStyle/>
        <a:p>
          <a:r>
            <a:rPr lang="en-GB"/>
            <a:t>Force platform and video tools are effective for screening</a:t>
          </a:r>
          <a:endParaRPr lang="en-US"/>
        </a:p>
      </dgm:t>
    </dgm:pt>
    <dgm:pt modelId="{A4FBB579-85D6-4A0A-A7CA-3421DD5BDA1F}" type="parTrans" cxnId="{4EDFCE78-C8EE-4BD5-984F-4DB4C20E5E28}">
      <dgm:prSet/>
      <dgm:spPr/>
      <dgm:t>
        <a:bodyPr/>
        <a:lstStyle/>
        <a:p>
          <a:endParaRPr lang="en-US"/>
        </a:p>
      </dgm:t>
    </dgm:pt>
    <dgm:pt modelId="{D3997FD8-2F1A-425F-945D-4A7C8BFFB3AB}" type="sibTrans" cxnId="{4EDFCE78-C8EE-4BD5-984F-4DB4C20E5E28}">
      <dgm:prSet/>
      <dgm:spPr/>
      <dgm:t>
        <a:bodyPr/>
        <a:lstStyle/>
        <a:p>
          <a:endParaRPr lang="en-US"/>
        </a:p>
      </dgm:t>
    </dgm:pt>
    <dgm:pt modelId="{DA951FAE-6C9B-4016-9FFF-9CC49A952BA0}">
      <dgm:prSet/>
      <dgm:spPr/>
      <dgm:t>
        <a:bodyPr/>
        <a:lstStyle/>
        <a:p>
          <a:r>
            <a:rPr lang="en-GB"/>
            <a:t>Useful for coaches, physios, S&amp;C professionals</a:t>
          </a:r>
          <a:endParaRPr lang="en-US"/>
        </a:p>
      </dgm:t>
    </dgm:pt>
    <dgm:pt modelId="{3C5779D9-AA26-4B9A-B0EA-93251E909F16}" type="parTrans" cxnId="{863B5337-CA8F-4476-BC3F-B078376EB138}">
      <dgm:prSet/>
      <dgm:spPr/>
      <dgm:t>
        <a:bodyPr/>
        <a:lstStyle/>
        <a:p>
          <a:endParaRPr lang="en-US"/>
        </a:p>
      </dgm:t>
    </dgm:pt>
    <dgm:pt modelId="{39A6A2B2-4E0D-4017-A488-E70A791B44C7}" type="sibTrans" cxnId="{863B5337-CA8F-4476-BC3F-B078376EB138}">
      <dgm:prSet/>
      <dgm:spPr/>
      <dgm:t>
        <a:bodyPr/>
        <a:lstStyle/>
        <a:p>
          <a:endParaRPr lang="en-US"/>
        </a:p>
      </dgm:t>
    </dgm:pt>
    <dgm:pt modelId="{C7422D00-D4F6-42CF-B6B3-FF8D34FBD2AF}" type="pres">
      <dgm:prSet presAssocID="{E4BCEBA2-42F8-496A-B023-D33EADF498F1}" presName="outerComposite" presStyleCnt="0">
        <dgm:presLayoutVars>
          <dgm:chMax val="5"/>
          <dgm:dir/>
          <dgm:resizeHandles val="exact"/>
        </dgm:presLayoutVars>
      </dgm:prSet>
      <dgm:spPr/>
    </dgm:pt>
    <dgm:pt modelId="{5D11AC38-9317-4984-AC95-787A03E72EB0}" type="pres">
      <dgm:prSet presAssocID="{E4BCEBA2-42F8-496A-B023-D33EADF498F1}" presName="dummyMaxCanvas" presStyleCnt="0">
        <dgm:presLayoutVars/>
      </dgm:prSet>
      <dgm:spPr/>
    </dgm:pt>
    <dgm:pt modelId="{4996636A-030F-4CA1-AE63-4A96D4845E2B}" type="pres">
      <dgm:prSet presAssocID="{E4BCEBA2-42F8-496A-B023-D33EADF498F1}" presName="ThreeNodes_1" presStyleLbl="node1" presStyleIdx="0" presStyleCnt="3">
        <dgm:presLayoutVars>
          <dgm:bulletEnabled val="1"/>
        </dgm:presLayoutVars>
      </dgm:prSet>
      <dgm:spPr/>
    </dgm:pt>
    <dgm:pt modelId="{39D78A39-A34B-4801-96D2-796AFF3FBF05}" type="pres">
      <dgm:prSet presAssocID="{E4BCEBA2-42F8-496A-B023-D33EADF498F1}" presName="ThreeNodes_2" presStyleLbl="node1" presStyleIdx="1" presStyleCnt="3">
        <dgm:presLayoutVars>
          <dgm:bulletEnabled val="1"/>
        </dgm:presLayoutVars>
      </dgm:prSet>
      <dgm:spPr/>
    </dgm:pt>
    <dgm:pt modelId="{EDAD4848-F455-4B70-80C0-654D51E2AB38}" type="pres">
      <dgm:prSet presAssocID="{E4BCEBA2-42F8-496A-B023-D33EADF498F1}" presName="ThreeNodes_3" presStyleLbl="node1" presStyleIdx="2" presStyleCnt="3">
        <dgm:presLayoutVars>
          <dgm:bulletEnabled val="1"/>
        </dgm:presLayoutVars>
      </dgm:prSet>
      <dgm:spPr/>
    </dgm:pt>
    <dgm:pt modelId="{F7AB7DF0-1BBB-4395-8C95-20D6F2354D80}" type="pres">
      <dgm:prSet presAssocID="{E4BCEBA2-42F8-496A-B023-D33EADF498F1}" presName="ThreeConn_1-2" presStyleLbl="fgAccFollowNode1" presStyleIdx="0" presStyleCnt="2">
        <dgm:presLayoutVars>
          <dgm:bulletEnabled val="1"/>
        </dgm:presLayoutVars>
      </dgm:prSet>
      <dgm:spPr/>
    </dgm:pt>
    <dgm:pt modelId="{67C03FEC-48B7-4567-94AE-24B48F6747CB}" type="pres">
      <dgm:prSet presAssocID="{E4BCEBA2-42F8-496A-B023-D33EADF498F1}" presName="ThreeConn_2-3" presStyleLbl="fgAccFollowNode1" presStyleIdx="1" presStyleCnt="2">
        <dgm:presLayoutVars>
          <dgm:bulletEnabled val="1"/>
        </dgm:presLayoutVars>
      </dgm:prSet>
      <dgm:spPr/>
    </dgm:pt>
    <dgm:pt modelId="{D995234B-FEE7-4F19-956C-5223C543A4D2}" type="pres">
      <dgm:prSet presAssocID="{E4BCEBA2-42F8-496A-B023-D33EADF498F1}" presName="ThreeNodes_1_text" presStyleLbl="node1" presStyleIdx="2" presStyleCnt="3">
        <dgm:presLayoutVars>
          <dgm:bulletEnabled val="1"/>
        </dgm:presLayoutVars>
      </dgm:prSet>
      <dgm:spPr/>
    </dgm:pt>
    <dgm:pt modelId="{1ECAB240-5257-41FD-AE69-6358A99BC6A7}" type="pres">
      <dgm:prSet presAssocID="{E4BCEBA2-42F8-496A-B023-D33EADF498F1}" presName="ThreeNodes_2_text" presStyleLbl="node1" presStyleIdx="2" presStyleCnt="3">
        <dgm:presLayoutVars>
          <dgm:bulletEnabled val="1"/>
        </dgm:presLayoutVars>
      </dgm:prSet>
      <dgm:spPr/>
    </dgm:pt>
    <dgm:pt modelId="{A811C853-CC90-49BD-A94B-761490FB54C1}" type="pres">
      <dgm:prSet presAssocID="{E4BCEBA2-42F8-496A-B023-D33EADF498F1}" presName="ThreeNodes_3_text" presStyleLbl="node1" presStyleIdx="2" presStyleCnt="3">
        <dgm:presLayoutVars>
          <dgm:bulletEnabled val="1"/>
        </dgm:presLayoutVars>
      </dgm:prSet>
      <dgm:spPr/>
    </dgm:pt>
  </dgm:ptLst>
  <dgm:cxnLst>
    <dgm:cxn modelId="{3DA69725-E9FB-46B4-AB4E-7C98DFE12F9D}" type="presOf" srcId="{D3997FD8-2F1A-425F-945D-4A7C8BFFB3AB}" destId="{67C03FEC-48B7-4567-94AE-24B48F6747CB}" srcOrd="0" destOrd="0" presId="urn:microsoft.com/office/officeart/2005/8/layout/vProcess5"/>
    <dgm:cxn modelId="{F5FA502F-5F2C-486C-867A-6D1DE0717D05}" type="presOf" srcId="{DC063C38-F564-40C5-AC86-451DBA142662}" destId="{4996636A-030F-4CA1-AE63-4A96D4845E2B}" srcOrd="0" destOrd="0" presId="urn:microsoft.com/office/officeart/2005/8/layout/vProcess5"/>
    <dgm:cxn modelId="{863B5337-CA8F-4476-BC3F-B078376EB138}" srcId="{E4BCEBA2-42F8-496A-B023-D33EADF498F1}" destId="{DA951FAE-6C9B-4016-9FFF-9CC49A952BA0}" srcOrd="2" destOrd="0" parTransId="{3C5779D9-AA26-4B9A-B0EA-93251E909F16}" sibTransId="{39A6A2B2-4E0D-4017-A488-E70A791B44C7}"/>
    <dgm:cxn modelId="{F3620E74-CCDC-407C-B63D-C20A3A0E469D}" type="presOf" srcId="{E4BCEBA2-42F8-496A-B023-D33EADF498F1}" destId="{C7422D00-D4F6-42CF-B6B3-FF8D34FBD2AF}" srcOrd="0" destOrd="0" presId="urn:microsoft.com/office/officeart/2005/8/layout/vProcess5"/>
    <dgm:cxn modelId="{4EDFCE78-C8EE-4BD5-984F-4DB4C20E5E28}" srcId="{E4BCEBA2-42F8-496A-B023-D33EADF498F1}" destId="{421C1C05-ADBB-474F-B4DB-3652ED55EA63}" srcOrd="1" destOrd="0" parTransId="{A4FBB579-85D6-4A0A-A7CA-3421DD5BDA1F}" sibTransId="{D3997FD8-2F1A-425F-945D-4A7C8BFFB3AB}"/>
    <dgm:cxn modelId="{856513C1-E076-4E7D-8B9A-228D1FB1DB0B}" type="presOf" srcId="{421C1C05-ADBB-474F-B4DB-3652ED55EA63}" destId="{39D78A39-A34B-4801-96D2-796AFF3FBF05}" srcOrd="0" destOrd="0" presId="urn:microsoft.com/office/officeart/2005/8/layout/vProcess5"/>
    <dgm:cxn modelId="{31A723C5-3767-4BE2-AC5B-A99717B62424}" type="presOf" srcId="{421C1C05-ADBB-474F-B4DB-3652ED55EA63}" destId="{1ECAB240-5257-41FD-AE69-6358A99BC6A7}" srcOrd="1" destOrd="0" presId="urn:microsoft.com/office/officeart/2005/8/layout/vProcess5"/>
    <dgm:cxn modelId="{E49EA5C5-C144-4C90-967A-8032D8BB0152}" srcId="{E4BCEBA2-42F8-496A-B023-D33EADF498F1}" destId="{DC063C38-F564-40C5-AC86-451DBA142662}" srcOrd="0" destOrd="0" parTransId="{4F7A94BE-AB94-4E89-A413-76FF7603D351}" sibTransId="{0AAA1457-1A5F-435B-A87D-1683112A1C5C}"/>
    <dgm:cxn modelId="{A18EA1CA-17A2-4C41-9F6B-B922C8182AEB}" type="presOf" srcId="{DC063C38-F564-40C5-AC86-451DBA142662}" destId="{D995234B-FEE7-4F19-956C-5223C543A4D2}" srcOrd="1" destOrd="0" presId="urn:microsoft.com/office/officeart/2005/8/layout/vProcess5"/>
    <dgm:cxn modelId="{F37C56D2-4891-468A-BEE0-5C85E4B74FDB}" type="presOf" srcId="{DA951FAE-6C9B-4016-9FFF-9CC49A952BA0}" destId="{EDAD4848-F455-4B70-80C0-654D51E2AB38}" srcOrd="0" destOrd="0" presId="urn:microsoft.com/office/officeart/2005/8/layout/vProcess5"/>
    <dgm:cxn modelId="{4DE3AAF4-B1E4-44D1-A9BB-20E1BF9B00C9}" type="presOf" srcId="{DA951FAE-6C9B-4016-9FFF-9CC49A952BA0}" destId="{A811C853-CC90-49BD-A94B-761490FB54C1}" srcOrd="1" destOrd="0" presId="urn:microsoft.com/office/officeart/2005/8/layout/vProcess5"/>
    <dgm:cxn modelId="{E3D35BFA-4870-43BF-9378-6F0DAE602062}" type="presOf" srcId="{0AAA1457-1A5F-435B-A87D-1683112A1C5C}" destId="{F7AB7DF0-1BBB-4395-8C95-20D6F2354D80}" srcOrd="0" destOrd="0" presId="urn:microsoft.com/office/officeart/2005/8/layout/vProcess5"/>
    <dgm:cxn modelId="{685E4CAC-AE76-48D9-8F5B-E418E5D48DAC}" type="presParOf" srcId="{C7422D00-D4F6-42CF-B6B3-FF8D34FBD2AF}" destId="{5D11AC38-9317-4984-AC95-787A03E72EB0}" srcOrd="0" destOrd="0" presId="urn:microsoft.com/office/officeart/2005/8/layout/vProcess5"/>
    <dgm:cxn modelId="{2575654A-21CF-4B1B-81B9-9B0936C8F447}" type="presParOf" srcId="{C7422D00-D4F6-42CF-B6B3-FF8D34FBD2AF}" destId="{4996636A-030F-4CA1-AE63-4A96D4845E2B}" srcOrd="1" destOrd="0" presId="urn:microsoft.com/office/officeart/2005/8/layout/vProcess5"/>
    <dgm:cxn modelId="{507EA094-1031-44B0-8B87-CB698BA1F892}" type="presParOf" srcId="{C7422D00-D4F6-42CF-B6B3-FF8D34FBD2AF}" destId="{39D78A39-A34B-4801-96D2-796AFF3FBF05}" srcOrd="2" destOrd="0" presId="urn:microsoft.com/office/officeart/2005/8/layout/vProcess5"/>
    <dgm:cxn modelId="{66AEF83D-AFB9-4912-BA49-928AED380B1C}" type="presParOf" srcId="{C7422D00-D4F6-42CF-B6B3-FF8D34FBD2AF}" destId="{EDAD4848-F455-4B70-80C0-654D51E2AB38}" srcOrd="3" destOrd="0" presId="urn:microsoft.com/office/officeart/2005/8/layout/vProcess5"/>
    <dgm:cxn modelId="{A2AF9781-CA24-4423-A869-ED9872265079}" type="presParOf" srcId="{C7422D00-D4F6-42CF-B6B3-FF8D34FBD2AF}" destId="{F7AB7DF0-1BBB-4395-8C95-20D6F2354D80}" srcOrd="4" destOrd="0" presId="urn:microsoft.com/office/officeart/2005/8/layout/vProcess5"/>
    <dgm:cxn modelId="{DD4BD055-B5EA-4E4E-B649-3DA26C4B7944}" type="presParOf" srcId="{C7422D00-D4F6-42CF-B6B3-FF8D34FBD2AF}" destId="{67C03FEC-48B7-4567-94AE-24B48F6747CB}" srcOrd="5" destOrd="0" presId="urn:microsoft.com/office/officeart/2005/8/layout/vProcess5"/>
    <dgm:cxn modelId="{9147E8C6-1B1D-4679-9B54-F4AEA50CCA5B}" type="presParOf" srcId="{C7422D00-D4F6-42CF-B6B3-FF8D34FBD2AF}" destId="{D995234B-FEE7-4F19-956C-5223C543A4D2}" srcOrd="6" destOrd="0" presId="urn:microsoft.com/office/officeart/2005/8/layout/vProcess5"/>
    <dgm:cxn modelId="{2086D209-1405-4319-974C-61A686E9312A}" type="presParOf" srcId="{C7422D00-D4F6-42CF-B6B3-FF8D34FBD2AF}" destId="{1ECAB240-5257-41FD-AE69-6358A99BC6A7}" srcOrd="7" destOrd="0" presId="urn:microsoft.com/office/officeart/2005/8/layout/vProcess5"/>
    <dgm:cxn modelId="{659685EC-2F48-429C-A859-BA84745897E4}" type="presParOf" srcId="{C7422D00-D4F6-42CF-B6B3-FF8D34FBD2AF}" destId="{A811C853-CC90-49BD-A94B-761490FB54C1}" srcOrd="8" destOrd="0" presId="urn:microsoft.com/office/officeart/2005/8/layout/v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1CF8304-1552-415B-9DA2-DC7109E15263}" type="doc">
      <dgm:prSet loTypeId="urn:microsoft.com/office/officeart/2016/7/layout/VerticalSolidActionList" loCatId="List" qsTypeId="urn:microsoft.com/office/officeart/2005/8/quickstyle/simple1" qsCatId="simple" csTypeId="urn:microsoft.com/office/officeart/2005/8/colors/colorful2" csCatId="colorful" phldr="1"/>
      <dgm:spPr/>
      <dgm:t>
        <a:bodyPr/>
        <a:lstStyle/>
        <a:p>
          <a:endParaRPr lang="en-US"/>
        </a:p>
      </dgm:t>
    </dgm:pt>
    <dgm:pt modelId="{CE1EDA6C-ECB8-4715-A92A-C4F99BAD3C0E}">
      <dgm:prSet/>
      <dgm:spPr/>
      <dgm:t>
        <a:bodyPr/>
        <a:lstStyle/>
        <a:p>
          <a:endParaRPr lang="en-US" dirty="0"/>
        </a:p>
      </dgm:t>
    </dgm:pt>
    <dgm:pt modelId="{59D34AD6-3D2C-4FC8-A6E2-79D3DD1EC9A0}" type="parTrans" cxnId="{29976EB7-5098-49ED-842D-DFEBBE157F85}">
      <dgm:prSet/>
      <dgm:spPr/>
      <dgm:t>
        <a:bodyPr/>
        <a:lstStyle/>
        <a:p>
          <a:endParaRPr lang="en-US"/>
        </a:p>
      </dgm:t>
    </dgm:pt>
    <dgm:pt modelId="{B8F0D57F-96FD-4425-9FB2-C2CC31C1D6A9}" type="sibTrans" cxnId="{29976EB7-5098-49ED-842D-DFEBBE157F85}">
      <dgm:prSet/>
      <dgm:spPr/>
      <dgm:t>
        <a:bodyPr/>
        <a:lstStyle/>
        <a:p>
          <a:endParaRPr lang="en-US"/>
        </a:p>
      </dgm:t>
    </dgm:pt>
    <dgm:pt modelId="{11455750-7292-40A1-9AC7-8D8DD738CFEC}">
      <dgm:prSet/>
      <dgm:spPr/>
      <dgm:t>
        <a:bodyPr/>
        <a:lstStyle/>
        <a:p>
          <a:r>
            <a:rPr lang="en-US"/>
            <a:t>Use 3D motion analysis for joint tracking</a:t>
          </a:r>
        </a:p>
      </dgm:t>
    </dgm:pt>
    <dgm:pt modelId="{EB8B993F-97FC-4649-B519-3562F672AFE9}" type="parTrans" cxnId="{4CBBB565-4920-4161-9DB8-BCC79941F2A2}">
      <dgm:prSet/>
      <dgm:spPr/>
      <dgm:t>
        <a:bodyPr/>
        <a:lstStyle/>
        <a:p>
          <a:endParaRPr lang="en-US"/>
        </a:p>
      </dgm:t>
    </dgm:pt>
    <dgm:pt modelId="{0A44F4DE-F11D-426E-B2B6-EDBB643C70A7}" type="sibTrans" cxnId="{4CBBB565-4920-4161-9DB8-BCC79941F2A2}">
      <dgm:prSet/>
      <dgm:spPr/>
      <dgm:t>
        <a:bodyPr/>
        <a:lstStyle/>
        <a:p>
          <a:endParaRPr lang="en-US"/>
        </a:p>
      </dgm:t>
    </dgm:pt>
    <dgm:pt modelId="{65F33510-AE14-4222-AA19-B560E60B3595}">
      <dgm:prSet/>
      <dgm:spPr/>
      <dgm:t>
        <a:bodyPr/>
        <a:lstStyle/>
        <a:p>
          <a:r>
            <a:rPr lang="en-US" dirty="0"/>
            <a:t>Include</a:t>
          </a:r>
        </a:p>
      </dgm:t>
    </dgm:pt>
    <dgm:pt modelId="{492FFD4B-D0C6-4BA3-89C3-5919D0ACCE6F}" type="parTrans" cxnId="{16644002-44E9-437C-A142-8D174FBDC02C}">
      <dgm:prSet/>
      <dgm:spPr/>
      <dgm:t>
        <a:bodyPr/>
        <a:lstStyle/>
        <a:p>
          <a:endParaRPr lang="en-US"/>
        </a:p>
      </dgm:t>
    </dgm:pt>
    <dgm:pt modelId="{4D76D740-18EC-4D18-B564-641430F69A38}" type="sibTrans" cxnId="{16644002-44E9-437C-A142-8D174FBDC02C}">
      <dgm:prSet/>
      <dgm:spPr/>
      <dgm:t>
        <a:bodyPr/>
        <a:lstStyle/>
        <a:p>
          <a:endParaRPr lang="en-US"/>
        </a:p>
      </dgm:t>
    </dgm:pt>
    <dgm:pt modelId="{FEC26D18-7B89-40EB-B834-090BEDDD5BFA}">
      <dgm:prSet/>
      <dgm:spPr/>
      <dgm:t>
        <a:bodyPr/>
        <a:lstStyle/>
        <a:p>
          <a:r>
            <a:rPr lang="en-US"/>
            <a:t>Include larger, mixed-gender cohorts</a:t>
          </a:r>
        </a:p>
      </dgm:t>
    </dgm:pt>
    <dgm:pt modelId="{8A23DF3F-9ADD-414C-8906-6C4D01DFBBC6}" type="parTrans" cxnId="{A4E5EE94-C234-45D0-81CC-5D9DDDAA17B5}">
      <dgm:prSet/>
      <dgm:spPr/>
      <dgm:t>
        <a:bodyPr/>
        <a:lstStyle/>
        <a:p>
          <a:endParaRPr lang="en-US"/>
        </a:p>
      </dgm:t>
    </dgm:pt>
    <dgm:pt modelId="{DE44FDB4-FB34-4394-8C7B-6DDFDD640BAB}" type="sibTrans" cxnId="{A4E5EE94-C234-45D0-81CC-5D9DDDAA17B5}">
      <dgm:prSet/>
      <dgm:spPr/>
      <dgm:t>
        <a:bodyPr/>
        <a:lstStyle/>
        <a:p>
          <a:endParaRPr lang="en-US"/>
        </a:p>
      </dgm:t>
    </dgm:pt>
    <dgm:pt modelId="{EA0B0623-58F4-46F2-A252-96BFCB072975}">
      <dgm:prSet/>
      <dgm:spPr/>
      <dgm:t>
        <a:bodyPr/>
        <a:lstStyle/>
        <a:p>
          <a:r>
            <a:rPr lang="en-US"/>
            <a:t>Compare</a:t>
          </a:r>
        </a:p>
      </dgm:t>
    </dgm:pt>
    <dgm:pt modelId="{FF4BE912-0CD5-4B8C-92F8-EA48FA8ACCD6}" type="parTrans" cxnId="{59037CA6-2122-4608-B3AB-74586AD0CD26}">
      <dgm:prSet/>
      <dgm:spPr/>
      <dgm:t>
        <a:bodyPr/>
        <a:lstStyle/>
        <a:p>
          <a:endParaRPr lang="en-US"/>
        </a:p>
      </dgm:t>
    </dgm:pt>
    <dgm:pt modelId="{A6E9B132-FF15-4E52-9270-FA965E890B62}" type="sibTrans" cxnId="{59037CA6-2122-4608-B3AB-74586AD0CD26}">
      <dgm:prSet/>
      <dgm:spPr/>
      <dgm:t>
        <a:bodyPr/>
        <a:lstStyle/>
        <a:p>
          <a:endParaRPr lang="en-US"/>
        </a:p>
      </dgm:t>
    </dgm:pt>
    <dgm:pt modelId="{53E6AF2D-9E55-4465-8E3D-B05FA2368A01}">
      <dgm:prSet/>
      <dgm:spPr/>
      <dgm:t>
        <a:bodyPr/>
        <a:lstStyle/>
        <a:p>
          <a:r>
            <a:rPr lang="en-US"/>
            <a:t>Compare bilateral vs unilateral jump biomechanics</a:t>
          </a:r>
        </a:p>
      </dgm:t>
    </dgm:pt>
    <dgm:pt modelId="{01A44FF8-1CC2-49B4-BDD3-7014449A8187}" type="parTrans" cxnId="{6DAF87C4-E1DD-4CCC-8F47-1E1E5FCFDAF7}">
      <dgm:prSet/>
      <dgm:spPr/>
      <dgm:t>
        <a:bodyPr/>
        <a:lstStyle/>
        <a:p>
          <a:endParaRPr lang="en-US"/>
        </a:p>
      </dgm:t>
    </dgm:pt>
    <dgm:pt modelId="{5DD89890-85D2-48C6-B4F3-01DFC45B6B11}" type="sibTrans" cxnId="{6DAF87C4-E1DD-4CCC-8F47-1E1E5FCFDAF7}">
      <dgm:prSet/>
      <dgm:spPr/>
      <dgm:t>
        <a:bodyPr/>
        <a:lstStyle/>
        <a:p>
          <a:endParaRPr lang="en-US"/>
        </a:p>
      </dgm:t>
    </dgm:pt>
    <dgm:pt modelId="{DF1B7019-5D5E-4FAF-BC85-D1CDC6228836}" type="pres">
      <dgm:prSet presAssocID="{E1CF8304-1552-415B-9DA2-DC7109E15263}" presName="Name0" presStyleCnt="0">
        <dgm:presLayoutVars>
          <dgm:dir/>
          <dgm:animLvl val="lvl"/>
          <dgm:resizeHandles val="exact"/>
        </dgm:presLayoutVars>
      </dgm:prSet>
      <dgm:spPr/>
    </dgm:pt>
    <dgm:pt modelId="{FFB60ADF-6BBC-4AFF-8588-194C88422BC1}" type="pres">
      <dgm:prSet presAssocID="{CE1EDA6C-ECB8-4715-A92A-C4F99BAD3C0E}" presName="linNode" presStyleCnt="0"/>
      <dgm:spPr/>
    </dgm:pt>
    <dgm:pt modelId="{43FEF0BB-1828-4B5D-8A48-4382C4CCCFDC}" type="pres">
      <dgm:prSet presAssocID="{CE1EDA6C-ECB8-4715-A92A-C4F99BAD3C0E}" presName="parentText" presStyleLbl="alignNode1" presStyleIdx="0" presStyleCnt="3">
        <dgm:presLayoutVars>
          <dgm:chMax val="1"/>
          <dgm:bulletEnabled/>
        </dgm:presLayoutVars>
      </dgm:prSet>
      <dgm:spPr/>
    </dgm:pt>
    <dgm:pt modelId="{38CC4BB5-8199-4122-9C8D-DEC02A68D4DC}" type="pres">
      <dgm:prSet presAssocID="{CE1EDA6C-ECB8-4715-A92A-C4F99BAD3C0E}" presName="descendantText" presStyleLbl="alignAccFollowNode1" presStyleIdx="0" presStyleCnt="3">
        <dgm:presLayoutVars>
          <dgm:bulletEnabled/>
        </dgm:presLayoutVars>
      </dgm:prSet>
      <dgm:spPr/>
    </dgm:pt>
    <dgm:pt modelId="{DD39551D-6BC4-4228-AEA8-623A95F27542}" type="pres">
      <dgm:prSet presAssocID="{B8F0D57F-96FD-4425-9FB2-C2CC31C1D6A9}" presName="sp" presStyleCnt="0"/>
      <dgm:spPr/>
    </dgm:pt>
    <dgm:pt modelId="{7D6E4239-94D9-4842-81EC-DD5E4D8450E6}" type="pres">
      <dgm:prSet presAssocID="{65F33510-AE14-4222-AA19-B560E60B3595}" presName="linNode" presStyleCnt="0"/>
      <dgm:spPr/>
    </dgm:pt>
    <dgm:pt modelId="{C6DFAAD0-4BE6-4E52-A294-F26DD4EE6AC1}" type="pres">
      <dgm:prSet presAssocID="{65F33510-AE14-4222-AA19-B560E60B3595}" presName="parentText" presStyleLbl="alignNode1" presStyleIdx="1" presStyleCnt="3">
        <dgm:presLayoutVars>
          <dgm:chMax val="1"/>
          <dgm:bulletEnabled/>
        </dgm:presLayoutVars>
      </dgm:prSet>
      <dgm:spPr/>
    </dgm:pt>
    <dgm:pt modelId="{46CEE088-0CCF-421B-AA22-194A920104EC}" type="pres">
      <dgm:prSet presAssocID="{65F33510-AE14-4222-AA19-B560E60B3595}" presName="descendantText" presStyleLbl="alignAccFollowNode1" presStyleIdx="1" presStyleCnt="3">
        <dgm:presLayoutVars>
          <dgm:bulletEnabled/>
        </dgm:presLayoutVars>
      </dgm:prSet>
      <dgm:spPr/>
    </dgm:pt>
    <dgm:pt modelId="{A72AD107-D528-4826-8CF7-D6F40939F449}" type="pres">
      <dgm:prSet presAssocID="{4D76D740-18EC-4D18-B564-641430F69A38}" presName="sp" presStyleCnt="0"/>
      <dgm:spPr/>
    </dgm:pt>
    <dgm:pt modelId="{E606F477-DA70-4B46-95B6-10B4672C29EA}" type="pres">
      <dgm:prSet presAssocID="{EA0B0623-58F4-46F2-A252-96BFCB072975}" presName="linNode" presStyleCnt="0"/>
      <dgm:spPr/>
    </dgm:pt>
    <dgm:pt modelId="{FA682595-86AC-4778-8F9F-E0C3DEBC555B}" type="pres">
      <dgm:prSet presAssocID="{EA0B0623-58F4-46F2-A252-96BFCB072975}" presName="parentText" presStyleLbl="alignNode1" presStyleIdx="2" presStyleCnt="3">
        <dgm:presLayoutVars>
          <dgm:chMax val="1"/>
          <dgm:bulletEnabled/>
        </dgm:presLayoutVars>
      </dgm:prSet>
      <dgm:spPr/>
    </dgm:pt>
    <dgm:pt modelId="{D537DB18-D0F7-443C-B35D-62B436541CE3}" type="pres">
      <dgm:prSet presAssocID="{EA0B0623-58F4-46F2-A252-96BFCB072975}" presName="descendantText" presStyleLbl="alignAccFollowNode1" presStyleIdx="2" presStyleCnt="3">
        <dgm:presLayoutVars>
          <dgm:bulletEnabled/>
        </dgm:presLayoutVars>
      </dgm:prSet>
      <dgm:spPr/>
    </dgm:pt>
  </dgm:ptLst>
  <dgm:cxnLst>
    <dgm:cxn modelId="{16644002-44E9-437C-A142-8D174FBDC02C}" srcId="{E1CF8304-1552-415B-9DA2-DC7109E15263}" destId="{65F33510-AE14-4222-AA19-B560E60B3595}" srcOrd="1" destOrd="0" parTransId="{492FFD4B-D0C6-4BA3-89C3-5919D0ACCE6F}" sibTransId="{4D76D740-18EC-4D18-B564-641430F69A38}"/>
    <dgm:cxn modelId="{3F823113-DF68-4D25-901D-137A31CE15E9}" type="presOf" srcId="{E1CF8304-1552-415B-9DA2-DC7109E15263}" destId="{DF1B7019-5D5E-4FAF-BC85-D1CDC6228836}" srcOrd="0" destOrd="0" presId="urn:microsoft.com/office/officeart/2016/7/layout/VerticalSolidActionList"/>
    <dgm:cxn modelId="{AE2D761F-F1AC-4775-8D1D-280DEC533D7F}" type="presOf" srcId="{EA0B0623-58F4-46F2-A252-96BFCB072975}" destId="{FA682595-86AC-4778-8F9F-E0C3DEBC555B}" srcOrd="0" destOrd="0" presId="urn:microsoft.com/office/officeart/2016/7/layout/VerticalSolidActionList"/>
    <dgm:cxn modelId="{D5D2893B-C601-48CA-AB27-654488C46D26}" type="presOf" srcId="{11455750-7292-40A1-9AC7-8D8DD738CFEC}" destId="{38CC4BB5-8199-4122-9C8D-DEC02A68D4DC}" srcOrd="0" destOrd="0" presId="urn:microsoft.com/office/officeart/2016/7/layout/VerticalSolidActionList"/>
    <dgm:cxn modelId="{4CBBB565-4920-4161-9DB8-BCC79941F2A2}" srcId="{CE1EDA6C-ECB8-4715-A92A-C4F99BAD3C0E}" destId="{11455750-7292-40A1-9AC7-8D8DD738CFEC}" srcOrd="0" destOrd="0" parTransId="{EB8B993F-97FC-4649-B519-3562F672AFE9}" sibTransId="{0A44F4DE-F11D-426E-B2B6-EDBB643C70A7}"/>
    <dgm:cxn modelId="{9121DD67-4597-427C-A450-678BA9089B2E}" type="presOf" srcId="{53E6AF2D-9E55-4465-8E3D-B05FA2368A01}" destId="{D537DB18-D0F7-443C-B35D-62B436541CE3}" srcOrd="0" destOrd="0" presId="urn:microsoft.com/office/officeart/2016/7/layout/VerticalSolidActionList"/>
    <dgm:cxn modelId="{9DEF8549-7F28-4FAB-8BB2-139E1A2CC3DE}" type="presOf" srcId="{FEC26D18-7B89-40EB-B834-090BEDDD5BFA}" destId="{46CEE088-0CCF-421B-AA22-194A920104EC}" srcOrd="0" destOrd="0" presId="urn:microsoft.com/office/officeart/2016/7/layout/VerticalSolidActionList"/>
    <dgm:cxn modelId="{A4E5EE94-C234-45D0-81CC-5D9DDDAA17B5}" srcId="{65F33510-AE14-4222-AA19-B560E60B3595}" destId="{FEC26D18-7B89-40EB-B834-090BEDDD5BFA}" srcOrd="0" destOrd="0" parTransId="{8A23DF3F-9ADD-414C-8906-6C4D01DFBBC6}" sibTransId="{DE44FDB4-FB34-4394-8C7B-6DDFDD640BAB}"/>
    <dgm:cxn modelId="{59037CA6-2122-4608-B3AB-74586AD0CD26}" srcId="{E1CF8304-1552-415B-9DA2-DC7109E15263}" destId="{EA0B0623-58F4-46F2-A252-96BFCB072975}" srcOrd="2" destOrd="0" parTransId="{FF4BE912-0CD5-4B8C-92F8-EA48FA8ACCD6}" sibTransId="{A6E9B132-FF15-4E52-9270-FA965E890B62}"/>
    <dgm:cxn modelId="{803C0AA9-B3EA-45AF-97B7-BC13B679BC07}" type="presOf" srcId="{65F33510-AE14-4222-AA19-B560E60B3595}" destId="{C6DFAAD0-4BE6-4E52-A294-F26DD4EE6AC1}" srcOrd="0" destOrd="0" presId="urn:microsoft.com/office/officeart/2016/7/layout/VerticalSolidActionList"/>
    <dgm:cxn modelId="{994D30B2-17FD-4EEA-9A34-578C9AD55C0F}" type="presOf" srcId="{CE1EDA6C-ECB8-4715-A92A-C4F99BAD3C0E}" destId="{43FEF0BB-1828-4B5D-8A48-4382C4CCCFDC}" srcOrd="0" destOrd="0" presId="urn:microsoft.com/office/officeart/2016/7/layout/VerticalSolidActionList"/>
    <dgm:cxn modelId="{29976EB7-5098-49ED-842D-DFEBBE157F85}" srcId="{E1CF8304-1552-415B-9DA2-DC7109E15263}" destId="{CE1EDA6C-ECB8-4715-A92A-C4F99BAD3C0E}" srcOrd="0" destOrd="0" parTransId="{59D34AD6-3D2C-4FC8-A6E2-79D3DD1EC9A0}" sibTransId="{B8F0D57F-96FD-4425-9FB2-C2CC31C1D6A9}"/>
    <dgm:cxn modelId="{6DAF87C4-E1DD-4CCC-8F47-1E1E5FCFDAF7}" srcId="{EA0B0623-58F4-46F2-A252-96BFCB072975}" destId="{53E6AF2D-9E55-4465-8E3D-B05FA2368A01}" srcOrd="0" destOrd="0" parTransId="{01A44FF8-1CC2-49B4-BDD3-7014449A8187}" sibTransId="{5DD89890-85D2-48C6-B4F3-01DFC45B6B11}"/>
    <dgm:cxn modelId="{49DBB65A-909D-4755-B3C4-1E2E6E98BBF6}" type="presParOf" srcId="{DF1B7019-5D5E-4FAF-BC85-D1CDC6228836}" destId="{FFB60ADF-6BBC-4AFF-8588-194C88422BC1}" srcOrd="0" destOrd="0" presId="urn:microsoft.com/office/officeart/2016/7/layout/VerticalSolidActionList"/>
    <dgm:cxn modelId="{73AB0D15-B0B0-4B96-8591-01C3F9EC5309}" type="presParOf" srcId="{FFB60ADF-6BBC-4AFF-8588-194C88422BC1}" destId="{43FEF0BB-1828-4B5D-8A48-4382C4CCCFDC}" srcOrd="0" destOrd="0" presId="urn:microsoft.com/office/officeart/2016/7/layout/VerticalSolidActionList"/>
    <dgm:cxn modelId="{993833A8-52D0-4E1C-B133-722074D6DFAA}" type="presParOf" srcId="{FFB60ADF-6BBC-4AFF-8588-194C88422BC1}" destId="{38CC4BB5-8199-4122-9C8D-DEC02A68D4DC}" srcOrd="1" destOrd="0" presId="urn:microsoft.com/office/officeart/2016/7/layout/VerticalSolidActionList"/>
    <dgm:cxn modelId="{D6641DE5-A250-4109-A65C-24CB50C87E69}" type="presParOf" srcId="{DF1B7019-5D5E-4FAF-BC85-D1CDC6228836}" destId="{DD39551D-6BC4-4228-AEA8-623A95F27542}" srcOrd="1" destOrd="0" presId="urn:microsoft.com/office/officeart/2016/7/layout/VerticalSolidActionList"/>
    <dgm:cxn modelId="{8BBD4810-B0D0-4F18-A470-2C0D1DCEC0A4}" type="presParOf" srcId="{DF1B7019-5D5E-4FAF-BC85-D1CDC6228836}" destId="{7D6E4239-94D9-4842-81EC-DD5E4D8450E6}" srcOrd="2" destOrd="0" presId="urn:microsoft.com/office/officeart/2016/7/layout/VerticalSolidActionList"/>
    <dgm:cxn modelId="{01A7083A-BE7B-40B5-A723-69595F65AC38}" type="presParOf" srcId="{7D6E4239-94D9-4842-81EC-DD5E4D8450E6}" destId="{C6DFAAD0-4BE6-4E52-A294-F26DD4EE6AC1}" srcOrd="0" destOrd="0" presId="urn:microsoft.com/office/officeart/2016/7/layout/VerticalSolidActionList"/>
    <dgm:cxn modelId="{F4AD7A16-1E1B-4E4E-98E5-1A4ECDB4AA8B}" type="presParOf" srcId="{7D6E4239-94D9-4842-81EC-DD5E4D8450E6}" destId="{46CEE088-0CCF-421B-AA22-194A920104EC}" srcOrd="1" destOrd="0" presId="urn:microsoft.com/office/officeart/2016/7/layout/VerticalSolidActionList"/>
    <dgm:cxn modelId="{D8504EE7-C8C7-479C-B44A-AF6467378D6D}" type="presParOf" srcId="{DF1B7019-5D5E-4FAF-BC85-D1CDC6228836}" destId="{A72AD107-D528-4826-8CF7-D6F40939F449}" srcOrd="3" destOrd="0" presId="urn:microsoft.com/office/officeart/2016/7/layout/VerticalSolidActionList"/>
    <dgm:cxn modelId="{C708CABF-7891-431F-AA47-CE914D11BBB9}" type="presParOf" srcId="{DF1B7019-5D5E-4FAF-BC85-D1CDC6228836}" destId="{E606F477-DA70-4B46-95B6-10B4672C29EA}" srcOrd="4" destOrd="0" presId="urn:microsoft.com/office/officeart/2016/7/layout/VerticalSolidActionList"/>
    <dgm:cxn modelId="{8D918558-339D-4519-B6C9-0DD566A8E01C}" type="presParOf" srcId="{E606F477-DA70-4B46-95B6-10B4672C29EA}" destId="{FA682595-86AC-4778-8F9F-E0C3DEBC555B}" srcOrd="0" destOrd="0" presId="urn:microsoft.com/office/officeart/2016/7/layout/VerticalSolidActionList"/>
    <dgm:cxn modelId="{C792CE50-05BA-4BD5-9902-4E3EC1830353}" type="presParOf" srcId="{E606F477-DA70-4B46-95B6-10B4672C29EA}" destId="{D537DB18-D0F7-443C-B35D-62B436541CE3}" srcOrd="1" destOrd="0" presId="urn:microsoft.com/office/officeart/2016/7/layout/VerticalSolidAction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B5AFD9-C030-47DD-8B9E-95353E7BE6F8}">
      <dsp:nvSpPr>
        <dsp:cNvPr id="0" name=""/>
        <dsp:cNvSpPr/>
      </dsp:nvSpPr>
      <dsp:spPr>
        <a:xfrm>
          <a:off x="0" y="621"/>
          <a:ext cx="7728267" cy="0"/>
        </a:xfrm>
        <a:prstGeom prst="line">
          <a:avLst/>
        </a:prstGeom>
        <a:solidFill>
          <a:schemeClr val="accent3">
            <a:hueOff val="0"/>
            <a:satOff val="0"/>
            <a:lumOff val="0"/>
            <a:alphaOff val="0"/>
          </a:schemeClr>
        </a:solidFill>
        <a:ln w="1079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BC28B69-24C3-45E5-8DBF-F25C9C0C8C13}">
      <dsp:nvSpPr>
        <dsp:cNvPr id="0" name=""/>
        <dsp:cNvSpPr/>
      </dsp:nvSpPr>
      <dsp:spPr>
        <a:xfrm>
          <a:off x="0" y="621"/>
          <a:ext cx="7728267" cy="10172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b="0" i="0" kern="1200" baseline="0"/>
            <a:t>Vertical jump </a:t>
          </a:r>
          <a:endParaRPr lang="en-US" sz="2800" kern="1200"/>
        </a:p>
      </dsp:txBody>
      <dsp:txXfrm>
        <a:off x="0" y="621"/>
        <a:ext cx="7728267" cy="1017216"/>
      </dsp:txXfrm>
    </dsp:sp>
    <dsp:sp modelId="{98CFEC3F-9FD0-4768-87E8-6EB5AD8CBE2B}">
      <dsp:nvSpPr>
        <dsp:cNvPr id="0" name=""/>
        <dsp:cNvSpPr/>
      </dsp:nvSpPr>
      <dsp:spPr>
        <a:xfrm>
          <a:off x="0" y="1017837"/>
          <a:ext cx="7728267" cy="0"/>
        </a:xfrm>
        <a:prstGeom prst="line">
          <a:avLst/>
        </a:prstGeom>
        <a:solidFill>
          <a:schemeClr val="accent3">
            <a:hueOff val="0"/>
            <a:satOff val="0"/>
            <a:lumOff val="0"/>
            <a:alphaOff val="0"/>
          </a:schemeClr>
        </a:solidFill>
        <a:ln w="1079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FA9D793-7A97-4515-B086-9CC3680F3530}">
      <dsp:nvSpPr>
        <dsp:cNvPr id="0" name=""/>
        <dsp:cNvSpPr/>
      </dsp:nvSpPr>
      <dsp:spPr>
        <a:xfrm>
          <a:off x="0" y="1017837"/>
          <a:ext cx="7728267" cy="10172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b="0" i="0" kern="1200" baseline="0"/>
            <a:t>Performance influenced by joint kinematics, angular displacement, and force production</a:t>
          </a:r>
          <a:endParaRPr lang="en-US" sz="2800" kern="1200"/>
        </a:p>
      </dsp:txBody>
      <dsp:txXfrm>
        <a:off x="0" y="1017837"/>
        <a:ext cx="7728267" cy="1017216"/>
      </dsp:txXfrm>
    </dsp:sp>
    <dsp:sp modelId="{8FA19DFA-8A1C-4F21-ABCC-2634501265A3}">
      <dsp:nvSpPr>
        <dsp:cNvPr id="0" name=""/>
        <dsp:cNvSpPr/>
      </dsp:nvSpPr>
      <dsp:spPr>
        <a:xfrm>
          <a:off x="0" y="2035053"/>
          <a:ext cx="7728267" cy="0"/>
        </a:xfrm>
        <a:prstGeom prst="line">
          <a:avLst/>
        </a:prstGeom>
        <a:solidFill>
          <a:schemeClr val="accent3">
            <a:hueOff val="0"/>
            <a:satOff val="0"/>
            <a:lumOff val="0"/>
            <a:alphaOff val="0"/>
          </a:schemeClr>
        </a:solidFill>
        <a:ln w="1079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6F15EC5-7C7B-42A5-9347-DE45EFFB35ED}">
      <dsp:nvSpPr>
        <dsp:cNvPr id="0" name=""/>
        <dsp:cNvSpPr/>
      </dsp:nvSpPr>
      <dsp:spPr>
        <a:xfrm>
          <a:off x="0" y="2035053"/>
          <a:ext cx="7728267" cy="10172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b="0" i="0" kern="1200" baseline="0" dirty="0"/>
            <a:t>Asymmetries may reduce performance and increase injury risk</a:t>
          </a:r>
          <a:endParaRPr lang="en-US" sz="2800" kern="1200" dirty="0"/>
        </a:p>
      </dsp:txBody>
      <dsp:txXfrm>
        <a:off x="0" y="2035053"/>
        <a:ext cx="7728267" cy="1017216"/>
      </dsp:txXfrm>
    </dsp:sp>
    <dsp:sp modelId="{5C3D11DA-9959-4762-98D0-ECD64B67B184}">
      <dsp:nvSpPr>
        <dsp:cNvPr id="0" name=""/>
        <dsp:cNvSpPr/>
      </dsp:nvSpPr>
      <dsp:spPr>
        <a:xfrm>
          <a:off x="0" y="3052270"/>
          <a:ext cx="7728267" cy="0"/>
        </a:xfrm>
        <a:prstGeom prst="line">
          <a:avLst/>
        </a:prstGeom>
        <a:solidFill>
          <a:schemeClr val="accent3">
            <a:hueOff val="0"/>
            <a:satOff val="0"/>
            <a:lumOff val="0"/>
            <a:alphaOff val="0"/>
          </a:schemeClr>
        </a:solidFill>
        <a:ln w="1079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A36D2C6-58DB-4BCD-B419-7F9791834F31}">
      <dsp:nvSpPr>
        <dsp:cNvPr id="0" name=""/>
        <dsp:cNvSpPr/>
      </dsp:nvSpPr>
      <dsp:spPr>
        <a:xfrm>
          <a:off x="0" y="3052270"/>
          <a:ext cx="7728267" cy="10172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b="0" i="0" kern="1200" baseline="0"/>
            <a:t>Force platform is effective for assessing jump mechanics</a:t>
          </a:r>
          <a:endParaRPr lang="en-US" sz="2800" kern="1200"/>
        </a:p>
      </dsp:txBody>
      <dsp:txXfrm>
        <a:off x="0" y="3052270"/>
        <a:ext cx="7728267" cy="1017216"/>
      </dsp:txXfrm>
    </dsp:sp>
    <dsp:sp modelId="{A32E6E89-A107-47EA-9DD3-0E2F5345CFEB}">
      <dsp:nvSpPr>
        <dsp:cNvPr id="0" name=""/>
        <dsp:cNvSpPr/>
      </dsp:nvSpPr>
      <dsp:spPr>
        <a:xfrm>
          <a:off x="0" y="4069486"/>
          <a:ext cx="7728267" cy="0"/>
        </a:xfrm>
        <a:prstGeom prst="line">
          <a:avLst/>
        </a:prstGeom>
        <a:solidFill>
          <a:schemeClr val="accent3">
            <a:hueOff val="0"/>
            <a:satOff val="0"/>
            <a:lumOff val="0"/>
            <a:alphaOff val="0"/>
          </a:schemeClr>
        </a:solidFill>
        <a:ln w="1079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BC158EE-DB83-49CB-82F6-E1723D2CAF79}">
      <dsp:nvSpPr>
        <dsp:cNvPr id="0" name=""/>
        <dsp:cNvSpPr/>
      </dsp:nvSpPr>
      <dsp:spPr>
        <a:xfrm>
          <a:off x="0" y="4069486"/>
          <a:ext cx="7728267" cy="10172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b="0" i="0" kern="1200" baseline="0"/>
            <a:t>Study focuses on knee angle, movement symmetry, and angular displacement</a:t>
          </a:r>
          <a:endParaRPr lang="en-US" sz="2800" kern="1200"/>
        </a:p>
      </dsp:txBody>
      <dsp:txXfrm>
        <a:off x="0" y="4069486"/>
        <a:ext cx="7728267" cy="101721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525B9C-0675-4B56-8B93-9C120A791D7A}">
      <dsp:nvSpPr>
        <dsp:cNvPr id="0" name=""/>
        <dsp:cNvSpPr/>
      </dsp:nvSpPr>
      <dsp:spPr>
        <a:xfrm>
          <a:off x="0" y="58942"/>
          <a:ext cx="7728267" cy="769859"/>
        </a:xfrm>
        <a:prstGeom prst="roundRect">
          <a:avLst/>
        </a:prstGeom>
        <a:solidFill>
          <a:schemeClr val="accent5">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1</a:t>
          </a:r>
          <a:r>
            <a:rPr lang="en-GB" sz="3000" kern="1200" dirty="0"/>
            <a:t> Recreational athlete </a:t>
          </a:r>
          <a:endParaRPr lang="en-US" sz="3000" kern="1200" dirty="0"/>
        </a:p>
      </dsp:txBody>
      <dsp:txXfrm>
        <a:off x="37581" y="96523"/>
        <a:ext cx="7653105" cy="694697"/>
      </dsp:txXfrm>
    </dsp:sp>
    <dsp:sp modelId="{D32B4CB9-1BDF-4B1C-8D8A-D0131CB76C95}">
      <dsp:nvSpPr>
        <dsp:cNvPr id="0" name=""/>
        <dsp:cNvSpPr/>
      </dsp:nvSpPr>
      <dsp:spPr>
        <a:xfrm>
          <a:off x="0" y="909442"/>
          <a:ext cx="7728267" cy="769859"/>
        </a:xfrm>
        <a:prstGeom prst="roundRect">
          <a:avLst/>
        </a:prstGeom>
        <a:solidFill>
          <a:schemeClr val="accent5">
            <a:hueOff val="5589159"/>
            <a:satOff val="-4817"/>
            <a:lumOff val="6373"/>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Equipment:</a:t>
          </a:r>
          <a:endParaRPr lang="en-US" sz="2800" kern="1200"/>
        </a:p>
      </dsp:txBody>
      <dsp:txXfrm>
        <a:off x="37581" y="947023"/>
        <a:ext cx="7653105" cy="694697"/>
      </dsp:txXfrm>
    </dsp:sp>
    <dsp:sp modelId="{C947EBA5-F5D7-47E0-B4AD-A5A3E5C56E30}">
      <dsp:nvSpPr>
        <dsp:cNvPr id="0" name=""/>
        <dsp:cNvSpPr/>
      </dsp:nvSpPr>
      <dsp:spPr>
        <a:xfrm>
          <a:off x="0" y="1679302"/>
          <a:ext cx="7728267" cy="75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5372" tIns="35560" rIns="199136" bIns="35560" numCol="1" spcCol="1270" anchor="t" anchorCtr="0">
          <a:noAutofit/>
        </a:bodyPr>
        <a:lstStyle/>
        <a:p>
          <a:pPr marL="228600" lvl="1" indent="-228600" algn="l" defTabSz="977900">
            <a:lnSpc>
              <a:spcPct val="90000"/>
            </a:lnSpc>
            <a:spcBef>
              <a:spcPct val="0"/>
            </a:spcBef>
            <a:spcAft>
              <a:spcPct val="20000"/>
            </a:spcAft>
            <a:buChar char="•"/>
          </a:pPr>
          <a:r>
            <a:rPr lang="en-GB" sz="2200" b="1" kern="1200" dirty="0"/>
            <a:t>Force platform</a:t>
          </a:r>
          <a:r>
            <a:rPr lang="en-GB" sz="2200" kern="1200" dirty="0"/>
            <a:t> (vertical GRF)</a:t>
          </a:r>
          <a:endParaRPr lang="en-US" sz="2200" kern="1200" dirty="0"/>
        </a:p>
        <a:p>
          <a:pPr marL="228600" lvl="1" indent="-228600" algn="l" defTabSz="977900">
            <a:lnSpc>
              <a:spcPct val="90000"/>
            </a:lnSpc>
            <a:spcBef>
              <a:spcPct val="0"/>
            </a:spcBef>
            <a:spcAft>
              <a:spcPct val="20000"/>
            </a:spcAft>
            <a:buChar char="•"/>
          </a:pPr>
          <a:r>
            <a:rPr lang="en-GB" sz="2200" b="1" kern="1200"/>
            <a:t>Video analysis software</a:t>
          </a:r>
          <a:r>
            <a:rPr lang="en-GB" sz="2200" kern="1200"/>
            <a:t> (e.g., Kinovea)</a:t>
          </a:r>
          <a:endParaRPr lang="en-US" sz="2200" kern="1200"/>
        </a:p>
      </dsp:txBody>
      <dsp:txXfrm>
        <a:off x="0" y="1679302"/>
        <a:ext cx="7728267" cy="753480"/>
      </dsp:txXfrm>
    </dsp:sp>
    <dsp:sp modelId="{993E770D-880D-4D0D-89EA-B16507283EF9}">
      <dsp:nvSpPr>
        <dsp:cNvPr id="0" name=""/>
        <dsp:cNvSpPr/>
      </dsp:nvSpPr>
      <dsp:spPr>
        <a:xfrm>
          <a:off x="0" y="2432782"/>
          <a:ext cx="7728267" cy="769859"/>
        </a:xfrm>
        <a:prstGeom prst="roundRect">
          <a:avLst/>
        </a:prstGeom>
        <a:solidFill>
          <a:schemeClr val="accent5">
            <a:hueOff val="11178319"/>
            <a:satOff val="-9634"/>
            <a:lumOff val="12746"/>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Procedure:</a:t>
          </a:r>
          <a:endParaRPr lang="en-US" sz="2800" kern="1200"/>
        </a:p>
      </dsp:txBody>
      <dsp:txXfrm>
        <a:off x="37581" y="2470363"/>
        <a:ext cx="7653105" cy="694697"/>
      </dsp:txXfrm>
    </dsp:sp>
    <dsp:sp modelId="{15BBAF09-24D4-4501-B561-7DFD2D43D0FF}">
      <dsp:nvSpPr>
        <dsp:cNvPr id="0" name=""/>
        <dsp:cNvSpPr/>
      </dsp:nvSpPr>
      <dsp:spPr>
        <a:xfrm>
          <a:off x="0" y="3202641"/>
          <a:ext cx="7728267" cy="1825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5372" tIns="35560" rIns="199136" bIns="35560" numCol="1" spcCol="1270" anchor="t" anchorCtr="0">
          <a:noAutofit/>
        </a:bodyPr>
        <a:lstStyle/>
        <a:p>
          <a:pPr marL="228600" lvl="1" indent="-228600" algn="l" defTabSz="977900">
            <a:lnSpc>
              <a:spcPct val="90000"/>
            </a:lnSpc>
            <a:spcBef>
              <a:spcPct val="0"/>
            </a:spcBef>
            <a:spcAft>
              <a:spcPct val="20000"/>
            </a:spcAft>
            <a:buChar char="•"/>
          </a:pPr>
          <a:r>
            <a:rPr lang="en-GB" sz="2200" kern="1200"/>
            <a:t>Warm-up</a:t>
          </a:r>
          <a:endParaRPr lang="en-US" sz="2200" kern="1200"/>
        </a:p>
        <a:p>
          <a:pPr marL="228600" lvl="1" indent="-228600" algn="l" defTabSz="977900">
            <a:lnSpc>
              <a:spcPct val="90000"/>
            </a:lnSpc>
            <a:spcBef>
              <a:spcPct val="0"/>
            </a:spcBef>
            <a:spcAft>
              <a:spcPct val="20000"/>
            </a:spcAft>
            <a:buChar char="•"/>
          </a:pPr>
          <a:r>
            <a:rPr lang="en-GB" sz="2200" kern="1200" dirty="0"/>
            <a:t>3 vertical jumps recorded</a:t>
          </a:r>
          <a:endParaRPr lang="en-US" sz="2200" kern="1200" dirty="0"/>
        </a:p>
        <a:p>
          <a:pPr marL="228600" lvl="1" indent="-228600" algn="l" defTabSz="977900">
            <a:lnSpc>
              <a:spcPct val="90000"/>
            </a:lnSpc>
            <a:spcBef>
              <a:spcPct val="0"/>
            </a:spcBef>
            <a:spcAft>
              <a:spcPct val="20000"/>
            </a:spcAft>
            <a:buChar char="•"/>
          </a:pPr>
          <a:r>
            <a:rPr lang="en-GB" sz="2200" kern="1200"/>
            <a:t>2D camera placed sagittally and frontally</a:t>
          </a:r>
          <a:endParaRPr lang="en-US" sz="2200" kern="1200"/>
        </a:p>
        <a:p>
          <a:pPr marL="228600" lvl="1" indent="-228600" algn="l" defTabSz="977900">
            <a:lnSpc>
              <a:spcPct val="90000"/>
            </a:lnSpc>
            <a:spcBef>
              <a:spcPct val="0"/>
            </a:spcBef>
            <a:spcAft>
              <a:spcPct val="20000"/>
            </a:spcAft>
            <a:buChar char="•"/>
          </a:pPr>
          <a:r>
            <a:rPr lang="en-GB" sz="2200" kern="1200"/>
            <a:t>Data: Peak force, jump height, knee flexion angle, joint movement path, left/right symmetry</a:t>
          </a:r>
          <a:endParaRPr lang="en-US" sz="2200" kern="1200"/>
        </a:p>
      </dsp:txBody>
      <dsp:txXfrm>
        <a:off x="0" y="3202641"/>
        <a:ext cx="7728267" cy="182574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032532-373A-46BC-8A68-0BD27A246A51}">
      <dsp:nvSpPr>
        <dsp:cNvPr id="0" name=""/>
        <dsp:cNvSpPr/>
      </dsp:nvSpPr>
      <dsp:spPr>
        <a:xfrm>
          <a:off x="0" y="34686"/>
          <a:ext cx="7728267" cy="647595"/>
        </a:xfrm>
        <a:prstGeom prst="roundRect">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kern="1200" dirty="0"/>
            <a:t>Kinetic Findings</a:t>
          </a:r>
          <a:r>
            <a:rPr lang="en-GB" sz="2700" kern="1200" dirty="0"/>
            <a:t>:</a:t>
          </a:r>
          <a:endParaRPr lang="en-US" sz="2700" kern="1200" dirty="0"/>
        </a:p>
      </dsp:txBody>
      <dsp:txXfrm>
        <a:off x="31613" y="66299"/>
        <a:ext cx="7665041" cy="584369"/>
      </dsp:txXfrm>
    </dsp:sp>
    <dsp:sp modelId="{46EBDFE9-E46C-4431-A713-5B448F541D34}">
      <dsp:nvSpPr>
        <dsp:cNvPr id="0" name=""/>
        <dsp:cNvSpPr/>
      </dsp:nvSpPr>
      <dsp:spPr>
        <a:xfrm>
          <a:off x="0" y="741209"/>
          <a:ext cx="7728267" cy="25150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5372" tIns="34290" rIns="192024" bIns="34290" numCol="1" spcCol="1270" anchor="t" anchorCtr="0">
          <a:noAutofit/>
        </a:bodyPr>
        <a:lstStyle/>
        <a:p>
          <a:pPr marL="228600" lvl="1" indent="-228600" algn="l" defTabSz="933450">
            <a:lnSpc>
              <a:spcPct val="90000"/>
            </a:lnSpc>
            <a:spcBef>
              <a:spcPct val="0"/>
            </a:spcBef>
            <a:spcAft>
              <a:spcPct val="20000"/>
            </a:spcAft>
            <a:buNone/>
          </a:pPr>
          <a:r>
            <a:rPr lang="en-GB" sz="2100" kern="1200" dirty="0"/>
            <a:t>Peak </a:t>
          </a:r>
          <a:r>
            <a:rPr lang="en-GB" sz="2100" kern="1200" dirty="0" err="1"/>
            <a:t>vGRF</a:t>
          </a:r>
          <a:r>
            <a:rPr lang="en-GB" sz="2100" kern="1200" dirty="0"/>
            <a:t>: 1692–2369 N (consistent across trials)</a:t>
          </a:r>
          <a:endParaRPr lang="en-US" sz="2100" kern="1200" dirty="0"/>
        </a:p>
        <a:p>
          <a:pPr marL="228600" lvl="1" indent="-228600" algn="l" defTabSz="933450">
            <a:lnSpc>
              <a:spcPct val="90000"/>
            </a:lnSpc>
            <a:spcBef>
              <a:spcPct val="0"/>
            </a:spcBef>
            <a:spcAft>
              <a:spcPct val="20000"/>
            </a:spcAft>
            <a:buFont typeface="Arial" panose="020B0604020202020204" pitchFamily="34" charset="0"/>
            <a:buChar char="•"/>
          </a:pPr>
          <a:r>
            <a:rPr lang="en-GB" sz="2100" kern="1200"/>
            <a:t>Time to take-off: 0.28–0.32 s → indicates SSC efficiency</a:t>
          </a:r>
        </a:p>
        <a:p>
          <a:pPr marL="228600" lvl="1" indent="-228600" algn="l" defTabSz="933450">
            <a:lnSpc>
              <a:spcPct val="90000"/>
            </a:lnSpc>
            <a:spcBef>
              <a:spcPct val="0"/>
            </a:spcBef>
            <a:spcAft>
              <a:spcPct val="20000"/>
            </a:spcAft>
            <a:buFont typeface="Arial" panose="020B0604020202020204" pitchFamily="34" charset="0"/>
            <a:buChar char="•"/>
          </a:pPr>
          <a:r>
            <a:rPr lang="en-GB" sz="2100" kern="1200"/>
            <a:t>Jump height: 36.47 cm → effective vertical propulsion</a:t>
          </a:r>
        </a:p>
        <a:p>
          <a:pPr marL="228600" lvl="1" indent="-228600" algn="l" defTabSz="933450">
            <a:lnSpc>
              <a:spcPct val="90000"/>
            </a:lnSpc>
            <a:spcBef>
              <a:spcPct val="0"/>
            </a:spcBef>
            <a:spcAft>
              <a:spcPct val="20000"/>
            </a:spcAft>
            <a:buNone/>
          </a:pPr>
          <a:r>
            <a:rPr lang="en-GB" sz="2100" b="1" kern="1200"/>
            <a:t>Kinematic Observations:</a:t>
          </a:r>
          <a:endParaRPr lang="en-GB" sz="2100" kern="1200"/>
        </a:p>
        <a:p>
          <a:pPr marL="228600" lvl="1" indent="-228600" algn="l" defTabSz="933450">
            <a:lnSpc>
              <a:spcPct val="90000"/>
            </a:lnSpc>
            <a:spcBef>
              <a:spcPct val="0"/>
            </a:spcBef>
            <a:spcAft>
              <a:spcPct val="20000"/>
            </a:spcAft>
            <a:buFont typeface="Arial" panose="020B0604020202020204" pitchFamily="34" charset="0"/>
            <a:buChar char="•"/>
          </a:pPr>
          <a:r>
            <a:rPr lang="en-GB" sz="2100" kern="1200"/>
            <a:t>Knee pre-load angle: 70° (optimal elastic energy storage)</a:t>
          </a:r>
        </a:p>
        <a:p>
          <a:pPr marL="228600" lvl="1" indent="-228600" algn="l" defTabSz="933450">
            <a:lnSpc>
              <a:spcPct val="90000"/>
            </a:lnSpc>
            <a:spcBef>
              <a:spcPct val="0"/>
            </a:spcBef>
            <a:spcAft>
              <a:spcPct val="20000"/>
            </a:spcAft>
            <a:buFont typeface="Arial" panose="020B0604020202020204" pitchFamily="34" charset="0"/>
            <a:buChar char="•"/>
          </a:pPr>
          <a:r>
            <a:rPr lang="en-GB" sz="2100" kern="1200"/>
            <a:t>Joint displacement: Hip 95°, Knee 85°, Ankle 20° dorsiflexion</a:t>
          </a:r>
        </a:p>
        <a:p>
          <a:pPr marL="228600" lvl="1" indent="-228600" algn="l" defTabSz="933450">
            <a:lnSpc>
              <a:spcPct val="90000"/>
            </a:lnSpc>
            <a:spcBef>
              <a:spcPct val="0"/>
            </a:spcBef>
            <a:spcAft>
              <a:spcPct val="20000"/>
            </a:spcAft>
            <a:buFont typeface="Arial" panose="020B0604020202020204" pitchFamily="34" charset="0"/>
            <a:buChar char="•"/>
          </a:pPr>
          <a:r>
            <a:rPr lang="en-GB" sz="2100" kern="1200" dirty="0"/>
            <a:t>Triple-extension mechanics observed</a:t>
          </a:r>
        </a:p>
      </dsp:txBody>
      <dsp:txXfrm>
        <a:off x="0" y="741209"/>
        <a:ext cx="7728267" cy="2515050"/>
      </dsp:txXfrm>
    </dsp:sp>
    <dsp:sp modelId="{FA4C8AED-E5D9-4826-9B9C-9566C9F058A3}">
      <dsp:nvSpPr>
        <dsp:cNvPr id="0" name=""/>
        <dsp:cNvSpPr/>
      </dsp:nvSpPr>
      <dsp:spPr>
        <a:xfrm>
          <a:off x="0" y="3256259"/>
          <a:ext cx="7728267" cy="647595"/>
        </a:xfrm>
        <a:prstGeom prst="roundRect">
          <a:avLst/>
        </a:prstGeom>
        <a:solidFill>
          <a:schemeClr val="accent2">
            <a:hueOff val="1954454"/>
            <a:satOff val="-31534"/>
            <a:lumOff val="-549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kern="1200" dirty="0"/>
            <a:t>Asymmetry Analysis:</a:t>
          </a:r>
          <a:endParaRPr lang="en-US" sz="2700" kern="1200" dirty="0"/>
        </a:p>
      </dsp:txBody>
      <dsp:txXfrm>
        <a:off x="31613" y="3287872"/>
        <a:ext cx="7665041" cy="584369"/>
      </dsp:txXfrm>
    </dsp:sp>
    <dsp:sp modelId="{94E418C5-B89C-4994-8167-4324735A7335}">
      <dsp:nvSpPr>
        <dsp:cNvPr id="0" name=""/>
        <dsp:cNvSpPr/>
      </dsp:nvSpPr>
      <dsp:spPr>
        <a:xfrm>
          <a:off x="0" y="3903854"/>
          <a:ext cx="7728267" cy="10898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5372" tIns="34290" rIns="192024" bIns="34290" numCol="1" spcCol="1270" anchor="t" anchorCtr="0">
          <a:noAutofit/>
        </a:bodyPr>
        <a:lstStyle/>
        <a:p>
          <a:pPr marL="228600" lvl="1" indent="-228600" algn="l" defTabSz="933450">
            <a:lnSpc>
              <a:spcPct val="90000"/>
            </a:lnSpc>
            <a:spcBef>
              <a:spcPct val="0"/>
            </a:spcBef>
            <a:spcAft>
              <a:spcPct val="20000"/>
            </a:spcAft>
            <a:buFont typeface="Arial" panose="020B0604020202020204" pitchFamily="34" charset="0"/>
            <a:buChar char="•"/>
          </a:pPr>
          <a:r>
            <a:rPr lang="en-GB" sz="2100" kern="1200" dirty="0"/>
            <a:t>9.3% inter-limb force difference</a:t>
          </a:r>
          <a:endParaRPr lang="en-US" sz="2100" kern="1200" dirty="0"/>
        </a:p>
        <a:p>
          <a:pPr marL="228600" lvl="1" indent="-228600" algn="l" defTabSz="933450">
            <a:lnSpc>
              <a:spcPct val="90000"/>
            </a:lnSpc>
            <a:spcBef>
              <a:spcPct val="0"/>
            </a:spcBef>
            <a:spcAft>
              <a:spcPct val="20000"/>
            </a:spcAft>
            <a:buChar char="•"/>
          </a:pPr>
          <a:r>
            <a:rPr lang="en-GB" sz="2100" kern="1200" dirty="0"/>
            <a:t>Below injury threshold but warrants monitoring</a:t>
          </a:r>
        </a:p>
        <a:p>
          <a:pPr marL="228600" lvl="1" indent="-228600" algn="l" defTabSz="933450">
            <a:lnSpc>
              <a:spcPct val="90000"/>
            </a:lnSpc>
            <a:spcBef>
              <a:spcPct val="0"/>
            </a:spcBef>
            <a:spcAft>
              <a:spcPct val="20000"/>
            </a:spcAft>
            <a:buChar char="•"/>
          </a:pPr>
          <a:r>
            <a:rPr lang="en-GB" sz="2100" kern="1200" dirty="0"/>
            <a:t>Recommend: unilateral strength &amp; proprioceptive training</a:t>
          </a:r>
        </a:p>
      </dsp:txBody>
      <dsp:txXfrm>
        <a:off x="0" y="3903854"/>
        <a:ext cx="7728267" cy="108985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B1DC7F-C7D7-4702-AF63-6EDEBA93BF8C}">
      <dsp:nvSpPr>
        <dsp:cNvPr id="0" name=""/>
        <dsp:cNvSpPr/>
      </dsp:nvSpPr>
      <dsp:spPr>
        <a:xfrm>
          <a:off x="0" y="490"/>
          <a:ext cx="6711950" cy="0"/>
        </a:xfrm>
        <a:prstGeom prst="line">
          <a:avLst/>
        </a:prstGeom>
        <a:solidFill>
          <a:schemeClr val="accent2">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574EEF19-BDC9-4CD4-A182-80E86A78A77D}">
      <dsp:nvSpPr>
        <dsp:cNvPr id="0" name=""/>
        <dsp:cNvSpPr/>
      </dsp:nvSpPr>
      <dsp:spPr>
        <a:xfrm>
          <a:off x="0" y="490"/>
          <a:ext cx="6711950" cy="804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i="0" kern="1200" baseline="0"/>
            <a:t>Small sample size</a:t>
          </a:r>
          <a:br>
            <a:rPr lang="en-US" sz="1600" b="0" i="0" kern="1200" baseline="0"/>
          </a:br>
          <a:r>
            <a:rPr lang="en-US" sz="1600" b="0" i="0" kern="1200" baseline="0"/>
            <a:t>Only one participant assessed; limits generalisability.</a:t>
          </a:r>
          <a:endParaRPr lang="en-US" sz="1600" kern="1200"/>
        </a:p>
      </dsp:txBody>
      <dsp:txXfrm>
        <a:off x="0" y="490"/>
        <a:ext cx="6711950" cy="804031"/>
      </dsp:txXfrm>
    </dsp:sp>
    <dsp:sp modelId="{0B7DF97C-CB45-4840-8ADE-FA21486F5D20}">
      <dsp:nvSpPr>
        <dsp:cNvPr id="0" name=""/>
        <dsp:cNvSpPr/>
      </dsp:nvSpPr>
      <dsp:spPr>
        <a:xfrm>
          <a:off x="0" y="804522"/>
          <a:ext cx="6711950" cy="0"/>
        </a:xfrm>
        <a:prstGeom prst="line">
          <a:avLst/>
        </a:prstGeom>
        <a:solidFill>
          <a:schemeClr val="accent2">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94B3C60B-FE68-4B1E-9837-BACCFECC9BAD}">
      <dsp:nvSpPr>
        <dsp:cNvPr id="0" name=""/>
        <dsp:cNvSpPr/>
      </dsp:nvSpPr>
      <dsp:spPr>
        <a:xfrm>
          <a:off x="0" y="804522"/>
          <a:ext cx="6711950" cy="804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i="0" kern="1200" baseline="0"/>
            <a:t>2D video analysis used</a:t>
          </a:r>
          <a:br>
            <a:rPr lang="en-US" sz="1600" b="0" i="0" kern="1200" baseline="0"/>
          </a:br>
          <a:r>
            <a:rPr lang="en-US" sz="1600" b="0" i="0" kern="1200" baseline="0"/>
            <a:t>Less accurate than 3D motion capture for joint kinematics.</a:t>
          </a:r>
          <a:endParaRPr lang="en-US" sz="1600" kern="1200"/>
        </a:p>
      </dsp:txBody>
      <dsp:txXfrm>
        <a:off x="0" y="804522"/>
        <a:ext cx="6711950" cy="804031"/>
      </dsp:txXfrm>
    </dsp:sp>
    <dsp:sp modelId="{8D0FA762-972B-44FA-9E28-6A8F8EAB7EDC}">
      <dsp:nvSpPr>
        <dsp:cNvPr id="0" name=""/>
        <dsp:cNvSpPr/>
      </dsp:nvSpPr>
      <dsp:spPr>
        <a:xfrm>
          <a:off x="0" y="1608553"/>
          <a:ext cx="6711950" cy="0"/>
        </a:xfrm>
        <a:prstGeom prst="line">
          <a:avLst/>
        </a:prstGeom>
        <a:solidFill>
          <a:schemeClr val="accent2">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F5B44E0A-F75F-4DA2-865C-693FEBD685F1}">
      <dsp:nvSpPr>
        <dsp:cNvPr id="0" name=""/>
        <dsp:cNvSpPr/>
      </dsp:nvSpPr>
      <dsp:spPr>
        <a:xfrm>
          <a:off x="0" y="1608553"/>
          <a:ext cx="6711950" cy="804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i="0" kern="1200" baseline="0" dirty="0"/>
            <a:t>No longitudinal data</a:t>
          </a:r>
          <a:br>
            <a:rPr lang="en-US" sz="1600" b="0" i="0" kern="1200" baseline="0" dirty="0"/>
          </a:br>
          <a:r>
            <a:rPr lang="en-US" sz="1600" b="0" i="0" kern="1200" baseline="0" dirty="0"/>
            <a:t>Results based on single-session performance only.</a:t>
          </a:r>
          <a:endParaRPr lang="en-US" sz="1600" kern="1200" dirty="0"/>
        </a:p>
      </dsp:txBody>
      <dsp:txXfrm>
        <a:off x="0" y="1608553"/>
        <a:ext cx="6711950" cy="804031"/>
      </dsp:txXfrm>
    </dsp:sp>
    <dsp:sp modelId="{5887BE3A-9295-4F4C-B756-FC33CBFDF17F}">
      <dsp:nvSpPr>
        <dsp:cNvPr id="0" name=""/>
        <dsp:cNvSpPr/>
      </dsp:nvSpPr>
      <dsp:spPr>
        <a:xfrm>
          <a:off x="0" y="2412584"/>
          <a:ext cx="6711950" cy="0"/>
        </a:xfrm>
        <a:prstGeom prst="line">
          <a:avLst/>
        </a:prstGeom>
        <a:solidFill>
          <a:schemeClr val="accent2">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8B97D6B9-9754-4268-AA7E-4403D2B99A50}">
      <dsp:nvSpPr>
        <dsp:cNvPr id="0" name=""/>
        <dsp:cNvSpPr/>
      </dsp:nvSpPr>
      <dsp:spPr>
        <a:xfrm>
          <a:off x="0" y="2412584"/>
          <a:ext cx="6711950" cy="804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i="0" kern="1200" baseline="0"/>
            <a:t>Non-standardised conditions</a:t>
          </a:r>
          <a:br>
            <a:rPr lang="en-US" sz="1600" b="0" i="0" kern="1200" baseline="0"/>
          </a:br>
          <a:r>
            <a:rPr lang="en-US" sz="1600" b="0" i="0" kern="1200" baseline="0"/>
            <a:t>Variability in footwear, fatigue, or surface may have influenced output.</a:t>
          </a:r>
          <a:endParaRPr lang="en-US" sz="1600" kern="1200"/>
        </a:p>
      </dsp:txBody>
      <dsp:txXfrm>
        <a:off x="0" y="2412584"/>
        <a:ext cx="6711950" cy="804031"/>
      </dsp:txXfrm>
    </dsp:sp>
    <dsp:sp modelId="{EE1A5A4D-3AB8-482B-BD95-F57687F3FB61}">
      <dsp:nvSpPr>
        <dsp:cNvPr id="0" name=""/>
        <dsp:cNvSpPr/>
      </dsp:nvSpPr>
      <dsp:spPr>
        <a:xfrm>
          <a:off x="0" y="3216615"/>
          <a:ext cx="6711950" cy="0"/>
        </a:xfrm>
        <a:prstGeom prst="line">
          <a:avLst/>
        </a:prstGeom>
        <a:solidFill>
          <a:schemeClr val="accent2">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995C6E92-79AB-46E3-924F-00055BEC97D6}">
      <dsp:nvSpPr>
        <dsp:cNvPr id="0" name=""/>
        <dsp:cNvSpPr/>
      </dsp:nvSpPr>
      <dsp:spPr>
        <a:xfrm>
          <a:off x="0" y="3216615"/>
          <a:ext cx="6711950" cy="804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i="0" kern="1200" baseline="0"/>
            <a:t>Technical variability</a:t>
          </a:r>
          <a:br>
            <a:rPr lang="en-US" sz="1600" b="0" i="0" kern="1200" baseline="0"/>
          </a:br>
          <a:r>
            <a:rPr lang="en-US" sz="1600" b="0" i="0" kern="1200" baseline="0"/>
            <a:t>Camera placement and platform calibration may affect measurement accuracy.</a:t>
          </a:r>
          <a:endParaRPr lang="en-US" sz="1600" kern="1200"/>
        </a:p>
      </dsp:txBody>
      <dsp:txXfrm>
        <a:off x="0" y="3216615"/>
        <a:ext cx="6711950" cy="80403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96636A-030F-4CA1-AE63-4A96D4845E2B}">
      <dsp:nvSpPr>
        <dsp:cNvPr id="0" name=""/>
        <dsp:cNvSpPr/>
      </dsp:nvSpPr>
      <dsp:spPr>
        <a:xfrm>
          <a:off x="0" y="0"/>
          <a:ext cx="6569026" cy="1526197"/>
        </a:xfrm>
        <a:prstGeom prst="roundRect">
          <a:avLst>
            <a:gd name="adj" fmla="val 10000"/>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Knee mechanics and asymmetry meaningfully affect vertical jump performance</a:t>
          </a:r>
          <a:endParaRPr lang="en-US" sz="2800" kern="1200"/>
        </a:p>
      </dsp:txBody>
      <dsp:txXfrm>
        <a:off x="44701" y="44701"/>
        <a:ext cx="4922140" cy="1436795"/>
      </dsp:txXfrm>
    </dsp:sp>
    <dsp:sp modelId="{39D78A39-A34B-4801-96D2-796AFF3FBF05}">
      <dsp:nvSpPr>
        <dsp:cNvPr id="0" name=""/>
        <dsp:cNvSpPr/>
      </dsp:nvSpPr>
      <dsp:spPr>
        <a:xfrm>
          <a:off x="579620" y="1780563"/>
          <a:ext cx="6569026" cy="1526197"/>
        </a:xfrm>
        <a:prstGeom prst="roundRect">
          <a:avLst>
            <a:gd name="adj" fmla="val 10000"/>
          </a:avLst>
        </a:prstGeom>
        <a:solidFill>
          <a:schemeClr val="accent2">
            <a:hueOff val="977227"/>
            <a:satOff val="-15767"/>
            <a:lumOff val="-2745"/>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Force platform and video tools are effective for screening</a:t>
          </a:r>
          <a:endParaRPr lang="en-US" sz="2800" kern="1200"/>
        </a:p>
      </dsp:txBody>
      <dsp:txXfrm>
        <a:off x="624321" y="1825264"/>
        <a:ext cx="4907976" cy="1436795"/>
      </dsp:txXfrm>
    </dsp:sp>
    <dsp:sp modelId="{EDAD4848-F455-4B70-80C0-654D51E2AB38}">
      <dsp:nvSpPr>
        <dsp:cNvPr id="0" name=""/>
        <dsp:cNvSpPr/>
      </dsp:nvSpPr>
      <dsp:spPr>
        <a:xfrm>
          <a:off x="1159240" y="3561126"/>
          <a:ext cx="6569026" cy="1526197"/>
        </a:xfrm>
        <a:prstGeom prst="roundRect">
          <a:avLst>
            <a:gd name="adj" fmla="val 10000"/>
          </a:avLst>
        </a:prstGeom>
        <a:solidFill>
          <a:schemeClr val="accent2">
            <a:hueOff val="1954454"/>
            <a:satOff val="-31534"/>
            <a:lumOff val="-549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Useful for coaches, physios, S&amp;C professionals</a:t>
          </a:r>
          <a:endParaRPr lang="en-US" sz="2800" kern="1200"/>
        </a:p>
      </dsp:txBody>
      <dsp:txXfrm>
        <a:off x="1203941" y="3605827"/>
        <a:ext cx="4907976" cy="1436795"/>
      </dsp:txXfrm>
    </dsp:sp>
    <dsp:sp modelId="{F7AB7DF0-1BBB-4395-8C95-20D6F2354D80}">
      <dsp:nvSpPr>
        <dsp:cNvPr id="0" name=""/>
        <dsp:cNvSpPr/>
      </dsp:nvSpPr>
      <dsp:spPr>
        <a:xfrm>
          <a:off x="5576998" y="1157366"/>
          <a:ext cx="992028" cy="992028"/>
        </a:xfrm>
        <a:prstGeom prst="downArrow">
          <a:avLst>
            <a:gd name="adj1" fmla="val 55000"/>
            <a:gd name="adj2" fmla="val 45000"/>
          </a:avLst>
        </a:prstGeom>
        <a:solidFill>
          <a:schemeClr val="accent2">
            <a:tint val="40000"/>
            <a:alpha val="90000"/>
            <a:hueOff val="0"/>
            <a:satOff val="0"/>
            <a:lumOff val="0"/>
            <a:alphaOff val="0"/>
          </a:schemeClr>
        </a:solidFill>
        <a:ln w="1079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800204" y="1157366"/>
        <a:ext cx="545616" cy="746501"/>
      </dsp:txXfrm>
    </dsp:sp>
    <dsp:sp modelId="{67C03FEC-48B7-4567-94AE-24B48F6747CB}">
      <dsp:nvSpPr>
        <dsp:cNvPr id="0" name=""/>
        <dsp:cNvSpPr/>
      </dsp:nvSpPr>
      <dsp:spPr>
        <a:xfrm>
          <a:off x="6156618" y="2927754"/>
          <a:ext cx="992028" cy="992028"/>
        </a:xfrm>
        <a:prstGeom prst="downArrow">
          <a:avLst>
            <a:gd name="adj1" fmla="val 55000"/>
            <a:gd name="adj2" fmla="val 45000"/>
          </a:avLst>
        </a:prstGeom>
        <a:solidFill>
          <a:schemeClr val="accent2">
            <a:tint val="40000"/>
            <a:alpha val="90000"/>
            <a:hueOff val="3208860"/>
            <a:satOff val="-57041"/>
            <a:lumOff val="-4127"/>
            <a:alphaOff val="0"/>
          </a:schemeClr>
        </a:solidFill>
        <a:ln w="10795" cap="flat" cmpd="sng" algn="ctr">
          <a:solidFill>
            <a:schemeClr val="accent2">
              <a:tint val="40000"/>
              <a:alpha val="90000"/>
              <a:hueOff val="3208860"/>
              <a:satOff val="-57041"/>
              <a:lumOff val="-412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379824" y="2927754"/>
        <a:ext cx="545616" cy="74650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CC4BB5-8199-4122-9C8D-DEC02A68D4DC}">
      <dsp:nvSpPr>
        <dsp:cNvPr id="0" name=""/>
        <dsp:cNvSpPr/>
      </dsp:nvSpPr>
      <dsp:spPr>
        <a:xfrm>
          <a:off x="1545653" y="1589"/>
          <a:ext cx="6182613" cy="1629533"/>
        </a:xfrm>
        <a:prstGeom prst="rect">
          <a:avLst/>
        </a:prstGeom>
        <a:solidFill>
          <a:schemeClr val="accent2">
            <a:tint val="40000"/>
            <a:alpha val="90000"/>
            <a:hueOff val="0"/>
            <a:satOff val="0"/>
            <a:lumOff val="0"/>
            <a:alphaOff val="0"/>
          </a:schemeClr>
        </a:solidFill>
        <a:ln w="1079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9960" tIns="413902" rIns="119960" bIns="413902" numCol="1" spcCol="1270" anchor="ctr" anchorCtr="0">
          <a:noAutofit/>
        </a:bodyPr>
        <a:lstStyle/>
        <a:p>
          <a:pPr marL="0" lvl="0" indent="0" algn="l" defTabSz="1066800">
            <a:lnSpc>
              <a:spcPct val="90000"/>
            </a:lnSpc>
            <a:spcBef>
              <a:spcPct val="0"/>
            </a:spcBef>
            <a:spcAft>
              <a:spcPct val="35000"/>
            </a:spcAft>
            <a:buNone/>
          </a:pPr>
          <a:r>
            <a:rPr lang="en-US" sz="2400" kern="1200"/>
            <a:t>Use 3D motion analysis for joint tracking</a:t>
          </a:r>
        </a:p>
      </dsp:txBody>
      <dsp:txXfrm>
        <a:off x="1545653" y="1589"/>
        <a:ext cx="6182613" cy="1629533"/>
      </dsp:txXfrm>
    </dsp:sp>
    <dsp:sp modelId="{43FEF0BB-1828-4B5D-8A48-4382C4CCCFDC}">
      <dsp:nvSpPr>
        <dsp:cNvPr id="0" name=""/>
        <dsp:cNvSpPr/>
      </dsp:nvSpPr>
      <dsp:spPr>
        <a:xfrm>
          <a:off x="0" y="1589"/>
          <a:ext cx="1545653" cy="1629533"/>
        </a:xfrm>
        <a:prstGeom prst="rect">
          <a:avLst/>
        </a:prstGeom>
        <a:solidFill>
          <a:schemeClr val="accent2">
            <a:hueOff val="0"/>
            <a:satOff val="0"/>
            <a:lumOff val="0"/>
            <a:alphaOff val="0"/>
          </a:schemeClr>
        </a:solidFill>
        <a:ln w="1079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1791" tIns="160962" rIns="81791" bIns="160962" numCol="1" spcCol="1270" anchor="ctr" anchorCtr="0">
          <a:noAutofit/>
        </a:bodyPr>
        <a:lstStyle/>
        <a:p>
          <a:pPr marL="0" lvl="0" indent="0" algn="ctr" defTabSz="1244600">
            <a:lnSpc>
              <a:spcPct val="90000"/>
            </a:lnSpc>
            <a:spcBef>
              <a:spcPct val="0"/>
            </a:spcBef>
            <a:spcAft>
              <a:spcPct val="35000"/>
            </a:spcAft>
            <a:buNone/>
          </a:pPr>
          <a:endParaRPr lang="en-US" sz="2800" kern="1200" dirty="0"/>
        </a:p>
      </dsp:txBody>
      <dsp:txXfrm>
        <a:off x="0" y="1589"/>
        <a:ext cx="1545653" cy="1629533"/>
      </dsp:txXfrm>
    </dsp:sp>
    <dsp:sp modelId="{46CEE088-0CCF-421B-AA22-194A920104EC}">
      <dsp:nvSpPr>
        <dsp:cNvPr id="0" name=""/>
        <dsp:cNvSpPr/>
      </dsp:nvSpPr>
      <dsp:spPr>
        <a:xfrm>
          <a:off x="1545653" y="1728895"/>
          <a:ext cx="6182613" cy="1629533"/>
        </a:xfrm>
        <a:prstGeom prst="rect">
          <a:avLst/>
        </a:prstGeom>
        <a:solidFill>
          <a:schemeClr val="accent2">
            <a:tint val="40000"/>
            <a:alpha val="90000"/>
            <a:hueOff val="1604430"/>
            <a:satOff val="-28521"/>
            <a:lumOff val="-2064"/>
            <a:alphaOff val="0"/>
          </a:schemeClr>
        </a:solidFill>
        <a:ln w="10795" cap="flat" cmpd="sng" algn="ctr">
          <a:solidFill>
            <a:schemeClr val="accent2">
              <a:tint val="40000"/>
              <a:alpha val="90000"/>
              <a:hueOff val="1604430"/>
              <a:satOff val="-28521"/>
              <a:lumOff val="-206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9960" tIns="413902" rIns="119960" bIns="413902" numCol="1" spcCol="1270" anchor="ctr" anchorCtr="0">
          <a:noAutofit/>
        </a:bodyPr>
        <a:lstStyle/>
        <a:p>
          <a:pPr marL="0" lvl="0" indent="0" algn="l" defTabSz="1066800">
            <a:lnSpc>
              <a:spcPct val="90000"/>
            </a:lnSpc>
            <a:spcBef>
              <a:spcPct val="0"/>
            </a:spcBef>
            <a:spcAft>
              <a:spcPct val="35000"/>
            </a:spcAft>
            <a:buNone/>
          </a:pPr>
          <a:r>
            <a:rPr lang="en-US" sz="2400" kern="1200"/>
            <a:t>Include larger, mixed-gender cohorts</a:t>
          </a:r>
        </a:p>
      </dsp:txBody>
      <dsp:txXfrm>
        <a:off x="1545653" y="1728895"/>
        <a:ext cx="6182613" cy="1629533"/>
      </dsp:txXfrm>
    </dsp:sp>
    <dsp:sp modelId="{C6DFAAD0-4BE6-4E52-A294-F26DD4EE6AC1}">
      <dsp:nvSpPr>
        <dsp:cNvPr id="0" name=""/>
        <dsp:cNvSpPr/>
      </dsp:nvSpPr>
      <dsp:spPr>
        <a:xfrm>
          <a:off x="0" y="1728895"/>
          <a:ext cx="1545653" cy="1629533"/>
        </a:xfrm>
        <a:prstGeom prst="rect">
          <a:avLst/>
        </a:prstGeom>
        <a:solidFill>
          <a:schemeClr val="accent2">
            <a:hueOff val="977227"/>
            <a:satOff val="-15767"/>
            <a:lumOff val="-2745"/>
            <a:alphaOff val="0"/>
          </a:schemeClr>
        </a:solidFill>
        <a:ln w="10795" cap="flat" cmpd="sng" algn="ctr">
          <a:solidFill>
            <a:schemeClr val="accent2">
              <a:hueOff val="977227"/>
              <a:satOff val="-15767"/>
              <a:lumOff val="-2745"/>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1791" tIns="160962" rIns="81791" bIns="160962" numCol="1" spcCol="1270" anchor="ctr" anchorCtr="0">
          <a:noAutofit/>
        </a:bodyPr>
        <a:lstStyle/>
        <a:p>
          <a:pPr marL="0" lvl="0" indent="0" algn="ctr" defTabSz="1244600">
            <a:lnSpc>
              <a:spcPct val="90000"/>
            </a:lnSpc>
            <a:spcBef>
              <a:spcPct val="0"/>
            </a:spcBef>
            <a:spcAft>
              <a:spcPct val="35000"/>
            </a:spcAft>
            <a:buNone/>
          </a:pPr>
          <a:r>
            <a:rPr lang="en-US" sz="2800" kern="1200" dirty="0"/>
            <a:t>Include</a:t>
          </a:r>
        </a:p>
      </dsp:txBody>
      <dsp:txXfrm>
        <a:off x="0" y="1728895"/>
        <a:ext cx="1545653" cy="1629533"/>
      </dsp:txXfrm>
    </dsp:sp>
    <dsp:sp modelId="{D537DB18-D0F7-443C-B35D-62B436541CE3}">
      <dsp:nvSpPr>
        <dsp:cNvPr id="0" name=""/>
        <dsp:cNvSpPr/>
      </dsp:nvSpPr>
      <dsp:spPr>
        <a:xfrm>
          <a:off x="1545653" y="3456200"/>
          <a:ext cx="6182613" cy="1629533"/>
        </a:xfrm>
        <a:prstGeom prst="rect">
          <a:avLst/>
        </a:prstGeom>
        <a:solidFill>
          <a:schemeClr val="accent2">
            <a:tint val="40000"/>
            <a:alpha val="90000"/>
            <a:hueOff val="3208860"/>
            <a:satOff val="-57041"/>
            <a:lumOff val="-4127"/>
            <a:alphaOff val="0"/>
          </a:schemeClr>
        </a:solidFill>
        <a:ln w="10795" cap="flat" cmpd="sng" algn="ctr">
          <a:solidFill>
            <a:schemeClr val="accent2">
              <a:tint val="40000"/>
              <a:alpha val="90000"/>
              <a:hueOff val="3208860"/>
              <a:satOff val="-57041"/>
              <a:lumOff val="-412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9960" tIns="413902" rIns="119960" bIns="413902" numCol="1" spcCol="1270" anchor="ctr" anchorCtr="0">
          <a:noAutofit/>
        </a:bodyPr>
        <a:lstStyle/>
        <a:p>
          <a:pPr marL="0" lvl="0" indent="0" algn="l" defTabSz="1066800">
            <a:lnSpc>
              <a:spcPct val="90000"/>
            </a:lnSpc>
            <a:spcBef>
              <a:spcPct val="0"/>
            </a:spcBef>
            <a:spcAft>
              <a:spcPct val="35000"/>
            </a:spcAft>
            <a:buNone/>
          </a:pPr>
          <a:r>
            <a:rPr lang="en-US" sz="2400" kern="1200"/>
            <a:t>Compare bilateral vs unilateral jump biomechanics</a:t>
          </a:r>
        </a:p>
      </dsp:txBody>
      <dsp:txXfrm>
        <a:off x="1545653" y="3456200"/>
        <a:ext cx="6182613" cy="1629533"/>
      </dsp:txXfrm>
    </dsp:sp>
    <dsp:sp modelId="{FA682595-86AC-4778-8F9F-E0C3DEBC555B}">
      <dsp:nvSpPr>
        <dsp:cNvPr id="0" name=""/>
        <dsp:cNvSpPr/>
      </dsp:nvSpPr>
      <dsp:spPr>
        <a:xfrm>
          <a:off x="0" y="3456200"/>
          <a:ext cx="1545653" cy="1629533"/>
        </a:xfrm>
        <a:prstGeom prst="rect">
          <a:avLst/>
        </a:prstGeom>
        <a:solidFill>
          <a:schemeClr val="accent2">
            <a:hueOff val="1954454"/>
            <a:satOff val="-31534"/>
            <a:lumOff val="-5490"/>
            <a:alphaOff val="0"/>
          </a:schemeClr>
        </a:solidFill>
        <a:ln w="10795" cap="flat" cmpd="sng" algn="ctr">
          <a:solidFill>
            <a:schemeClr val="accent2">
              <a:hueOff val="1954454"/>
              <a:satOff val="-31534"/>
              <a:lumOff val="-549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1791" tIns="160962" rIns="81791" bIns="160962" numCol="1" spcCol="1270" anchor="ctr" anchorCtr="0">
          <a:noAutofit/>
        </a:bodyPr>
        <a:lstStyle/>
        <a:p>
          <a:pPr marL="0" lvl="0" indent="0" algn="ctr" defTabSz="1244600">
            <a:lnSpc>
              <a:spcPct val="90000"/>
            </a:lnSpc>
            <a:spcBef>
              <a:spcPct val="0"/>
            </a:spcBef>
            <a:spcAft>
              <a:spcPct val="35000"/>
            </a:spcAft>
            <a:buNone/>
          </a:pPr>
          <a:r>
            <a:rPr lang="en-US" sz="2800" kern="1200"/>
            <a:t>Compare</a:t>
          </a:r>
        </a:p>
      </dsp:txBody>
      <dsp:txXfrm>
        <a:off x="0" y="3456200"/>
        <a:ext cx="1545653" cy="1629533"/>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A63E2EC-5E18-4779-B1B6-0F5FE52C126A}" type="datetimeFigureOut">
              <a:rPr lang="en-GB" smtClean="0"/>
              <a:t>02/05/2025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C8D6C3F-7668-484E-A052-437F73E60DA6}" type="slidenum">
              <a:rPr lang="en-GB" smtClean="0"/>
              <a:t>‹#›</a:t>
            </a:fld>
            <a:endParaRPr lang="en-GB"/>
          </a:p>
        </p:txBody>
      </p:sp>
    </p:spTree>
    <p:extLst>
      <p:ext uri="{BB962C8B-B14F-4D97-AF65-F5344CB8AC3E}">
        <p14:creationId xmlns:p14="http://schemas.microsoft.com/office/powerpoint/2010/main" val="37746648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Vertical jump is a widely recognised measurement of lower-limb explosive power and is frequently utilised in both athletic performance testing and biomechanical assessment.  This is particularly relevant in sports such as football, rugby, basketball and netball. Rapid force production enables athletes to excel in high intensity movements such as sprinting, directional change, and aerial engagements, all of which are fundamental to performance especially in dynamic multidirectional sports. Vertical jump performance is dictated by several interrelated variables, comprising of joint kinematics, muscle coordination, angular displacement and the timing of ground reaction forces. Studies shifting focus onto the role of knee flexion angle during the countermovement phase have identified a positive effect on the efficiency of the stretch-shortening cycle thus subsequently enhancing jump height (Cormie et al., 2011).</a:t>
            </a:r>
          </a:p>
          <a:p>
            <a:pPr>
              <a:buNone/>
            </a:pPr>
            <a:endParaRPr lang="en-GB" dirty="0"/>
          </a:p>
          <a:p>
            <a:pPr>
              <a:buNone/>
            </a:pPr>
            <a:r>
              <a:rPr lang="en-GB" dirty="0"/>
              <a:t>Asymmetries in force production or movement patterns between limbs have been associated with reduced mechanical efficiency and increased risk to lower limb injury, notably in athletes suffering from ACL ruptures (Hewett et al., 2005). Without biomechanical analysis, asymmetries in movement patterns are often undetected, as they are frequently subtle and not usually observable to the naked eye, potentially resulting in overlooked inefficacies or increased injury risk. </a:t>
            </a:r>
          </a:p>
          <a:p>
            <a:pPr>
              <a:buNone/>
            </a:pPr>
            <a:endParaRPr lang="en-GB" dirty="0"/>
          </a:p>
          <a:p>
            <a:r>
              <a:rPr lang="en-GB" dirty="0"/>
              <a:t>By employing force platform technology for biomechanical analysis, the study seeks to explore the underlying mechanical contributors to vertical jump performance in recreational athletes. Specifically investigating how knee joint angles, inter-limb asymmetry, and angular displacement influence performance outcomes and movement quality. Extended research and analysis has the potential to identify implications for performance enhancement and injury mitigation.</a:t>
            </a:r>
          </a:p>
          <a:p>
            <a:endParaRPr lang="en-GB" dirty="0"/>
          </a:p>
        </p:txBody>
      </p:sp>
      <p:sp>
        <p:nvSpPr>
          <p:cNvPr id="4" name="Slide Number Placeholder 3"/>
          <p:cNvSpPr>
            <a:spLocks noGrp="1"/>
          </p:cNvSpPr>
          <p:nvPr>
            <p:ph type="sldNum" sz="quarter" idx="5"/>
          </p:nvPr>
        </p:nvSpPr>
        <p:spPr/>
        <p:txBody>
          <a:bodyPr/>
          <a:lstStyle/>
          <a:p>
            <a:fld id="{BC8D6C3F-7668-484E-A052-437F73E60DA6}" type="slidenum">
              <a:rPr lang="en-GB" smtClean="0"/>
              <a:t>2</a:t>
            </a:fld>
            <a:endParaRPr lang="en-GB"/>
          </a:p>
        </p:txBody>
      </p:sp>
    </p:spTree>
    <p:extLst>
      <p:ext uri="{BB962C8B-B14F-4D97-AF65-F5344CB8AC3E}">
        <p14:creationId xmlns:p14="http://schemas.microsoft.com/office/powerpoint/2010/main" val="25724694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latin typeface="Times New Roman" panose="02020603050405020304" pitchFamily="18" charset="0"/>
                <a:cs typeface="Times New Roman" panose="02020603050405020304" pitchFamily="18" charset="0"/>
              </a:rPr>
              <a:t>The primary focus of this study was to investigate the biomechanical factors influencing vertical jump performance, particularly in relation to joint kinematics and inter-limb asymmetry. Despite vertical jump being a common measure of lower-limb power, very few applied studies have integrated both kinetic and kinematic analysis to understand how joint movement patterns affect performance and injury risk in recreational athletes. The research was designed to answer the following question: </a:t>
            </a:r>
            <a:r>
              <a:rPr lang="en-GB" i="1" dirty="0">
                <a:latin typeface="Times New Roman" panose="02020603050405020304" pitchFamily="18" charset="0"/>
                <a:cs typeface="Times New Roman" panose="02020603050405020304" pitchFamily="18" charset="0"/>
              </a:rPr>
              <a:t>How does knee joint angle, angular displacement, and inter-limb asymmetry influence an athlete’s vertical jump</a:t>
            </a:r>
            <a:endParaRPr lang="en-GB" dirty="0">
              <a:latin typeface="Times New Roman" panose="02020603050405020304" pitchFamily="18" charset="0"/>
              <a:cs typeface="Times New Roman" panose="02020603050405020304" pitchFamily="18" charset="0"/>
            </a:endParaRPr>
          </a:p>
          <a:p>
            <a:pPr>
              <a:buNone/>
            </a:pPr>
            <a:endParaRPr lang="en-GB" dirty="0"/>
          </a:p>
          <a:p>
            <a:pPr>
              <a:buNone/>
            </a:pPr>
            <a:r>
              <a:rPr lang="en-GB" dirty="0">
                <a:latin typeface="Times New Roman" panose="02020603050405020304" pitchFamily="18" charset="0"/>
                <a:cs typeface="Times New Roman" panose="02020603050405020304" pitchFamily="18" charset="0"/>
              </a:rPr>
              <a:t>The aim of the study was to conduct a biomechanical analysis of countermovement vertical jumps using a force platform and 2D video analysis, by identifying the variables relation to lower-limb power output and movement quality.</a:t>
            </a:r>
          </a:p>
          <a:p>
            <a:r>
              <a:rPr lang="en-GB" dirty="0">
                <a:latin typeface="Times New Roman" panose="02020603050405020304" pitchFamily="18" charset="0"/>
                <a:cs typeface="Times New Roman" panose="02020603050405020304" pitchFamily="18" charset="0"/>
              </a:rPr>
              <a:t>A secondary aim was to evaluate any observable asymmetries or deviations in joint mechanics that might indicate heightened injury risk, thus offering insight into how biomechanical screening can inform both performance enhancement and preventative training protocols.</a:t>
            </a:r>
          </a:p>
          <a:p>
            <a:endParaRPr lang="en-GB" dirty="0"/>
          </a:p>
        </p:txBody>
      </p:sp>
      <p:sp>
        <p:nvSpPr>
          <p:cNvPr id="4" name="Slide Number Placeholder 3"/>
          <p:cNvSpPr>
            <a:spLocks noGrp="1"/>
          </p:cNvSpPr>
          <p:nvPr>
            <p:ph type="sldNum" sz="quarter" idx="5"/>
          </p:nvPr>
        </p:nvSpPr>
        <p:spPr/>
        <p:txBody>
          <a:bodyPr/>
          <a:lstStyle/>
          <a:p>
            <a:fld id="{BC8D6C3F-7668-484E-A052-437F73E60DA6}" type="slidenum">
              <a:rPr lang="en-GB" smtClean="0"/>
              <a:t>3</a:t>
            </a:fld>
            <a:endParaRPr lang="en-GB"/>
          </a:p>
        </p:txBody>
      </p:sp>
    </p:spTree>
    <p:extLst>
      <p:ext uri="{BB962C8B-B14F-4D97-AF65-F5344CB8AC3E}">
        <p14:creationId xmlns:p14="http://schemas.microsoft.com/office/powerpoint/2010/main" val="37951652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study recruited one recreational male athlete to examine the biomechanical factors influencing vertical jump performance. Lower-body explosive power was assessed using a countermovement vertical jump performed on a force platform. </a:t>
            </a:r>
          </a:p>
          <a:p>
            <a:endParaRPr lang="en-GB" dirty="0"/>
          </a:p>
          <a:p>
            <a:r>
              <a:rPr lang="en-GB" dirty="0"/>
              <a:t>Prior to testing, the participant completed a dynamic warm-up consisting of mobility and activation drills. Participant began in an upright standing position with hands placed on hips to minimise upper-body momentum. participant was instructed to perform a rapid downward movement followed by an immediate maximal vertical jump, aiming for peak height. </a:t>
            </a:r>
            <a:r>
              <a:rPr lang="en-GB" sz="1800" dirty="0">
                <a:effectLst/>
                <a:latin typeface="Calibri" panose="020F0502020204030204" pitchFamily="34" charset="0"/>
                <a:ea typeface="Calibri" panose="020F0502020204030204" pitchFamily="34" charset="0"/>
                <a:cs typeface="Times New Roman" panose="02020603050405020304" pitchFamily="18" charset="0"/>
              </a:rPr>
              <a:t>Three trials were completed with one-minute resting intervals in between to mitigate fatigue effects, with the highest jump height in centimetres was recorded for analysis. </a:t>
            </a: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dirty="0"/>
              <a:t>The force platform captured vertical ground reaction force (</a:t>
            </a:r>
            <a:r>
              <a:rPr lang="en-GB" dirty="0" err="1"/>
              <a:t>vGRF</a:t>
            </a:r>
            <a:r>
              <a:rPr lang="en-GB" dirty="0"/>
              <a:t>) data, enabling analysis of peak force output and time to take-off, an assessment critical to evaluating of explosive lower-limb power. The primary data collected included peak vertical force, jump height, knee joint kinematics, and inter-limb symmetry. The metrics were selected due to their relevance in assessing both performance and injury risk factors in dynamic lower-limb movements. </a:t>
            </a:r>
          </a:p>
        </p:txBody>
      </p:sp>
      <p:sp>
        <p:nvSpPr>
          <p:cNvPr id="4" name="Slide Number Placeholder 3"/>
          <p:cNvSpPr>
            <a:spLocks noGrp="1"/>
          </p:cNvSpPr>
          <p:nvPr>
            <p:ph type="sldNum" sz="quarter" idx="5"/>
          </p:nvPr>
        </p:nvSpPr>
        <p:spPr/>
        <p:txBody>
          <a:bodyPr/>
          <a:lstStyle/>
          <a:p>
            <a:fld id="{BC8D6C3F-7668-484E-A052-437F73E60DA6}" type="slidenum">
              <a:rPr lang="en-GB" smtClean="0"/>
              <a:t>4</a:t>
            </a:fld>
            <a:endParaRPr lang="en-GB"/>
          </a:p>
        </p:txBody>
      </p:sp>
    </p:spTree>
    <p:extLst>
      <p:ext uri="{BB962C8B-B14F-4D97-AF65-F5344CB8AC3E}">
        <p14:creationId xmlns:p14="http://schemas.microsoft.com/office/powerpoint/2010/main" val="14881210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Before conducting the assessment, ethical approval for the study was secured through the institutional research ethics process, providing the participant informed consent prior to data collection. As the testing involved only bodyweight movements and was minimally invasive in nature, the assessment was  appropriately classified as low risk. No adverse effects were anticipated or recorded throughout testing. </a:t>
            </a:r>
          </a:p>
          <a:p>
            <a:endParaRPr lang="en-GB" dirty="0"/>
          </a:p>
          <a:p>
            <a:r>
              <a:rPr lang="en-GB" dirty="0"/>
              <a:t>Data collection was conducted using two primary tools: a force platform and 2D video analysis software. The force platform provided kinetic data, specifically in vertical ground reaction force, emphasizing critical explosive lower-limb performance. Additionally, time to take-off was documented, reflecting the speed of force produced during the jump. </a:t>
            </a:r>
          </a:p>
          <a:p>
            <a:endParaRPr lang="en-GB" dirty="0"/>
          </a:p>
          <a:p>
            <a:r>
              <a:rPr lang="en-GB" dirty="0"/>
              <a:t>Kinematic data was collected by evaluating video analysis, with cameras placed in both sagittal and frontal planes. This allowed for the measurement of knee flexion angle during the pre-load phase, as well as angular displacement across the hip, knee, and ankle joints throughout the movement. The video data also enabled analysis of inter-limb asymmetry, both in joint movement patterns and in force output, paving insight into mechanical balance and potential injury risk. Together, these tools offered a comprehensive overview of the participants  jump mechanics, combining both performance metrics and indicators of movement quality.</a:t>
            </a:r>
          </a:p>
        </p:txBody>
      </p:sp>
      <p:sp>
        <p:nvSpPr>
          <p:cNvPr id="4" name="Slide Number Placeholder 3"/>
          <p:cNvSpPr>
            <a:spLocks noGrp="1"/>
          </p:cNvSpPr>
          <p:nvPr>
            <p:ph type="sldNum" sz="quarter" idx="5"/>
          </p:nvPr>
        </p:nvSpPr>
        <p:spPr/>
        <p:txBody>
          <a:bodyPr/>
          <a:lstStyle/>
          <a:p>
            <a:fld id="{BC8D6C3F-7668-484E-A052-437F73E60DA6}" type="slidenum">
              <a:rPr lang="en-GB" smtClean="0"/>
              <a:t>5</a:t>
            </a:fld>
            <a:endParaRPr lang="en-GB"/>
          </a:p>
        </p:txBody>
      </p:sp>
    </p:spTree>
    <p:extLst>
      <p:ext uri="{BB962C8B-B14F-4D97-AF65-F5344CB8AC3E}">
        <p14:creationId xmlns:p14="http://schemas.microsoft.com/office/powerpoint/2010/main" val="19783007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The participant attained a peak jump height of 36.47cm demonstrating efficient exploitation in regards of the stretch shortening cycle and a high capacity for rapid force. Video analysis identified a knee flexion angle of approximately 70 degrees during the pre-load phase, which aligns with optimal angles reported in prior research conducted on efficient force storage and transfer (Lees et al., 2004).</a:t>
            </a:r>
          </a:p>
          <a:p>
            <a:pPr>
              <a:buNone/>
            </a:pPr>
            <a:r>
              <a:rPr lang="en-GB" dirty="0"/>
              <a:t>The knee exhibited approximately 85 degrees of flexion, while the hip and ankle  displayed 95 degrees of flexion and 20 degrees of dorsiflexion. The results suggest that participant demonstrated effective coordination of multi-joint extension during the take off phase. </a:t>
            </a:r>
          </a:p>
          <a:p>
            <a:endParaRPr lang="en-GB" dirty="0"/>
          </a:p>
          <a:p>
            <a:r>
              <a:rPr lang="en-GB" dirty="0"/>
              <a:t>Importantly, asymmetry analysis revealed a left–right force output discrepancy of 9.3%, and slight variations in joint movement path, possibly suggesting a functional imbalance. While the magnitude of asymmetry did not exceed the typical injury-risk threshold of 10–15%, however.it does highlight the value of screening even in recreational populations.</a:t>
            </a:r>
          </a:p>
          <a:p>
            <a:endParaRPr lang="en-GB" dirty="0"/>
          </a:p>
          <a:p>
            <a:endParaRPr lang="en-GB" dirty="0"/>
          </a:p>
        </p:txBody>
      </p:sp>
      <p:sp>
        <p:nvSpPr>
          <p:cNvPr id="4" name="Slide Number Placeholder 3"/>
          <p:cNvSpPr>
            <a:spLocks noGrp="1"/>
          </p:cNvSpPr>
          <p:nvPr>
            <p:ph type="sldNum" sz="quarter" idx="5"/>
          </p:nvPr>
        </p:nvSpPr>
        <p:spPr/>
        <p:txBody>
          <a:bodyPr/>
          <a:lstStyle/>
          <a:p>
            <a:fld id="{BC8D6C3F-7668-484E-A052-437F73E60DA6}" type="slidenum">
              <a:rPr lang="en-GB" smtClean="0"/>
              <a:t>6</a:t>
            </a:fld>
            <a:endParaRPr lang="en-GB"/>
          </a:p>
        </p:txBody>
      </p:sp>
    </p:spTree>
    <p:extLst>
      <p:ext uri="{BB962C8B-B14F-4D97-AF65-F5344CB8AC3E}">
        <p14:creationId xmlns:p14="http://schemas.microsoft.com/office/powerpoint/2010/main" val="23823439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b="0" dirty="0"/>
              <a:t>Table 2</a:t>
            </a:r>
            <a:r>
              <a:rPr lang="en-GB" dirty="0"/>
              <a:t> provides a visual representation of peak vertical ground reaction forces (</a:t>
            </a:r>
            <a:r>
              <a:rPr lang="en-GB" dirty="0" err="1"/>
              <a:t>vGRF</a:t>
            </a:r>
            <a:r>
              <a:rPr lang="en-GB" dirty="0"/>
              <a:t>) recorded from both left and right limbs during vertical jump trials. The assessment evaluated key kinetic characteristics using a force platform to measure explosive lower-limb output. </a:t>
            </a:r>
          </a:p>
          <a:p>
            <a:pPr>
              <a:buNone/>
            </a:pPr>
            <a:endParaRPr lang="en-GB" dirty="0"/>
          </a:p>
          <a:p>
            <a:pPr>
              <a:buNone/>
            </a:pPr>
            <a:r>
              <a:rPr lang="en-GB" dirty="0"/>
              <a:t>The participant consistently produced peak </a:t>
            </a:r>
            <a:r>
              <a:rPr lang="en-GB" dirty="0" err="1"/>
              <a:t>vGRF</a:t>
            </a:r>
            <a:r>
              <a:rPr lang="en-GB" dirty="0"/>
              <a:t> values ranging from 1692 N to 2369 N across all three trials. The consistency indicated a stable and reliable force production under repeated effort. Additionally, the measured time to take-off ranged from 0.28 to 0.32 seconds, typically  aligning with  individuals with proficient neuromuscular coordination. These values are typically associated with efficient use of the stretch-shortening cycle and the ability to rapidly produce force in explosive tasks.</a:t>
            </a:r>
          </a:p>
        </p:txBody>
      </p:sp>
      <p:sp>
        <p:nvSpPr>
          <p:cNvPr id="4" name="Slide Number Placeholder 3"/>
          <p:cNvSpPr>
            <a:spLocks noGrp="1"/>
          </p:cNvSpPr>
          <p:nvPr>
            <p:ph type="sldNum" sz="quarter" idx="5"/>
          </p:nvPr>
        </p:nvSpPr>
        <p:spPr/>
        <p:txBody>
          <a:bodyPr/>
          <a:lstStyle/>
          <a:p>
            <a:fld id="{BC8D6C3F-7668-484E-A052-437F73E60DA6}" type="slidenum">
              <a:rPr lang="en-GB" smtClean="0"/>
              <a:t>7</a:t>
            </a:fld>
            <a:endParaRPr lang="en-GB"/>
          </a:p>
        </p:txBody>
      </p:sp>
    </p:spTree>
    <p:extLst>
      <p:ext uri="{BB962C8B-B14F-4D97-AF65-F5344CB8AC3E}">
        <p14:creationId xmlns:p14="http://schemas.microsoft.com/office/powerpoint/2010/main" val="36676169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The participant produced consistent peak vertical ground reaction forces (1692–2369 N), indicating reliable lower-limb output and effective neuromuscular control. A time to take-off between 0.28–0.32 seconds reflects efficient use of the stretch-shortening cycle, facilitating rapid transitions between eccentric and concentric phases (McBride et al., 2008). The 36.47 cm jump height elaborates on the participants effectiveness during  force application and vertical propulsion. Kinematic analysis displayed a 70° knee flexion angle during pre-load which is considered within the optimal range for elastic energy storage .and coordinated joint displacement across the hip, knee, and ankle. </a:t>
            </a:r>
          </a:p>
          <a:p>
            <a:pPr>
              <a:buNone/>
            </a:pPr>
            <a:endParaRPr lang="en-GB" dirty="0"/>
          </a:p>
          <a:p>
            <a:pPr>
              <a:buNone/>
            </a:pPr>
            <a:r>
              <a:rPr lang="en-GB" dirty="0"/>
              <a:t>A 9.3% inter-limb force asymmetry was documented. Although below the 10–15% injury-risk threshold (Impellizzeri et al., 2007), subclinical imbalances may cause long-term compensatory issues. Addressing the matter through unilateral strength work and proprioceptive training may enhance symmetry and reduce risk.</a:t>
            </a:r>
          </a:p>
          <a:p>
            <a:r>
              <a:rPr lang="en-GB" dirty="0"/>
              <a:t>Combining force and video analysis provided a comprehensive understanding of both performance capacity and mechanical efficiency. The participant exhibits strong explosive ability, though ongoing biomechanical monitoring and corrective training are recommended to address minor asymmetries and optimise future performance.</a:t>
            </a:r>
          </a:p>
          <a:p>
            <a:endParaRPr lang="en-GB" dirty="0"/>
          </a:p>
        </p:txBody>
      </p:sp>
      <p:sp>
        <p:nvSpPr>
          <p:cNvPr id="4" name="Slide Number Placeholder 3"/>
          <p:cNvSpPr>
            <a:spLocks noGrp="1"/>
          </p:cNvSpPr>
          <p:nvPr>
            <p:ph type="sldNum" sz="quarter" idx="5"/>
          </p:nvPr>
        </p:nvSpPr>
        <p:spPr/>
        <p:txBody>
          <a:bodyPr/>
          <a:lstStyle/>
          <a:p>
            <a:fld id="{BC8D6C3F-7668-484E-A052-437F73E60DA6}" type="slidenum">
              <a:rPr lang="en-GB" smtClean="0"/>
              <a:t>8</a:t>
            </a:fld>
            <a:endParaRPr lang="en-GB"/>
          </a:p>
        </p:txBody>
      </p:sp>
    </p:spTree>
    <p:extLst>
      <p:ext uri="{BB962C8B-B14F-4D97-AF65-F5344CB8AC3E}">
        <p14:creationId xmlns:p14="http://schemas.microsoft.com/office/powerpoint/2010/main" val="11008914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Based on the biomechanical findings, multiple targeted interventions are recommended to optimise performance and prevent any potential risk of injury. Addressing the observed 9.3% inter-limb asymmetry, a detailed unilateral strength training programme would be suited for the participant, incorporating exercises such as single-leg squats, step-ups and lunges to promote balanced force output between both limbs. </a:t>
            </a:r>
          </a:p>
          <a:p>
            <a:endParaRPr lang="en-GB" dirty="0"/>
          </a:p>
          <a:p>
            <a:r>
              <a:rPr lang="en-GB" dirty="0"/>
              <a:t>Alternative recommendations include proprioceptive and neuromuscular control drills such as single-leg balance movements and dynamic stability work. Adjusting the participant to recommended drills allows enhanced joint control and reduced compensatory movement patterns. To further improve jump height and explosive power, plyometric training should be integrated, focusing on exercises like box and depth jumps that reinforce effective utilisation of the stretch-shortening cycle. Regular reassessment using the force platform and video analysis is highly advised to monitor progression considering the effectiveness of interventions and alignment with performance and injury prevention goals.</a:t>
            </a:r>
          </a:p>
        </p:txBody>
      </p:sp>
      <p:sp>
        <p:nvSpPr>
          <p:cNvPr id="4" name="Slide Number Placeholder 3"/>
          <p:cNvSpPr>
            <a:spLocks noGrp="1"/>
          </p:cNvSpPr>
          <p:nvPr>
            <p:ph type="sldNum" sz="quarter" idx="5"/>
          </p:nvPr>
        </p:nvSpPr>
        <p:spPr/>
        <p:txBody>
          <a:bodyPr/>
          <a:lstStyle/>
          <a:p>
            <a:fld id="{BC8D6C3F-7668-484E-A052-437F73E60DA6}" type="slidenum">
              <a:rPr lang="en-GB" smtClean="0"/>
              <a:t>9</a:t>
            </a:fld>
            <a:endParaRPr lang="en-GB"/>
          </a:p>
        </p:txBody>
      </p:sp>
    </p:spTree>
    <p:extLst>
      <p:ext uri="{BB962C8B-B14F-4D97-AF65-F5344CB8AC3E}">
        <p14:creationId xmlns:p14="http://schemas.microsoft.com/office/powerpoint/2010/main" val="33529867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While the study provided valuable insights into vertical jump mechanics, several limitations must be acknowledged. Firstly, the sample size was limited to a single participant, which restricts the ability to generalise findings to broader athletic populations. Secondly, the study employed 2D video analysis rather than 3D motion capture. Although 2D tools offer practical benefits, they are less precise when measuring joint angles and may not fully capture complex movement patterns.</a:t>
            </a:r>
          </a:p>
          <a:p>
            <a:pPr>
              <a:buNone/>
            </a:pPr>
            <a:endParaRPr lang="en-GB" dirty="0"/>
          </a:p>
          <a:p>
            <a:pPr>
              <a:buNone/>
            </a:pPr>
            <a:r>
              <a:rPr lang="en-GB" dirty="0"/>
              <a:t>Additionally, the study assessed only acute performance data. No follow-up or longitudinal analysis was conducted, meaning changes over time or in response to training interventions could not be evaluated. Testing conditions such as footwear, fatigue level, or surface stability wasn’t tightly standardised, which may have introduced performance variability. Similarly, technical elements like camera placement or force platform calibration may have contributed to minor inconsistencies in measurement accuracy. Overall, these limitations highlight the need to reinforce the methods and increase sample sizing in future research to enhance validity.</a:t>
            </a:r>
          </a:p>
          <a:p>
            <a:endParaRPr lang="en-GB" dirty="0"/>
          </a:p>
        </p:txBody>
      </p:sp>
      <p:sp>
        <p:nvSpPr>
          <p:cNvPr id="4" name="Slide Number Placeholder 3"/>
          <p:cNvSpPr>
            <a:spLocks noGrp="1"/>
          </p:cNvSpPr>
          <p:nvPr>
            <p:ph type="sldNum" sz="quarter" idx="5"/>
          </p:nvPr>
        </p:nvSpPr>
        <p:spPr/>
        <p:txBody>
          <a:bodyPr/>
          <a:lstStyle/>
          <a:p>
            <a:fld id="{BC8D6C3F-7668-484E-A052-437F73E60DA6}" type="slidenum">
              <a:rPr lang="en-GB" smtClean="0"/>
              <a:t>10</a:t>
            </a:fld>
            <a:endParaRPr lang="en-GB"/>
          </a:p>
        </p:txBody>
      </p:sp>
    </p:spTree>
    <p:extLst>
      <p:ext uri="{BB962C8B-B14F-4D97-AF65-F5344CB8AC3E}">
        <p14:creationId xmlns:p14="http://schemas.microsoft.com/office/powerpoint/2010/main" val="16143051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In conclusion, this study provided meaningful insights into the biomechanical determinants of vertical jump performance. The participant demonstrated consistent and high levels of force production, effective use of the stretch-shortening cycle, therefore highlighting a solid foundation in explosive movement capabilities.</a:t>
            </a:r>
          </a:p>
          <a:p>
            <a:pPr>
              <a:buNone/>
            </a:pPr>
            <a:r>
              <a:rPr lang="en-GB" dirty="0"/>
              <a:t>Kinematic analysis further supported these findings, with joint angles aligning with optimal movement patterns. Although inter-limb force asymmetry remained below clinical thresholds, its presence reinforces the importance of regular screening to prevent potential performance limitations or injury risk.</a:t>
            </a:r>
          </a:p>
          <a:p>
            <a:r>
              <a:rPr lang="en-GB" dirty="0"/>
              <a:t>By integrating force platform and video analysis, the study demonstrated how kinetic and kinematic data together can inform performance profiling and corrective training strategies. While limited in scale, the findings emphasise the value of biomechanical monitoring, even in recreational athletes, to enhance both movement efficiency and injury resilience.</a:t>
            </a:r>
          </a:p>
          <a:p>
            <a:endParaRPr lang="en-GB" dirty="0"/>
          </a:p>
        </p:txBody>
      </p:sp>
      <p:sp>
        <p:nvSpPr>
          <p:cNvPr id="4" name="Slide Number Placeholder 3"/>
          <p:cNvSpPr>
            <a:spLocks noGrp="1"/>
          </p:cNvSpPr>
          <p:nvPr>
            <p:ph type="sldNum" sz="quarter" idx="5"/>
          </p:nvPr>
        </p:nvSpPr>
        <p:spPr/>
        <p:txBody>
          <a:bodyPr/>
          <a:lstStyle/>
          <a:p>
            <a:fld id="{BC8D6C3F-7668-484E-A052-437F73E60DA6}" type="slidenum">
              <a:rPr lang="en-GB" smtClean="0"/>
              <a:t>11</a:t>
            </a:fld>
            <a:endParaRPr lang="en-GB"/>
          </a:p>
        </p:txBody>
      </p:sp>
    </p:spTree>
    <p:extLst>
      <p:ext uri="{BB962C8B-B14F-4D97-AF65-F5344CB8AC3E}">
        <p14:creationId xmlns:p14="http://schemas.microsoft.com/office/powerpoint/2010/main" val="10421225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Implementing 3D motion capture to future assessments would benefit due to the accuracy and detailed analysis of joint kinematics. Additionally, investing in a larger participant sample with both gender would provide reliability into potential biomechanical differences across sexes.</a:t>
            </a:r>
          </a:p>
          <a:p>
            <a:endParaRPr lang="en-GB" dirty="0"/>
          </a:p>
          <a:p>
            <a:r>
              <a:rPr lang="en-GB" dirty="0"/>
              <a:t>Further investigation comparing bilateral and unilateral jump performance would also provide greater insight into asymmetries and compensatory strategies. Finally, longitudinal studies assessing changes over time following specific training interventions would be valuable for understanding how biomechanical adaptations influence both performance and injury prevention.</a:t>
            </a:r>
          </a:p>
          <a:p>
            <a:endParaRPr lang="en-GB" dirty="0"/>
          </a:p>
        </p:txBody>
      </p:sp>
      <p:sp>
        <p:nvSpPr>
          <p:cNvPr id="4" name="Slide Number Placeholder 3"/>
          <p:cNvSpPr>
            <a:spLocks noGrp="1"/>
          </p:cNvSpPr>
          <p:nvPr>
            <p:ph type="sldNum" sz="quarter" idx="5"/>
          </p:nvPr>
        </p:nvSpPr>
        <p:spPr/>
        <p:txBody>
          <a:bodyPr/>
          <a:lstStyle/>
          <a:p>
            <a:fld id="{BC8D6C3F-7668-484E-A052-437F73E60DA6}" type="slidenum">
              <a:rPr lang="en-GB" smtClean="0"/>
              <a:t>12</a:t>
            </a:fld>
            <a:endParaRPr lang="en-GB"/>
          </a:p>
        </p:txBody>
      </p:sp>
    </p:spTree>
    <p:extLst>
      <p:ext uri="{BB962C8B-B14F-4D97-AF65-F5344CB8AC3E}">
        <p14:creationId xmlns:p14="http://schemas.microsoft.com/office/powerpoint/2010/main" val="34628407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GB"/>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7415A914-D5DB-4968-8FA8-87DF23541D09}" type="datetimeFigureOut">
              <a:rPr lang="en-GB" smtClean="0"/>
              <a:t>02/05/2025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E473E0-E560-426C-93B8-E8EB7FBF1AEF}" type="slidenum">
              <a:rPr lang="en-GB" smtClean="0"/>
              <a:t>‹#›</a:t>
            </a:fld>
            <a:endParaRPr lang="en-GB"/>
          </a:p>
        </p:txBody>
      </p:sp>
    </p:spTree>
    <p:extLst>
      <p:ext uri="{BB962C8B-B14F-4D97-AF65-F5344CB8AC3E}">
        <p14:creationId xmlns:p14="http://schemas.microsoft.com/office/powerpoint/2010/main" val="3747939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415A914-D5DB-4968-8FA8-87DF23541D09}" type="datetimeFigureOut">
              <a:rPr lang="en-GB" smtClean="0"/>
              <a:t>02/05/2025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E473E0-E560-426C-93B8-E8EB7FBF1AEF}" type="slidenum">
              <a:rPr lang="en-GB" smtClean="0"/>
              <a:t>‹#›</a:t>
            </a:fld>
            <a:endParaRPr lang="en-GB"/>
          </a:p>
        </p:txBody>
      </p:sp>
    </p:spTree>
    <p:extLst>
      <p:ext uri="{BB962C8B-B14F-4D97-AF65-F5344CB8AC3E}">
        <p14:creationId xmlns:p14="http://schemas.microsoft.com/office/powerpoint/2010/main" val="27487929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GB"/>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415A914-D5DB-4968-8FA8-87DF23541D09}" type="datetimeFigureOut">
              <a:rPr lang="en-GB" smtClean="0"/>
              <a:t>02/05/2025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E473E0-E560-426C-93B8-E8EB7FBF1AEF}" type="slidenum">
              <a:rPr lang="en-GB" smtClean="0"/>
              <a:t>‹#›</a:t>
            </a:fld>
            <a:endParaRPr lang="en-GB"/>
          </a:p>
        </p:txBody>
      </p:sp>
    </p:spTree>
    <p:extLst>
      <p:ext uri="{BB962C8B-B14F-4D97-AF65-F5344CB8AC3E}">
        <p14:creationId xmlns:p14="http://schemas.microsoft.com/office/powerpoint/2010/main" val="3066203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7415A914-D5DB-4968-8FA8-87DF23541D09}" type="datetimeFigureOut">
              <a:rPr lang="en-GB" smtClean="0"/>
              <a:t>02/05/2025</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50E473E0-E560-426C-93B8-E8EB7FBF1AEF}" type="slidenum">
              <a:rPr lang="en-GB" smtClean="0"/>
              <a:t>‹#›</a:t>
            </a:fld>
            <a:endParaRPr lang="en-GB"/>
          </a:p>
        </p:txBody>
      </p:sp>
    </p:spTree>
    <p:extLst>
      <p:ext uri="{BB962C8B-B14F-4D97-AF65-F5344CB8AC3E}">
        <p14:creationId xmlns:p14="http://schemas.microsoft.com/office/powerpoint/2010/main" val="17852640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2" name="Date Placeholder 1"/>
          <p:cNvSpPr>
            <a:spLocks noGrp="1"/>
          </p:cNvSpPr>
          <p:nvPr>
            <p:ph type="dt" sz="half" idx="10"/>
          </p:nvPr>
        </p:nvSpPr>
        <p:spPr/>
        <p:txBody>
          <a:bodyPr/>
          <a:lstStyle/>
          <a:p>
            <a:fld id="{7415A914-D5DB-4968-8FA8-87DF23541D09}" type="datetimeFigureOut">
              <a:rPr lang="en-GB" smtClean="0"/>
              <a:t>02/05/2025</a:t>
            </a:fld>
            <a:endParaRPr lang="en-GB"/>
          </a:p>
        </p:txBody>
      </p:sp>
      <p:sp>
        <p:nvSpPr>
          <p:cNvPr id="11" name="Footer Placeholder 10"/>
          <p:cNvSpPr>
            <a:spLocks noGrp="1"/>
          </p:cNvSpPr>
          <p:nvPr>
            <p:ph type="ftr" sz="quarter" idx="11"/>
          </p:nvPr>
        </p:nvSpPr>
        <p:spPr/>
        <p:txBody>
          <a:bodyPr/>
          <a:lstStyle/>
          <a:p>
            <a:endParaRPr lang="en-GB"/>
          </a:p>
        </p:txBody>
      </p:sp>
      <p:sp>
        <p:nvSpPr>
          <p:cNvPr id="12" name="Slide Number Placeholder 11"/>
          <p:cNvSpPr>
            <a:spLocks noGrp="1"/>
          </p:cNvSpPr>
          <p:nvPr>
            <p:ph type="sldNum" sz="quarter" idx="12"/>
          </p:nvPr>
        </p:nvSpPr>
        <p:spPr/>
        <p:txBody>
          <a:bodyPr/>
          <a:lstStyle/>
          <a:p>
            <a:fld id="{50E473E0-E560-426C-93B8-E8EB7FBF1AEF}" type="slidenum">
              <a:rPr lang="en-GB" smtClean="0"/>
              <a:t>‹#›</a:t>
            </a:fld>
            <a:endParaRPr lang="en-GB"/>
          </a:p>
        </p:txBody>
      </p:sp>
    </p:spTree>
    <p:extLst>
      <p:ext uri="{BB962C8B-B14F-4D97-AF65-F5344CB8AC3E}">
        <p14:creationId xmlns:p14="http://schemas.microsoft.com/office/powerpoint/2010/main" val="21349449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a:t>Click to edit Master title style</a:t>
            </a:r>
            <a:endParaRPr lang="en-US" dirty="0"/>
          </a:p>
        </p:txBody>
      </p:sp>
      <p:sp>
        <p:nvSpPr>
          <p:cNvPr id="2" name="Date Placeholder 1"/>
          <p:cNvSpPr>
            <a:spLocks noGrp="1"/>
          </p:cNvSpPr>
          <p:nvPr>
            <p:ph type="dt" sz="half" idx="10"/>
          </p:nvPr>
        </p:nvSpPr>
        <p:spPr/>
        <p:txBody>
          <a:bodyPr/>
          <a:lstStyle/>
          <a:p>
            <a:fld id="{7415A914-D5DB-4968-8FA8-87DF23541D09}" type="datetimeFigureOut">
              <a:rPr lang="en-GB" smtClean="0"/>
              <a:t>02/05/2025</a:t>
            </a:fld>
            <a:endParaRPr lang="en-GB"/>
          </a:p>
        </p:txBody>
      </p:sp>
      <p:sp>
        <p:nvSpPr>
          <p:cNvPr id="7" name="Footer Placeholder 6"/>
          <p:cNvSpPr>
            <a:spLocks noGrp="1"/>
          </p:cNvSpPr>
          <p:nvPr>
            <p:ph type="ftr" sz="quarter" idx="11"/>
          </p:nvPr>
        </p:nvSpPr>
        <p:spPr/>
        <p:txBody>
          <a:bodyPr/>
          <a:lstStyle/>
          <a:p>
            <a:endParaRPr lang="en-GB"/>
          </a:p>
        </p:txBody>
      </p:sp>
      <p:sp>
        <p:nvSpPr>
          <p:cNvPr id="8" name="Slide Number Placeholder 7"/>
          <p:cNvSpPr>
            <a:spLocks noGrp="1"/>
          </p:cNvSpPr>
          <p:nvPr>
            <p:ph type="sldNum" sz="quarter" idx="12"/>
          </p:nvPr>
        </p:nvSpPr>
        <p:spPr/>
        <p:txBody>
          <a:bodyPr/>
          <a:lstStyle/>
          <a:p>
            <a:fld id="{50E473E0-E560-426C-93B8-E8EB7FBF1AEF}" type="slidenum">
              <a:rPr lang="en-GB" smtClean="0"/>
              <a:t>‹#›</a:t>
            </a:fld>
            <a:endParaRPr lang="en-GB"/>
          </a:p>
        </p:txBody>
      </p:sp>
    </p:spTree>
    <p:extLst>
      <p:ext uri="{BB962C8B-B14F-4D97-AF65-F5344CB8AC3E}">
        <p14:creationId xmlns:p14="http://schemas.microsoft.com/office/powerpoint/2010/main" val="30112567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7415A914-D5DB-4968-8FA8-87DF23541D09}" type="datetimeFigureOut">
              <a:rPr lang="en-GB" smtClean="0"/>
              <a:t>02/05/2025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0E473E0-E560-426C-93B8-E8EB7FBF1AEF}" type="slidenum">
              <a:rPr lang="en-GB" smtClean="0"/>
              <a:t>‹#›</a:t>
            </a:fld>
            <a:endParaRPr lang="en-GB"/>
          </a:p>
        </p:txBody>
      </p:sp>
    </p:spTree>
    <p:extLst>
      <p:ext uri="{BB962C8B-B14F-4D97-AF65-F5344CB8AC3E}">
        <p14:creationId xmlns:p14="http://schemas.microsoft.com/office/powerpoint/2010/main" val="41018823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GB"/>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fld id="{7415A914-D5DB-4968-8FA8-87DF23541D09}" type="datetimeFigureOut">
              <a:rPr lang="en-GB" smtClean="0"/>
              <a:t>02/05/2025</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50E473E0-E560-426C-93B8-E8EB7FBF1AEF}" type="slidenum">
              <a:rPr lang="en-GB" smtClean="0"/>
              <a:t>‹#›</a:t>
            </a:fld>
            <a:endParaRPr lang="en-GB"/>
          </a:p>
        </p:txBody>
      </p:sp>
    </p:spTree>
    <p:extLst>
      <p:ext uri="{BB962C8B-B14F-4D97-AF65-F5344CB8AC3E}">
        <p14:creationId xmlns:p14="http://schemas.microsoft.com/office/powerpoint/2010/main" val="14795726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fld id="{7415A914-D5DB-4968-8FA8-87DF23541D09}" type="datetimeFigureOut">
              <a:rPr lang="en-GB" smtClean="0"/>
              <a:t>02/05/2025</a:t>
            </a:fld>
            <a:endParaRPr lang="en-GB"/>
          </a:p>
        </p:txBody>
      </p:sp>
      <p:sp>
        <p:nvSpPr>
          <p:cNvPr id="9" name="Footer Placeholder 8"/>
          <p:cNvSpPr>
            <a:spLocks noGrp="1"/>
          </p:cNvSpPr>
          <p:nvPr>
            <p:ph type="ftr" sz="quarter" idx="11"/>
          </p:nvPr>
        </p:nvSpPr>
        <p:spPr>
          <a:xfrm>
            <a:off x="3499101" y="6356350"/>
            <a:ext cx="5911517" cy="365125"/>
          </a:xfrm>
        </p:spPr>
        <p:txBody>
          <a:bodyPr/>
          <a:lstStyle/>
          <a:p>
            <a:endParaRPr lang="en-GB"/>
          </a:p>
        </p:txBody>
      </p:sp>
      <p:sp>
        <p:nvSpPr>
          <p:cNvPr id="10" name="Slide Number Placeholder 9"/>
          <p:cNvSpPr>
            <a:spLocks noGrp="1"/>
          </p:cNvSpPr>
          <p:nvPr>
            <p:ph type="sldNum" sz="quarter" idx="12"/>
          </p:nvPr>
        </p:nvSpPr>
        <p:spPr/>
        <p:txBody>
          <a:bodyPr/>
          <a:lstStyle/>
          <a:p>
            <a:fld id="{50E473E0-E560-426C-93B8-E8EB7FBF1AEF}" type="slidenum">
              <a:rPr lang="en-GB" smtClean="0"/>
              <a:t>‹#›</a:t>
            </a:fld>
            <a:endParaRPr lang="en-GB"/>
          </a:p>
        </p:txBody>
      </p:sp>
    </p:spTree>
    <p:extLst>
      <p:ext uri="{BB962C8B-B14F-4D97-AF65-F5344CB8AC3E}">
        <p14:creationId xmlns:p14="http://schemas.microsoft.com/office/powerpoint/2010/main" val="41739530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7415A914-D5DB-4968-8FA8-87DF23541D09}" type="datetimeFigureOut">
              <a:rPr lang="en-GB" smtClean="0"/>
              <a:t>02/05/2025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0E473E0-E560-426C-93B8-E8EB7FBF1AEF}" type="slidenum">
              <a:rPr lang="en-GB" smtClean="0"/>
              <a:t>‹#›</a:t>
            </a:fld>
            <a:endParaRPr lang="en-GB"/>
          </a:p>
        </p:txBody>
      </p:sp>
    </p:spTree>
    <p:extLst>
      <p:ext uri="{BB962C8B-B14F-4D97-AF65-F5344CB8AC3E}">
        <p14:creationId xmlns:p14="http://schemas.microsoft.com/office/powerpoint/2010/main" val="9440987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7415A914-D5DB-4968-8FA8-87DF23541D09}" type="datetimeFigureOut">
              <a:rPr lang="en-GB" smtClean="0"/>
              <a:t>02/05/2025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0E473E0-E560-426C-93B8-E8EB7FBF1AEF}" type="slidenum">
              <a:rPr lang="en-GB" smtClean="0"/>
              <a:t>‹#›</a:t>
            </a:fld>
            <a:endParaRPr lang="en-GB"/>
          </a:p>
        </p:txBody>
      </p:sp>
    </p:spTree>
    <p:extLst>
      <p:ext uri="{BB962C8B-B14F-4D97-AF65-F5344CB8AC3E}">
        <p14:creationId xmlns:p14="http://schemas.microsoft.com/office/powerpoint/2010/main" val="17444056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7415A914-D5DB-4968-8FA8-87DF23541D09}" type="datetimeFigureOut">
              <a:rPr lang="en-GB" smtClean="0"/>
              <a:t>02/05/2025</a:t>
            </a:fld>
            <a:endParaRPr lang="en-GB"/>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GB"/>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50E473E0-E560-426C-93B8-E8EB7FBF1AEF}" type="slidenum">
              <a:rPr lang="en-GB" smtClean="0"/>
              <a:t>‹#›</a:t>
            </a:fld>
            <a:endParaRPr lang="en-GB"/>
          </a:p>
        </p:txBody>
      </p:sp>
    </p:spTree>
    <p:extLst>
      <p:ext uri="{BB962C8B-B14F-4D97-AF65-F5344CB8AC3E}">
        <p14:creationId xmlns:p14="http://schemas.microsoft.com/office/powerpoint/2010/main" val="2948306004"/>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2.png"/><Relationship Id="rId4" Type="http://schemas.openxmlformats.org/officeDocument/2006/relationships/notesSlide" Target="../notesSlides/notesSlide1.xml"/><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2.png"/><Relationship Id="rId4" Type="http://schemas.openxmlformats.org/officeDocument/2006/relationships/notesSlide" Target="../notesSlides/notesSlide3.xml"/><Relationship Id="rId9" Type="http://schemas.microsoft.com/office/2007/relationships/diagramDrawing" Target="../diagrams/drawing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hyperlink" Target="https://www.publicdomainpictures.net/es/view-image.php?image=289101&amp;picture=aprobacion-de-documentos" TargetMode="External"/><Relationship Id="rId5" Type="http://schemas.openxmlformats.org/officeDocument/2006/relationships/image" Target="../media/image3.jp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6.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QuickStyle" Target="../diagrams/quickStyle3.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2.png"/><Relationship Id="rId4" Type="http://schemas.openxmlformats.org/officeDocument/2006/relationships/notesSlide" Target="../notesSlides/notesSlide7.xml"/><Relationship Id="rId9" Type="http://schemas.microsoft.com/office/2007/relationships/diagramDrawing" Target="../diagrams/drawing3.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hyperlink" Target="https://www.focusfitness.net/stock-photos/downloads/tag/flexing/" TargetMode="External"/><Relationship Id="rId5" Type="http://schemas.openxmlformats.org/officeDocument/2006/relationships/image" Target="../media/image7.jp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2.xml"/><Relationship Id="rId7" Type="http://schemas.openxmlformats.org/officeDocument/2006/relationships/diagramQuickStyle" Target="../diagrams/quickStyle4.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2.png"/><Relationship Id="rId4" Type="http://schemas.openxmlformats.org/officeDocument/2006/relationships/notesSlide" Target="../notesSlides/notesSlide9.xml"/><Relationship Id="rId9" Type="http://schemas.microsoft.com/office/2007/relationships/diagramDrawing" Target="../diagrams/drawing4.xml"/></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slideLayout" Target="../slideLayouts/slideLayout2.xml"/><Relationship Id="rId7" Type="http://schemas.openxmlformats.org/officeDocument/2006/relationships/diagramQuickStyle" Target="../diagrams/quickStyle5.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Layout" Target="../diagrams/layout5.xml"/><Relationship Id="rId5" Type="http://schemas.openxmlformats.org/officeDocument/2006/relationships/diagramData" Target="../diagrams/data5.xml"/><Relationship Id="rId10" Type="http://schemas.openxmlformats.org/officeDocument/2006/relationships/image" Target="../media/image2.png"/><Relationship Id="rId4" Type="http://schemas.openxmlformats.org/officeDocument/2006/relationships/notesSlide" Target="../notesSlides/notesSlide10.xml"/><Relationship Id="rId9" Type="http://schemas.microsoft.com/office/2007/relationships/diagramDrawing" Target="../diagrams/drawing5.xml"/></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slideLayout" Target="../slideLayouts/slideLayout2.xml"/><Relationship Id="rId7" Type="http://schemas.openxmlformats.org/officeDocument/2006/relationships/diagramQuickStyle" Target="../diagrams/quickStyle6.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diagramLayout" Target="../diagrams/layout6.xml"/><Relationship Id="rId5" Type="http://schemas.openxmlformats.org/officeDocument/2006/relationships/diagramData" Target="../diagrams/data6.xml"/><Relationship Id="rId10" Type="http://schemas.openxmlformats.org/officeDocument/2006/relationships/image" Target="../media/image2.png"/><Relationship Id="rId4" Type="http://schemas.openxmlformats.org/officeDocument/2006/relationships/notesSlide" Target="../notesSlides/notesSlide11.xml"/><Relationship Id="rId9" Type="http://schemas.microsoft.com/office/2007/relationships/diagramDrawing" Target="../diagrams/drawing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F231E5-F402-49E1-82B4-C762909ED2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6F0BA12B-74D1-4DB1-9A3F-C9BA27B815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2000"/>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Freeform: Shape 12">
            <a:extLst>
              <a:ext uri="{FF2B5EF4-FFF2-40B4-BE49-F238E27FC236}">
                <a16:creationId xmlns:a16="http://schemas.microsoft.com/office/drawing/2014/main" id="{515FCC40-AA93-4D3B-90D0-69BC824EAD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1190517" y="1056875"/>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548A7B5D-2EFC-313C-090A-D73A9145B11A}"/>
              </a:ext>
            </a:extLst>
          </p:cNvPr>
          <p:cNvSpPr>
            <a:spLocks noGrp="1"/>
          </p:cNvSpPr>
          <p:nvPr>
            <p:ph type="ctrTitle"/>
          </p:nvPr>
        </p:nvSpPr>
        <p:spPr>
          <a:xfrm>
            <a:off x="4084398" y="1298448"/>
            <a:ext cx="7315200" cy="3255264"/>
          </a:xfrm>
        </p:spPr>
        <p:txBody>
          <a:bodyPr>
            <a:normAutofit/>
          </a:bodyPr>
          <a:lstStyle/>
          <a:p>
            <a:r>
              <a:rPr lang="en-GB" sz="4600" i="1" dirty="0">
                <a:solidFill>
                  <a:schemeClr val="tx2"/>
                </a:solidFill>
              </a:rPr>
              <a:t>Vertical Jump: Investigating Knee Angle, Muscle Asymmetries, and Angular Displacement Using Force Platform Technology</a:t>
            </a:r>
            <a:endParaRPr lang="en-GB" sz="4600" dirty="0">
              <a:solidFill>
                <a:schemeClr val="tx2"/>
              </a:solidFill>
            </a:endParaRPr>
          </a:p>
        </p:txBody>
      </p:sp>
      <p:sp>
        <p:nvSpPr>
          <p:cNvPr id="4" name="Rectangle 1">
            <a:extLst>
              <a:ext uri="{FF2B5EF4-FFF2-40B4-BE49-F238E27FC236}">
                <a16:creationId xmlns:a16="http://schemas.microsoft.com/office/drawing/2014/main" id="{E00EF606-F08D-EECF-027F-19FBEB1B675B}"/>
              </a:ext>
            </a:extLst>
          </p:cNvPr>
          <p:cNvSpPr>
            <a:spLocks noGrp="1" noChangeArrowheads="1"/>
          </p:cNvSpPr>
          <p:nvPr>
            <p:ph type="subTitle" idx="1"/>
          </p:nvPr>
        </p:nvSpPr>
        <p:spPr bwMode="auto">
          <a:xfrm>
            <a:off x="4084397" y="4670246"/>
            <a:ext cx="6714232" cy="9144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Char char="•"/>
              <a:tabLst/>
            </a:pPr>
            <a:r>
              <a:rPr lang="en-US" altLang="en-US" sz="1400" dirty="0">
                <a:solidFill>
                  <a:schemeClr val="accent1"/>
                </a:solidFill>
                <a:latin typeface="Arial" panose="020B0604020202020204" pitchFamily="34" charset="0"/>
              </a:rPr>
              <a:t>Kris Jones </a:t>
            </a:r>
            <a:endParaRPr kumimoji="0" lang="en-US" altLang="en-US" sz="1400" b="0" i="0" u="none" strike="noStrike" cap="none" normalizeH="0" baseline="0" dirty="0">
              <a:ln>
                <a:noFill/>
              </a:ln>
              <a:solidFill>
                <a:schemeClr val="accent1"/>
              </a:solidFill>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US" altLang="en-US" sz="1400" b="0" i="0" u="none" strike="noStrike" cap="none" normalizeH="0" baseline="0" dirty="0">
                <a:ln>
                  <a:noFill/>
                </a:ln>
                <a:solidFill>
                  <a:schemeClr val="accent1"/>
                </a:solidFill>
                <a:effectLst/>
                <a:latin typeface="Arial" panose="020B0604020202020204" pitchFamily="34" charset="0"/>
              </a:rPr>
              <a:t>Student ID:2317159</a:t>
            </a:r>
          </a:p>
          <a:p>
            <a:pPr eaLnBrk="0" fontAlgn="base" hangingPunct="0">
              <a:spcBef>
                <a:spcPct val="0"/>
              </a:spcBef>
              <a:spcAft>
                <a:spcPts val="600"/>
              </a:spcAft>
              <a:buFontTx/>
              <a:buChar char="•"/>
            </a:pPr>
            <a:r>
              <a:rPr kumimoji="0" lang="en-US" altLang="en-US" sz="1400" b="0" i="0" u="none" strike="noStrike" cap="none" normalizeH="0" baseline="0" dirty="0">
                <a:ln>
                  <a:noFill/>
                </a:ln>
                <a:solidFill>
                  <a:schemeClr val="accent1"/>
                </a:solidFill>
                <a:effectLst/>
                <a:latin typeface="Arial" panose="020B0604020202020204" pitchFamily="34" charset="0"/>
              </a:rPr>
              <a:t>Module number: BMST5001</a:t>
            </a:r>
          </a:p>
          <a:p>
            <a:pPr marL="0" marR="0" lvl="0" indent="0" defTabSz="914400" rtl="0" eaLnBrk="0" fontAlgn="base" latinLnBrk="0" hangingPunct="0">
              <a:spcBef>
                <a:spcPct val="0"/>
              </a:spcBef>
              <a:spcAft>
                <a:spcPts val="600"/>
              </a:spcAft>
              <a:buClrTx/>
              <a:buSzTx/>
              <a:tabLst/>
            </a:pPr>
            <a:endParaRPr kumimoji="0" lang="en-US" altLang="en-US" sz="1400" b="0" i="0" u="none" strike="noStrike" cap="none" normalizeH="0" baseline="0" dirty="0">
              <a:ln>
                <a:noFill/>
              </a:ln>
              <a:solidFill>
                <a:schemeClr val="accent1"/>
              </a:solidFill>
              <a:effectLst/>
              <a:latin typeface="Arial" panose="020B0604020202020204" pitchFamily="34" charset="0"/>
            </a:endParaRPr>
          </a:p>
        </p:txBody>
      </p:sp>
      <p:pic>
        <p:nvPicPr>
          <p:cNvPr id="5" name="Picture 4">
            <a:extLst>
              <a:ext uri="{FF2B5EF4-FFF2-40B4-BE49-F238E27FC236}">
                <a16:creationId xmlns:a16="http://schemas.microsoft.com/office/drawing/2014/main" id="{6514748F-1A0E-35F6-7485-712CEDA8A705}"/>
              </a:ext>
            </a:extLst>
          </p:cNvPr>
          <p:cNvPicPr>
            <a:picLocks noChangeAspect="1"/>
          </p:cNvPicPr>
          <p:nvPr/>
        </p:nvPicPr>
        <p:blipFill>
          <a:blip r:embed="rId4"/>
          <a:stretch>
            <a:fillRect/>
          </a:stretch>
        </p:blipFill>
        <p:spPr>
          <a:xfrm>
            <a:off x="291637" y="1298448"/>
            <a:ext cx="2741864" cy="4105465"/>
          </a:xfrm>
          <a:prstGeom prst="rect">
            <a:avLst/>
          </a:prstGeom>
        </p:spPr>
      </p:pic>
      <p:pic>
        <p:nvPicPr>
          <p:cNvPr id="3" name="Recorded Sound">
            <a:hlinkClick r:id="" action="ppaction://media"/>
            <a:extLst>
              <a:ext uri="{FF2B5EF4-FFF2-40B4-BE49-F238E27FC236}">
                <a16:creationId xmlns:a16="http://schemas.microsoft.com/office/drawing/2014/main" id="{55F3DA3B-A29D-FA3A-0325-3AB484AC80E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180008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94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96ACFE-4F07-E23A-24AC-DF272C00C30F}"/>
              </a:ext>
            </a:extLst>
          </p:cNvPr>
          <p:cNvSpPr>
            <a:spLocks noGrp="1"/>
          </p:cNvSpPr>
          <p:nvPr>
            <p:ph type="title"/>
          </p:nvPr>
        </p:nvSpPr>
        <p:spPr>
          <a:xfrm>
            <a:off x="301045" y="-448289"/>
            <a:ext cx="2947482" cy="4601183"/>
          </a:xfrm>
        </p:spPr>
        <p:txBody>
          <a:bodyPr>
            <a:normAutofit/>
          </a:bodyPr>
          <a:lstStyle/>
          <a:p>
            <a:r>
              <a:rPr lang="en-GB" dirty="0"/>
              <a:t>Introduction</a:t>
            </a:r>
          </a:p>
        </p:txBody>
      </p:sp>
      <p:graphicFrame>
        <p:nvGraphicFramePr>
          <p:cNvPr id="6" name="Rectangle 1">
            <a:extLst>
              <a:ext uri="{FF2B5EF4-FFF2-40B4-BE49-F238E27FC236}">
                <a16:creationId xmlns:a16="http://schemas.microsoft.com/office/drawing/2014/main" id="{3215E8B7-C712-875F-50D1-5D61B4C92E6E}"/>
              </a:ext>
            </a:extLst>
          </p:cNvPr>
          <p:cNvGraphicFramePr>
            <a:graphicFrameLocks noGrp="1"/>
          </p:cNvGraphicFramePr>
          <p:nvPr>
            <p:ph idx="1"/>
            <p:extLst>
              <p:ext uri="{D42A27DB-BD31-4B8C-83A1-F6EECF244321}">
                <p14:modId xmlns:p14="http://schemas.microsoft.com/office/powerpoint/2010/main" val="2843271394"/>
              </p:ext>
            </p:extLst>
          </p:nvPr>
        </p:nvGraphicFramePr>
        <p:xfrm>
          <a:off x="3759896" y="885459"/>
          <a:ext cx="7728267" cy="508732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7" name="Slide 2">
            <a:hlinkClick r:id="" action="ppaction://media"/>
            <a:extLst>
              <a:ext uri="{FF2B5EF4-FFF2-40B4-BE49-F238E27FC236}">
                <a16:creationId xmlns:a16="http://schemas.microsoft.com/office/drawing/2014/main" id="{8063012C-9E37-D89B-E18A-FE735EB53135}"/>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354342" y="140369"/>
            <a:ext cx="487363" cy="487363"/>
          </a:xfrm>
          <a:prstGeom prst="rect">
            <a:avLst/>
          </a:prstGeom>
        </p:spPr>
      </p:pic>
    </p:spTree>
    <p:extLst>
      <p:ext uri="{BB962C8B-B14F-4D97-AF65-F5344CB8AC3E}">
        <p14:creationId xmlns:p14="http://schemas.microsoft.com/office/powerpoint/2010/main" val="1391835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7454"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4" name="Rectangle 1">
            <a:extLst>
              <a:ext uri="{FF2B5EF4-FFF2-40B4-BE49-F238E27FC236}">
                <a16:creationId xmlns:a16="http://schemas.microsoft.com/office/drawing/2014/main" id="{F647D189-7F6B-6B91-E4D5-F3154CCECDAF}"/>
              </a:ext>
            </a:extLst>
          </p:cNvPr>
          <p:cNvSpPr>
            <a:spLocks noGrp="1" noChangeArrowheads="1"/>
          </p:cNvSpPr>
          <p:nvPr>
            <p:ph type="title"/>
          </p:nvPr>
        </p:nvSpPr>
        <p:spPr bwMode="auto">
          <a:xfrm>
            <a:off x="1600754" y="1087374"/>
            <a:ext cx="8983489" cy="100097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Autofit/>
          </a:bodyPr>
          <a:lstStyle/>
          <a:p>
            <a:pPr>
              <a:buNone/>
            </a:pPr>
            <a:r>
              <a:rPr lang="en-GB" sz="2800" i="1" dirty="0"/>
              <a:t>How does knee joint angle, angular displacement, and inter-limb asymmetry influence an athlete’s vertical jump performance?</a:t>
            </a:r>
            <a:endParaRPr lang="en-GB" sz="2800" dirty="0"/>
          </a:p>
        </p:txBody>
      </p:sp>
      <p:sp>
        <p:nvSpPr>
          <p:cNvPr id="31" name="Rectangle 30">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3" name="Rectangle 32">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5" name="Rectangle 34">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79019" y="2526526"/>
            <a:ext cx="10920893"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a:extLst>
              <a:ext uri="{FF2B5EF4-FFF2-40B4-BE49-F238E27FC236}">
                <a16:creationId xmlns:a16="http://schemas.microsoft.com/office/drawing/2014/main" id="{ACC30CE8-B91A-0F78-D30C-4B8305E154E2}"/>
              </a:ext>
            </a:extLst>
          </p:cNvPr>
          <p:cNvSpPr>
            <a:spLocks noGrp="1"/>
          </p:cNvSpPr>
          <p:nvPr>
            <p:ph idx="1"/>
          </p:nvPr>
        </p:nvSpPr>
        <p:spPr>
          <a:xfrm>
            <a:off x="1600753" y="2535446"/>
            <a:ext cx="8983489" cy="3554457"/>
          </a:xfrm>
        </p:spPr>
        <p:txBody>
          <a:bodyPr>
            <a:normAutofit/>
          </a:bodyPr>
          <a:lstStyle/>
          <a:p>
            <a:pPr marL="0" marR="0" lvl="0" indent="0" defTabSz="914400" rtl="0" eaLnBrk="0" fontAlgn="base" latinLnBrk="0" hangingPunct="0">
              <a:spcBef>
                <a:spcPct val="0"/>
              </a:spcBef>
              <a:spcAft>
                <a:spcPts val="600"/>
              </a:spcAft>
              <a:buClrTx/>
              <a:buSzTx/>
              <a:buFontTx/>
              <a:buNone/>
              <a:tabLst/>
            </a:pPr>
            <a:r>
              <a:rPr kumimoji="0" lang="en-US" altLang="en-US" b="1" i="0" u="none" strike="noStrike" cap="none" normalizeH="0" baseline="0" dirty="0">
                <a:ln>
                  <a:noFill/>
                </a:ln>
                <a:solidFill>
                  <a:schemeClr val="tx1"/>
                </a:solidFill>
                <a:effectLst/>
                <a:latin typeface="Arial" panose="020B0604020202020204" pitchFamily="34" charset="0"/>
              </a:rPr>
              <a:t>Aim:</a:t>
            </a:r>
            <a:endParaRPr kumimoji="0" lang="en-US" altLang="en-US" b="0" i="0" u="none" strike="noStrike" cap="none" normalizeH="0" baseline="0" dirty="0">
              <a:ln>
                <a:noFill/>
              </a:ln>
              <a:solidFill>
                <a:schemeClr val="tx1"/>
              </a:solidFill>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None/>
              <a:tabLst/>
            </a:pPr>
            <a:r>
              <a:rPr kumimoji="0" lang="en-US" altLang="en-US" b="0" i="0" u="none" strike="noStrike" cap="none" normalizeH="0" baseline="0" dirty="0">
                <a:ln>
                  <a:noFill/>
                </a:ln>
                <a:solidFill>
                  <a:schemeClr val="tx1"/>
                </a:solidFill>
                <a:effectLst/>
                <a:latin typeface="Arial" panose="020B0604020202020204" pitchFamily="34" charset="0"/>
              </a:rPr>
              <a:t>To analyze biomechanical variables during a countermovement vertical jump using force platform and 2D video analysis techniques.</a:t>
            </a:r>
            <a:endParaRPr lang="en-GB" dirty="0">
              <a:solidFill>
                <a:schemeClr val="tx1"/>
              </a:solidFill>
            </a:endParaRPr>
          </a:p>
        </p:txBody>
      </p:sp>
      <p:pic>
        <p:nvPicPr>
          <p:cNvPr id="5" name="Recorded Sound">
            <a:hlinkClick r:id="" action="ppaction://media"/>
            <a:extLst>
              <a:ext uri="{FF2B5EF4-FFF2-40B4-BE49-F238E27FC236}">
                <a16:creationId xmlns:a16="http://schemas.microsoft.com/office/drawing/2014/main" id="{F0189098-CE6C-93D7-F1A3-9DE45C06697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287740" y="1173355"/>
            <a:ext cx="487363" cy="487363"/>
          </a:xfrm>
          <a:prstGeom prst="rect">
            <a:avLst/>
          </a:prstGeom>
        </p:spPr>
      </p:pic>
    </p:spTree>
    <p:extLst>
      <p:ext uri="{BB962C8B-B14F-4D97-AF65-F5344CB8AC3E}">
        <p14:creationId xmlns:p14="http://schemas.microsoft.com/office/powerpoint/2010/main" val="16154468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331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7EC5D7-A0B8-AB22-77AE-4303EE81F236}"/>
              </a:ext>
            </a:extLst>
          </p:cNvPr>
          <p:cNvSpPr>
            <a:spLocks noGrp="1"/>
          </p:cNvSpPr>
          <p:nvPr>
            <p:ph type="title"/>
          </p:nvPr>
        </p:nvSpPr>
        <p:spPr>
          <a:xfrm>
            <a:off x="252919" y="1123837"/>
            <a:ext cx="2947482" cy="4601183"/>
          </a:xfrm>
        </p:spPr>
        <p:txBody>
          <a:bodyPr>
            <a:normAutofit/>
          </a:bodyPr>
          <a:lstStyle/>
          <a:p>
            <a:r>
              <a:rPr lang="en-GB" b="1" dirty="0"/>
              <a:t>Methods – Study Design</a:t>
            </a:r>
            <a:br>
              <a:rPr lang="en-GB" b="1" dirty="0"/>
            </a:br>
            <a:endParaRPr lang="en-GB" dirty="0"/>
          </a:p>
        </p:txBody>
      </p:sp>
      <p:graphicFrame>
        <p:nvGraphicFramePr>
          <p:cNvPr id="5" name="Content Placeholder 2">
            <a:extLst>
              <a:ext uri="{FF2B5EF4-FFF2-40B4-BE49-F238E27FC236}">
                <a16:creationId xmlns:a16="http://schemas.microsoft.com/office/drawing/2014/main" id="{A2F6F5F2-4655-3ABA-0FCB-784F0F88A139}"/>
              </a:ext>
            </a:extLst>
          </p:cNvPr>
          <p:cNvGraphicFramePr>
            <a:graphicFrameLocks noGrp="1"/>
          </p:cNvGraphicFramePr>
          <p:nvPr>
            <p:ph idx="1"/>
            <p:extLst>
              <p:ext uri="{D42A27DB-BD31-4B8C-83A1-F6EECF244321}">
                <p14:modId xmlns:p14="http://schemas.microsoft.com/office/powerpoint/2010/main" val="4086340613"/>
              </p:ext>
            </p:extLst>
          </p:nvPr>
        </p:nvGraphicFramePr>
        <p:xfrm>
          <a:off x="3759896" y="885459"/>
          <a:ext cx="7728267" cy="508732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Recorded Sound">
            <a:hlinkClick r:id="" action="ppaction://media"/>
            <a:extLst>
              <a:ext uri="{FF2B5EF4-FFF2-40B4-BE49-F238E27FC236}">
                <a16:creationId xmlns:a16="http://schemas.microsoft.com/office/drawing/2014/main" id="{0B168E9F-1F36-21AD-BDE3-AF40E532A6F5}"/>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58875" y="426170"/>
            <a:ext cx="487363" cy="487363"/>
          </a:xfrm>
          <a:prstGeom prst="rect">
            <a:avLst/>
          </a:prstGeom>
        </p:spPr>
      </p:pic>
    </p:spTree>
    <p:extLst>
      <p:ext uri="{BB962C8B-B14F-4D97-AF65-F5344CB8AC3E}">
        <p14:creationId xmlns:p14="http://schemas.microsoft.com/office/powerpoint/2010/main" val="37329945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526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5DB23C2B-2054-4D8B-9E98-9190F8E05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27">
            <a:extLst>
              <a:ext uri="{FF2B5EF4-FFF2-40B4-BE49-F238E27FC236}">
                <a16:creationId xmlns:a16="http://schemas.microsoft.com/office/drawing/2014/main" id="{665C2FCD-09A4-4B4B-AA73-F330DFE91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82" y="752748"/>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8" name="Content Placeholder 2">
            <a:extLst>
              <a:ext uri="{FF2B5EF4-FFF2-40B4-BE49-F238E27FC236}">
                <a16:creationId xmlns:a16="http://schemas.microsoft.com/office/drawing/2014/main" id="{BFD54790-D629-0D57-2B19-346E535E62AA}"/>
              </a:ext>
            </a:extLst>
          </p:cNvPr>
          <p:cNvSpPr>
            <a:spLocks noGrp="1"/>
          </p:cNvSpPr>
          <p:nvPr>
            <p:ph idx="1"/>
          </p:nvPr>
        </p:nvSpPr>
        <p:spPr>
          <a:xfrm>
            <a:off x="1264150" y="1496501"/>
            <a:ext cx="6461231" cy="3864998"/>
          </a:xfrm>
        </p:spPr>
        <p:txBody>
          <a:bodyPr>
            <a:normAutofit/>
          </a:bodyPr>
          <a:lstStyle/>
          <a:p>
            <a:endParaRPr lang="en-GB" sz="1700" b="1" dirty="0"/>
          </a:p>
          <a:p>
            <a:pPr>
              <a:buFont typeface="Arial" panose="020B0604020202020204" pitchFamily="34" charset="0"/>
              <a:buChar char="•"/>
            </a:pPr>
            <a:r>
              <a:rPr lang="en-GB" sz="1700" dirty="0"/>
              <a:t>Ethical approval obtained; informed consent provided</a:t>
            </a:r>
          </a:p>
          <a:p>
            <a:pPr>
              <a:buFont typeface="Arial" panose="020B0604020202020204" pitchFamily="34" charset="0"/>
              <a:buChar char="•"/>
            </a:pPr>
            <a:r>
              <a:rPr lang="en-GB" sz="1700" dirty="0"/>
              <a:t>Bodyweight testing classified as low risk; no adverse events recorded</a:t>
            </a:r>
          </a:p>
          <a:p>
            <a:pPr>
              <a:buFont typeface="Arial" panose="020B0604020202020204" pitchFamily="34" charset="0"/>
              <a:buChar char="•"/>
            </a:pPr>
            <a:r>
              <a:rPr lang="en-GB" sz="1700" dirty="0"/>
              <a:t>Kinetic data collected using a force platform (</a:t>
            </a:r>
            <a:r>
              <a:rPr lang="en-GB" sz="1700" dirty="0" err="1"/>
              <a:t>vGRF</a:t>
            </a:r>
            <a:r>
              <a:rPr lang="en-GB" sz="1700" dirty="0"/>
              <a:t>, time to take-off)</a:t>
            </a:r>
          </a:p>
          <a:p>
            <a:pPr>
              <a:buFont typeface="Arial" panose="020B0604020202020204" pitchFamily="34" charset="0"/>
              <a:buChar char="•"/>
            </a:pPr>
            <a:r>
              <a:rPr lang="en-GB" sz="1700" dirty="0"/>
              <a:t>2D video analysis used in sagittal and frontal planes</a:t>
            </a:r>
          </a:p>
          <a:p>
            <a:pPr>
              <a:buFont typeface="Arial" panose="020B0604020202020204" pitchFamily="34" charset="0"/>
              <a:buChar char="•"/>
            </a:pPr>
            <a:r>
              <a:rPr lang="en-GB" sz="1700" dirty="0"/>
              <a:t>Measured: knee flexion angle, joint angular displacement, inter-limb asymmetry</a:t>
            </a:r>
          </a:p>
          <a:p>
            <a:pPr>
              <a:buFont typeface="Arial" panose="020B0604020202020204" pitchFamily="34" charset="0"/>
              <a:buChar char="•"/>
            </a:pPr>
            <a:r>
              <a:rPr lang="en-GB" sz="1700" dirty="0"/>
              <a:t>Combined methods provided a comprehensive assessment of jump mechanics</a:t>
            </a:r>
          </a:p>
        </p:txBody>
      </p:sp>
      <p:sp>
        <p:nvSpPr>
          <p:cNvPr id="34" name="Freeform: Shape 29">
            <a:extLst>
              <a:ext uri="{FF2B5EF4-FFF2-40B4-BE49-F238E27FC236}">
                <a16:creationId xmlns:a16="http://schemas.microsoft.com/office/drawing/2014/main" id="{8797B5BC-9873-45F9-97D6-298FB5AF0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7094" y="761999"/>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3A0BB642-DA3C-81B9-73E0-5F9D577CB8B7}"/>
              </a:ext>
            </a:extLst>
          </p:cNvPr>
          <p:cNvSpPr>
            <a:spLocks noGrp="1"/>
          </p:cNvSpPr>
          <p:nvPr>
            <p:ph type="title"/>
          </p:nvPr>
        </p:nvSpPr>
        <p:spPr>
          <a:xfrm>
            <a:off x="9197902" y="486119"/>
            <a:ext cx="2947482" cy="3126520"/>
          </a:xfrm>
        </p:spPr>
        <p:txBody>
          <a:bodyPr>
            <a:normAutofit/>
          </a:bodyPr>
          <a:lstStyle/>
          <a:p>
            <a:r>
              <a:rPr lang="en-GB" b="1" dirty="0"/>
              <a:t>Variables Measured</a:t>
            </a:r>
            <a:br>
              <a:rPr lang="en-GB" b="1" dirty="0"/>
            </a:br>
            <a:br>
              <a:rPr lang="en-GB" dirty="0"/>
            </a:br>
            <a:endParaRPr lang="en-GB" dirty="0"/>
          </a:p>
        </p:txBody>
      </p:sp>
      <p:pic>
        <p:nvPicPr>
          <p:cNvPr id="5" name="Picture 4" descr="A close-up of a person signing a document&#10;&#10;AI-generated content may be incorrect.">
            <a:extLst>
              <a:ext uri="{FF2B5EF4-FFF2-40B4-BE49-F238E27FC236}">
                <a16:creationId xmlns:a16="http://schemas.microsoft.com/office/drawing/2014/main" id="{F681D6C3-78D9-F546-B544-D91E0BB9752D}"/>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9072300" y="4305038"/>
            <a:ext cx="2167038" cy="1447975"/>
          </a:xfrm>
          <a:prstGeom prst="rect">
            <a:avLst/>
          </a:prstGeom>
        </p:spPr>
      </p:pic>
      <p:pic>
        <p:nvPicPr>
          <p:cNvPr id="6" name="Recorded Sound">
            <a:hlinkClick r:id="" action="ppaction://media"/>
            <a:extLst>
              <a:ext uri="{FF2B5EF4-FFF2-40B4-BE49-F238E27FC236}">
                <a16:creationId xmlns:a16="http://schemas.microsoft.com/office/drawing/2014/main" id="{C848A0D1-9C8C-2439-79D5-F2BA5C9AC9B8}"/>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9244498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412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3" name="Rectangle 82">
            <a:extLst>
              <a:ext uri="{FF2B5EF4-FFF2-40B4-BE49-F238E27FC236}">
                <a16:creationId xmlns:a16="http://schemas.microsoft.com/office/drawing/2014/main" id="{64C9EE1D-12BB-43F7-9A2A-893578DCA6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4" name="Rectangle 83">
            <a:extLst>
              <a:ext uri="{FF2B5EF4-FFF2-40B4-BE49-F238E27FC236}">
                <a16:creationId xmlns:a16="http://schemas.microsoft.com/office/drawing/2014/main" id="{43962A31-C54E-4762-B155-59777FED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85" name="Rectangle 84">
            <a:extLst>
              <a:ext uri="{FF2B5EF4-FFF2-40B4-BE49-F238E27FC236}">
                <a16:creationId xmlns:a16="http://schemas.microsoft.com/office/drawing/2014/main" id="{4B392D36-B685-45E0-B197-6EE5D7480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a:extLst>
              <a:ext uri="{FF2B5EF4-FFF2-40B4-BE49-F238E27FC236}">
                <a16:creationId xmlns:a16="http://schemas.microsoft.com/office/drawing/2014/main" id="{9DCA8533-CC5E-4754-9A04-047EDE49E0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367639"/>
            <a:ext cx="11707367" cy="185218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573A6BE7-0339-6E15-B3FB-A85BE5F5784A}"/>
              </a:ext>
            </a:extLst>
          </p:cNvPr>
          <p:cNvSpPr>
            <a:spLocks noGrp="1"/>
          </p:cNvSpPr>
          <p:nvPr>
            <p:ph type="title"/>
          </p:nvPr>
        </p:nvSpPr>
        <p:spPr>
          <a:xfrm>
            <a:off x="1069848" y="4590661"/>
            <a:ext cx="10210862" cy="1065690"/>
          </a:xfrm>
        </p:spPr>
        <p:txBody>
          <a:bodyPr vert="horz" lIns="91440" tIns="45720" rIns="91440" bIns="45720" rtlCol="0" anchor="b">
            <a:normAutofit/>
          </a:bodyPr>
          <a:lstStyle/>
          <a:p>
            <a:r>
              <a:rPr kumimoji="0" lang="en-US" altLang="en-US" sz="3200" b="1" i="0" u="none" strike="noStrike" cap="none" spc="-100" normalizeH="0">
                <a:ln>
                  <a:noFill/>
                </a:ln>
                <a:effectLst/>
              </a:rPr>
              <a:t>Results</a:t>
            </a:r>
            <a:br>
              <a:rPr kumimoji="0" lang="en-US" altLang="en-US" sz="3200" b="1" i="0" u="none" strike="noStrike" cap="none" spc="-100" normalizeH="0">
                <a:ln>
                  <a:noFill/>
                </a:ln>
                <a:effectLst/>
              </a:rPr>
            </a:br>
            <a:endParaRPr lang="en-US" sz="3200" spc="-100" dirty="0"/>
          </a:p>
        </p:txBody>
      </p:sp>
      <p:pic>
        <p:nvPicPr>
          <p:cNvPr id="8" name="Picture 7" descr="A table with text and numbers&#10;&#10;AI-generated content may be incorrect.">
            <a:extLst>
              <a:ext uri="{FF2B5EF4-FFF2-40B4-BE49-F238E27FC236}">
                <a16:creationId xmlns:a16="http://schemas.microsoft.com/office/drawing/2014/main" id="{4592D784-4162-E699-65C6-0C7F90287D9E}"/>
              </a:ext>
            </a:extLst>
          </p:cNvPr>
          <p:cNvPicPr>
            <a:picLocks noChangeAspect="1"/>
          </p:cNvPicPr>
          <p:nvPr/>
        </p:nvPicPr>
        <p:blipFill>
          <a:blip r:embed="rId5"/>
          <a:stretch>
            <a:fillRect/>
          </a:stretch>
        </p:blipFill>
        <p:spPr>
          <a:xfrm>
            <a:off x="1063691" y="1089461"/>
            <a:ext cx="4789994" cy="2347097"/>
          </a:xfrm>
          <a:prstGeom prst="rect">
            <a:avLst/>
          </a:prstGeom>
        </p:spPr>
      </p:pic>
      <p:pic>
        <p:nvPicPr>
          <p:cNvPr id="10" name="Picture 9" descr="A graph with numbers and symbols&#10;&#10;AI-generated content may be incorrect.">
            <a:extLst>
              <a:ext uri="{FF2B5EF4-FFF2-40B4-BE49-F238E27FC236}">
                <a16:creationId xmlns:a16="http://schemas.microsoft.com/office/drawing/2014/main" id="{F951D946-1EAE-AA9E-E0E8-21CE008D16E7}"/>
              </a:ext>
            </a:extLst>
          </p:cNvPr>
          <p:cNvPicPr>
            <a:picLocks noChangeAspect="1"/>
          </p:cNvPicPr>
          <p:nvPr/>
        </p:nvPicPr>
        <p:blipFill>
          <a:blip r:embed="rId6"/>
          <a:stretch>
            <a:fillRect/>
          </a:stretch>
        </p:blipFill>
        <p:spPr>
          <a:xfrm>
            <a:off x="6354212" y="484632"/>
            <a:ext cx="4758200" cy="3556755"/>
          </a:xfrm>
          <a:prstGeom prst="rect">
            <a:avLst/>
          </a:prstGeom>
        </p:spPr>
      </p:pic>
      <p:pic>
        <p:nvPicPr>
          <p:cNvPr id="12" name="Recorded Sound">
            <a:hlinkClick r:id="" action="ppaction://media"/>
            <a:extLst>
              <a:ext uri="{FF2B5EF4-FFF2-40B4-BE49-F238E27FC236}">
                <a16:creationId xmlns:a16="http://schemas.microsoft.com/office/drawing/2014/main" id="{312A75EE-1DBC-F00C-E768-A9C2C82A41AF}"/>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0426375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1962"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ABBB681-F4D2-40F2-ACC3-DE0B4B4880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9388ED0-1FEF-4E11-B488-BD661D1AC1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58470"/>
            <a:ext cx="11237976" cy="589788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2C8651F5-391C-4EF2-D85A-2CC4928F99B2}"/>
              </a:ext>
            </a:extLst>
          </p:cNvPr>
          <p:cNvPicPr>
            <a:picLocks noGrp="1" noChangeAspect="1"/>
          </p:cNvPicPr>
          <p:nvPr>
            <p:ph idx="1"/>
          </p:nvPr>
        </p:nvPicPr>
        <p:blipFill>
          <a:blip r:embed="rId5"/>
          <a:stretch>
            <a:fillRect/>
          </a:stretch>
        </p:blipFill>
        <p:spPr>
          <a:xfrm>
            <a:off x="2569611" y="771434"/>
            <a:ext cx="7052779" cy="5271953"/>
          </a:xfrm>
          <a:prstGeom prst="rect">
            <a:avLst/>
          </a:prstGeom>
        </p:spPr>
      </p:pic>
      <p:pic>
        <p:nvPicPr>
          <p:cNvPr id="6" name="Recorded Sound">
            <a:hlinkClick r:id="" action="ppaction://media"/>
            <a:extLst>
              <a:ext uri="{FF2B5EF4-FFF2-40B4-BE49-F238E27FC236}">
                <a16:creationId xmlns:a16="http://schemas.microsoft.com/office/drawing/2014/main" id="{8330613E-5F8C-A123-A5E6-5ECFC2D76F5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887183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983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67EE3A-A9FD-1F3E-A8CC-33B75BF6889B}"/>
              </a:ext>
            </a:extLst>
          </p:cNvPr>
          <p:cNvSpPr>
            <a:spLocks noGrp="1"/>
          </p:cNvSpPr>
          <p:nvPr>
            <p:ph type="title"/>
          </p:nvPr>
        </p:nvSpPr>
        <p:spPr>
          <a:xfrm>
            <a:off x="252919" y="1123837"/>
            <a:ext cx="2947482" cy="4601183"/>
          </a:xfrm>
        </p:spPr>
        <p:txBody>
          <a:bodyPr>
            <a:normAutofit/>
          </a:bodyPr>
          <a:lstStyle/>
          <a:p>
            <a:r>
              <a:rPr lang="en-GB" b="1" dirty="0"/>
              <a:t>Discussion</a:t>
            </a:r>
            <a:endParaRPr lang="en-GB" dirty="0"/>
          </a:p>
        </p:txBody>
      </p:sp>
      <p:graphicFrame>
        <p:nvGraphicFramePr>
          <p:cNvPr id="5" name="Content Placeholder 2">
            <a:extLst>
              <a:ext uri="{FF2B5EF4-FFF2-40B4-BE49-F238E27FC236}">
                <a16:creationId xmlns:a16="http://schemas.microsoft.com/office/drawing/2014/main" id="{B3F5473A-202B-5997-ACA6-6B4E04560C39}"/>
              </a:ext>
            </a:extLst>
          </p:cNvPr>
          <p:cNvGraphicFramePr>
            <a:graphicFrameLocks noGrp="1"/>
          </p:cNvGraphicFramePr>
          <p:nvPr>
            <p:ph idx="1"/>
            <p:extLst>
              <p:ext uri="{D42A27DB-BD31-4B8C-83A1-F6EECF244321}">
                <p14:modId xmlns:p14="http://schemas.microsoft.com/office/powerpoint/2010/main" val="500232188"/>
              </p:ext>
            </p:extLst>
          </p:nvPr>
        </p:nvGraphicFramePr>
        <p:xfrm>
          <a:off x="3759896" y="885459"/>
          <a:ext cx="7728267" cy="508732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Recorded Sound">
            <a:hlinkClick r:id="" action="ppaction://media"/>
            <a:extLst>
              <a:ext uri="{FF2B5EF4-FFF2-40B4-BE49-F238E27FC236}">
                <a16:creationId xmlns:a16="http://schemas.microsoft.com/office/drawing/2014/main" id="{DCB1C57C-E291-7308-EC9F-552AE705AE87}"/>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6727531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190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E9F5D7F-1BBC-4096-ADA7-AA9C9E4D28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6D370DD-716B-4528-B475-331F84CEA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9514" y="758953"/>
            <a:ext cx="7052486"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CE305662-6C1E-792F-1E7C-B96C459B1A0F}"/>
              </a:ext>
            </a:extLst>
          </p:cNvPr>
          <p:cNvSpPr>
            <a:spLocks noGrp="1"/>
          </p:cNvSpPr>
          <p:nvPr>
            <p:ph type="title"/>
          </p:nvPr>
        </p:nvSpPr>
        <p:spPr>
          <a:xfrm>
            <a:off x="6817895" y="740984"/>
            <a:ext cx="6451110" cy="1255469"/>
          </a:xfrm>
        </p:spPr>
        <p:txBody>
          <a:bodyPr>
            <a:normAutofit/>
          </a:bodyPr>
          <a:lstStyle/>
          <a:p>
            <a:r>
              <a:rPr lang="en-GB" b="1" dirty="0"/>
              <a:t>Recommendations</a:t>
            </a:r>
            <a:br>
              <a:rPr lang="en-GB" b="1" dirty="0"/>
            </a:br>
            <a:endParaRPr lang="en-GB" dirty="0"/>
          </a:p>
        </p:txBody>
      </p:sp>
      <p:sp>
        <p:nvSpPr>
          <p:cNvPr id="14" name="Rectangle 13">
            <a:extLst>
              <a:ext uri="{FF2B5EF4-FFF2-40B4-BE49-F238E27FC236}">
                <a16:creationId xmlns:a16="http://schemas.microsoft.com/office/drawing/2014/main" id="{E79D076F-656A-4CD9-83AD-AF8F4B28C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12"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5" name="Picture 4">
            <a:extLst>
              <a:ext uri="{FF2B5EF4-FFF2-40B4-BE49-F238E27FC236}">
                <a16:creationId xmlns:a16="http://schemas.microsoft.com/office/drawing/2014/main" id="{C0A1D068-C5C2-ED13-9E80-B7330EBA8656}"/>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376136" y="1123837"/>
            <a:ext cx="4349810" cy="4684294"/>
          </a:xfrm>
          <a:prstGeom prst="rect">
            <a:avLst/>
          </a:prstGeom>
        </p:spPr>
      </p:pic>
      <p:sp>
        <p:nvSpPr>
          <p:cNvPr id="3" name="Content Placeholder 2">
            <a:extLst>
              <a:ext uri="{FF2B5EF4-FFF2-40B4-BE49-F238E27FC236}">
                <a16:creationId xmlns:a16="http://schemas.microsoft.com/office/drawing/2014/main" id="{2480A625-7036-4BEF-8A51-7FA9C5141556}"/>
              </a:ext>
            </a:extLst>
          </p:cNvPr>
          <p:cNvSpPr>
            <a:spLocks noGrp="1"/>
          </p:cNvSpPr>
          <p:nvPr>
            <p:ph idx="1"/>
          </p:nvPr>
        </p:nvSpPr>
        <p:spPr>
          <a:xfrm>
            <a:off x="5515650" y="1562074"/>
            <a:ext cx="6451109" cy="3274586"/>
          </a:xfrm>
        </p:spPr>
        <p:txBody>
          <a:bodyPr anchor="t">
            <a:normAutofit fontScale="25000" lnSpcReduction="20000"/>
          </a:bodyPr>
          <a:lstStyle/>
          <a:p>
            <a:pPr>
              <a:buNone/>
            </a:pPr>
            <a:r>
              <a:rPr lang="en-GB" sz="7200" b="1" dirty="0"/>
              <a:t>Asymmetry Intervention:</a:t>
            </a:r>
            <a:endParaRPr lang="en-GB" sz="7200" dirty="0"/>
          </a:p>
          <a:p>
            <a:pPr>
              <a:buFont typeface="Arial" panose="020B0604020202020204" pitchFamily="34" charset="0"/>
              <a:buChar char="•"/>
            </a:pPr>
            <a:r>
              <a:rPr lang="en-GB" sz="7200" dirty="0"/>
              <a:t>Implement unilateral strength training</a:t>
            </a:r>
            <a:br>
              <a:rPr lang="en-GB" sz="7200" dirty="0"/>
            </a:br>
            <a:r>
              <a:rPr lang="en-GB" sz="7200" dirty="0"/>
              <a:t>(e.g., single-leg squats, lunges, step-ups)</a:t>
            </a:r>
          </a:p>
          <a:p>
            <a:pPr>
              <a:buFont typeface="Arial" panose="020B0604020202020204" pitchFamily="34" charset="0"/>
              <a:buChar char="•"/>
            </a:pPr>
            <a:r>
              <a:rPr lang="en-GB" sz="7200" dirty="0"/>
              <a:t>Target: improve inter-limb force balance (9.3% asymmetry)</a:t>
            </a:r>
          </a:p>
          <a:p>
            <a:pPr>
              <a:buNone/>
            </a:pPr>
            <a:r>
              <a:rPr lang="en-GB" sz="7200" b="1" dirty="0"/>
              <a:t>Neuromuscular &amp; Proprioceptive Focus:</a:t>
            </a:r>
            <a:endParaRPr lang="en-GB" sz="7200" dirty="0"/>
          </a:p>
          <a:p>
            <a:pPr>
              <a:buFont typeface="Arial" panose="020B0604020202020204" pitchFamily="34" charset="0"/>
              <a:buChar char="•"/>
            </a:pPr>
            <a:r>
              <a:rPr lang="en-GB" sz="7200" dirty="0"/>
              <a:t>Include balance drills and dynamic stability exercises</a:t>
            </a:r>
          </a:p>
          <a:p>
            <a:pPr>
              <a:buFont typeface="Arial" panose="020B0604020202020204" pitchFamily="34" charset="0"/>
              <a:buChar char="•"/>
            </a:pPr>
            <a:r>
              <a:rPr lang="en-GB" sz="7200" dirty="0"/>
              <a:t>Goal: enhance joint control and reduce compensatory patterns</a:t>
            </a:r>
          </a:p>
          <a:p>
            <a:pPr>
              <a:buNone/>
            </a:pPr>
            <a:r>
              <a:rPr lang="en-GB" sz="7200" b="1" dirty="0"/>
              <a:t>Power Development:</a:t>
            </a:r>
            <a:endParaRPr lang="en-GB" sz="7200" dirty="0"/>
          </a:p>
          <a:p>
            <a:pPr>
              <a:buFont typeface="Arial" panose="020B0604020202020204" pitchFamily="34" charset="0"/>
              <a:buChar char="•"/>
            </a:pPr>
            <a:r>
              <a:rPr lang="en-GB" sz="7200" dirty="0"/>
              <a:t>Introduce plyometric training</a:t>
            </a:r>
            <a:br>
              <a:rPr lang="en-GB" sz="7200" dirty="0"/>
            </a:br>
            <a:r>
              <a:rPr lang="en-GB" sz="7200" dirty="0"/>
              <a:t>(e.g., depth jumps, box jumps)</a:t>
            </a:r>
          </a:p>
          <a:p>
            <a:pPr>
              <a:buFont typeface="Arial" panose="020B0604020202020204" pitchFamily="34" charset="0"/>
              <a:buChar char="•"/>
            </a:pPr>
            <a:r>
              <a:rPr lang="en-GB" sz="7200" dirty="0"/>
              <a:t>Emphasis on stretch-shortening cycle efficiency</a:t>
            </a:r>
          </a:p>
          <a:p>
            <a:pPr>
              <a:buNone/>
            </a:pPr>
            <a:r>
              <a:rPr lang="en-GB" sz="7200" b="1" dirty="0"/>
              <a:t>Ongoing Monitoring:</a:t>
            </a:r>
            <a:endParaRPr lang="en-GB" sz="7200" dirty="0"/>
          </a:p>
          <a:p>
            <a:pPr>
              <a:buFont typeface="Arial" panose="020B0604020202020204" pitchFamily="34" charset="0"/>
              <a:buChar char="•"/>
            </a:pPr>
            <a:r>
              <a:rPr lang="en-GB" sz="7200" dirty="0"/>
              <a:t>Reassess regularly using force platforms and video analysis</a:t>
            </a:r>
          </a:p>
          <a:p>
            <a:pPr>
              <a:buFont typeface="Arial" panose="020B0604020202020204" pitchFamily="34" charset="0"/>
              <a:buChar char="•"/>
            </a:pPr>
            <a:r>
              <a:rPr lang="en-GB" sz="7200" dirty="0"/>
              <a:t>Track training efficacy and adjust programmes as needed</a:t>
            </a:r>
          </a:p>
          <a:p>
            <a:endParaRPr lang="en-GB" dirty="0">
              <a:solidFill>
                <a:srgbClr val="FFFFFF"/>
              </a:solidFill>
            </a:endParaRPr>
          </a:p>
        </p:txBody>
      </p:sp>
      <p:pic>
        <p:nvPicPr>
          <p:cNvPr id="6" name="Recorded Sound">
            <a:hlinkClick r:id="" action="ppaction://media"/>
            <a:extLst>
              <a:ext uri="{FF2B5EF4-FFF2-40B4-BE49-F238E27FC236}">
                <a16:creationId xmlns:a16="http://schemas.microsoft.com/office/drawing/2014/main" id="{61AF6239-C636-7FD4-8081-82AC43906A9A}"/>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2458384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2608"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tint val="95000"/>
            <a:satMod val="170000"/>
          </a:schemeClr>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5492F9E5-5B28-4104-9CDF-100EE9D85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F4A3EBA2-184A-4C53-80BF-FB3A6AC35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8008542" cy="533095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7438EFCD-B361-4EDD-A82E-EF6FE99C1B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6729" y="757325"/>
            <a:ext cx="3549144" cy="53293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E0BAE8-647C-72DB-6F7B-05595FDC29B2}"/>
              </a:ext>
            </a:extLst>
          </p:cNvPr>
          <p:cNvSpPr>
            <a:spLocks noGrp="1"/>
          </p:cNvSpPr>
          <p:nvPr>
            <p:ph type="title"/>
          </p:nvPr>
        </p:nvSpPr>
        <p:spPr>
          <a:xfrm>
            <a:off x="8389648" y="1123837"/>
            <a:ext cx="2947482" cy="4601183"/>
          </a:xfrm>
        </p:spPr>
        <p:txBody>
          <a:bodyPr>
            <a:normAutofit/>
          </a:bodyPr>
          <a:lstStyle/>
          <a:p>
            <a:r>
              <a:rPr lang="en-GB" b="1" dirty="0"/>
              <a:t>Limitations</a:t>
            </a:r>
            <a:br>
              <a:rPr lang="en-GB" b="1" dirty="0"/>
            </a:br>
            <a:endParaRPr lang="en-GB" dirty="0"/>
          </a:p>
        </p:txBody>
      </p:sp>
      <p:sp>
        <p:nvSpPr>
          <p:cNvPr id="20" name="Rectangle 19">
            <a:extLst>
              <a:ext uri="{FF2B5EF4-FFF2-40B4-BE49-F238E27FC236}">
                <a16:creationId xmlns:a16="http://schemas.microsoft.com/office/drawing/2014/main" id="{5D5DB082-BCCB-4994-AEE1-EF25FDAC8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4060"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9" name="Rectangle 1">
            <a:extLst>
              <a:ext uri="{FF2B5EF4-FFF2-40B4-BE49-F238E27FC236}">
                <a16:creationId xmlns:a16="http://schemas.microsoft.com/office/drawing/2014/main" id="{5BBD42CB-7110-4116-C599-CAD2144ADC10}"/>
              </a:ext>
            </a:extLst>
          </p:cNvPr>
          <p:cNvGraphicFramePr>
            <a:graphicFrameLocks noGrp="1"/>
          </p:cNvGraphicFramePr>
          <p:nvPr>
            <p:ph idx="1"/>
            <p:extLst>
              <p:ext uri="{D42A27DB-BD31-4B8C-83A1-F6EECF244321}">
                <p14:modId xmlns:p14="http://schemas.microsoft.com/office/powerpoint/2010/main" val="581562190"/>
              </p:ext>
            </p:extLst>
          </p:nvPr>
        </p:nvGraphicFramePr>
        <p:xfrm>
          <a:off x="650875" y="1425575"/>
          <a:ext cx="6711950" cy="40211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8" name="Recorded Sound">
            <a:hlinkClick r:id="" action="ppaction://media"/>
            <a:extLst>
              <a:ext uri="{FF2B5EF4-FFF2-40B4-BE49-F238E27FC236}">
                <a16:creationId xmlns:a16="http://schemas.microsoft.com/office/drawing/2014/main" id="{82C1ED33-09C6-B44A-BC69-1B7344ADA482}"/>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29501612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227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B7106C-6B78-9513-D89B-36BF5743716B}"/>
              </a:ext>
            </a:extLst>
          </p:cNvPr>
          <p:cNvSpPr>
            <a:spLocks noGrp="1"/>
          </p:cNvSpPr>
          <p:nvPr>
            <p:ph type="title"/>
          </p:nvPr>
        </p:nvSpPr>
        <p:spPr>
          <a:xfrm>
            <a:off x="252919" y="1123837"/>
            <a:ext cx="2947482" cy="4601183"/>
          </a:xfrm>
        </p:spPr>
        <p:txBody>
          <a:bodyPr>
            <a:normAutofit/>
          </a:bodyPr>
          <a:lstStyle/>
          <a:p>
            <a:r>
              <a:rPr lang="en-GB" b="1" dirty="0"/>
              <a:t>Conclusion</a:t>
            </a:r>
            <a:br>
              <a:rPr lang="en-GB" b="1" dirty="0"/>
            </a:br>
            <a:endParaRPr lang="en-GB" dirty="0"/>
          </a:p>
        </p:txBody>
      </p:sp>
      <p:graphicFrame>
        <p:nvGraphicFramePr>
          <p:cNvPr id="5" name="Content Placeholder 2">
            <a:extLst>
              <a:ext uri="{FF2B5EF4-FFF2-40B4-BE49-F238E27FC236}">
                <a16:creationId xmlns:a16="http://schemas.microsoft.com/office/drawing/2014/main" id="{295BF5A3-CD5A-48F6-6C7E-CC1A96D7D497}"/>
              </a:ext>
            </a:extLst>
          </p:cNvPr>
          <p:cNvGraphicFramePr>
            <a:graphicFrameLocks noGrp="1"/>
          </p:cNvGraphicFramePr>
          <p:nvPr>
            <p:ph idx="1"/>
            <p:extLst>
              <p:ext uri="{D42A27DB-BD31-4B8C-83A1-F6EECF244321}">
                <p14:modId xmlns:p14="http://schemas.microsoft.com/office/powerpoint/2010/main" val="636498005"/>
              </p:ext>
            </p:extLst>
          </p:nvPr>
        </p:nvGraphicFramePr>
        <p:xfrm>
          <a:off x="3759896" y="885459"/>
          <a:ext cx="7728267" cy="508732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Recorded Sound">
            <a:hlinkClick r:id="" action="ppaction://media"/>
            <a:extLst>
              <a:ext uri="{FF2B5EF4-FFF2-40B4-BE49-F238E27FC236}">
                <a16:creationId xmlns:a16="http://schemas.microsoft.com/office/drawing/2014/main" id="{3B4E3E11-6570-5B45-CD8E-E60B3195593D}"/>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6058818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391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C6FCA4-DAC6-B1FC-E915-A5181B89BEF7}"/>
              </a:ext>
            </a:extLst>
          </p:cNvPr>
          <p:cNvSpPr>
            <a:spLocks noGrp="1"/>
          </p:cNvSpPr>
          <p:nvPr>
            <p:ph type="title"/>
          </p:nvPr>
        </p:nvSpPr>
        <p:spPr>
          <a:xfrm>
            <a:off x="252919" y="1123837"/>
            <a:ext cx="2947482" cy="4601183"/>
          </a:xfrm>
        </p:spPr>
        <p:txBody>
          <a:bodyPr>
            <a:normAutofit/>
          </a:bodyPr>
          <a:lstStyle/>
          <a:p>
            <a:r>
              <a:rPr lang="en-GB" b="1" dirty="0"/>
              <a:t>Future Research</a:t>
            </a:r>
            <a:br>
              <a:rPr lang="en-GB" b="1" dirty="0"/>
            </a:br>
            <a:endParaRPr lang="en-GB" dirty="0"/>
          </a:p>
        </p:txBody>
      </p:sp>
      <p:graphicFrame>
        <p:nvGraphicFramePr>
          <p:cNvPr id="5" name="Content Placeholder 2">
            <a:extLst>
              <a:ext uri="{FF2B5EF4-FFF2-40B4-BE49-F238E27FC236}">
                <a16:creationId xmlns:a16="http://schemas.microsoft.com/office/drawing/2014/main" id="{A54DC842-EA0D-B32D-C64E-080C17EEA4B0}"/>
              </a:ext>
            </a:extLst>
          </p:cNvPr>
          <p:cNvGraphicFramePr>
            <a:graphicFrameLocks noGrp="1"/>
          </p:cNvGraphicFramePr>
          <p:nvPr>
            <p:ph idx="1"/>
            <p:extLst>
              <p:ext uri="{D42A27DB-BD31-4B8C-83A1-F6EECF244321}">
                <p14:modId xmlns:p14="http://schemas.microsoft.com/office/powerpoint/2010/main" val="1084249757"/>
              </p:ext>
            </p:extLst>
          </p:nvPr>
        </p:nvGraphicFramePr>
        <p:xfrm>
          <a:off x="3759896" y="885459"/>
          <a:ext cx="7728267" cy="508732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Recorded Sound">
            <a:hlinkClick r:id="" action="ppaction://media"/>
            <a:extLst>
              <a:ext uri="{FF2B5EF4-FFF2-40B4-BE49-F238E27FC236}">
                <a16:creationId xmlns:a16="http://schemas.microsoft.com/office/drawing/2014/main" id="{EC99CEED-0263-4811-4270-F9762E0ADE15}"/>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7673412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397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80516254-1D9F-4F3A-9870-3A3280BE2B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8337AF3F-E73D-C09F-F6C8-4F224A9BE136}"/>
              </a:ext>
            </a:extLst>
          </p:cNvPr>
          <p:cNvSpPr>
            <a:spLocks noGrp="1"/>
          </p:cNvSpPr>
          <p:nvPr>
            <p:ph type="title"/>
          </p:nvPr>
        </p:nvSpPr>
        <p:spPr>
          <a:xfrm>
            <a:off x="1539116" y="864108"/>
            <a:ext cx="3073914" cy="5120639"/>
          </a:xfrm>
        </p:spPr>
        <p:txBody>
          <a:bodyPr>
            <a:normAutofit/>
          </a:bodyPr>
          <a:lstStyle/>
          <a:p>
            <a:pPr algn="r"/>
            <a:r>
              <a:rPr lang="en-GB">
                <a:solidFill>
                  <a:schemeClr val="tx1">
                    <a:lumMod val="85000"/>
                    <a:lumOff val="15000"/>
                  </a:schemeClr>
                </a:solidFill>
              </a:rPr>
              <a:t>References</a:t>
            </a:r>
          </a:p>
        </p:txBody>
      </p:sp>
      <p:sp>
        <p:nvSpPr>
          <p:cNvPr id="23" name="Rectangle 22">
            <a:extLst>
              <a:ext uri="{FF2B5EF4-FFF2-40B4-BE49-F238E27FC236}">
                <a16:creationId xmlns:a16="http://schemas.microsoft.com/office/drawing/2014/main" id="{FC14672B-27A5-4CDA-ABAF-5E4CF4B41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1286934"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5" name="Straight Connector 24">
            <a:extLst>
              <a:ext uri="{FF2B5EF4-FFF2-40B4-BE49-F238E27FC236}">
                <a16:creationId xmlns:a16="http://schemas.microsoft.com/office/drawing/2014/main" id="{8D89589C-2C90-4407-A995-05EC3DD7AB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51129" y="2085681"/>
            <a:ext cx="0" cy="2686639"/>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Rectangle 1">
            <a:extLst>
              <a:ext uri="{FF2B5EF4-FFF2-40B4-BE49-F238E27FC236}">
                <a16:creationId xmlns:a16="http://schemas.microsoft.com/office/drawing/2014/main" id="{F7DC5BA4-EEBF-6C7D-0846-5FE56B77C43B}"/>
              </a:ext>
            </a:extLst>
          </p:cNvPr>
          <p:cNvSpPr>
            <a:spLocks noGrp="1" noChangeArrowheads="1"/>
          </p:cNvSpPr>
          <p:nvPr>
            <p:ph idx="1"/>
          </p:nvPr>
        </p:nvSpPr>
        <p:spPr bwMode="auto">
          <a:xfrm>
            <a:off x="5289229" y="864108"/>
            <a:ext cx="5910677" cy="512064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Char char="•"/>
              <a:tabLst/>
            </a:pPr>
            <a:r>
              <a:rPr kumimoji="0" lang="en-US" altLang="en-US" i="0" u="none" strike="noStrike" cap="none" normalizeH="0" baseline="0" dirty="0">
                <a:ln>
                  <a:noFill/>
                </a:ln>
                <a:effectLst/>
                <a:latin typeface="Times New Roman" panose="02020603050405020304" pitchFamily="18" charset="0"/>
                <a:cs typeface="Times New Roman" panose="02020603050405020304" pitchFamily="18" charset="0"/>
              </a:rPr>
              <a:t>Impellizzeri, F.M., </a:t>
            </a:r>
            <a:r>
              <a:rPr kumimoji="0" lang="en-US" altLang="en-US" i="0" u="none" strike="noStrike" cap="none" normalizeH="0" baseline="0" dirty="0" err="1">
                <a:ln>
                  <a:noFill/>
                </a:ln>
                <a:effectLst/>
                <a:latin typeface="Times New Roman" panose="02020603050405020304" pitchFamily="18" charset="0"/>
                <a:cs typeface="Times New Roman" panose="02020603050405020304" pitchFamily="18" charset="0"/>
              </a:rPr>
              <a:t>Bizzini</a:t>
            </a:r>
            <a:r>
              <a:rPr kumimoji="0" lang="en-US" altLang="en-US" i="0" u="none" strike="noStrike" cap="none" normalizeH="0" baseline="0" dirty="0">
                <a:ln>
                  <a:noFill/>
                </a:ln>
                <a:effectLst/>
                <a:latin typeface="Times New Roman" panose="02020603050405020304" pitchFamily="18" charset="0"/>
                <a:cs typeface="Times New Roman" panose="02020603050405020304" pitchFamily="18" charset="0"/>
              </a:rPr>
              <a:t>, M., </a:t>
            </a:r>
            <a:r>
              <a:rPr kumimoji="0" lang="en-US" altLang="en-US" i="0" u="none" strike="noStrike" cap="none" normalizeH="0" baseline="0" dirty="0" err="1">
                <a:ln>
                  <a:noFill/>
                </a:ln>
                <a:effectLst/>
                <a:latin typeface="Times New Roman" panose="02020603050405020304" pitchFamily="18" charset="0"/>
                <a:cs typeface="Times New Roman" panose="02020603050405020304" pitchFamily="18" charset="0"/>
              </a:rPr>
              <a:t>Rampinini</a:t>
            </a:r>
            <a:r>
              <a:rPr kumimoji="0" lang="en-US" altLang="en-US" i="0" u="none" strike="noStrike" cap="none" normalizeH="0" baseline="0" dirty="0">
                <a:ln>
                  <a:noFill/>
                </a:ln>
                <a:effectLst/>
                <a:latin typeface="Times New Roman" panose="02020603050405020304" pitchFamily="18" charset="0"/>
                <a:cs typeface="Times New Roman" panose="02020603050405020304" pitchFamily="18" charset="0"/>
              </a:rPr>
              <a:t>, E., </a:t>
            </a:r>
            <a:r>
              <a:rPr kumimoji="0" lang="en-US" altLang="en-US" i="0" u="none" strike="noStrike" cap="none" normalizeH="0" baseline="0" dirty="0" err="1">
                <a:ln>
                  <a:noFill/>
                </a:ln>
                <a:effectLst/>
                <a:latin typeface="Times New Roman" panose="02020603050405020304" pitchFamily="18" charset="0"/>
                <a:cs typeface="Times New Roman" panose="02020603050405020304" pitchFamily="18" charset="0"/>
              </a:rPr>
              <a:t>Cereda</a:t>
            </a:r>
            <a:r>
              <a:rPr kumimoji="0" lang="en-US" altLang="en-US" i="0" u="none" strike="noStrike" cap="none" normalizeH="0" baseline="0" dirty="0">
                <a:ln>
                  <a:noFill/>
                </a:ln>
                <a:effectLst/>
                <a:latin typeface="Times New Roman" panose="02020603050405020304" pitchFamily="18" charset="0"/>
                <a:cs typeface="Times New Roman" panose="02020603050405020304" pitchFamily="18" charset="0"/>
              </a:rPr>
              <a:t>, F. and </a:t>
            </a:r>
            <a:r>
              <a:rPr kumimoji="0" lang="en-US" altLang="en-US" i="0" u="none" strike="noStrike" cap="none" normalizeH="0" baseline="0" dirty="0" err="1">
                <a:ln>
                  <a:noFill/>
                </a:ln>
                <a:effectLst/>
                <a:latin typeface="Times New Roman" panose="02020603050405020304" pitchFamily="18" charset="0"/>
                <a:cs typeface="Times New Roman" panose="02020603050405020304" pitchFamily="18" charset="0"/>
              </a:rPr>
              <a:t>Maffiuletti</a:t>
            </a:r>
            <a:r>
              <a:rPr kumimoji="0" lang="en-US" altLang="en-US" i="0" u="none" strike="noStrike" cap="none" normalizeH="0" baseline="0" dirty="0">
                <a:ln>
                  <a:noFill/>
                </a:ln>
                <a:effectLst/>
                <a:latin typeface="Times New Roman" panose="02020603050405020304" pitchFamily="18" charset="0"/>
                <a:cs typeface="Times New Roman" panose="02020603050405020304" pitchFamily="18" charset="0"/>
              </a:rPr>
              <a:t>, N.A., 2007. Reliability of isokinetic strength imbalance ratios measured using the Cybex NORM dynamometer. </a:t>
            </a:r>
            <a:r>
              <a:rPr kumimoji="0" lang="en-US" altLang="en-US" i="1" u="none" strike="noStrike" cap="none" normalizeH="0" baseline="0" dirty="0">
                <a:ln>
                  <a:noFill/>
                </a:ln>
                <a:effectLst/>
                <a:latin typeface="Times New Roman" panose="02020603050405020304" pitchFamily="18" charset="0"/>
                <a:cs typeface="Times New Roman" panose="02020603050405020304" pitchFamily="18" charset="0"/>
              </a:rPr>
              <a:t>Clinical Physiology and Functional Imaging</a:t>
            </a:r>
            <a:r>
              <a:rPr kumimoji="0" lang="en-US" altLang="en-US" i="0" u="none" strike="noStrike" cap="none" normalizeH="0" baseline="0" dirty="0">
                <a:ln>
                  <a:noFill/>
                </a:ln>
                <a:effectLst/>
                <a:latin typeface="Times New Roman" panose="02020603050405020304" pitchFamily="18" charset="0"/>
                <a:cs typeface="Times New Roman" panose="02020603050405020304" pitchFamily="18" charset="0"/>
              </a:rPr>
              <a:t>, 28(2), pp.113–119.</a:t>
            </a:r>
          </a:p>
          <a:p>
            <a:pPr marL="0" marR="0" lvl="0" indent="0" defTabSz="914400" rtl="0" eaLnBrk="0" fontAlgn="base" latinLnBrk="0" hangingPunct="0">
              <a:spcBef>
                <a:spcPct val="0"/>
              </a:spcBef>
              <a:spcAft>
                <a:spcPts val="600"/>
              </a:spcAft>
              <a:buClrTx/>
              <a:buSzTx/>
              <a:buFontTx/>
              <a:buChar char="•"/>
              <a:tabLst/>
            </a:pPr>
            <a:r>
              <a:rPr kumimoji="0" lang="en-US" altLang="en-US" i="0" u="none" strike="noStrike" cap="none" normalizeH="0" baseline="0" dirty="0">
                <a:ln>
                  <a:noFill/>
                </a:ln>
                <a:effectLst/>
                <a:latin typeface="Times New Roman" panose="02020603050405020304" pitchFamily="18" charset="0"/>
                <a:cs typeface="Times New Roman" panose="02020603050405020304" pitchFamily="18" charset="0"/>
              </a:rPr>
              <a:t>McBride, J.M., McCaulley, G.O. and Cormie, P., 2008. Influence of </a:t>
            </a:r>
            <a:r>
              <a:rPr kumimoji="0" lang="en-US" altLang="en-US" i="0" u="none" strike="noStrike" cap="none" normalizeH="0" baseline="0" dirty="0" err="1">
                <a:ln>
                  <a:noFill/>
                </a:ln>
                <a:effectLst/>
                <a:latin typeface="Times New Roman" panose="02020603050405020304" pitchFamily="18" charset="0"/>
                <a:cs typeface="Times New Roman" panose="02020603050405020304" pitchFamily="18" charset="0"/>
              </a:rPr>
              <a:t>preactivity</a:t>
            </a:r>
            <a:r>
              <a:rPr kumimoji="0" lang="en-US" altLang="en-US" i="0" u="none" strike="noStrike" cap="none" normalizeH="0" baseline="0" dirty="0">
                <a:ln>
                  <a:noFill/>
                </a:ln>
                <a:effectLst/>
                <a:latin typeface="Times New Roman" panose="02020603050405020304" pitchFamily="18" charset="0"/>
                <a:cs typeface="Times New Roman" panose="02020603050405020304" pitchFamily="18" charset="0"/>
              </a:rPr>
              <a:t> and eccentric muscle activity on concentric performance during vertical jumping. </a:t>
            </a:r>
            <a:r>
              <a:rPr kumimoji="0" lang="en-US" altLang="en-US" i="1" u="none" strike="noStrike" cap="none" normalizeH="0" baseline="0" dirty="0">
                <a:ln>
                  <a:noFill/>
                </a:ln>
                <a:effectLst/>
                <a:latin typeface="Times New Roman" panose="02020603050405020304" pitchFamily="18" charset="0"/>
                <a:cs typeface="Times New Roman" panose="02020603050405020304" pitchFamily="18" charset="0"/>
              </a:rPr>
              <a:t>Journal of Strength and Conditioning Research</a:t>
            </a:r>
            <a:r>
              <a:rPr kumimoji="0" lang="en-US" altLang="en-US" i="0" u="none" strike="noStrike" cap="none" normalizeH="0" baseline="0" dirty="0">
                <a:ln>
                  <a:noFill/>
                </a:ln>
                <a:effectLst/>
                <a:latin typeface="Times New Roman" panose="02020603050405020304" pitchFamily="18" charset="0"/>
                <a:cs typeface="Times New Roman" panose="02020603050405020304" pitchFamily="18" charset="0"/>
              </a:rPr>
              <a:t>, 22(3), pp.750–757.</a:t>
            </a:r>
          </a:p>
          <a:p>
            <a:pPr marL="0" marR="0" lvl="0" indent="0" defTabSz="914400" rtl="0" eaLnBrk="0" fontAlgn="base" latinLnBrk="0" hangingPunct="0">
              <a:spcBef>
                <a:spcPct val="0"/>
              </a:spcBef>
              <a:spcAft>
                <a:spcPts val="600"/>
              </a:spcAft>
              <a:buClrTx/>
              <a:buSzTx/>
              <a:buFontTx/>
              <a:buChar char="•"/>
              <a:tabLst/>
            </a:pPr>
            <a:r>
              <a:rPr lang="en-GB" dirty="0">
                <a:latin typeface="Times New Roman" panose="02020603050405020304" pitchFamily="18" charset="0"/>
                <a:cs typeface="Times New Roman" panose="02020603050405020304" pitchFamily="18" charset="0"/>
              </a:rPr>
              <a:t>Lees, A., </a:t>
            </a:r>
            <a:r>
              <a:rPr lang="en-GB" dirty="0" err="1">
                <a:latin typeface="Times New Roman" panose="02020603050405020304" pitchFamily="18" charset="0"/>
                <a:cs typeface="Times New Roman" panose="02020603050405020304" pitchFamily="18" charset="0"/>
              </a:rPr>
              <a:t>Vanrenterghem</a:t>
            </a:r>
            <a:r>
              <a:rPr lang="en-GB" dirty="0">
                <a:latin typeface="Times New Roman" panose="02020603050405020304" pitchFamily="18" charset="0"/>
                <a:cs typeface="Times New Roman" panose="02020603050405020304" pitchFamily="18" charset="0"/>
              </a:rPr>
              <a:t>, J. and De Clercq, D., 2004. Understanding how an arm swing enhances performance in the vertical jump. </a:t>
            </a:r>
            <a:r>
              <a:rPr lang="en-GB" i="1" dirty="0">
                <a:latin typeface="Times New Roman" panose="02020603050405020304" pitchFamily="18" charset="0"/>
                <a:cs typeface="Times New Roman" panose="02020603050405020304" pitchFamily="18" charset="0"/>
              </a:rPr>
              <a:t>Journal of Biomechanics</a:t>
            </a:r>
            <a:r>
              <a:rPr lang="en-GB" dirty="0">
                <a:latin typeface="Times New Roman" panose="02020603050405020304" pitchFamily="18" charset="0"/>
                <a:cs typeface="Times New Roman" panose="02020603050405020304" pitchFamily="18" charset="0"/>
              </a:rPr>
              <a:t>, 37(12), pp.1929–1940.</a:t>
            </a:r>
          </a:p>
          <a:p>
            <a:pPr marL="0" marR="0" lvl="0" indent="0" defTabSz="914400" rtl="0" eaLnBrk="0" fontAlgn="base" latinLnBrk="0" hangingPunct="0">
              <a:spcBef>
                <a:spcPct val="0"/>
              </a:spcBef>
              <a:spcAft>
                <a:spcPts val="600"/>
              </a:spcAft>
              <a:buClrTx/>
              <a:buSzTx/>
              <a:buFontTx/>
              <a:buChar char="•"/>
              <a:tabLst/>
            </a:pPr>
            <a:endParaRPr lang="en-GB" dirty="0">
              <a:latin typeface="Times New Roman" panose="02020603050405020304" pitchFamily="18" charset="0"/>
              <a:cs typeface="Times New Roman" panose="02020603050405020304" pitchFamily="18" charset="0"/>
            </a:endParaRPr>
          </a:p>
          <a:p>
            <a:pPr marL="0" marR="0" lvl="0" indent="0" defTabSz="914400" rtl="0" eaLnBrk="0" fontAlgn="base" latinLnBrk="0" hangingPunct="0">
              <a:spcBef>
                <a:spcPct val="0"/>
              </a:spcBef>
              <a:spcAft>
                <a:spcPts val="600"/>
              </a:spcAft>
              <a:buClrTx/>
              <a:buSzTx/>
              <a:buFontTx/>
              <a:buChar char="•"/>
              <a:tabLst/>
            </a:pPr>
            <a:endParaRPr kumimoji="0" lang="en-US" altLang="en-US" i="0" u="none" strike="noStrike" cap="none" normalizeH="0" baseline="0" dirty="0">
              <a:ln>
                <a:noFill/>
              </a:ln>
              <a:effectLst/>
              <a:latin typeface="Times New Roman" panose="02020603050405020304" pitchFamily="18" charset="0"/>
              <a:cs typeface="Times New Roman" panose="02020603050405020304" pitchFamily="18" charset="0"/>
            </a:endParaRPr>
          </a:p>
        </p:txBody>
      </p:sp>
      <p:sp>
        <p:nvSpPr>
          <p:cNvPr id="27" name="Rectangle 26">
            <a:extLst>
              <a:ext uri="{FF2B5EF4-FFF2-40B4-BE49-F238E27FC236}">
                <a16:creationId xmlns:a16="http://schemas.microsoft.com/office/drawing/2014/main" id="{9A206779-5C74-4555-94BC-5845C92EC3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683988" y="767825"/>
            <a:ext cx="508012" cy="5328173"/>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350451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162DF2A-64D1-4AA9-BA42-8A4063EADE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Rectangle 10">
            <a:extLst>
              <a:ext uri="{FF2B5EF4-FFF2-40B4-BE49-F238E27FC236}">
                <a16:creationId xmlns:a16="http://schemas.microsoft.com/office/drawing/2014/main" id="{5D7C1373-63AF-4A75-909E-990E053566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13" name="Rectangle 12">
            <a:extLst>
              <a:ext uri="{FF2B5EF4-FFF2-40B4-BE49-F238E27FC236}">
                <a16:creationId xmlns:a16="http://schemas.microsoft.com/office/drawing/2014/main" id="{2F4AD318-2FB6-4C6E-931E-58E404FA1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Freeform: Shape 14">
            <a:extLst>
              <a:ext uri="{FF2B5EF4-FFF2-40B4-BE49-F238E27FC236}">
                <a16:creationId xmlns:a16="http://schemas.microsoft.com/office/drawing/2014/main" id="{1A118E35-1CBF-4863-8497-F4DF1A166D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82" y="752748"/>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7" name="Freeform: Shape 16">
            <a:extLst>
              <a:ext uri="{FF2B5EF4-FFF2-40B4-BE49-F238E27FC236}">
                <a16:creationId xmlns:a16="http://schemas.microsoft.com/office/drawing/2014/main" id="{6E187274-5DC2-4BE0-AF99-925D6D9735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7094" y="761999"/>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 name="Rectangle 1">
            <a:extLst>
              <a:ext uri="{FF2B5EF4-FFF2-40B4-BE49-F238E27FC236}">
                <a16:creationId xmlns:a16="http://schemas.microsoft.com/office/drawing/2014/main" id="{A320F952-AACD-7DE0-A5E2-84EEDAD22204}"/>
              </a:ext>
            </a:extLst>
          </p:cNvPr>
          <p:cNvSpPr>
            <a:spLocks noGrp="1" noChangeArrowheads="1"/>
          </p:cNvSpPr>
          <p:nvPr>
            <p:ph type="title"/>
          </p:nvPr>
        </p:nvSpPr>
        <p:spPr bwMode="auto">
          <a:xfrm>
            <a:off x="1069849" y="1298448"/>
            <a:ext cx="7056444" cy="3255264"/>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b" anchorCtr="0" compatLnSpc="1">
            <a:prstTxWarp prst="textNoShape">
              <a:avLst/>
            </a:prstTxWarp>
            <a:normAutofit/>
          </a:bodyPr>
          <a:lstStyle/>
          <a:p>
            <a:pPr marL="0" marR="0" lvl="0" indent="0" algn="r" fontAlgn="base">
              <a:spcAft>
                <a:spcPct val="0"/>
              </a:spcAft>
              <a:buClrTx/>
              <a:buSzTx/>
              <a:tabLst/>
            </a:pPr>
            <a:r>
              <a:rPr kumimoji="0" lang="en-US" altLang="en-US" sz="2400" b="0" i="0" u="none" strike="noStrike" cap="none" spc="-100" normalizeH="0">
                <a:ln>
                  <a:noFill/>
                </a:ln>
                <a:solidFill>
                  <a:schemeClr val="accent1"/>
                </a:solidFill>
                <a:effectLst/>
              </a:rPr>
              <a:t>Cormie, P., McGuigan, M.R. and Newton, R.U., 2011. Developing maximal neuromuscular power: Part 2—Training considerations for improving maximal power production. </a:t>
            </a:r>
            <a:r>
              <a:rPr kumimoji="0" lang="en-US" altLang="en-US" sz="2400" b="0" i="1" u="none" strike="noStrike" cap="none" spc="-100" normalizeH="0">
                <a:ln>
                  <a:noFill/>
                </a:ln>
                <a:solidFill>
                  <a:schemeClr val="accent1"/>
                </a:solidFill>
                <a:effectLst/>
              </a:rPr>
              <a:t>Sports Medicine</a:t>
            </a:r>
            <a:r>
              <a:rPr kumimoji="0" lang="en-US" altLang="en-US" sz="2400" b="0" i="0" u="none" strike="noStrike" cap="none" spc="-100" normalizeH="0">
                <a:ln>
                  <a:noFill/>
                </a:ln>
                <a:solidFill>
                  <a:schemeClr val="accent1"/>
                </a:solidFill>
                <a:effectLst/>
              </a:rPr>
              <a:t>, 41(2), pp.125–146.</a:t>
            </a:r>
          </a:p>
          <a:p>
            <a:pPr marL="0" marR="0" lvl="0" indent="0" algn="r" fontAlgn="base">
              <a:spcAft>
                <a:spcPct val="0"/>
              </a:spcAft>
              <a:buClrTx/>
              <a:buSzTx/>
              <a:tabLst/>
            </a:pPr>
            <a:r>
              <a:rPr kumimoji="0" lang="en-US" altLang="en-US" sz="2400" b="0" i="0" u="none" strike="noStrike" cap="none" spc="-100" normalizeH="0">
                <a:ln>
                  <a:noFill/>
                </a:ln>
                <a:solidFill>
                  <a:schemeClr val="accent1"/>
                </a:solidFill>
                <a:effectLst/>
              </a:rPr>
              <a:t>Hewett, T.E., Myer, G.D. and Ford, K.R., 2005. Reducing knee and anterior cruciate ligament injuries among female athletes: a systematic review of neuromuscular training interventions. </a:t>
            </a:r>
            <a:r>
              <a:rPr kumimoji="0" lang="en-US" altLang="en-US" sz="2400" b="0" i="1" u="none" strike="noStrike" cap="none" spc="-100" normalizeH="0">
                <a:ln>
                  <a:noFill/>
                </a:ln>
                <a:solidFill>
                  <a:schemeClr val="accent1"/>
                </a:solidFill>
                <a:effectLst/>
              </a:rPr>
              <a:t>Journal of Knee Surgery, Sports Traumatology, Arthroscopy</a:t>
            </a:r>
            <a:r>
              <a:rPr kumimoji="0" lang="en-US" altLang="en-US" sz="2400" b="0" i="0" u="none" strike="noStrike" cap="none" spc="-100" normalizeH="0">
                <a:ln>
                  <a:noFill/>
                </a:ln>
                <a:solidFill>
                  <a:schemeClr val="accent1"/>
                </a:solidFill>
                <a:effectLst/>
              </a:rPr>
              <a:t>, 13(6), pp.393–402.</a:t>
            </a:r>
          </a:p>
        </p:txBody>
      </p:sp>
    </p:spTree>
    <p:extLst>
      <p:ext uri="{BB962C8B-B14F-4D97-AF65-F5344CB8AC3E}">
        <p14:creationId xmlns:p14="http://schemas.microsoft.com/office/powerpoint/2010/main" val="1374962645"/>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TM03457475[[fn=Frame]]</Template>
  <TotalTime>29481</TotalTime>
  <Words>2690</Words>
  <Application>Microsoft Office PowerPoint</Application>
  <PresentationFormat>Widescreen</PresentationFormat>
  <Paragraphs>133</Paragraphs>
  <Slides>14</Slides>
  <Notes>11</Notes>
  <HiddenSlides>0</HiddenSlides>
  <MMClips>12</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Aptos</vt:lpstr>
      <vt:lpstr>Arial</vt:lpstr>
      <vt:lpstr>Calibri</vt:lpstr>
      <vt:lpstr>Corbel</vt:lpstr>
      <vt:lpstr>Times New Roman</vt:lpstr>
      <vt:lpstr>Wingdings 2</vt:lpstr>
      <vt:lpstr>Frame</vt:lpstr>
      <vt:lpstr>Vertical Jump: Investigating Knee Angle, Muscle Asymmetries, and Angular Displacement Using Force Platform Technology</vt:lpstr>
      <vt:lpstr>Introduction</vt:lpstr>
      <vt:lpstr>How does knee joint angle, angular displacement, and inter-limb asymmetry influence an athlete’s vertical jump performance?</vt:lpstr>
      <vt:lpstr>Methods – Study Design </vt:lpstr>
      <vt:lpstr>Variables Measured  </vt:lpstr>
      <vt:lpstr>Results </vt:lpstr>
      <vt:lpstr>PowerPoint Presentation</vt:lpstr>
      <vt:lpstr>Discussion</vt:lpstr>
      <vt:lpstr>Recommendations </vt:lpstr>
      <vt:lpstr>Limitations </vt:lpstr>
      <vt:lpstr>Conclusion </vt:lpstr>
      <vt:lpstr>Future Research </vt:lpstr>
      <vt:lpstr>References</vt:lpstr>
      <vt:lpstr>Cormie, P., McGuigan, M.R. and Newton, R.U., 2011. Developing maximal neuromuscular power: Part 2—Training considerations for improving maximal power production. Sports Medicine, 41(2), pp.125–146. Hewett, T.E., Myer, G.D. and Ford, K.R., 2005. Reducing knee and anterior cruciate ligament injuries among female athletes: a systematic review of neuromuscular training interventions. Journal of Knee Surgery, Sports Traumatology, Arthroscopy, 13(6), pp.393–402.</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2317159@student.uwtsd.ac.uk dob.17.11.99</dc:creator>
  <cp:lastModifiedBy>2317159@student.uwtsd.ac.uk dob.17.11.99</cp:lastModifiedBy>
  <cp:revision>3</cp:revision>
  <dcterms:created xsi:type="dcterms:W3CDTF">2025-03-24T11:59:20Z</dcterms:created>
  <dcterms:modified xsi:type="dcterms:W3CDTF">2025-05-02T13:19:13Z</dcterms:modified>
</cp:coreProperties>
</file>