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7" r:id="rId2"/>
    <p:sldId id="292" r:id="rId3"/>
    <p:sldId id="259" r:id="rId4"/>
    <p:sldId id="265" r:id="rId5"/>
    <p:sldId id="290" r:id="rId6"/>
    <p:sldId id="291" r:id="rId7"/>
    <p:sldId id="261" r:id="rId8"/>
    <p:sldId id="267" r:id="rId9"/>
    <p:sldId id="268" r:id="rId10"/>
    <p:sldId id="269" r:id="rId11"/>
    <p:sldId id="270" r:id="rId12"/>
    <p:sldId id="271" r:id="rId13"/>
    <p:sldId id="272" r:id="rId14"/>
    <p:sldId id="280" r:id="rId15"/>
    <p:sldId id="262" r:id="rId16"/>
    <p:sldId id="263" r:id="rId17"/>
    <p:sldId id="264" r:id="rId18"/>
    <p:sldId id="279"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427" autoAdjust="0"/>
  </p:normalViewPr>
  <p:slideViewPr>
    <p:cSldViewPr snapToGrid="0">
      <p:cViewPr varScale="1">
        <p:scale>
          <a:sx n="70" d="100"/>
          <a:sy n="70" d="100"/>
        </p:scale>
        <p:origin x="750" y="4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666DED-6D42-4123-999A-7D3E3868698F}" type="datetimeFigureOut">
              <a:rPr lang="en-GB" smtClean="0"/>
              <a:t>23/07/2025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E9899B1-6F38-4C8A-92DA-900CB5E3AFF8}" type="slidenum">
              <a:rPr lang="en-GB" smtClean="0"/>
              <a:t>‹#›</a:t>
            </a:fld>
            <a:endParaRPr lang="en-GB"/>
          </a:p>
        </p:txBody>
      </p:sp>
    </p:spTree>
    <p:extLst>
      <p:ext uri="{BB962C8B-B14F-4D97-AF65-F5344CB8AC3E}">
        <p14:creationId xmlns:p14="http://schemas.microsoft.com/office/powerpoint/2010/main" val="1162619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a:t>
            </a:fld>
            <a:endParaRPr lang="en-GB"/>
          </a:p>
        </p:txBody>
      </p:sp>
    </p:spTree>
    <p:extLst>
      <p:ext uri="{BB962C8B-B14F-4D97-AF65-F5344CB8AC3E}">
        <p14:creationId xmlns:p14="http://schemas.microsoft.com/office/powerpoint/2010/main" val="1103031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cy-GB" altLang="en-US" dirty="0" err="1"/>
              <a:t>There</a:t>
            </a:r>
            <a:r>
              <a:rPr lang="cy-GB" altLang="en-US" dirty="0"/>
              <a:t> </a:t>
            </a:r>
            <a:r>
              <a:rPr lang="cy-GB" altLang="en-US" dirty="0" err="1"/>
              <a:t>are</a:t>
            </a:r>
            <a:r>
              <a:rPr lang="cy-GB" altLang="en-US" dirty="0"/>
              <a:t> a </a:t>
            </a:r>
            <a:r>
              <a:rPr lang="cy-GB" altLang="en-US" dirty="0" err="1"/>
              <a:t>variety</a:t>
            </a:r>
            <a:r>
              <a:rPr lang="cy-GB" altLang="en-US" baseline="0" dirty="0"/>
              <a:t> of </a:t>
            </a:r>
            <a:r>
              <a:rPr lang="cy-GB" altLang="en-US" baseline="0" dirty="0" err="1"/>
              <a:t>elements</a:t>
            </a:r>
            <a:r>
              <a:rPr lang="cy-GB" altLang="en-US" baseline="0" dirty="0"/>
              <a:t> to a </a:t>
            </a:r>
            <a:r>
              <a:rPr lang="cy-GB" altLang="en-US" baseline="0" dirty="0" err="1"/>
              <a:t>succesful</a:t>
            </a:r>
            <a:r>
              <a:rPr lang="cy-GB" altLang="en-US" baseline="0" dirty="0"/>
              <a:t> </a:t>
            </a:r>
            <a:r>
              <a:rPr lang="cy-GB" altLang="en-US" baseline="0" dirty="0" err="1"/>
              <a:t>marketing</a:t>
            </a:r>
            <a:r>
              <a:rPr lang="cy-GB" altLang="en-US" baseline="0" dirty="0"/>
              <a:t> plan.</a:t>
            </a:r>
            <a:endParaRPr lang="en-GB" altLang="en-US"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2EA54998-A91B-4307-A713-5B8FB29189A8}" type="slidenum">
              <a:rPr lang="en-GB" altLang="en-US">
                <a:latin typeface="Calibri" pitchFamily="34" charset="0"/>
              </a:rPr>
              <a:pPr fontAlgn="base">
                <a:spcBef>
                  <a:spcPct val="0"/>
                </a:spcBef>
                <a:spcAft>
                  <a:spcPct val="0"/>
                </a:spcAft>
              </a:pPr>
              <a:t>3</a:t>
            </a:fld>
            <a:endParaRPr lang="en-GB" altLang="en-US">
              <a:latin typeface="Calibri" pitchFamily="34" charset="0"/>
            </a:endParaRPr>
          </a:p>
        </p:txBody>
      </p:sp>
    </p:spTree>
    <p:extLst>
      <p:ext uri="{BB962C8B-B14F-4D97-AF65-F5344CB8AC3E}">
        <p14:creationId xmlns:p14="http://schemas.microsoft.com/office/powerpoint/2010/main" val="498507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4</a:t>
            </a:fld>
            <a:endParaRPr lang="en-GB"/>
          </a:p>
        </p:txBody>
      </p:sp>
    </p:spTree>
    <p:extLst>
      <p:ext uri="{BB962C8B-B14F-4D97-AF65-F5344CB8AC3E}">
        <p14:creationId xmlns:p14="http://schemas.microsoft.com/office/powerpoint/2010/main" val="1070733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mj-lt"/>
              <a:buAutoNum type="arabicPeriod"/>
            </a:pPr>
            <a:r>
              <a:rPr lang="cy-GB" sz="1200" dirty="0" err="1"/>
              <a:t>Determining</a:t>
            </a:r>
            <a:r>
              <a:rPr lang="cy-GB" sz="1200" dirty="0"/>
              <a:t> </a:t>
            </a:r>
            <a:r>
              <a:rPr lang="cy-GB" sz="1200" dirty="0" err="1"/>
              <a:t>market</a:t>
            </a:r>
            <a:r>
              <a:rPr lang="cy-GB" sz="1200" dirty="0"/>
              <a:t> </a:t>
            </a:r>
            <a:r>
              <a:rPr lang="cy-GB" sz="1200" dirty="0" err="1"/>
              <a:t>opportunities</a:t>
            </a:r>
            <a:r>
              <a:rPr lang="cy-GB" sz="1200" dirty="0"/>
              <a:t>;</a:t>
            </a:r>
          </a:p>
          <a:p>
            <a:endParaRPr lang="cy-GB" sz="1200" dirty="0"/>
          </a:p>
          <a:p>
            <a:r>
              <a:rPr lang="en-GB" sz="1200" dirty="0"/>
              <a:t>Market segmentation enables to identify market opportu­nities. The marketer can study the needs of each segment in the light of current offerings by the competitors. From such study, the marketer can find out the current satisfaction of customers. </a:t>
            </a:r>
          </a:p>
          <a:p>
            <a:r>
              <a:rPr lang="en-GB" sz="1200" dirty="0"/>
              <a:t>Segments with low level of satisfaction from present offering may represent excellent market opportunities. For example, customers may not be satisfied with the current offering of water purifiers in terms of product or after-sale service. Such situation enables a marketer to launch a new range of water purifiers and market them well.</a:t>
            </a:r>
          </a:p>
          <a:p>
            <a:endParaRPr lang="cy-GB" sz="1200" dirty="0"/>
          </a:p>
          <a:p>
            <a:pPr fontAlgn="base"/>
            <a:r>
              <a:rPr lang="en-GB" sz="1200" b="1" i="0" u="none" strike="noStrike" kern="1200" dirty="0">
                <a:solidFill>
                  <a:schemeClr val="tx1"/>
                </a:solidFill>
                <a:effectLst/>
                <a:latin typeface="+mn-lt"/>
                <a:ea typeface="+mn-ea"/>
                <a:cs typeface="+mn-cs"/>
              </a:rPr>
              <a:t>2. Adjustments in marketing appeals: </a:t>
            </a:r>
          </a:p>
          <a:p>
            <a:pPr fontAlgn="base"/>
            <a:r>
              <a:rPr lang="en-GB" sz="1200" b="0" i="0" u="none" strike="noStrike" kern="1200" dirty="0">
                <a:solidFill>
                  <a:schemeClr val="tx1"/>
                </a:solidFill>
                <a:effectLst/>
                <a:latin typeface="+mn-lt"/>
                <a:ea typeface="+mn-ea"/>
                <a:cs typeface="+mn-cs"/>
              </a:rPr>
              <a:t>Sellers can make best possible adjustments of their product and marketing appeals. Instead of one marketing programme aimed to draw in all potential buy­ers, sellers can create separate marketing programmes designed to satisfy the needs of different customers. Proper advertising and sales promotional appeals can be made depending on the target audience.</a:t>
            </a:r>
          </a:p>
          <a:p>
            <a:endParaRPr lang="cy-GB" sz="1200" dirty="0"/>
          </a:p>
          <a:p>
            <a:pPr fontAlgn="base"/>
            <a:r>
              <a:rPr lang="en-GB" sz="1200" b="1" i="0" u="none" strike="noStrike" kern="1200" dirty="0">
                <a:solidFill>
                  <a:schemeClr val="tx1"/>
                </a:solidFill>
                <a:effectLst/>
                <a:latin typeface="+mn-lt"/>
                <a:ea typeface="+mn-ea"/>
                <a:cs typeface="+mn-cs"/>
              </a:rPr>
              <a:t>3. Developing marketing programmes: </a:t>
            </a:r>
          </a:p>
          <a:p>
            <a:pPr fontAlgn="base"/>
            <a:r>
              <a:rPr lang="en-GB" sz="1200" b="0" i="0" u="none" strike="noStrike" kern="1200" dirty="0">
                <a:solidFill>
                  <a:schemeClr val="tx1"/>
                </a:solidFill>
                <a:effectLst/>
                <a:latin typeface="+mn-lt"/>
                <a:ea typeface="+mn-ea"/>
                <a:cs typeface="+mn-cs"/>
              </a:rPr>
              <a:t>Companies can develop marketing programmes and bud­gets based on a clearer idea of the response characteristics of specific market segments. They can budget funds to different segments depending on their buying response. </a:t>
            </a:r>
          </a:p>
          <a:p>
            <a:pPr fontAlgn="base"/>
            <a:r>
              <a:rPr lang="en-GB" sz="1200" b="1" i="0" u="none" strike="noStrike" kern="1200" dirty="0">
                <a:solidFill>
                  <a:schemeClr val="tx1"/>
                </a:solidFill>
                <a:effectLst/>
                <a:latin typeface="+mn-lt"/>
                <a:ea typeface="+mn-ea"/>
                <a:cs typeface="+mn-cs"/>
              </a:rPr>
              <a:t>4. Designing a product: </a:t>
            </a:r>
          </a:p>
          <a:p>
            <a:pPr fontAlgn="base"/>
            <a:r>
              <a:rPr lang="en-GB" sz="1200" b="0" i="0" u="none" strike="noStrike" kern="1200" dirty="0">
                <a:solidFill>
                  <a:schemeClr val="tx1"/>
                </a:solidFill>
                <a:effectLst/>
                <a:latin typeface="+mn-lt"/>
                <a:ea typeface="+mn-ea"/>
                <a:cs typeface="+mn-cs"/>
              </a:rPr>
              <a:t>Market segmentation helps in designing products that really match the demands of the target audience. Products with high market potential can be designed and directed to meet the satisfaction of the target market. </a:t>
            </a:r>
          </a:p>
          <a:p>
            <a:pPr fontAlgn="base"/>
            <a:r>
              <a:rPr lang="cy-GB" sz="1200" b="1" i="0" u="none" strike="noStrike" kern="1200" dirty="0">
                <a:solidFill>
                  <a:schemeClr val="tx1"/>
                </a:solidFill>
                <a:effectLst/>
                <a:latin typeface="+mn-lt"/>
                <a:ea typeface="+mn-ea"/>
                <a:cs typeface="+mn-cs"/>
              </a:rPr>
              <a:t>5. </a:t>
            </a:r>
            <a:r>
              <a:rPr lang="cy-GB" sz="1200" b="1" i="0" u="none" strike="noStrike" kern="1200" dirty="0" err="1">
                <a:solidFill>
                  <a:schemeClr val="tx1"/>
                </a:solidFill>
                <a:effectLst/>
                <a:latin typeface="+mn-lt"/>
                <a:ea typeface="+mn-ea"/>
                <a:cs typeface="+mn-cs"/>
              </a:rPr>
              <a:t>Media</a:t>
            </a:r>
            <a:r>
              <a:rPr lang="cy-GB" sz="1200" b="1" i="0" u="none" strike="noStrike" kern="1200" dirty="0">
                <a:solidFill>
                  <a:schemeClr val="tx1"/>
                </a:solidFill>
                <a:effectLst/>
                <a:latin typeface="+mn-lt"/>
                <a:ea typeface="+mn-ea"/>
                <a:cs typeface="+mn-cs"/>
              </a:rPr>
              <a:t> </a:t>
            </a:r>
            <a:r>
              <a:rPr lang="cy-GB" sz="1200" b="1" i="0" u="none" strike="noStrike" kern="1200" dirty="0" err="1">
                <a:solidFill>
                  <a:schemeClr val="tx1"/>
                </a:solidFill>
                <a:effectLst/>
                <a:latin typeface="+mn-lt"/>
                <a:ea typeface="+mn-ea"/>
                <a:cs typeface="+mn-cs"/>
              </a:rPr>
              <a:t>selection</a:t>
            </a:r>
            <a:r>
              <a:rPr lang="cy-GB" sz="1200" b="1" i="0" u="none" strike="noStrike" kern="1200" dirty="0">
                <a:solidFill>
                  <a:schemeClr val="tx1"/>
                </a:solidFill>
                <a:effectLst/>
                <a:latin typeface="+mn-lt"/>
                <a:ea typeface="+mn-ea"/>
                <a:cs typeface="+mn-cs"/>
              </a:rPr>
              <a:t>:</a:t>
            </a:r>
          </a:p>
          <a:p>
            <a:pPr fontAlgn="base"/>
            <a:r>
              <a:rPr lang="en-GB" sz="1200" b="0" i="0" u="none" strike="noStrike" kern="1200" dirty="0">
                <a:solidFill>
                  <a:schemeClr val="tx1"/>
                </a:solidFill>
                <a:effectLst/>
                <a:latin typeface="+mn-lt"/>
                <a:ea typeface="+mn-ea"/>
                <a:cs typeface="+mn-cs"/>
              </a:rPr>
              <a:t>It helps in selection of advertising media more intelligently and in allocating funds to various media. The funds are allocated to various media depending on the target audi­ence, impact of the media, competitor advertising, and so on.</a:t>
            </a:r>
          </a:p>
          <a:p>
            <a:pPr fontAlgn="base"/>
            <a:r>
              <a:rPr lang="en-GB" sz="1200" b="1" i="0" u="none" strike="noStrike" kern="1200" dirty="0">
                <a:solidFill>
                  <a:schemeClr val="tx1"/>
                </a:solidFill>
                <a:effectLst/>
                <a:latin typeface="+mn-lt"/>
                <a:ea typeface="+mn-ea"/>
                <a:cs typeface="+mn-cs"/>
              </a:rPr>
              <a:t>6. Timing of marketing efforts: </a:t>
            </a:r>
          </a:p>
          <a:p>
            <a:pPr fontAlgn="base"/>
            <a:r>
              <a:rPr lang="en-GB" sz="1200" b="0" i="0" u="none" strike="noStrike" kern="1200" dirty="0">
                <a:solidFill>
                  <a:schemeClr val="tx1"/>
                </a:solidFill>
                <a:effectLst/>
                <a:latin typeface="+mn-lt"/>
                <a:ea typeface="+mn-ea"/>
                <a:cs typeface="+mn-cs"/>
              </a:rPr>
              <a:t>It helps in setting the timings of the promotional efforts so that more emphasis is placed during those periods when response is likely to be at its peak. For instance, consumer goods can be heavily advertised to Christians during Christmas season and to Hindus during Diwali time. </a:t>
            </a:r>
          </a:p>
          <a:p>
            <a:pPr fontAlgn="base"/>
            <a:r>
              <a:rPr lang="en-GB" sz="1200" b="1" i="0" u="none" strike="noStrike" kern="1200" dirty="0">
                <a:solidFill>
                  <a:schemeClr val="tx1"/>
                </a:solidFill>
                <a:effectLst/>
                <a:latin typeface="+mn-lt"/>
                <a:ea typeface="+mn-ea"/>
                <a:cs typeface="+mn-cs"/>
              </a:rPr>
              <a:t>7. Efficient use of resources: </a:t>
            </a:r>
          </a:p>
          <a:p>
            <a:pPr fontAlgn="base"/>
            <a:r>
              <a:rPr lang="en-GB" sz="1200" b="0" i="0" u="none" strike="noStrike" kern="1200" dirty="0">
                <a:solidFill>
                  <a:schemeClr val="tx1"/>
                </a:solidFill>
                <a:effectLst/>
                <a:latin typeface="+mn-lt"/>
                <a:ea typeface="+mn-ea"/>
                <a:cs typeface="+mn-cs"/>
              </a:rPr>
              <a:t>By tailoring marketing programme to individual market segments, management can do a better marketing job and make more efficient use of the marketing resources. For example, a small firm can effectively use its limited resources – money, sales force, etc. – in one or two segmented markets rather than unsuccessfully aiming at a wider market. </a:t>
            </a:r>
          </a:p>
          <a:p>
            <a:pPr fontAlgn="base"/>
            <a:r>
              <a:rPr lang="en-GB" sz="1200" b="1" i="0" u="none" strike="noStrike" kern="1200" dirty="0">
                <a:solidFill>
                  <a:schemeClr val="tx1"/>
                </a:solidFill>
                <a:effectLst/>
                <a:latin typeface="+mn-lt"/>
                <a:ea typeface="+mn-ea"/>
                <a:cs typeface="+mn-cs"/>
              </a:rPr>
              <a:t>8. Better service to customers: </a:t>
            </a:r>
          </a:p>
          <a:p>
            <a:pPr fontAlgn="base"/>
            <a:r>
              <a:rPr lang="en-GB" sz="1200" b="0" i="0" u="none" strike="noStrike" kern="1200" dirty="0">
                <a:solidFill>
                  <a:schemeClr val="tx1"/>
                </a:solidFill>
                <a:effectLst/>
                <a:latin typeface="+mn-lt"/>
                <a:ea typeface="+mn-ea"/>
                <a:cs typeface="+mn-cs"/>
              </a:rPr>
              <a:t>Market segmentation enables a company to concentrate its market­ing efforts in a particular market area, thereby, providing a better service to the target customers. Proper marketing segmentation can facilitate customer satisfaction. </a:t>
            </a:r>
          </a:p>
          <a:p>
            <a:pPr fontAlgn="base"/>
            <a:r>
              <a:rPr lang="cy-GB" sz="1200" b="1" i="0" u="none" strike="noStrike" kern="1200" dirty="0">
                <a:solidFill>
                  <a:schemeClr val="tx1"/>
                </a:solidFill>
                <a:effectLst/>
                <a:latin typeface="+mn-lt"/>
                <a:ea typeface="+mn-ea"/>
                <a:cs typeface="+mn-cs"/>
              </a:rPr>
              <a:t>9. </a:t>
            </a:r>
            <a:r>
              <a:rPr lang="cy-GB" sz="1200" b="1" i="0" u="none" strike="noStrike" kern="1200" dirty="0" err="1">
                <a:solidFill>
                  <a:schemeClr val="tx1"/>
                </a:solidFill>
                <a:effectLst/>
                <a:latin typeface="+mn-lt"/>
                <a:ea typeface="+mn-ea"/>
                <a:cs typeface="+mn-cs"/>
              </a:rPr>
              <a:t>Helps</a:t>
            </a:r>
            <a:r>
              <a:rPr lang="cy-GB" sz="1200" b="1" i="0" u="none" strike="noStrike" kern="1200" dirty="0">
                <a:solidFill>
                  <a:schemeClr val="tx1"/>
                </a:solidFill>
                <a:effectLst/>
                <a:latin typeface="+mn-lt"/>
                <a:ea typeface="+mn-ea"/>
                <a:cs typeface="+mn-cs"/>
              </a:rPr>
              <a:t> </a:t>
            </a:r>
            <a:r>
              <a:rPr lang="cy-GB" sz="1200" b="1" i="0" u="none" strike="noStrike" kern="1200" dirty="0" err="1">
                <a:solidFill>
                  <a:schemeClr val="tx1"/>
                </a:solidFill>
                <a:effectLst/>
                <a:latin typeface="+mn-lt"/>
                <a:ea typeface="+mn-ea"/>
                <a:cs typeface="+mn-cs"/>
              </a:rPr>
              <a:t>in</a:t>
            </a:r>
            <a:r>
              <a:rPr lang="cy-GB" sz="1200" b="1" i="0" u="none" strike="noStrike" kern="1200" dirty="0">
                <a:solidFill>
                  <a:schemeClr val="tx1"/>
                </a:solidFill>
                <a:effectLst/>
                <a:latin typeface="+mn-lt"/>
                <a:ea typeface="+mn-ea"/>
                <a:cs typeface="+mn-cs"/>
              </a:rPr>
              <a:t> </a:t>
            </a:r>
            <a:r>
              <a:rPr lang="cy-GB" sz="1200" b="1" i="0" u="none" strike="noStrike" kern="1200" dirty="0" err="1">
                <a:solidFill>
                  <a:schemeClr val="tx1"/>
                </a:solidFill>
                <a:effectLst/>
                <a:latin typeface="+mn-lt"/>
                <a:ea typeface="+mn-ea"/>
                <a:cs typeface="+mn-cs"/>
              </a:rPr>
              <a:t>Fixing</a:t>
            </a:r>
            <a:r>
              <a:rPr lang="cy-GB" sz="1200" b="1" i="0" u="none" strike="noStrike" kern="1200" dirty="0">
                <a:solidFill>
                  <a:schemeClr val="tx1"/>
                </a:solidFill>
                <a:effectLst/>
                <a:latin typeface="+mn-lt"/>
                <a:ea typeface="+mn-ea"/>
                <a:cs typeface="+mn-cs"/>
              </a:rPr>
              <a:t> </a:t>
            </a:r>
            <a:r>
              <a:rPr lang="cy-GB" sz="1200" b="1" i="0" u="none" strike="noStrike" kern="1200" dirty="0" err="1">
                <a:solidFill>
                  <a:schemeClr val="tx1"/>
                </a:solidFill>
                <a:effectLst/>
                <a:latin typeface="+mn-lt"/>
                <a:ea typeface="+mn-ea"/>
                <a:cs typeface="+mn-cs"/>
              </a:rPr>
              <a:t>Prices</a:t>
            </a:r>
            <a:endParaRPr lang="cy-GB" sz="1200" b="1"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The marketing segmentation also enables to fix prices of the goods and services. Since different market segments have different price perceptions, it is necessary to adopt different pricing strategies for the markets. For instance, the prices for lower-income groups have to be lower and the product and promotional efforts are adjusted accordingly. </a:t>
            </a:r>
          </a:p>
          <a:p>
            <a:pPr fontAlgn="base"/>
            <a:r>
              <a:rPr lang="en-GB" sz="1200" b="1" i="0" u="none" strike="noStrike" kern="1200" dirty="0">
                <a:solidFill>
                  <a:schemeClr val="tx1"/>
                </a:solidFill>
                <a:effectLst/>
                <a:latin typeface="+mn-lt"/>
                <a:ea typeface="+mn-ea"/>
                <a:cs typeface="+mn-cs"/>
              </a:rPr>
              <a:t>10. Assist in distribution strategies: </a:t>
            </a:r>
          </a:p>
          <a:p>
            <a:pPr fontAlgn="base"/>
            <a:r>
              <a:rPr lang="en-GB" sz="1200" b="0" i="0" u="none" strike="noStrike" kern="1200" dirty="0">
                <a:solidFill>
                  <a:schemeClr val="tx1"/>
                </a:solidFill>
                <a:effectLst/>
                <a:latin typeface="+mn-lt"/>
                <a:ea typeface="+mn-ea"/>
                <a:cs typeface="+mn-cs"/>
              </a:rPr>
              <a:t>Segmentation also assists in adopting suitable distribution strategies. Different market segments may require different distribution mix. For example, if the product is of very high quality intended to target the upper class, then it must be distributed at prestigious outlets located at selective places.</a:t>
            </a:r>
          </a:p>
          <a:p>
            <a:pPr fontAlgn="base"/>
            <a:endParaRPr lang="en-GB" sz="1200" b="1" i="0" u="none" strike="noStrike" kern="1200" dirty="0">
              <a:solidFill>
                <a:schemeClr val="tx1"/>
              </a:solidFill>
              <a:effectLst/>
              <a:latin typeface="+mn-lt"/>
              <a:ea typeface="+mn-ea"/>
              <a:cs typeface="+mn-cs"/>
            </a:endParaRPr>
          </a:p>
          <a:p>
            <a:endParaRPr lang="cy-GB" sz="1200" dirty="0"/>
          </a:p>
          <a:p>
            <a:endParaRPr lang="cy-GB" sz="1200" dirty="0"/>
          </a:p>
          <a:p>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7</a:t>
            </a:fld>
            <a:endParaRPr lang="en-GB"/>
          </a:p>
        </p:txBody>
      </p:sp>
    </p:spTree>
    <p:extLst>
      <p:ext uri="{BB962C8B-B14F-4D97-AF65-F5344CB8AC3E}">
        <p14:creationId xmlns:p14="http://schemas.microsoft.com/office/powerpoint/2010/main" val="3433089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8</a:t>
            </a:fld>
            <a:endParaRPr lang="en-GB"/>
          </a:p>
        </p:txBody>
      </p:sp>
    </p:spTree>
    <p:extLst>
      <p:ext uri="{BB962C8B-B14F-4D97-AF65-F5344CB8AC3E}">
        <p14:creationId xmlns:p14="http://schemas.microsoft.com/office/powerpoint/2010/main" val="4285003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9</a:t>
            </a:fld>
            <a:endParaRPr lang="en-GB"/>
          </a:p>
        </p:txBody>
      </p:sp>
    </p:spTree>
    <p:extLst>
      <p:ext uri="{BB962C8B-B14F-4D97-AF65-F5344CB8AC3E}">
        <p14:creationId xmlns:p14="http://schemas.microsoft.com/office/powerpoint/2010/main" val="1537768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10</a:t>
            </a:fld>
            <a:endParaRPr lang="en-GB"/>
          </a:p>
        </p:txBody>
      </p:sp>
    </p:spTree>
    <p:extLst>
      <p:ext uri="{BB962C8B-B14F-4D97-AF65-F5344CB8AC3E}">
        <p14:creationId xmlns:p14="http://schemas.microsoft.com/office/powerpoint/2010/main" val="3916579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11</a:t>
            </a:fld>
            <a:endParaRPr lang="en-GB"/>
          </a:p>
        </p:txBody>
      </p:sp>
    </p:spTree>
    <p:extLst>
      <p:ext uri="{BB962C8B-B14F-4D97-AF65-F5344CB8AC3E}">
        <p14:creationId xmlns:p14="http://schemas.microsoft.com/office/powerpoint/2010/main" val="2742527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12</a:t>
            </a:fld>
            <a:endParaRPr lang="en-GB"/>
          </a:p>
        </p:txBody>
      </p:sp>
    </p:spTree>
    <p:extLst>
      <p:ext uri="{BB962C8B-B14F-4D97-AF65-F5344CB8AC3E}">
        <p14:creationId xmlns:p14="http://schemas.microsoft.com/office/powerpoint/2010/main" val="785250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13</a:t>
            </a:fld>
            <a:endParaRPr lang="en-GB"/>
          </a:p>
        </p:txBody>
      </p:sp>
    </p:spTree>
    <p:extLst>
      <p:ext uri="{BB962C8B-B14F-4D97-AF65-F5344CB8AC3E}">
        <p14:creationId xmlns:p14="http://schemas.microsoft.com/office/powerpoint/2010/main" val="444928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Using</a:t>
            </a:r>
            <a:r>
              <a:rPr lang="cy-GB" dirty="0"/>
              <a:t> </a:t>
            </a:r>
            <a:r>
              <a:rPr lang="cy-GB" dirty="0" err="1"/>
              <a:t>Flipchart</a:t>
            </a:r>
            <a:r>
              <a:rPr lang="cy-GB" dirty="0"/>
              <a:t>, </a:t>
            </a:r>
            <a:r>
              <a:rPr lang="cy-GB" dirty="0" err="1"/>
              <a:t>in</a:t>
            </a:r>
            <a:r>
              <a:rPr lang="cy-GB" dirty="0"/>
              <a:t> 2 </a:t>
            </a:r>
            <a:r>
              <a:rPr lang="cy-GB" dirty="0" err="1"/>
              <a:t>groups</a:t>
            </a:r>
            <a:r>
              <a:rPr lang="cy-GB" dirty="0"/>
              <a:t>, draw </a:t>
            </a:r>
            <a:r>
              <a:rPr lang="cy-GB" dirty="0" err="1"/>
              <a:t>up</a:t>
            </a:r>
            <a:r>
              <a:rPr lang="cy-GB" dirty="0"/>
              <a:t> 2</a:t>
            </a:r>
            <a:r>
              <a:rPr lang="cy-GB" baseline="0" dirty="0"/>
              <a:t> </a:t>
            </a:r>
            <a:r>
              <a:rPr lang="cy-GB" baseline="0" dirty="0" err="1"/>
              <a:t>columns</a:t>
            </a:r>
            <a:r>
              <a:rPr lang="cy-GB" baseline="0" dirty="0"/>
              <a:t> </a:t>
            </a:r>
            <a:r>
              <a:rPr lang="cy-GB" baseline="0" dirty="0" err="1"/>
              <a:t>and</a:t>
            </a:r>
            <a:r>
              <a:rPr lang="cy-GB" baseline="0" dirty="0"/>
              <a:t> </a:t>
            </a:r>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14</a:t>
            </a:fld>
            <a:endParaRPr lang="en-GB"/>
          </a:p>
        </p:txBody>
      </p:sp>
    </p:spTree>
    <p:extLst>
      <p:ext uri="{BB962C8B-B14F-4D97-AF65-F5344CB8AC3E}">
        <p14:creationId xmlns:p14="http://schemas.microsoft.com/office/powerpoint/2010/main" val="1394324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1" dirty="0"/>
          </a:p>
          <a:p>
            <a:pPr>
              <a:spcBef>
                <a:spcPct val="0"/>
              </a:spcBef>
            </a:pPr>
            <a:r>
              <a:rPr lang="en-GB" sz="1200" b="0" i="0" u="none" strike="noStrike" kern="1200" dirty="0">
                <a:solidFill>
                  <a:schemeClr val="tx1"/>
                </a:solidFill>
                <a:effectLst/>
                <a:latin typeface="+mn-lt"/>
                <a:ea typeface="+mn-ea"/>
                <a:cs typeface="+mn-cs"/>
              </a:rPr>
              <a:t>Marketing Mix. Definition: Marketing Mix is a group of marketing variables that the </a:t>
            </a:r>
            <a:r>
              <a:rPr lang="en-GB" sz="1200" b="1" i="0" u="none" strike="noStrike" kern="1200" dirty="0">
                <a:solidFill>
                  <a:schemeClr val="tx1"/>
                </a:solidFill>
                <a:effectLst/>
                <a:latin typeface="+mn-lt"/>
                <a:ea typeface="+mn-ea"/>
                <a:cs typeface="+mn-cs"/>
              </a:rPr>
              <a:t>firm combines and controls</a:t>
            </a:r>
            <a:r>
              <a:rPr lang="en-GB" sz="1200" b="0" i="0" u="none" strike="noStrike" kern="1200" dirty="0">
                <a:solidFill>
                  <a:schemeClr val="tx1"/>
                </a:solidFill>
                <a:effectLst/>
                <a:latin typeface="+mn-lt"/>
                <a:ea typeface="+mn-ea"/>
                <a:cs typeface="+mn-cs"/>
              </a:rPr>
              <a:t>, to </a:t>
            </a:r>
            <a:r>
              <a:rPr lang="en-GB" sz="1200" b="1" i="0" u="none" strike="noStrike" kern="1200" dirty="0">
                <a:solidFill>
                  <a:schemeClr val="tx1"/>
                </a:solidFill>
                <a:effectLst/>
                <a:latin typeface="+mn-lt"/>
                <a:ea typeface="+mn-ea"/>
                <a:cs typeface="+mn-cs"/>
              </a:rPr>
              <a:t>produce the desired response in the target market</a:t>
            </a:r>
            <a:r>
              <a:rPr lang="en-GB" sz="1200" b="0" i="0" u="none" strike="noStrike" kern="1200" dirty="0">
                <a:solidFill>
                  <a:schemeClr val="tx1"/>
                </a:solidFill>
                <a:effectLst/>
                <a:latin typeface="+mn-lt"/>
                <a:ea typeface="+mn-ea"/>
                <a:cs typeface="+mn-cs"/>
              </a:rPr>
              <a:t>. It is an important marketing tool that comprises of all the elements which influence the demand for the products offered by the firm</a:t>
            </a:r>
          </a:p>
          <a:p>
            <a:pPr>
              <a:spcBef>
                <a:spcPct val="0"/>
              </a:spcBef>
            </a:pPr>
            <a:endParaRPr lang="en-GB" altLang="en-US" b="1" dirty="0"/>
          </a:p>
          <a:p>
            <a:pPr>
              <a:spcBef>
                <a:spcPct val="0"/>
              </a:spcBef>
            </a:pPr>
            <a:r>
              <a:rPr lang="en-GB" altLang="en-US" b="1" dirty="0"/>
              <a:t>Price </a:t>
            </a:r>
            <a:r>
              <a:rPr lang="en-GB" altLang="en-US" dirty="0"/>
              <a:t>is the amount the consumer must exchange to receive the offering . Solomon et al (2009).</a:t>
            </a:r>
          </a:p>
          <a:p>
            <a:pPr>
              <a:spcBef>
                <a:spcPct val="0"/>
              </a:spcBef>
            </a:pPr>
            <a:r>
              <a:rPr lang="en-GB" altLang="en-US" i="1" dirty="0"/>
              <a:t>The company’s goal in terms of price is really to reduce costs through improving manufacturing and efficiency, and most importantly the marketer needs to increase the perceived value of the benefits of its products and services to the buyer or consumer</a:t>
            </a:r>
          </a:p>
          <a:p>
            <a:pPr>
              <a:spcBef>
                <a:spcPct val="0"/>
              </a:spcBef>
            </a:pPr>
            <a:endParaRPr lang="en-GB" altLang="en-US" i="1" dirty="0"/>
          </a:p>
          <a:p>
            <a:pPr>
              <a:spcBef>
                <a:spcPct val="0"/>
              </a:spcBef>
            </a:pPr>
            <a:r>
              <a:rPr lang="en-GB" altLang="en-US" b="1" dirty="0"/>
              <a:t>Place </a:t>
            </a:r>
            <a:r>
              <a:rPr lang="en-GB" altLang="en-US" dirty="0"/>
              <a:t>includes company activities that make the product available to target consumers. Kotler and Armstrong (2010).</a:t>
            </a:r>
          </a:p>
          <a:p>
            <a:pPr>
              <a:spcBef>
                <a:spcPct val="0"/>
              </a:spcBef>
            </a:pPr>
            <a:r>
              <a:rPr lang="en-GB" altLang="en-US" i="1" dirty="0"/>
              <a:t>Place is also known as channel, distribution, or intermediary. It is the mechanism through which goods and/or services are moved from the manufacturer/ service provider to the user or consumer</a:t>
            </a:r>
          </a:p>
          <a:p>
            <a:pPr>
              <a:spcBef>
                <a:spcPct val="0"/>
              </a:spcBef>
            </a:pPr>
            <a:endParaRPr lang="en-GB" altLang="en-US" i="1" dirty="0"/>
          </a:p>
          <a:p>
            <a:pPr>
              <a:spcBef>
                <a:spcPct val="0"/>
              </a:spcBef>
            </a:pPr>
            <a:r>
              <a:rPr lang="en-GB" altLang="en-US" b="1" dirty="0"/>
              <a:t>Product </a:t>
            </a:r>
            <a:r>
              <a:rPr lang="en-GB" altLang="en-US" dirty="0"/>
              <a:t>means the goods-and-services combination the company offers to the target market. Kotler and Armstrong (2010).</a:t>
            </a:r>
          </a:p>
          <a:p>
            <a:pPr>
              <a:spcBef>
                <a:spcPct val="0"/>
              </a:spcBef>
            </a:pPr>
            <a:r>
              <a:rPr lang="en-GB" altLang="en-US" i="1" dirty="0"/>
              <a:t>For many a product is simply the tangible, physical item that we buy or sell. You can also think of the product as intangible i.e. a service.</a:t>
            </a:r>
          </a:p>
          <a:p>
            <a:pPr>
              <a:spcBef>
                <a:spcPct val="0"/>
              </a:spcBef>
            </a:pPr>
            <a:endParaRPr lang="en-GB" altLang="en-US" i="1" dirty="0"/>
          </a:p>
          <a:p>
            <a:pPr>
              <a:spcBef>
                <a:spcPct val="0"/>
              </a:spcBef>
            </a:pPr>
            <a:r>
              <a:rPr lang="en-GB" altLang="en-US" b="1" dirty="0"/>
              <a:t>Promotion </a:t>
            </a:r>
            <a:r>
              <a:rPr lang="en-GB" altLang="en-US" dirty="0"/>
              <a:t>includes all of the activities marketers undertake to inform consumers about their products and to encourage potential customers to buy these products. Solomon et al (2009).</a:t>
            </a:r>
          </a:p>
          <a:p>
            <a:pPr>
              <a:spcBef>
                <a:spcPct val="0"/>
              </a:spcBef>
            </a:pPr>
            <a:r>
              <a:rPr lang="en-GB" altLang="en-US" i="1" dirty="0"/>
              <a:t>Promotion includes all of the tools available to the marketer for marketing communication. </a:t>
            </a:r>
          </a:p>
          <a:p>
            <a:pPr>
              <a:spcBef>
                <a:spcPct val="0"/>
              </a:spcBef>
            </a:pPr>
            <a:endParaRPr lang="en-GB" altLang="en-US" i="1" dirty="0"/>
          </a:p>
          <a:p>
            <a:pPr>
              <a:spcBef>
                <a:spcPct val="0"/>
              </a:spcBef>
            </a:pPr>
            <a:r>
              <a:rPr lang="en-GB" altLang="en-US" b="1" dirty="0"/>
              <a:t>Process </a:t>
            </a:r>
            <a:r>
              <a:rPr lang="en-GB" altLang="en-US" dirty="0"/>
              <a:t>is) . . . The actual procedures, mechanisms, and flow of activities by which the service is delivered – this service delivery and operating systems. </a:t>
            </a:r>
          </a:p>
          <a:p>
            <a:pPr>
              <a:spcBef>
                <a:spcPct val="0"/>
              </a:spcBef>
            </a:pPr>
            <a:r>
              <a:rPr lang="en-GB" altLang="en-US" dirty="0"/>
              <a:t>Zeithaml et al (2008).</a:t>
            </a:r>
          </a:p>
          <a:p>
            <a:pPr>
              <a:spcBef>
                <a:spcPct val="0"/>
              </a:spcBef>
            </a:pPr>
            <a:r>
              <a:rPr lang="en-GB" altLang="en-US" i="1" dirty="0"/>
              <a:t>However in reality it is more about the customer interface between the business and consumer and how they deal with each other in a series of steps in stages, i.e. throughout the process</a:t>
            </a:r>
          </a:p>
          <a:p>
            <a:pPr>
              <a:spcBef>
                <a:spcPct val="0"/>
              </a:spcBef>
            </a:pPr>
            <a:endParaRPr lang="en-GB" altLang="en-US" i="1" dirty="0"/>
          </a:p>
          <a:p>
            <a:pPr>
              <a:spcBef>
                <a:spcPct val="0"/>
              </a:spcBef>
            </a:pPr>
            <a:r>
              <a:rPr lang="en-GB" altLang="en-US" b="1" dirty="0"/>
              <a:t>Physical evidence </a:t>
            </a:r>
            <a:r>
              <a:rPr lang="en-GB" altLang="en-US" dirty="0"/>
              <a:t>is) . . . The environment in which the service is delivered, and where the firm and customer interact, and any tangible components that facilitate performance or communication of the service.  Zeithaml et al (2008 )</a:t>
            </a:r>
          </a:p>
          <a:p>
            <a:pPr>
              <a:spcBef>
                <a:spcPct val="0"/>
              </a:spcBef>
            </a:pPr>
            <a:r>
              <a:rPr lang="en-GB" altLang="en-US" i="1" dirty="0"/>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a:spcBef>
                <a:spcPct val="0"/>
              </a:spcBef>
            </a:pPr>
            <a:endParaRPr lang="en-GB" altLang="en-US" i="1" dirty="0"/>
          </a:p>
          <a:p>
            <a:pPr>
              <a:spcBef>
                <a:spcPct val="0"/>
              </a:spcBef>
            </a:pPr>
            <a:r>
              <a:rPr lang="en-GB" altLang="en-US" b="1" dirty="0"/>
              <a:t>(People </a:t>
            </a:r>
            <a:r>
              <a:rPr lang="en-GB" altLang="en-US" dirty="0"/>
              <a:t>are) . . . All human actors who play a part in service delivery and thus influence the buyers' perceptions; namely, the firm's personnel, the customer, and other customers in the service environment. Zeithaml et al (2008).</a:t>
            </a:r>
          </a:p>
          <a:p>
            <a:pPr>
              <a:spcBef>
                <a:spcPct val="0"/>
              </a:spcBef>
            </a:pPr>
            <a:r>
              <a:rPr lang="en-GB" altLang="en-US" i="1" dirty="0"/>
              <a:t>People are the most important element of any service or experience. Services tend to be produced and consumed at the same moment, and aspects of the customer experience are altered to meet the individual needs of the person consuming it.</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6C2F74DF-2F67-4E07-8028-9DD11EC9A738}" type="slidenum">
              <a:rPr lang="en-GB" altLang="en-US">
                <a:latin typeface="Calibri" pitchFamily="34" charset="0"/>
              </a:rPr>
              <a:pPr fontAlgn="base">
                <a:spcBef>
                  <a:spcPct val="0"/>
                </a:spcBef>
                <a:spcAft>
                  <a:spcPct val="0"/>
                </a:spcAft>
              </a:pPr>
              <a:t>15</a:t>
            </a:fld>
            <a:endParaRPr lang="en-GB" altLang="en-US">
              <a:latin typeface="Calibri" pitchFamily="34" charset="0"/>
            </a:endParaRPr>
          </a:p>
        </p:txBody>
      </p:sp>
    </p:spTree>
    <p:extLst>
      <p:ext uri="{BB962C8B-B14F-4D97-AF65-F5344CB8AC3E}">
        <p14:creationId xmlns:p14="http://schemas.microsoft.com/office/powerpoint/2010/main" val="5375371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16</a:t>
            </a:fld>
            <a:endParaRPr lang="en-GB"/>
          </a:p>
        </p:txBody>
      </p:sp>
    </p:spTree>
    <p:extLst>
      <p:ext uri="{BB962C8B-B14F-4D97-AF65-F5344CB8AC3E}">
        <p14:creationId xmlns:p14="http://schemas.microsoft.com/office/powerpoint/2010/main" val="1653384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Sources of information for competitor analysis</a:t>
            </a:r>
          </a:p>
          <a:p>
            <a:pPr>
              <a:spcBef>
                <a:spcPct val="0"/>
              </a:spcBef>
            </a:pPr>
            <a:endParaRPr lang="en-GB" altLang="en-US"/>
          </a:p>
          <a:p>
            <a:pPr>
              <a:spcBef>
                <a:spcPct val="0"/>
              </a:spcBef>
            </a:pPr>
            <a:r>
              <a:rPr lang="en-GB" altLang="en-US"/>
              <a:t>Davidson (1997) described how the sources of competitor information can be neatly grouped into three categories:</a:t>
            </a:r>
          </a:p>
          <a:p>
            <a:pPr>
              <a:spcBef>
                <a:spcPct val="0"/>
              </a:spcBef>
            </a:pPr>
            <a:endParaRPr lang="en-GB" altLang="en-US"/>
          </a:p>
          <a:p>
            <a:pPr>
              <a:spcBef>
                <a:spcPct val="0"/>
              </a:spcBef>
            </a:pPr>
            <a:r>
              <a:rPr lang="en-GB" altLang="en-US"/>
              <a:t>• Recorded data: this is easily available in published form either internally or externally. Good examples include competitor annual reports and product brochures;</a:t>
            </a:r>
          </a:p>
          <a:p>
            <a:pPr>
              <a:spcBef>
                <a:spcPct val="0"/>
              </a:spcBef>
            </a:pPr>
            <a:endParaRPr lang="en-GB" altLang="en-US"/>
          </a:p>
          <a:p>
            <a:pPr>
              <a:spcBef>
                <a:spcPct val="0"/>
              </a:spcBef>
            </a:pPr>
            <a:r>
              <a:rPr lang="en-GB" altLang="en-US"/>
              <a:t>• Observable data: this has to be actively sought and often assembled from several sources. A good example is competitor pricing;</a:t>
            </a:r>
          </a:p>
          <a:p>
            <a:pPr>
              <a:spcBef>
                <a:spcPct val="0"/>
              </a:spcBef>
            </a:pPr>
            <a:endParaRPr lang="en-GB" altLang="en-US"/>
          </a:p>
          <a:p>
            <a:pPr>
              <a:spcBef>
                <a:spcPct val="0"/>
              </a:spcBef>
            </a:pPr>
            <a:r>
              <a:rPr lang="en-GB" altLang="en-US"/>
              <a:t>• Opportunistic data: to get hold of this kind of data requires a lot of planning and organisation. Much of it is “anecdotal”, coming from discussions with suppliers, customers and, perhaps, previous management of competitors.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386334A2-0FCC-4746-BD96-6CB4BD2124D4}" type="slidenum">
              <a:rPr lang="en-GB" altLang="en-US">
                <a:latin typeface="Calibri" pitchFamily="34" charset="0"/>
              </a:rPr>
              <a:pPr fontAlgn="base">
                <a:spcBef>
                  <a:spcPct val="0"/>
                </a:spcBef>
                <a:spcAft>
                  <a:spcPct val="0"/>
                </a:spcAft>
              </a:pPr>
              <a:t>17</a:t>
            </a:fld>
            <a:endParaRPr lang="en-GB" altLang="en-US">
              <a:latin typeface="Calibri" pitchFamily="34" charset="0"/>
            </a:endParaRPr>
          </a:p>
        </p:txBody>
      </p:sp>
    </p:spTree>
    <p:extLst>
      <p:ext uri="{BB962C8B-B14F-4D97-AF65-F5344CB8AC3E}">
        <p14:creationId xmlns:p14="http://schemas.microsoft.com/office/powerpoint/2010/main" val="7530342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18</a:t>
            </a:fld>
            <a:endParaRPr lang="en-GB"/>
          </a:p>
        </p:txBody>
      </p:sp>
    </p:spTree>
    <p:extLst>
      <p:ext uri="{BB962C8B-B14F-4D97-AF65-F5344CB8AC3E}">
        <p14:creationId xmlns:p14="http://schemas.microsoft.com/office/powerpoint/2010/main" val="42744275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23/07/2025</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25204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23/07/2025</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72377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23/07/2025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58455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23/07/2025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0936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23/07/2025</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904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23/07/2025</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5773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23/07/2025</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2505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23/07/2025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4988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23/07/2025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5117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23/07/2025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442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23/07/2025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1327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23/07/2025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63677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6.xml"/><Relationship Id="rId1" Type="http://schemas.openxmlformats.org/officeDocument/2006/relationships/video" Target="https://www.youtube.com/embed/pxcNVrwkroU"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5R_vYnQBfm4" TargetMode="External"/><Relationship Id="rId5" Type="http://schemas.openxmlformats.org/officeDocument/2006/relationships/image" Target="../media/image5.png"/><Relationship Id="rId4" Type="http://schemas.openxmlformats.org/officeDocument/2006/relationships/image" Target="../media/image3.jpe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BMSW4011</a:t>
            </a:r>
            <a:endParaRPr lang="en-GB" dirty="0"/>
          </a:p>
        </p:txBody>
      </p:sp>
      <p:sp>
        <p:nvSpPr>
          <p:cNvPr id="3" name="Subtitle 2"/>
          <p:cNvSpPr>
            <a:spLocks noGrp="1"/>
          </p:cNvSpPr>
          <p:nvPr>
            <p:ph type="subTitle" idx="1"/>
          </p:nvPr>
        </p:nvSpPr>
        <p:spPr/>
        <p:txBody>
          <a:bodyPr>
            <a:normAutofit/>
          </a:bodyPr>
          <a:lstStyle/>
          <a:p>
            <a:r>
              <a:rPr lang="en-GB" dirty="0"/>
              <a:t>Managing Enterprise</a:t>
            </a:r>
          </a:p>
          <a:p>
            <a:r>
              <a:rPr lang="en-GB" dirty="0"/>
              <a:t>Mel Squire</a:t>
            </a:r>
          </a:p>
          <a:p>
            <a:endParaRPr lang="en-GB" dirty="0"/>
          </a:p>
          <a:p>
            <a:endParaRPr lang="en-GB" dirty="0"/>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609D8-F2F3-1B96-9CB4-BA4B366AC6B5}"/>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10BE1498-F3EC-02D5-3B58-1462C4419D47}"/>
              </a:ext>
            </a:extLst>
          </p:cNvPr>
          <p:cNvSpPr>
            <a:spLocks noGrp="1"/>
          </p:cNvSpPr>
          <p:nvPr>
            <p:ph idx="1"/>
          </p:nvPr>
        </p:nvSpPr>
        <p:spPr/>
        <p:txBody>
          <a:bodyPr>
            <a:normAutofit/>
          </a:bodyPr>
          <a:lstStyle/>
          <a:p>
            <a:r>
              <a:rPr lang="en-GB" dirty="0"/>
              <a:t>Identify and discuss specific elements of a marketing plan</a:t>
            </a:r>
          </a:p>
          <a:p>
            <a:r>
              <a:rPr lang="en-GB" dirty="0"/>
              <a:t>Examine market segmentation, target market and market positioning.</a:t>
            </a:r>
          </a:p>
          <a:p>
            <a:r>
              <a:rPr lang="en-GB" dirty="0"/>
              <a:t>Explore cost strategies</a:t>
            </a:r>
          </a:p>
          <a:p>
            <a:r>
              <a:rPr lang="en-GB" dirty="0"/>
              <a:t>7 P’s marketing Mix</a:t>
            </a:r>
          </a:p>
          <a:p>
            <a:r>
              <a:rPr lang="en-GB" dirty="0"/>
              <a:t>Competitor Analysis</a:t>
            </a:r>
          </a:p>
          <a:p>
            <a:pPr marL="0" indent="0">
              <a:buNone/>
            </a:pPr>
            <a:endParaRPr lang="en-GB" dirty="0"/>
          </a:p>
        </p:txBody>
      </p:sp>
    </p:spTree>
    <p:extLst>
      <p:ext uri="{BB962C8B-B14F-4D97-AF65-F5344CB8AC3E}">
        <p14:creationId xmlns:p14="http://schemas.microsoft.com/office/powerpoint/2010/main" val="2877159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Elements of a marketing plan</a:t>
            </a:r>
          </a:p>
        </p:txBody>
      </p:sp>
      <p:sp>
        <p:nvSpPr>
          <p:cNvPr id="3" name="Content Placeholder 2"/>
          <p:cNvSpPr>
            <a:spLocks noGrp="1"/>
          </p:cNvSpPr>
          <p:nvPr>
            <p:ph idx="1"/>
          </p:nvPr>
        </p:nvSpPr>
        <p:spPr/>
        <p:txBody>
          <a:bodyPr>
            <a:normAutofit fontScale="92500" lnSpcReduction="20000"/>
          </a:bodyPr>
          <a:lstStyle/>
          <a:p>
            <a:r>
              <a:rPr lang="en-GB" altLang="en-US" dirty="0"/>
              <a:t>Know your market and its customers</a:t>
            </a:r>
          </a:p>
          <a:p>
            <a:r>
              <a:rPr lang="en-GB" altLang="en-US" dirty="0"/>
              <a:t>PEST Analysis</a:t>
            </a:r>
          </a:p>
          <a:p>
            <a:r>
              <a:rPr lang="en-GB" altLang="en-US" dirty="0"/>
              <a:t>Segmentation </a:t>
            </a:r>
          </a:p>
          <a:p>
            <a:r>
              <a:rPr lang="en-GB" altLang="en-US" dirty="0"/>
              <a:t>Targeting</a:t>
            </a:r>
          </a:p>
          <a:p>
            <a:r>
              <a:rPr lang="en-GB" altLang="en-US" dirty="0"/>
              <a:t>Positioning</a:t>
            </a:r>
          </a:p>
          <a:p>
            <a:r>
              <a:rPr lang="en-GB" altLang="en-US" dirty="0"/>
              <a:t>SMART objectives</a:t>
            </a:r>
          </a:p>
          <a:p>
            <a:r>
              <a:rPr lang="en-GB" altLang="en-US" dirty="0"/>
              <a:t>7Ps </a:t>
            </a:r>
          </a:p>
          <a:p>
            <a:r>
              <a:rPr lang="en-GB" altLang="en-US" dirty="0"/>
              <a:t>Competitor analysis</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68206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63150-4606-40B2-9507-3A7F487C3B96}"/>
              </a:ext>
            </a:extLst>
          </p:cNvPr>
          <p:cNvSpPr>
            <a:spLocks noGrp="1"/>
          </p:cNvSpPr>
          <p:nvPr>
            <p:ph type="title"/>
          </p:nvPr>
        </p:nvSpPr>
        <p:spPr>
          <a:xfrm>
            <a:off x="381000" y="1345223"/>
            <a:ext cx="10972800" cy="4273061"/>
          </a:xfrm>
        </p:spPr>
        <p:txBody>
          <a:bodyPr>
            <a:normAutofit/>
          </a:bodyPr>
          <a:lstStyle/>
          <a:p>
            <a:pPr algn="l"/>
            <a:r>
              <a:rPr lang="en-GB" sz="3200" b="1" dirty="0"/>
              <a:t>PEST</a:t>
            </a:r>
            <a:r>
              <a:rPr lang="en-GB" sz="3200" dirty="0"/>
              <a:t> is an acronym for Political, Economic, Social and Technological. </a:t>
            </a:r>
            <a:br>
              <a:rPr lang="en-GB" sz="3200" dirty="0"/>
            </a:br>
            <a:r>
              <a:rPr lang="en-GB" sz="3200" dirty="0"/>
              <a:t>This </a:t>
            </a:r>
            <a:r>
              <a:rPr lang="en-GB" sz="3200" b="1" dirty="0"/>
              <a:t>analysis</a:t>
            </a:r>
            <a:r>
              <a:rPr lang="en-GB" sz="3200" dirty="0"/>
              <a:t> is used to assess these four external factors in relation to your business situation. </a:t>
            </a:r>
            <a:br>
              <a:rPr lang="en-GB" sz="3200" dirty="0"/>
            </a:br>
            <a:r>
              <a:rPr lang="en-GB" sz="3200" dirty="0"/>
              <a:t>Basically, a </a:t>
            </a:r>
            <a:r>
              <a:rPr lang="en-GB" sz="3200" b="1" dirty="0"/>
              <a:t>PEST analysis</a:t>
            </a:r>
            <a:r>
              <a:rPr lang="en-GB" sz="3200" dirty="0"/>
              <a:t> helps you determine how these factors will affect the performance and activities of your business in the long-term.</a:t>
            </a:r>
          </a:p>
        </p:txBody>
      </p:sp>
      <p:sp>
        <p:nvSpPr>
          <p:cNvPr id="3" name="Title 1">
            <a:extLst>
              <a:ext uri="{FF2B5EF4-FFF2-40B4-BE49-F238E27FC236}">
                <a16:creationId xmlns:a16="http://schemas.microsoft.com/office/drawing/2014/main" id="{49D52D48-1CF3-40ED-8F65-BCEF18BCF1A2}"/>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Let’s remind ourselves…PEST Analysis</a:t>
            </a:r>
          </a:p>
        </p:txBody>
      </p:sp>
    </p:spTree>
    <p:extLst>
      <p:ext uri="{BB962C8B-B14F-4D97-AF65-F5344CB8AC3E}">
        <p14:creationId xmlns:p14="http://schemas.microsoft.com/office/powerpoint/2010/main" val="2972629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369791" y="517565"/>
            <a:ext cx="4190998" cy="1200329"/>
          </a:xfrm>
          <a:prstGeom prst="rect">
            <a:avLst/>
          </a:prstGeom>
        </p:spPr>
        <p:txBody>
          <a:bodyPr wrap="square">
            <a:spAutoFit/>
          </a:bodyPr>
          <a:lstStyle/>
          <a:p>
            <a:pPr algn="just"/>
            <a:r>
              <a:rPr lang="en-GB" dirty="0">
                <a:solidFill>
                  <a:srgbClr val="222222"/>
                </a:solidFill>
                <a:latin typeface="&amp;quot"/>
              </a:rPr>
              <a:t>For example, if you do not take social factors into account, you can lose sales, face legal issues, and worse still, offend your customers. </a:t>
            </a:r>
            <a:endParaRPr lang="en-GB" b="0" i="0" u="none" strike="noStrike" dirty="0">
              <a:solidFill>
                <a:srgbClr val="222222"/>
              </a:solidFill>
              <a:effectLst/>
              <a:latin typeface="&amp;quot"/>
            </a:endParaRPr>
          </a:p>
        </p:txBody>
      </p:sp>
      <p:sp>
        <p:nvSpPr>
          <p:cNvPr id="4" name="Rectangle 3"/>
          <p:cNvSpPr/>
          <p:nvPr/>
        </p:nvSpPr>
        <p:spPr>
          <a:xfrm>
            <a:off x="318448" y="86678"/>
            <a:ext cx="6096000" cy="1631216"/>
          </a:xfrm>
          <a:prstGeom prst="rect">
            <a:avLst/>
          </a:prstGeom>
        </p:spPr>
        <p:txBody>
          <a:bodyPr>
            <a:spAutoFit/>
          </a:bodyPr>
          <a:lstStyle/>
          <a:p>
            <a:pPr algn="just"/>
            <a:r>
              <a:rPr lang="en-GB" sz="2000" dirty="0">
                <a:solidFill>
                  <a:srgbClr val="222222"/>
                </a:solidFill>
                <a:latin typeface="&amp;quot"/>
              </a:rPr>
              <a:t>While PEST only takes external factors into account, it offers crucial contributions to a company’s marketing efforts (i.e. if we believe marketing to encompass virtually everything that happens between the business and the customer).</a:t>
            </a:r>
          </a:p>
        </p:txBody>
      </p:sp>
      <p:sp>
        <p:nvSpPr>
          <p:cNvPr id="5" name="Rectangle 4"/>
          <p:cNvSpPr/>
          <p:nvPr/>
        </p:nvSpPr>
        <p:spPr>
          <a:xfrm>
            <a:off x="441278" y="1817638"/>
            <a:ext cx="6096000" cy="3785652"/>
          </a:xfrm>
          <a:prstGeom prst="rect">
            <a:avLst/>
          </a:prstGeom>
        </p:spPr>
        <p:txBody>
          <a:bodyPr>
            <a:spAutoFit/>
          </a:bodyPr>
          <a:lstStyle/>
          <a:p>
            <a:pPr algn="just"/>
            <a:r>
              <a:rPr lang="en-GB" sz="2400" dirty="0">
                <a:solidFill>
                  <a:srgbClr val="222222"/>
                </a:solidFill>
                <a:latin typeface="&amp;quot"/>
              </a:rPr>
              <a:t>A case in point is Pepsi. When the global brand opened shop in China, they used the Slogan </a:t>
            </a:r>
            <a:r>
              <a:rPr lang="en-GB" sz="2400" b="1" dirty="0">
                <a:solidFill>
                  <a:srgbClr val="222222"/>
                </a:solidFill>
                <a:latin typeface="&amp;quot"/>
              </a:rPr>
              <a:t>‘Pepsi brings you back to life’ </a:t>
            </a:r>
            <a:r>
              <a:rPr lang="en-GB" sz="2400" dirty="0">
                <a:solidFill>
                  <a:srgbClr val="222222"/>
                </a:solidFill>
                <a:latin typeface="&amp;quot"/>
              </a:rPr>
              <a:t>which actually translated to </a:t>
            </a:r>
            <a:r>
              <a:rPr lang="en-GB" sz="2400" b="1" dirty="0">
                <a:solidFill>
                  <a:srgbClr val="222222"/>
                </a:solidFill>
                <a:latin typeface="&amp;quot"/>
              </a:rPr>
              <a:t>‘Pepsi brings your ancestors back from the grave’!</a:t>
            </a:r>
          </a:p>
          <a:p>
            <a:pPr algn="just"/>
            <a:r>
              <a:rPr lang="en-GB" sz="2400" dirty="0">
                <a:solidFill>
                  <a:srgbClr val="222222"/>
                </a:solidFill>
                <a:latin typeface="&amp;quot"/>
              </a:rPr>
              <a:t>Not to mention, if you fail to use modern digital marketing techniques (such as mobile optimization and whiteboard animation), you will lose a hefty part of your clients to competitors.</a:t>
            </a:r>
          </a:p>
        </p:txBody>
      </p:sp>
      <p:pic>
        <p:nvPicPr>
          <p:cNvPr id="6" name="Picture 5"/>
          <p:cNvPicPr>
            <a:picLocks noChangeAspect="1"/>
          </p:cNvPicPr>
          <p:nvPr/>
        </p:nvPicPr>
        <p:blipFill>
          <a:blip r:embed="rId2"/>
          <a:stretch>
            <a:fillRect/>
          </a:stretch>
        </p:blipFill>
        <p:spPr>
          <a:xfrm>
            <a:off x="8719781" y="2755711"/>
            <a:ext cx="2943366" cy="2943366"/>
          </a:xfrm>
          <a:prstGeom prst="rect">
            <a:avLst/>
          </a:prstGeom>
        </p:spPr>
      </p:pic>
    </p:spTree>
    <p:extLst>
      <p:ext uri="{BB962C8B-B14F-4D97-AF65-F5344CB8AC3E}">
        <p14:creationId xmlns:p14="http://schemas.microsoft.com/office/powerpoint/2010/main" val="194537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a:t>What</a:t>
            </a:r>
            <a:r>
              <a:rPr lang="cy-GB" dirty="0"/>
              <a:t> is </a:t>
            </a:r>
            <a:r>
              <a:rPr lang="cy-GB" dirty="0" err="1"/>
              <a:t>Market</a:t>
            </a:r>
            <a:r>
              <a:rPr lang="cy-GB" dirty="0"/>
              <a:t> </a:t>
            </a:r>
            <a:r>
              <a:rPr lang="cy-GB" dirty="0" err="1"/>
              <a:t>Segmentation</a:t>
            </a:r>
            <a:r>
              <a:rPr lang="cy-GB" dirty="0"/>
              <a:t>?</a:t>
            </a:r>
            <a:endParaRPr lang="en-GB" dirty="0"/>
          </a:p>
        </p:txBody>
      </p:sp>
      <p:pic>
        <p:nvPicPr>
          <p:cNvPr id="3" name="pxcNVrwkroU"/>
          <p:cNvPicPr>
            <a:picLocks noRot="1" noChangeAspect="1"/>
          </p:cNvPicPr>
          <p:nvPr>
            <a:videoFile r:link="rId1"/>
          </p:nvPr>
        </p:nvPicPr>
        <p:blipFill>
          <a:blip r:embed="rId3"/>
          <a:stretch>
            <a:fillRect/>
          </a:stretch>
        </p:blipFill>
        <p:spPr>
          <a:xfrm>
            <a:off x="3315269" y="1858015"/>
            <a:ext cx="5334379" cy="3000588"/>
          </a:xfrm>
          <a:prstGeom prst="rect">
            <a:avLst/>
          </a:prstGeom>
        </p:spPr>
      </p:pic>
    </p:spTree>
    <p:extLst>
      <p:ext uri="{BB962C8B-B14F-4D97-AF65-F5344CB8AC3E}">
        <p14:creationId xmlns:p14="http://schemas.microsoft.com/office/powerpoint/2010/main" val="2908790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238" y="274638"/>
            <a:ext cx="11169162" cy="1143000"/>
          </a:xfrm>
        </p:spPr>
        <p:txBody>
          <a:bodyPr>
            <a:normAutofit/>
          </a:bodyPr>
          <a:lstStyle/>
          <a:p>
            <a:pPr algn="l">
              <a:defRPr/>
            </a:pPr>
            <a:r>
              <a:rPr lang="en-GB" sz="3600" b="1" dirty="0"/>
              <a:t>The benefits of market segmentation</a:t>
            </a:r>
          </a:p>
        </p:txBody>
      </p:sp>
      <p:pic>
        <p:nvPicPr>
          <p:cNvPr id="2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413238" y="1330657"/>
            <a:ext cx="10904561" cy="6832640"/>
          </a:xfrm>
          <a:prstGeom prst="rect">
            <a:avLst/>
          </a:prstGeom>
          <a:noFill/>
        </p:spPr>
        <p:txBody>
          <a:bodyPr wrap="square" rtlCol="0">
            <a:spAutoFit/>
          </a:bodyPr>
          <a:lstStyle/>
          <a:p>
            <a:pPr marL="342900" indent="-342900">
              <a:buFont typeface="+mj-lt"/>
              <a:buAutoNum type="arabicPeriod"/>
            </a:pPr>
            <a:r>
              <a:rPr lang="cy-GB" sz="2400" dirty="0" err="1"/>
              <a:t>Determining</a:t>
            </a:r>
            <a:r>
              <a:rPr lang="cy-GB" sz="2400" dirty="0"/>
              <a:t> </a:t>
            </a:r>
            <a:r>
              <a:rPr lang="cy-GB" sz="2400" dirty="0" err="1"/>
              <a:t>market</a:t>
            </a:r>
            <a:r>
              <a:rPr lang="cy-GB" sz="2400" dirty="0"/>
              <a:t> </a:t>
            </a:r>
            <a:r>
              <a:rPr lang="cy-GB" sz="2400" dirty="0" err="1"/>
              <a:t>opportunities</a:t>
            </a:r>
            <a:endParaRPr lang="cy-GB" sz="2400" dirty="0"/>
          </a:p>
          <a:p>
            <a:pPr marL="342900" indent="-342900">
              <a:buFont typeface="+mj-lt"/>
              <a:buAutoNum type="arabicPeriod"/>
            </a:pPr>
            <a:r>
              <a:rPr lang="cy-GB" sz="2400" dirty="0" err="1"/>
              <a:t>Adjustments</a:t>
            </a:r>
            <a:r>
              <a:rPr lang="cy-GB" sz="2400" dirty="0"/>
              <a:t> </a:t>
            </a:r>
            <a:r>
              <a:rPr lang="cy-GB" sz="2400" dirty="0" err="1"/>
              <a:t>in</a:t>
            </a:r>
            <a:r>
              <a:rPr lang="cy-GB" sz="2400" dirty="0"/>
              <a:t> </a:t>
            </a:r>
            <a:r>
              <a:rPr lang="cy-GB" sz="2400" dirty="0" err="1"/>
              <a:t>Marketing</a:t>
            </a:r>
            <a:r>
              <a:rPr lang="cy-GB" sz="2400" dirty="0"/>
              <a:t> </a:t>
            </a:r>
            <a:r>
              <a:rPr lang="cy-GB" sz="2400" dirty="0" err="1"/>
              <a:t>appeal</a:t>
            </a:r>
            <a:endParaRPr lang="cy-GB" sz="2400" dirty="0"/>
          </a:p>
          <a:p>
            <a:pPr marL="342900" indent="-342900">
              <a:buFont typeface="+mj-lt"/>
              <a:buAutoNum type="arabicPeriod"/>
            </a:pPr>
            <a:r>
              <a:rPr lang="cy-GB" sz="2400" dirty="0" err="1"/>
              <a:t>Developing</a:t>
            </a:r>
            <a:r>
              <a:rPr lang="cy-GB" sz="2400" dirty="0"/>
              <a:t> </a:t>
            </a:r>
            <a:r>
              <a:rPr lang="cy-GB" sz="2400" dirty="0" err="1"/>
              <a:t>marketing</a:t>
            </a:r>
            <a:r>
              <a:rPr lang="cy-GB" sz="2400" dirty="0"/>
              <a:t> </a:t>
            </a:r>
            <a:r>
              <a:rPr lang="cy-GB" sz="2400" dirty="0" err="1"/>
              <a:t>programmes</a:t>
            </a:r>
            <a:endParaRPr lang="cy-GB" sz="2400" dirty="0"/>
          </a:p>
          <a:p>
            <a:pPr marL="342900" indent="-342900">
              <a:buFont typeface="+mj-lt"/>
              <a:buAutoNum type="arabicPeriod"/>
            </a:pPr>
            <a:r>
              <a:rPr lang="cy-GB" sz="2400" dirty="0" err="1"/>
              <a:t>Designing</a:t>
            </a:r>
            <a:r>
              <a:rPr lang="cy-GB" sz="2400" dirty="0"/>
              <a:t> a </a:t>
            </a:r>
            <a:r>
              <a:rPr lang="cy-GB" sz="2400" dirty="0" err="1"/>
              <a:t>product</a:t>
            </a:r>
            <a:endParaRPr lang="cy-GB" sz="2400" dirty="0"/>
          </a:p>
          <a:p>
            <a:pPr marL="342900" indent="-342900">
              <a:buFont typeface="+mj-lt"/>
              <a:buAutoNum type="arabicPeriod"/>
            </a:pPr>
            <a:r>
              <a:rPr lang="cy-GB" sz="2400" dirty="0" err="1"/>
              <a:t>Media</a:t>
            </a:r>
            <a:r>
              <a:rPr lang="cy-GB" sz="2400" dirty="0"/>
              <a:t> </a:t>
            </a:r>
            <a:r>
              <a:rPr lang="cy-GB" sz="2400" dirty="0" err="1"/>
              <a:t>Selection</a:t>
            </a:r>
            <a:endParaRPr lang="cy-GB" sz="2400" dirty="0"/>
          </a:p>
          <a:p>
            <a:pPr marL="342900" indent="-342900">
              <a:buFont typeface="+mj-lt"/>
              <a:buAutoNum type="arabicPeriod"/>
            </a:pPr>
            <a:r>
              <a:rPr lang="cy-GB" sz="2400" dirty="0" err="1"/>
              <a:t>Timing</a:t>
            </a:r>
            <a:r>
              <a:rPr lang="cy-GB" sz="2400" dirty="0"/>
              <a:t> of </a:t>
            </a:r>
            <a:r>
              <a:rPr lang="cy-GB" sz="2400" dirty="0" err="1"/>
              <a:t>marketing</a:t>
            </a:r>
            <a:r>
              <a:rPr lang="cy-GB" sz="2400" dirty="0"/>
              <a:t> </a:t>
            </a:r>
            <a:r>
              <a:rPr lang="cy-GB" sz="2400" dirty="0" err="1"/>
              <a:t>efforts</a:t>
            </a:r>
            <a:endParaRPr lang="cy-GB" sz="2400" dirty="0"/>
          </a:p>
          <a:p>
            <a:pPr marL="342900" indent="-342900">
              <a:buFont typeface="+mj-lt"/>
              <a:buAutoNum type="arabicPeriod"/>
            </a:pPr>
            <a:r>
              <a:rPr lang="cy-GB" sz="2400" dirty="0" err="1"/>
              <a:t>Efficient</a:t>
            </a:r>
            <a:r>
              <a:rPr lang="cy-GB" sz="2400" dirty="0"/>
              <a:t> </a:t>
            </a:r>
            <a:r>
              <a:rPr lang="cy-GB" sz="2400" dirty="0" err="1"/>
              <a:t>use</a:t>
            </a:r>
            <a:r>
              <a:rPr lang="cy-GB" sz="2400" dirty="0"/>
              <a:t> of Resources</a:t>
            </a:r>
          </a:p>
          <a:p>
            <a:pPr marL="342900" indent="-342900">
              <a:buFont typeface="+mj-lt"/>
              <a:buAutoNum type="arabicPeriod"/>
            </a:pPr>
            <a:r>
              <a:rPr lang="cy-GB" sz="2400" dirty="0" err="1"/>
              <a:t>Better</a:t>
            </a:r>
            <a:r>
              <a:rPr lang="cy-GB" sz="2400" dirty="0"/>
              <a:t> Service to </a:t>
            </a:r>
            <a:r>
              <a:rPr lang="cy-GB" sz="2400" dirty="0" err="1"/>
              <a:t>customers</a:t>
            </a:r>
            <a:endParaRPr lang="cy-GB" sz="2400" dirty="0"/>
          </a:p>
          <a:p>
            <a:pPr marL="342900" indent="-342900">
              <a:buFont typeface="+mj-lt"/>
              <a:buAutoNum type="arabicPeriod"/>
            </a:pPr>
            <a:r>
              <a:rPr lang="cy-GB" sz="2400" dirty="0" err="1"/>
              <a:t>Helps</a:t>
            </a:r>
            <a:r>
              <a:rPr lang="cy-GB" sz="2400" dirty="0"/>
              <a:t> </a:t>
            </a:r>
            <a:r>
              <a:rPr lang="cy-GB" sz="2400" dirty="0" err="1"/>
              <a:t>in</a:t>
            </a:r>
            <a:r>
              <a:rPr lang="cy-GB" sz="2400" dirty="0"/>
              <a:t> </a:t>
            </a:r>
            <a:r>
              <a:rPr lang="cy-GB" sz="2400" dirty="0" err="1"/>
              <a:t>Fixing</a:t>
            </a:r>
            <a:r>
              <a:rPr lang="cy-GB" sz="2400" dirty="0"/>
              <a:t> </a:t>
            </a:r>
            <a:r>
              <a:rPr lang="cy-GB" sz="2400" dirty="0" err="1"/>
              <a:t>Prices</a:t>
            </a:r>
            <a:endParaRPr lang="cy-GB" sz="2400" dirty="0"/>
          </a:p>
          <a:p>
            <a:pPr marL="342900" indent="-342900">
              <a:buFont typeface="+mj-lt"/>
              <a:buAutoNum type="arabicPeriod"/>
            </a:pPr>
            <a:r>
              <a:rPr lang="cy-GB" sz="2400" dirty="0"/>
              <a:t> </a:t>
            </a:r>
            <a:r>
              <a:rPr lang="cy-GB" sz="2400" dirty="0" err="1"/>
              <a:t>Assist</a:t>
            </a:r>
            <a:r>
              <a:rPr lang="cy-GB" sz="2400" dirty="0"/>
              <a:t> </a:t>
            </a:r>
            <a:r>
              <a:rPr lang="cy-GB" sz="2400" dirty="0" err="1"/>
              <a:t>in</a:t>
            </a:r>
            <a:r>
              <a:rPr lang="cy-GB" sz="2400" dirty="0"/>
              <a:t> Distribution </a:t>
            </a:r>
            <a:r>
              <a:rPr lang="cy-GB" sz="2400" dirty="0" err="1"/>
              <a:t>strategies</a:t>
            </a:r>
            <a:endParaRPr lang="cy-GB" sz="2400" dirty="0"/>
          </a:p>
          <a:p>
            <a:pPr marL="342900" indent="-342900">
              <a:buFont typeface="+mj-lt"/>
              <a:buAutoNum type="arabicPeriod"/>
            </a:pPr>
            <a:endParaRPr lang="cy-GB" sz="2400" dirty="0"/>
          </a:p>
          <a:p>
            <a:pPr marL="342900" indent="-342900">
              <a:buFont typeface="+mj-lt"/>
              <a:buAutoNum type="arabicPeriod"/>
            </a:pPr>
            <a:endParaRPr lang="cy-GB" sz="2400" dirty="0"/>
          </a:p>
          <a:p>
            <a:pPr marL="342900" indent="-342900">
              <a:buFont typeface="+mj-lt"/>
              <a:buAutoNum type="arabicPeriod"/>
            </a:pPr>
            <a:endParaRPr lang="cy-GB" sz="2400" dirty="0"/>
          </a:p>
          <a:p>
            <a:pPr marL="342900" indent="-342900">
              <a:buFont typeface="+mj-lt"/>
              <a:buAutoNum type="arabicPeriod"/>
            </a:pPr>
            <a:endParaRPr lang="cy-GB" sz="2400" dirty="0"/>
          </a:p>
          <a:p>
            <a:pPr marL="342900" indent="-342900">
              <a:buFont typeface="+mj-lt"/>
              <a:buAutoNum type="arabicPeriod"/>
            </a:pPr>
            <a:endParaRPr lang="cy-GB" sz="2400" dirty="0"/>
          </a:p>
          <a:p>
            <a:endParaRPr lang="cy-GB" sz="2400" dirty="0"/>
          </a:p>
          <a:p>
            <a:pPr marL="342900" indent="-342900">
              <a:buFont typeface="+mj-lt"/>
              <a:buAutoNum type="arabicPeriod"/>
            </a:pPr>
            <a:endParaRPr lang="cy-GB" dirty="0"/>
          </a:p>
          <a:p>
            <a:pPr marL="342900" indent="-342900">
              <a:buFont typeface="+mj-lt"/>
              <a:buAutoNum type="arabicPeriod"/>
            </a:pPr>
            <a:endParaRPr lang="cy-GB" dirty="0"/>
          </a:p>
          <a:p>
            <a:endParaRPr lang="en-GB" i="1" dirty="0"/>
          </a:p>
        </p:txBody>
      </p:sp>
    </p:spTree>
    <p:extLst>
      <p:ext uri="{BB962C8B-B14F-4D97-AF65-F5344CB8AC3E}">
        <p14:creationId xmlns:p14="http://schemas.microsoft.com/office/powerpoint/2010/main" val="2866384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8A5A11-DF63-4B80-A918-630639089CF4}"/>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sp>
        <p:nvSpPr>
          <p:cNvPr id="4" name="Rectangle 3">
            <a:extLst>
              <a:ext uri="{FF2B5EF4-FFF2-40B4-BE49-F238E27FC236}">
                <a16:creationId xmlns:a16="http://schemas.microsoft.com/office/drawing/2014/main" id="{59DB7E65-BD88-4902-8281-0C884CFC4504}"/>
              </a:ext>
            </a:extLst>
          </p:cNvPr>
          <p:cNvSpPr/>
          <p:nvPr/>
        </p:nvSpPr>
        <p:spPr>
          <a:xfrm>
            <a:off x="609600" y="1417638"/>
            <a:ext cx="11330354" cy="3416320"/>
          </a:xfrm>
          <a:prstGeom prst="rect">
            <a:avLst/>
          </a:prstGeom>
        </p:spPr>
        <p:txBody>
          <a:bodyPr wrap="square">
            <a:spAutoFit/>
          </a:bodyPr>
          <a:lstStyle/>
          <a:p>
            <a:r>
              <a:rPr lang="en-GB" sz="3600" i="0" dirty="0">
                <a:solidFill>
                  <a:srgbClr val="222222"/>
                </a:solidFill>
                <a:effectLst/>
                <a:latin typeface="arial" panose="020B0604020202020204" pitchFamily="34" charset="0"/>
              </a:rPr>
              <a:t>A target market is the market a company wants to sell its products and services to, and it includes a targeted set of customers for whom it directs its marketing efforts. </a:t>
            </a:r>
          </a:p>
          <a:p>
            <a:r>
              <a:rPr lang="en-GB" sz="3600" i="0" dirty="0">
                <a:solidFill>
                  <a:srgbClr val="222222"/>
                </a:solidFill>
                <a:effectLst/>
                <a:latin typeface="arial" panose="020B0604020202020204" pitchFamily="34" charset="0"/>
              </a:rPr>
              <a:t>Identifying the target market is an essential step in the development of a marketing plan.</a:t>
            </a:r>
            <a:endParaRPr lang="en-GB" sz="3600" dirty="0"/>
          </a:p>
        </p:txBody>
      </p:sp>
    </p:spTree>
    <p:extLst>
      <p:ext uri="{BB962C8B-B14F-4D97-AF65-F5344CB8AC3E}">
        <p14:creationId xmlns:p14="http://schemas.microsoft.com/office/powerpoint/2010/main" val="2837484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DB2E91-6378-4182-BC13-16439B307465}"/>
              </a:ext>
            </a:extLst>
          </p:cNvPr>
          <p:cNvSpPr txBox="1">
            <a:spLocks noGrp="1"/>
          </p:cNvSpPr>
          <p:nvPr>
            <p:ph type="title"/>
          </p:nvPr>
        </p:nvSpPr>
        <p:spPr>
          <a:xfrm>
            <a:off x="609600" y="274638"/>
            <a:ext cx="10972800" cy="9387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pic>
        <p:nvPicPr>
          <p:cNvPr id="5" name="Picture 4"/>
          <p:cNvPicPr>
            <a:picLocks noChangeAspect="1"/>
          </p:cNvPicPr>
          <p:nvPr/>
        </p:nvPicPr>
        <p:blipFill>
          <a:blip r:embed="rId3"/>
          <a:stretch>
            <a:fillRect/>
          </a:stretch>
        </p:blipFill>
        <p:spPr>
          <a:xfrm>
            <a:off x="5568649" y="274638"/>
            <a:ext cx="4769530" cy="5000554"/>
          </a:xfrm>
          <a:prstGeom prst="rect">
            <a:avLst/>
          </a:prstGeom>
        </p:spPr>
      </p:pic>
    </p:spTree>
    <p:extLst>
      <p:ext uri="{BB962C8B-B14F-4D97-AF65-F5344CB8AC3E}">
        <p14:creationId xmlns:p14="http://schemas.microsoft.com/office/powerpoint/2010/main" val="3461921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DBC5C40-294E-4EDF-8D25-233BAA407F47}"/>
              </a:ext>
            </a:extLst>
          </p:cNvPr>
          <p:cNvSpPr txBox="1">
            <a:spLocks noGrp="1"/>
          </p:cNvSpPr>
          <p:nvPr>
            <p:ph type="title"/>
          </p:nvPr>
        </p:nvSpPr>
        <p:spPr>
          <a:xfrm>
            <a:off x="609600" y="274638"/>
            <a:ext cx="10972800" cy="9211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156DF4FF-3954-4360-9FAD-6BA69971145C}"/>
              </a:ext>
            </a:extLst>
          </p:cNvPr>
          <p:cNvSpPr/>
          <p:nvPr/>
        </p:nvSpPr>
        <p:spPr>
          <a:xfrm>
            <a:off x="609600" y="1476998"/>
            <a:ext cx="11347938" cy="3539430"/>
          </a:xfrm>
          <a:prstGeom prst="rect">
            <a:avLst/>
          </a:prstGeom>
        </p:spPr>
        <p:txBody>
          <a:bodyPr wrap="square">
            <a:spAutoFit/>
          </a:bodyPr>
          <a:lstStyle/>
          <a:p>
            <a:r>
              <a:rPr lang="en-GB" sz="3200" b="0" i="0" dirty="0">
                <a:effectLst/>
                <a:latin typeface="Calibri" panose="020F0502020204030204" pitchFamily="34" charset="0"/>
              </a:rPr>
              <a:t>In marketing and business strategy, market position refers to the consumer’s perception of a brand or product in relation to competing brands or products. </a:t>
            </a:r>
          </a:p>
          <a:p>
            <a:endParaRPr lang="en-GB" sz="3200" b="0" i="0" dirty="0">
              <a:effectLst/>
              <a:latin typeface="Calibri" panose="020F0502020204030204" pitchFamily="34" charset="0"/>
            </a:endParaRPr>
          </a:p>
          <a:p>
            <a:r>
              <a:rPr lang="en-GB" sz="3200" b="0" i="0" dirty="0">
                <a:effectLst/>
                <a:latin typeface="Calibri" panose="020F0502020204030204" pitchFamily="34" charset="0"/>
              </a:rPr>
              <a:t>Market positioning refers to the process of establishing the image or identity of a brand or product so that consumers perceive it in a certain way.</a:t>
            </a:r>
            <a:endParaRPr lang="en-GB" sz="3200" dirty="0"/>
          </a:p>
        </p:txBody>
      </p:sp>
    </p:spTree>
    <p:extLst>
      <p:ext uri="{BB962C8B-B14F-4D97-AF65-F5344CB8AC3E}">
        <p14:creationId xmlns:p14="http://schemas.microsoft.com/office/powerpoint/2010/main" val="3701223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59E4E09-99BD-41D5-B9AA-4CE710B64E2E}"/>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AF252184-1750-4090-871D-647D85F3345B}"/>
              </a:ext>
            </a:extLst>
          </p:cNvPr>
          <p:cNvSpPr/>
          <p:nvPr/>
        </p:nvSpPr>
        <p:spPr>
          <a:xfrm>
            <a:off x="465991" y="1417638"/>
            <a:ext cx="11561885" cy="4031873"/>
          </a:xfrm>
          <a:prstGeom prst="rect">
            <a:avLst/>
          </a:prstGeom>
        </p:spPr>
        <p:txBody>
          <a:bodyPr wrap="square">
            <a:spAutoFit/>
          </a:bodyPr>
          <a:lstStyle/>
          <a:p>
            <a:pPr fontAlgn="base"/>
            <a:r>
              <a:rPr lang="en-GB" sz="3200" b="0" i="0" dirty="0">
                <a:effectLst/>
                <a:latin typeface="Arial" panose="020B0604020202020204" pitchFamily="34" charset="0"/>
                <a:cs typeface="Arial" panose="020B0604020202020204" pitchFamily="34" charset="0"/>
              </a:rPr>
              <a:t>There are two broad categories of market position: cost leadership and differentiation.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Cost leadership and differentiation market positioning strategies are applicable to any business and any industry.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A business can choose to position itself using a cost leader strategy or a differentiation business strategy.</a:t>
            </a:r>
          </a:p>
        </p:txBody>
      </p:sp>
    </p:spTree>
    <p:extLst>
      <p:ext uri="{BB962C8B-B14F-4D97-AF65-F5344CB8AC3E}">
        <p14:creationId xmlns:p14="http://schemas.microsoft.com/office/powerpoint/2010/main" val="934841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350065-8A71-486F-A41B-D22FB91C93BF}"/>
              </a:ext>
            </a:extLst>
          </p:cNvPr>
          <p:cNvSpPr txBox="1">
            <a:spLocks noGrp="1"/>
          </p:cNvSpPr>
          <p:nvPr>
            <p:ph type="title"/>
          </p:nvPr>
        </p:nvSpPr>
        <p:spPr>
          <a:xfrm>
            <a:off x="609600" y="274638"/>
            <a:ext cx="10972800" cy="105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Cost Leader Strategy</a:t>
            </a:r>
          </a:p>
        </p:txBody>
      </p:sp>
      <p:sp>
        <p:nvSpPr>
          <p:cNvPr id="4" name="Rectangle 3">
            <a:extLst>
              <a:ext uri="{FF2B5EF4-FFF2-40B4-BE49-F238E27FC236}">
                <a16:creationId xmlns:a16="http://schemas.microsoft.com/office/drawing/2014/main" id="{5DDD2AEE-113B-428E-B010-68977A971ADA}"/>
              </a:ext>
            </a:extLst>
          </p:cNvPr>
          <p:cNvSpPr/>
          <p:nvPr/>
        </p:nvSpPr>
        <p:spPr>
          <a:xfrm>
            <a:off x="354623" y="1518700"/>
            <a:ext cx="11482754" cy="4031873"/>
          </a:xfrm>
          <a:prstGeom prst="rect">
            <a:avLst/>
          </a:prstGeom>
        </p:spPr>
        <p:txBody>
          <a:bodyPr wrap="square">
            <a:spAutoFit/>
          </a:bodyPr>
          <a:lstStyle/>
          <a:p>
            <a:r>
              <a:rPr lang="en-GB" sz="3200" b="0" i="0" dirty="0">
                <a:effectLst/>
                <a:latin typeface="Calibri" panose="020F0502020204030204" pitchFamily="34" charset="0"/>
              </a:rPr>
              <a:t>A company using a cost leader strategy attempts to position itself in the minds of the consumers as a company that provides products the consumers want at a price that is lower than competing products available in the marketplace. </a:t>
            </a:r>
          </a:p>
          <a:p>
            <a:r>
              <a:rPr lang="en-GB" sz="3200" b="0" i="0" dirty="0">
                <a:effectLst/>
                <a:latin typeface="Calibri" panose="020F0502020204030204" pitchFamily="34" charset="0"/>
              </a:rPr>
              <a:t>Consumers expect basic products with no bells and whistles from a company using a cost leader strategy. </a:t>
            </a:r>
          </a:p>
          <a:p>
            <a:r>
              <a:rPr lang="en-GB" sz="3200" b="0" i="0" dirty="0">
                <a:effectLst/>
                <a:latin typeface="Calibri" panose="020F0502020204030204" pitchFamily="34" charset="0"/>
              </a:rPr>
              <a:t>Instead, consumers just expect the products to meet their needs and nothing more or less.</a:t>
            </a:r>
            <a:endParaRPr lang="en-GB" sz="3200" dirty="0"/>
          </a:p>
        </p:txBody>
      </p:sp>
    </p:spTree>
    <p:extLst>
      <p:ext uri="{BB962C8B-B14F-4D97-AF65-F5344CB8AC3E}">
        <p14:creationId xmlns:p14="http://schemas.microsoft.com/office/powerpoint/2010/main" val="1371701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3301CC-B319-4AC9-A5B6-039955583D05}"/>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fontAlgn="base"/>
            <a:r>
              <a:rPr lang="en-GB" sz="3600" b="1" dirty="0"/>
              <a:t>Differentiation Business Strategy</a:t>
            </a:r>
          </a:p>
        </p:txBody>
      </p:sp>
      <p:sp>
        <p:nvSpPr>
          <p:cNvPr id="4" name="Rectangle 3">
            <a:extLst>
              <a:ext uri="{FF2B5EF4-FFF2-40B4-BE49-F238E27FC236}">
                <a16:creationId xmlns:a16="http://schemas.microsoft.com/office/drawing/2014/main" id="{EBC00C70-93C5-43E4-9A76-69F6A656BFD0}"/>
              </a:ext>
            </a:extLst>
          </p:cNvPr>
          <p:cNvSpPr/>
          <p:nvPr/>
        </p:nvSpPr>
        <p:spPr>
          <a:xfrm>
            <a:off x="545122" y="1305424"/>
            <a:ext cx="11447585" cy="4031873"/>
          </a:xfrm>
          <a:prstGeom prst="rect">
            <a:avLst/>
          </a:prstGeom>
        </p:spPr>
        <p:txBody>
          <a:bodyPr wrap="square">
            <a:spAutoFit/>
          </a:bodyPr>
          <a:lstStyle/>
          <a:p>
            <a:r>
              <a:rPr lang="en-GB" sz="3200" b="0" i="0" dirty="0">
                <a:effectLst/>
                <a:latin typeface="Calibri" panose="020F0502020204030204" pitchFamily="34" charset="0"/>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endParaRPr lang="en-GB" sz="3200" b="0" i="0" dirty="0">
              <a:effectLst/>
              <a:latin typeface="Calibri" panose="020F0502020204030204" pitchFamily="34" charset="0"/>
            </a:endParaRPr>
          </a:p>
          <a:p>
            <a:r>
              <a:rPr lang="en-GB" sz="3200" b="0" i="0" dirty="0">
                <a:effectLst/>
                <a:latin typeface="Calibri" panose="020F0502020204030204" pitchFamily="34" charset="0"/>
              </a:rPr>
              <a:t>Consumers expect more from a differentiated product and therefore are willing to pay a premium for a differentiated product. </a:t>
            </a:r>
          </a:p>
        </p:txBody>
      </p:sp>
    </p:spTree>
    <p:extLst>
      <p:ext uri="{BB962C8B-B14F-4D97-AF65-F5344CB8AC3E}">
        <p14:creationId xmlns:p14="http://schemas.microsoft.com/office/powerpoint/2010/main" val="3734560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FCD2-6C27-42E7-B3DB-6E9C5E4F7423}"/>
              </a:ext>
            </a:extLst>
          </p:cNvPr>
          <p:cNvSpPr>
            <a:spLocks noGrp="1"/>
          </p:cNvSpPr>
          <p:nvPr>
            <p:ph type="title"/>
          </p:nvPr>
        </p:nvSpPr>
        <p:spPr/>
        <p:txBody>
          <a:bodyPr/>
          <a:lstStyle/>
          <a:p>
            <a:r>
              <a:rPr lang="en-GB" dirty="0"/>
              <a:t>What is their Marketing Strategy?</a:t>
            </a:r>
          </a:p>
        </p:txBody>
      </p:sp>
      <p:pic>
        <p:nvPicPr>
          <p:cNvPr id="7" name="Picture 6" descr="A sign above a store&#10;&#10;Description generated with very high confidence">
            <a:extLst>
              <a:ext uri="{FF2B5EF4-FFF2-40B4-BE49-F238E27FC236}">
                <a16:creationId xmlns:a16="http://schemas.microsoft.com/office/drawing/2014/main" id="{8EBEA21E-AC45-4402-A3EC-F299B57AA2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0222" y="3785839"/>
            <a:ext cx="2536356" cy="1724722"/>
          </a:xfrm>
          <a:prstGeom prst="rect">
            <a:avLst/>
          </a:prstGeom>
        </p:spPr>
      </p:pic>
      <p:sp>
        <p:nvSpPr>
          <p:cNvPr id="3" name="Content Placeholder 2"/>
          <p:cNvSpPr>
            <a:spLocks noGrp="1"/>
          </p:cNvSpPr>
          <p:nvPr>
            <p:ph idx="1"/>
          </p:nvPr>
        </p:nvSpPr>
        <p:spPr/>
        <p:txBody>
          <a:bodyPr>
            <a:normAutofit lnSpcReduction="10000"/>
          </a:bodyPr>
          <a:lstStyle/>
          <a:p>
            <a:pPr marL="0" indent="0">
              <a:buNone/>
            </a:pPr>
            <a:r>
              <a:rPr lang="cy-GB" dirty="0" err="1"/>
              <a:t>In</a:t>
            </a:r>
            <a:r>
              <a:rPr lang="cy-GB" dirty="0"/>
              <a:t> 2 </a:t>
            </a:r>
            <a:r>
              <a:rPr lang="cy-GB" dirty="0" err="1"/>
              <a:t>groups</a:t>
            </a:r>
            <a:r>
              <a:rPr lang="cy-GB" dirty="0"/>
              <a:t>, </a:t>
            </a:r>
            <a:r>
              <a:rPr lang="cy-GB" dirty="0" err="1"/>
              <a:t>use</a:t>
            </a:r>
            <a:r>
              <a:rPr lang="cy-GB" dirty="0"/>
              <a:t> the </a:t>
            </a:r>
            <a:r>
              <a:rPr lang="cy-GB" dirty="0" err="1"/>
              <a:t>Flipchart</a:t>
            </a:r>
            <a:r>
              <a:rPr lang="cy-GB" dirty="0"/>
              <a:t> </a:t>
            </a:r>
            <a:r>
              <a:rPr lang="cy-GB" dirty="0" err="1"/>
              <a:t>paper</a:t>
            </a:r>
            <a:r>
              <a:rPr lang="cy-GB" dirty="0"/>
              <a:t> to </a:t>
            </a:r>
            <a:r>
              <a:rPr lang="cy-GB" dirty="0" err="1"/>
              <a:t>position</a:t>
            </a:r>
            <a:r>
              <a:rPr lang="cy-GB" dirty="0"/>
              <a:t> </a:t>
            </a:r>
            <a:r>
              <a:rPr lang="cy-GB" dirty="0" err="1"/>
              <a:t>each</a:t>
            </a:r>
            <a:r>
              <a:rPr lang="cy-GB" dirty="0"/>
              <a:t> of the </a:t>
            </a:r>
            <a:r>
              <a:rPr lang="cy-GB" dirty="0" err="1"/>
              <a:t>companies</a:t>
            </a:r>
            <a:r>
              <a:rPr lang="cy-GB" dirty="0"/>
              <a:t> </a:t>
            </a:r>
            <a:r>
              <a:rPr lang="cy-GB" dirty="0" err="1"/>
              <a:t>given</a:t>
            </a:r>
            <a:r>
              <a:rPr lang="cy-GB" dirty="0"/>
              <a:t> to </a:t>
            </a:r>
            <a:r>
              <a:rPr lang="cy-GB" dirty="0" err="1"/>
              <a:t>you</a:t>
            </a:r>
            <a:r>
              <a:rPr lang="cy-GB" dirty="0"/>
              <a:t> </a:t>
            </a:r>
            <a:r>
              <a:rPr lang="cy-GB" dirty="0" err="1"/>
              <a:t>into</a:t>
            </a:r>
            <a:r>
              <a:rPr lang="cy-GB" dirty="0"/>
              <a:t> </a:t>
            </a:r>
            <a:r>
              <a:rPr lang="cy-GB" dirty="0" err="1"/>
              <a:t>nthe</a:t>
            </a:r>
            <a:r>
              <a:rPr lang="cy-GB" dirty="0"/>
              <a:t> </a:t>
            </a:r>
            <a:r>
              <a:rPr lang="cy-GB" dirty="0" err="1"/>
              <a:t>following</a:t>
            </a:r>
            <a:r>
              <a:rPr lang="cy-GB" dirty="0"/>
              <a:t> </a:t>
            </a:r>
            <a:r>
              <a:rPr lang="cy-GB" dirty="0" err="1"/>
              <a:t>strategies</a:t>
            </a:r>
            <a:r>
              <a:rPr lang="cy-GB" dirty="0"/>
              <a:t>;</a:t>
            </a:r>
          </a:p>
          <a:p>
            <a:pPr marL="0" indent="0">
              <a:buNone/>
            </a:pPr>
            <a:endParaRPr lang="cy-GB" dirty="0"/>
          </a:p>
          <a:p>
            <a:pPr marL="0" indent="0">
              <a:buNone/>
            </a:pPr>
            <a:r>
              <a:rPr lang="cy-GB" dirty="0"/>
              <a:t>Cost </a:t>
            </a:r>
            <a:r>
              <a:rPr lang="cy-GB" dirty="0" err="1"/>
              <a:t>Leader</a:t>
            </a:r>
            <a:r>
              <a:rPr lang="cy-GB" dirty="0"/>
              <a:t> </a:t>
            </a:r>
            <a:r>
              <a:rPr lang="cy-GB" dirty="0" err="1"/>
              <a:t>Strategy</a:t>
            </a:r>
            <a:endParaRPr lang="cy-GB" dirty="0"/>
          </a:p>
          <a:p>
            <a:pPr marL="0" indent="0">
              <a:buNone/>
            </a:pPr>
            <a:r>
              <a:rPr lang="cy-GB" dirty="0" err="1"/>
              <a:t>Differentiation</a:t>
            </a:r>
            <a:r>
              <a:rPr lang="cy-GB" dirty="0"/>
              <a:t> </a:t>
            </a:r>
            <a:r>
              <a:rPr lang="cy-GB" dirty="0" err="1"/>
              <a:t>Strategy</a:t>
            </a:r>
            <a:endParaRPr lang="cy-GB" dirty="0"/>
          </a:p>
          <a:p>
            <a:pPr marL="0" indent="0">
              <a:buNone/>
            </a:pPr>
            <a:endParaRPr lang="cy-GB" dirty="0"/>
          </a:p>
          <a:p>
            <a:pPr marL="0" indent="0">
              <a:buNone/>
            </a:pPr>
            <a:r>
              <a:rPr lang="cy-GB" dirty="0" err="1"/>
              <a:t>Discuss</a:t>
            </a:r>
            <a:r>
              <a:rPr lang="cy-GB" dirty="0"/>
              <a:t> </a:t>
            </a:r>
            <a:r>
              <a:rPr lang="cy-GB" dirty="0" err="1"/>
              <a:t>why</a:t>
            </a:r>
            <a:r>
              <a:rPr lang="cy-GB" dirty="0"/>
              <a:t> </a:t>
            </a:r>
            <a:r>
              <a:rPr lang="cy-GB" dirty="0" err="1"/>
              <a:t>you</a:t>
            </a:r>
            <a:r>
              <a:rPr lang="cy-GB" dirty="0"/>
              <a:t> </a:t>
            </a:r>
            <a:r>
              <a:rPr lang="cy-GB" dirty="0" err="1"/>
              <a:t>think</a:t>
            </a:r>
            <a:r>
              <a:rPr lang="cy-GB" dirty="0"/>
              <a:t> </a:t>
            </a:r>
            <a:r>
              <a:rPr lang="cy-GB" dirty="0" err="1"/>
              <a:t>they</a:t>
            </a:r>
            <a:r>
              <a:rPr lang="cy-GB" dirty="0"/>
              <a:t> </a:t>
            </a:r>
            <a:r>
              <a:rPr lang="cy-GB" dirty="0" err="1"/>
              <a:t>should</a:t>
            </a:r>
            <a:r>
              <a:rPr lang="cy-GB" dirty="0"/>
              <a:t> go </a:t>
            </a:r>
            <a:r>
              <a:rPr lang="cy-GB" dirty="0" err="1"/>
              <a:t>here</a:t>
            </a:r>
            <a:endParaRPr lang="en-GB" dirty="0"/>
          </a:p>
        </p:txBody>
      </p:sp>
    </p:spTree>
    <p:extLst>
      <p:ext uri="{BB962C8B-B14F-4D97-AF65-F5344CB8AC3E}">
        <p14:creationId xmlns:p14="http://schemas.microsoft.com/office/powerpoint/2010/main" val="422437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85947"/>
          </a:xfrm>
        </p:spPr>
        <p:txBody>
          <a:bodyPr>
            <a:normAutofit/>
          </a:bodyPr>
          <a:lstStyle/>
          <a:p>
            <a:pPr algn="l">
              <a:defRPr/>
            </a:pPr>
            <a:r>
              <a:rPr lang="en-GB" sz="3600" b="1" dirty="0"/>
              <a:t>7 Ps Marketing Mix</a:t>
            </a:r>
          </a:p>
        </p:txBody>
      </p:sp>
      <p:pic>
        <p:nvPicPr>
          <p:cNvPr id="12291"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7104" y="1160585"/>
            <a:ext cx="9888642" cy="4413738"/>
          </a:xfrm>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9968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4883624" cy="516932"/>
          </a:xfrm>
        </p:spPr>
        <p:txBody>
          <a:bodyPr>
            <a:normAutofit fontScale="90000"/>
          </a:bodyPr>
          <a:lstStyle/>
          <a:p>
            <a:pPr algn="l">
              <a:defRPr/>
            </a:pPr>
            <a:r>
              <a:rPr lang="en-GB" sz="3600" b="1" dirty="0"/>
              <a:t>Competitor analysis</a:t>
            </a:r>
            <a:br>
              <a:rPr lang="en-GB" sz="3600" b="1" dirty="0"/>
            </a:br>
            <a:endParaRPr lang="en-GB" sz="3600" b="1" dirty="0"/>
          </a:p>
        </p:txBody>
      </p:sp>
      <p:sp>
        <p:nvSpPr>
          <p:cNvPr id="3" name="Content Placeholder 2"/>
          <p:cNvSpPr>
            <a:spLocks noGrp="1"/>
          </p:cNvSpPr>
          <p:nvPr>
            <p:ph idx="1"/>
          </p:nvPr>
        </p:nvSpPr>
        <p:spPr>
          <a:xfrm>
            <a:off x="391236" y="1013347"/>
            <a:ext cx="6289343" cy="3917032"/>
          </a:xfrm>
        </p:spPr>
        <p:txBody>
          <a:bodyPr rtlCol="0">
            <a:normAutofit fontScale="55000" lnSpcReduction="20000"/>
          </a:bodyPr>
          <a:lstStyle/>
          <a:p>
            <a:pPr marL="118872" indent="0">
              <a:spcBef>
                <a:spcPts val="0"/>
              </a:spcBef>
              <a:buNone/>
              <a:defRPr/>
            </a:pPr>
            <a:r>
              <a:rPr lang="en-GB" sz="4000" b="1" dirty="0"/>
              <a:t>Questions that should be asked when undertaking competitor analysis?</a:t>
            </a:r>
            <a:endParaRPr lang="en-GB" dirty="0"/>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Who are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 What threats do they pose?</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is the profile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objectives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strategies are our competitors pursuing and how successful are these strategies?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strengths and weaknesses of our competitors?</a:t>
            </a:r>
          </a:p>
          <a:p>
            <a:pPr marL="438912" indent="-320040">
              <a:spcBef>
                <a:spcPts val="0"/>
              </a:spcBef>
              <a:buFont typeface="Wingdings 2"/>
              <a:buChar char=""/>
              <a:defRPr/>
            </a:pPr>
            <a:endParaRPr lang="en-GB" dirty="0"/>
          </a:p>
        </p:txBody>
      </p:sp>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5R_vYnQBfm4"/>
          <p:cNvPicPr>
            <a:picLocks noRot="1" noChangeAspect="1"/>
          </p:cNvPicPr>
          <p:nvPr>
            <a:videoFile r:link="rId1"/>
          </p:nvPr>
        </p:nvPicPr>
        <p:blipFill>
          <a:blip r:embed="rId5"/>
          <a:stretch>
            <a:fillRect/>
          </a:stretch>
        </p:blipFill>
        <p:spPr>
          <a:xfrm>
            <a:off x="6585001" y="1625766"/>
            <a:ext cx="5384086" cy="3028548"/>
          </a:xfrm>
          <a:prstGeom prst="rect">
            <a:avLst/>
          </a:prstGeom>
        </p:spPr>
      </p:pic>
    </p:spTree>
    <p:extLst>
      <p:ext uri="{BB962C8B-B14F-4D97-AF65-F5344CB8AC3E}">
        <p14:creationId xmlns:p14="http://schemas.microsoft.com/office/powerpoint/2010/main" val="3130687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252" y="301626"/>
            <a:ext cx="9557056" cy="1143000"/>
          </a:xfrm>
        </p:spPr>
        <p:txBody>
          <a:bodyPr>
            <a:noAutofit/>
          </a:bodyPr>
          <a:lstStyle/>
          <a:p>
            <a:pPr algn="l">
              <a:defRPr/>
            </a:pPr>
            <a:r>
              <a:rPr lang="en-GB" sz="3600" b="1" dirty="0"/>
              <a:t>Sources of information for competitor analysis   (Davidson 1997) </a:t>
            </a:r>
          </a:p>
        </p:txBody>
      </p:sp>
      <p:pic>
        <p:nvPicPr>
          <p:cNvPr id="1433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11" y="1955924"/>
            <a:ext cx="10598120" cy="3494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29093" y="164856"/>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3148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3F2F-D74C-4567-ABD5-ACC05C9E1DB5}"/>
              </a:ext>
            </a:extLst>
          </p:cNvPr>
          <p:cNvSpPr>
            <a:spLocks noGrp="1"/>
          </p:cNvSpPr>
          <p:nvPr>
            <p:ph type="title"/>
          </p:nvPr>
        </p:nvSpPr>
        <p:spPr>
          <a:xfrm>
            <a:off x="609600" y="89581"/>
            <a:ext cx="10972800" cy="1143000"/>
          </a:xfrm>
        </p:spPr>
        <p:txBody>
          <a:bodyPr/>
          <a:lstStyle/>
          <a:p>
            <a:r>
              <a:rPr lang="en-GB" dirty="0"/>
              <a:t>Individual Activity – 30 minutes</a:t>
            </a:r>
          </a:p>
        </p:txBody>
      </p:sp>
      <p:sp>
        <p:nvSpPr>
          <p:cNvPr id="3" name="Content Placeholder 2">
            <a:extLst>
              <a:ext uri="{FF2B5EF4-FFF2-40B4-BE49-F238E27FC236}">
                <a16:creationId xmlns:a16="http://schemas.microsoft.com/office/drawing/2014/main" id="{8EDD6C7F-62E2-4079-B1FF-D6D0668E137E}"/>
              </a:ext>
            </a:extLst>
          </p:cNvPr>
          <p:cNvSpPr>
            <a:spLocks noGrp="1"/>
          </p:cNvSpPr>
          <p:nvPr>
            <p:ph idx="1"/>
          </p:nvPr>
        </p:nvSpPr>
        <p:spPr>
          <a:xfrm>
            <a:off x="609600" y="1513114"/>
            <a:ext cx="10972800" cy="4004119"/>
          </a:xfrm>
        </p:spPr>
        <p:txBody>
          <a:bodyPr>
            <a:normAutofit fontScale="92500" lnSpcReduction="20000"/>
          </a:bodyPr>
          <a:lstStyle/>
          <a:p>
            <a:pPr marL="0" indent="0">
              <a:buNone/>
            </a:pPr>
            <a:r>
              <a:rPr lang="en-GB" sz="3800" b="1" dirty="0"/>
              <a:t>Think about your business idea and answer the following questions:</a:t>
            </a:r>
            <a:endParaRPr lang="en-GB" sz="3800" dirty="0"/>
          </a:p>
          <a:p>
            <a:pPr lvl="1"/>
            <a:r>
              <a:rPr lang="en-GB" dirty="0"/>
              <a:t>What is your specific market segment?</a:t>
            </a:r>
          </a:p>
          <a:p>
            <a:pPr marL="457200" lvl="1" indent="0">
              <a:buNone/>
            </a:pPr>
            <a:r>
              <a:rPr lang="en-GB" dirty="0"/>
              <a:t>	Who, what, where are you targeting?</a:t>
            </a:r>
          </a:p>
          <a:p>
            <a:pPr lvl="1"/>
            <a:r>
              <a:rPr lang="en-GB" dirty="0"/>
              <a:t>What is the size of your market?</a:t>
            </a:r>
          </a:p>
          <a:p>
            <a:pPr marL="457200" lvl="1" indent="0">
              <a:buNone/>
            </a:pPr>
            <a:r>
              <a:rPr lang="en-GB" dirty="0"/>
              <a:t>	If your business is a Day Nursery for example– how many 		children are in the area?</a:t>
            </a:r>
          </a:p>
          <a:p>
            <a:pPr lvl="1"/>
            <a:r>
              <a:rPr lang="en-GB" dirty="0"/>
              <a:t>How will you market your business?</a:t>
            </a:r>
          </a:p>
          <a:p>
            <a:pPr marL="457200" lvl="1" indent="0">
              <a:buNone/>
            </a:pPr>
            <a:r>
              <a:rPr lang="en-GB" dirty="0"/>
              <a:t>	Leaflet drop, Newspaper ads, local radio ads etc.</a:t>
            </a:r>
          </a:p>
        </p:txBody>
      </p:sp>
    </p:spTree>
    <p:extLst>
      <p:ext uri="{BB962C8B-B14F-4D97-AF65-F5344CB8AC3E}">
        <p14:creationId xmlns:p14="http://schemas.microsoft.com/office/powerpoint/2010/main" val="30637496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796</TotalTime>
  <Words>2109</Words>
  <Application>Microsoft Office PowerPoint</Application>
  <PresentationFormat>Widescreen</PresentationFormat>
  <Paragraphs>172</Paragraphs>
  <Slides>18</Slides>
  <Notes>15</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&amp;quot</vt:lpstr>
      <vt:lpstr>Myriad Pro</vt:lpstr>
      <vt:lpstr>arial</vt:lpstr>
      <vt:lpstr>arial</vt:lpstr>
      <vt:lpstr>Calibri</vt:lpstr>
      <vt:lpstr>Wingdings 2</vt:lpstr>
      <vt:lpstr>20140311PresentationUWTSDTemplate</vt:lpstr>
      <vt:lpstr>CertHE Skills for the Workplace Module: BMSW4011</vt:lpstr>
      <vt:lpstr>Learning Outcomes</vt:lpstr>
      <vt:lpstr>Elements of a marketing plan</vt:lpstr>
      <vt:lpstr>PEST is an acronym for Political, Economic, Social and Technological.  This analysis is used to assess these four external factors in relation to your business situation.  Basically, a PEST analysis helps you determine how these factors will affect the performance and activities of your business in the long-term.</vt:lpstr>
      <vt:lpstr>PowerPoint Presentation</vt:lpstr>
      <vt:lpstr>What is Market Segmentation?</vt:lpstr>
      <vt:lpstr>The benefits of market segmentation</vt:lpstr>
      <vt:lpstr>Target Market</vt:lpstr>
      <vt:lpstr>Target Market</vt:lpstr>
      <vt:lpstr>Market Positioning</vt:lpstr>
      <vt:lpstr>Market Positioning</vt:lpstr>
      <vt:lpstr>Cost Leader Strategy</vt:lpstr>
      <vt:lpstr>Differentiation Business Strategy</vt:lpstr>
      <vt:lpstr>What is their Marketing Strategy?</vt:lpstr>
      <vt:lpstr>7 Ps Marketing Mix</vt:lpstr>
      <vt:lpstr>Competitor analysis </vt:lpstr>
      <vt:lpstr>Sources of information for competitor analysis   (Davidson 1997) </vt:lpstr>
      <vt:lpstr>Individual Activity – 30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Melanie Squire</cp:lastModifiedBy>
  <cp:revision>28</cp:revision>
  <cp:lastPrinted>2018-05-02T08:37:53Z</cp:lastPrinted>
  <dcterms:created xsi:type="dcterms:W3CDTF">2018-03-26T15:08:17Z</dcterms:created>
  <dcterms:modified xsi:type="dcterms:W3CDTF">2025-07-23T12:46:12Z</dcterms:modified>
</cp:coreProperties>
</file>