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794" autoAdjust="0"/>
  </p:normalViewPr>
  <p:slideViewPr>
    <p:cSldViewPr snapToGrid="0">
      <p:cViewPr varScale="1">
        <p:scale>
          <a:sx n="64" d="100"/>
          <a:sy n="64" d="100"/>
        </p:scale>
        <p:origin x="1173" y="51"/>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C272AB-B5A8-4932-A9CC-DB7FAD2BFDDE}"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US"/>
        </a:p>
      </dgm:t>
    </dgm:pt>
    <dgm:pt modelId="{466EA044-FED0-474A-831E-CDA32C1FD487}">
      <dgm:prSet phldrT="[Text]" phldr="0"/>
      <dgm:spPr/>
      <dgm:t>
        <a:bodyPr/>
        <a:lstStyle/>
        <a:p>
          <a:r>
            <a:rPr lang="en-US" dirty="0"/>
            <a:t>Strengths</a:t>
          </a:r>
        </a:p>
      </dgm:t>
    </dgm:pt>
    <dgm:pt modelId="{3D36E98F-4CB8-4FDC-9ED1-B6435D4DCF04}" type="parTrans" cxnId="{F0099040-B641-4818-A761-424C7101A549}">
      <dgm:prSet/>
      <dgm:spPr/>
      <dgm:t>
        <a:bodyPr/>
        <a:lstStyle/>
        <a:p>
          <a:endParaRPr lang="en-US"/>
        </a:p>
      </dgm:t>
    </dgm:pt>
    <dgm:pt modelId="{9AA4E0A3-ED6C-43AD-BBF6-4F40184BA0FC}" type="sibTrans" cxnId="{F0099040-B641-4818-A761-424C7101A549}">
      <dgm:prSet/>
      <dgm:spPr/>
      <dgm:t>
        <a:bodyPr/>
        <a:lstStyle/>
        <a:p>
          <a:endParaRPr lang="en-US"/>
        </a:p>
      </dgm:t>
    </dgm:pt>
    <dgm:pt modelId="{A16E4206-59C9-4491-974E-72EF82678970}">
      <dgm:prSet phldrT="[Text]" phldr="0"/>
      <dgm:spPr/>
      <dgm:t>
        <a:bodyPr/>
        <a:lstStyle/>
        <a:p>
          <a:r>
            <a:rPr lang="en-US" dirty="0"/>
            <a:t>Empathy</a:t>
          </a:r>
        </a:p>
      </dgm:t>
    </dgm:pt>
    <dgm:pt modelId="{4E6A9F5D-0F9D-460E-BDDD-FC8B5B0BEB77}" type="parTrans" cxnId="{DCC40C44-769C-462A-B20C-E9D271DD68F5}">
      <dgm:prSet/>
      <dgm:spPr/>
      <dgm:t>
        <a:bodyPr/>
        <a:lstStyle/>
        <a:p>
          <a:endParaRPr lang="en-US"/>
        </a:p>
      </dgm:t>
    </dgm:pt>
    <dgm:pt modelId="{56C4951B-B86A-4949-97AE-24DAE04D7114}" type="sibTrans" cxnId="{DCC40C44-769C-462A-B20C-E9D271DD68F5}">
      <dgm:prSet/>
      <dgm:spPr/>
      <dgm:t>
        <a:bodyPr/>
        <a:lstStyle/>
        <a:p>
          <a:endParaRPr lang="en-US"/>
        </a:p>
      </dgm:t>
    </dgm:pt>
    <dgm:pt modelId="{435A9C48-039B-4568-8E8B-89A43A7FBFD1}">
      <dgm:prSet phldrT="[Text]" phldr="0"/>
      <dgm:spPr/>
      <dgm:t>
        <a:bodyPr/>
        <a:lstStyle/>
        <a:p>
          <a:r>
            <a:rPr lang="en-US" dirty="0"/>
            <a:t>Trust</a:t>
          </a:r>
        </a:p>
      </dgm:t>
    </dgm:pt>
    <dgm:pt modelId="{79DFEBC9-382A-44A2-83CB-C85B31BEFF89}" type="parTrans" cxnId="{853E45F1-5CF5-479C-9526-7DE84AEAD3CA}">
      <dgm:prSet/>
      <dgm:spPr/>
      <dgm:t>
        <a:bodyPr/>
        <a:lstStyle/>
        <a:p>
          <a:endParaRPr lang="en-US"/>
        </a:p>
      </dgm:t>
    </dgm:pt>
    <dgm:pt modelId="{2AB01D06-B783-46FB-905B-8BA714AC9724}" type="sibTrans" cxnId="{853E45F1-5CF5-479C-9526-7DE84AEAD3CA}">
      <dgm:prSet/>
      <dgm:spPr/>
      <dgm:t>
        <a:bodyPr/>
        <a:lstStyle/>
        <a:p>
          <a:endParaRPr lang="en-US"/>
        </a:p>
      </dgm:t>
    </dgm:pt>
    <dgm:pt modelId="{1FC5691B-3C7E-4EAE-9363-DE0E5D23B052}">
      <dgm:prSet phldrT="[Text]" phldr="0"/>
      <dgm:spPr/>
      <dgm:t>
        <a:bodyPr/>
        <a:lstStyle/>
        <a:p>
          <a:r>
            <a:rPr lang="en-US" dirty="0"/>
            <a:t>Motivation</a:t>
          </a:r>
        </a:p>
      </dgm:t>
    </dgm:pt>
    <dgm:pt modelId="{383CD7BE-A3A3-4670-AC16-B23672DFFC00}" type="parTrans" cxnId="{966EADA1-4C2C-41FC-B5FD-DC99A68386D1}">
      <dgm:prSet/>
      <dgm:spPr/>
      <dgm:t>
        <a:bodyPr/>
        <a:lstStyle/>
        <a:p>
          <a:endParaRPr lang="en-US"/>
        </a:p>
      </dgm:t>
    </dgm:pt>
    <dgm:pt modelId="{A89BFA5B-F32A-4AC2-845E-A8B321ED26BB}" type="sibTrans" cxnId="{966EADA1-4C2C-41FC-B5FD-DC99A68386D1}">
      <dgm:prSet/>
      <dgm:spPr/>
      <dgm:t>
        <a:bodyPr/>
        <a:lstStyle/>
        <a:p>
          <a:endParaRPr lang="en-US"/>
        </a:p>
      </dgm:t>
    </dgm:pt>
    <dgm:pt modelId="{1E1EA20E-603A-4195-AEC1-634C26F432A9}" type="pres">
      <dgm:prSet presAssocID="{58C272AB-B5A8-4932-A9CC-DB7FAD2BFDDE}" presName="hierChild1" presStyleCnt="0">
        <dgm:presLayoutVars>
          <dgm:orgChart val="1"/>
          <dgm:chPref val="1"/>
          <dgm:dir/>
          <dgm:animOne val="branch"/>
          <dgm:animLvl val="lvl"/>
          <dgm:resizeHandles/>
        </dgm:presLayoutVars>
      </dgm:prSet>
      <dgm:spPr/>
    </dgm:pt>
    <dgm:pt modelId="{21914F68-8DC2-4213-8F69-00655454CAE9}" type="pres">
      <dgm:prSet presAssocID="{466EA044-FED0-474A-831E-CDA32C1FD487}" presName="hierRoot1" presStyleCnt="0">
        <dgm:presLayoutVars>
          <dgm:hierBranch val="init"/>
        </dgm:presLayoutVars>
      </dgm:prSet>
      <dgm:spPr/>
    </dgm:pt>
    <dgm:pt modelId="{D0D152FB-1AFA-43E3-8AF7-6752648DE120}" type="pres">
      <dgm:prSet presAssocID="{466EA044-FED0-474A-831E-CDA32C1FD487}" presName="rootComposite1" presStyleCnt="0"/>
      <dgm:spPr/>
    </dgm:pt>
    <dgm:pt modelId="{B62A0FBF-40E0-4190-8228-A44121F4BFFA}" type="pres">
      <dgm:prSet presAssocID="{466EA044-FED0-474A-831E-CDA32C1FD487}" presName="rootText1" presStyleLbl="node0" presStyleIdx="0" presStyleCnt="1">
        <dgm:presLayoutVars>
          <dgm:chPref val="3"/>
        </dgm:presLayoutVars>
      </dgm:prSet>
      <dgm:spPr/>
    </dgm:pt>
    <dgm:pt modelId="{7222495A-8E15-4B10-96F1-64AA2CD2045E}" type="pres">
      <dgm:prSet presAssocID="{466EA044-FED0-474A-831E-CDA32C1FD487}" presName="rootConnector1" presStyleLbl="node1" presStyleIdx="0" presStyleCnt="0"/>
      <dgm:spPr/>
    </dgm:pt>
    <dgm:pt modelId="{EFF75FAF-E1EC-445D-BA24-48FBF39CC88B}" type="pres">
      <dgm:prSet presAssocID="{466EA044-FED0-474A-831E-CDA32C1FD487}" presName="hierChild2" presStyleCnt="0"/>
      <dgm:spPr/>
    </dgm:pt>
    <dgm:pt modelId="{488DC48B-CD02-49BA-AF55-C70F6AD3B6C6}" type="pres">
      <dgm:prSet presAssocID="{4E6A9F5D-0F9D-460E-BDDD-FC8B5B0BEB77}" presName="Name37" presStyleLbl="parChTrans1D2" presStyleIdx="0" presStyleCnt="3"/>
      <dgm:spPr/>
    </dgm:pt>
    <dgm:pt modelId="{88420732-4D4D-4048-9A84-9DFFE53932BC}" type="pres">
      <dgm:prSet presAssocID="{A16E4206-59C9-4491-974E-72EF82678970}" presName="hierRoot2" presStyleCnt="0">
        <dgm:presLayoutVars>
          <dgm:hierBranch val="init"/>
        </dgm:presLayoutVars>
      </dgm:prSet>
      <dgm:spPr/>
    </dgm:pt>
    <dgm:pt modelId="{053CAC36-CDD0-4556-9AD9-7E4BD8DFA718}" type="pres">
      <dgm:prSet presAssocID="{A16E4206-59C9-4491-974E-72EF82678970}" presName="rootComposite" presStyleCnt="0"/>
      <dgm:spPr/>
    </dgm:pt>
    <dgm:pt modelId="{C25DA3D8-CB0F-459D-B78F-43E36451043D}" type="pres">
      <dgm:prSet presAssocID="{A16E4206-59C9-4491-974E-72EF82678970}" presName="rootText" presStyleLbl="node2" presStyleIdx="0" presStyleCnt="3">
        <dgm:presLayoutVars>
          <dgm:chPref val="3"/>
        </dgm:presLayoutVars>
      </dgm:prSet>
      <dgm:spPr/>
    </dgm:pt>
    <dgm:pt modelId="{EE57CCEC-8C20-4E6C-86E4-80458999CEE3}" type="pres">
      <dgm:prSet presAssocID="{A16E4206-59C9-4491-974E-72EF82678970}" presName="rootConnector" presStyleLbl="node2" presStyleIdx="0" presStyleCnt="3"/>
      <dgm:spPr/>
    </dgm:pt>
    <dgm:pt modelId="{BFFF6EAF-5A16-49F7-97BD-1657A81BB268}" type="pres">
      <dgm:prSet presAssocID="{A16E4206-59C9-4491-974E-72EF82678970}" presName="hierChild4" presStyleCnt="0"/>
      <dgm:spPr/>
    </dgm:pt>
    <dgm:pt modelId="{ECA943EE-E32A-4DE3-A587-618BB874AED3}" type="pres">
      <dgm:prSet presAssocID="{A16E4206-59C9-4491-974E-72EF82678970}" presName="hierChild5" presStyleCnt="0"/>
      <dgm:spPr/>
    </dgm:pt>
    <dgm:pt modelId="{96B75480-9394-4366-8EE5-A775C0413FFF}" type="pres">
      <dgm:prSet presAssocID="{79DFEBC9-382A-44A2-83CB-C85B31BEFF89}" presName="Name37" presStyleLbl="parChTrans1D2" presStyleIdx="1" presStyleCnt="3"/>
      <dgm:spPr/>
    </dgm:pt>
    <dgm:pt modelId="{2DA40F09-3127-480E-BF11-05491AD30F01}" type="pres">
      <dgm:prSet presAssocID="{435A9C48-039B-4568-8E8B-89A43A7FBFD1}" presName="hierRoot2" presStyleCnt="0">
        <dgm:presLayoutVars>
          <dgm:hierBranch val="init"/>
        </dgm:presLayoutVars>
      </dgm:prSet>
      <dgm:spPr/>
    </dgm:pt>
    <dgm:pt modelId="{460C6AF8-AD11-4129-A1B5-24A482B1A230}" type="pres">
      <dgm:prSet presAssocID="{435A9C48-039B-4568-8E8B-89A43A7FBFD1}" presName="rootComposite" presStyleCnt="0"/>
      <dgm:spPr/>
    </dgm:pt>
    <dgm:pt modelId="{B6FC277A-490A-4062-9E2E-AAB6309CC406}" type="pres">
      <dgm:prSet presAssocID="{435A9C48-039B-4568-8E8B-89A43A7FBFD1}" presName="rootText" presStyleLbl="node2" presStyleIdx="1" presStyleCnt="3">
        <dgm:presLayoutVars>
          <dgm:chPref val="3"/>
        </dgm:presLayoutVars>
      </dgm:prSet>
      <dgm:spPr/>
    </dgm:pt>
    <dgm:pt modelId="{1605804B-216D-478B-921E-4E1E3D74A8F0}" type="pres">
      <dgm:prSet presAssocID="{435A9C48-039B-4568-8E8B-89A43A7FBFD1}" presName="rootConnector" presStyleLbl="node2" presStyleIdx="1" presStyleCnt="3"/>
      <dgm:spPr/>
    </dgm:pt>
    <dgm:pt modelId="{10F29A21-0874-4DAC-88A6-3AAF765E5833}" type="pres">
      <dgm:prSet presAssocID="{435A9C48-039B-4568-8E8B-89A43A7FBFD1}" presName="hierChild4" presStyleCnt="0"/>
      <dgm:spPr/>
    </dgm:pt>
    <dgm:pt modelId="{C0A67E56-D2DC-4F96-8F34-DE4DBA283C43}" type="pres">
      <dgm:prSet presAssocID="{435A9C48-039B-4568-8E8B-89A43A7FBFD1}" presName="hierChild5" presStyleCnt="0"/>
      <dgm:spPr/>
    </dgm:pt>
    <dgm:pt modelId="{1E1648B4-9662-4F1E-A872-6C415E505BB6}" type="pres">
      <dgm:prSet presAssocID="{383CD7BE-A3A3-4670-AC16-B23672DFFC00}" presName="Name37" presStyleLbl="parChTrans1D2" presStyleIdx="2" presStyleCnt="3"/>
      <dgm:spPr/>
    </dgm:pt>
    <dgm:pt modelId="{B7FD05F8-8F85-47D4-BA58-8214C2579D6C}" type="pres">
      <dgm:prSet presAssocID="{1FC5691B-3C7E-4EAE-9363-DE0E5D23B052}" presName="hierRoot2" presStyleCnt="0">
        <dgm:presLayoutVars>
          <dgm:hierBranch val="init"/>
        </dgm:presLayoutVars>
      </dgm:prSet>
      <dgm:spPr/>
    </dgm:pt>
    <dgm:pt modelId="{84AA51DE-620A-4E69-ABEB-CA7820393FB8}" type="pres">
      <dgm:prSet presAssocID="{1FC5691B-3C7E-4EAE-9363-DE0E5D23B052}" presName="rootComposite" presStyleCnt="0"/>
      <dgm:spPr/>
    </dgm:pt>
    <dgm:pt modelId="{4803DE97-A5BA-4F0A-A6A5-DCF9EEE5313B}" type="pres">
      <dgm:prSet presAssocID="{1FC5691B-3C7E-4EAE-9363-DE0E5D23B052}" presName="rootText" presStyleLbl="node2" presStyleIdx="2" presStyleCnt="3">
        <dgm:presLayoutVars>
          <dgm:chPref val="3"/>
        </dgm:presLayoutVars>
      </dgm:prSet>
      <dgm:spPr/>
    </dgm:pt>
    <dgm:pt modelId="{5069D919-0C2C-4A60-9EC3-F0C63B182E03}" type="pres">
      <dgm:prSet presAssocID="{1FC5691B-3C7E-4EAE-9363-DE0E5D23B052}" presName="rootConnector" presStyleLbl="node2" presStyleIdx="2" presStyleCnt="3"/>
      <dgm:spPr/>
    </dgm:pt>
    <dgm:pt modelId="{A95B3517-8B86-4F3C-99D4-631A96ACFBBA}" type="pres">
      <dgm:prSet presAssocID="{1FC5691B-3C7E-4EAE-9363-DE0E5D23B052}" presName="hierChild4" presStyleCnt="0"/>
      <dgm:spPr/>
    </dgm:pt>
    <dgm:pt modelId="{7B3128B1-321F-4497-A53C-B1FC94BC8CD2}" type="pres">
      <dgm:prSet presAssocID="{1FC5691B-3C7E-4EAE-9363-DE0E5D23B052}" presName="hierChild5" presStyleCnt="0"/>
      <dgm:spPr/>
    </dgm:pt>
    <dgm:pt modelId="{2B8B30B2-429D-4E21-88B7-993C3C19AA29}" type="pres">
      <dgm:prSet presAssocID="{466EA044-FED0-474A-831E-CDA32C1FD487}" presName="hierChild3" presStyleCnt="0"/>
      <dgm:spPr/>
    </dgm:pt>
  </dgm:ptLst>
  <dgm:cxnLst>
    <dgm:cxn modelId="{A8BC0632-1F07-4B6A-8DAE-0E1BB97808A5}" type="presOf" srcId="{435A9C48-039B-4568-8E8B-89A43A7FBFD1}" destId="{1605804B-216D-478B-921E-4E1E3D74A8F0}" srcOrd="1" destOrd="0" presId="urn:microsoft.com/office/officeart/2005/8/layout/orgChart1"/>
    <dgm:cxn modelId="{F0099040-B641-4818-A761-424C7101A549}" srcId="{58C272AB-B5A8-4932-A9CC-DB7FAD2BFDDE}" destId="{466EA044-FED0-474A-831E-CDA32C1FD487}" srcOrd="0" destOrd="0" parTransId="{3D36E98F-4CB8-4FDC-9ED1-B6435D4DCF04}" sibTransId="{9AA4E0A3-ED6C-43AD-BBF6-4F40184BA0FC}"/>
    <dgm:cxn modelId="{DCC40C44-769C-462A-B20C-E9D271DD68F5}" srcId="{466EA044-FED0-474A-831E-CDA32C1FD487}" destId="{A16E4206-59C9-4491-974E-72EF82678970}" srcOrd="0" destOrd="0" parTransId="{4E6A9F5D-0F9D-460E-BDDD-FC8B5B0BEB77}" sibTransId="{56C4951B-B86A-4949-97AE-24DAE04D7114}"/>
    <dgm:cxn modelId="{D2C29346-F177-4383-AB0E-E2BEB27CD450}" type="presOf" srcId="{A16E4206-59C9-4491-974E-72EF82678970}" destId="{EE57CCEC-8C20-4E6C-86E4-80458999CEE3}" srcOrd="1" destOrd="0" presId="urn:microsoft.com/office/officeart/2005/8/layout/orgChart1"/>
    <dgm:cxn modelId="{38B14848-7379-4770-A06C-DA8C934B8D2C}" type="presOf" srcId="{435A9C48-039B-4568-8E8B-89A43A7FBFD1}" destId="{B6FC277A-490A-4062-9E2E-AAB6309CC406}" srcOrd="0" destOrd="0" presId="urn:microsoft.com/office/officeart/2005/8/layout/orgChart1"/>
    <dgm:cxn modelId="{CB49B469-A8C8-4C67-878A-0D661E825917}" type="presOf" srcId="{466EA044-FED0-474A-831E-CDA32C1FD487}" destId="{B62A0FBF-40E0-4190-8228-A44121F4BFFA}" srcOrd="0" destOrd="0" presId="urn:microsoft.com/office/officeart/2005/8/layout/orgChart1"/>
    <dgm:cxn modelId="{D0268198-8214-4BC3-BA99-D154863171A0}" type="presOf" srcId="{1FC5691B-3C7E-4EAE-9363-DE0E5D23B052}" destId="{4803DE97-A5BA-4F0A-A6A5-DCF9EEE5313B}" srcOrd="0" destOrd="0" presId="urn:microsoft.com/office/officeart/2005/8/layout/orgChart1"/>
    <dgm:cxn modelId="{0446F398-2F6C-4059-A366-CC65DA727212}" type="presOf" srcId="{1FC5691B-3C7E-4EAE-9363-DE0E5D23B052}" destId="{5069D919-0C2C-4A60-9EC3-F0C63B182E03}" srcOrd="1" destOrd="0" presId="urn:microsoft.com/office/officeart/2005/8/layout/orgChart1"/>
    <dgm:cxn modelId="{966EADA1-4C2C-41FC-B5FD-DC99A68386D1}" srcId="{466EA044-FED0-474A-831E-CDA32C1FD487}" destId="{1FC5691B-3C7E-4EAE-9363-DE0E5D23B052}" srcOrd="2" destOrd="0" parTransId="{383CD7BE-A3A3-4670-AC16-B23672DFFC00}" sibTransId="{A89BFA5B-F32A-4AC2-845E-A8B321ED26BB}"/>
    <dgm:cxn modelId="{9032D5A3-35BD-4EEE-B851-0887633B8372}" type="presOf" srcId="{466EA044-FED0-474A-831E-CDA32C1FD487}" destId="{7222495A-8E15-4B10-96F1-64AA2CD2045E}" srcOrd="1" destOrd="0" presId="urn:microsoft.com/office/officeart/2005/8/layout/orgChart1"/>
    <dgm:cxn modelId="{B95564A4-B499-41CF-A20D-B626085F9D96}" type="presOf" srcId="{A16E4206-59C9-4491-974E-72EF82678970}" destId="{C25DA3D8-CB0F-459D-B78F-43E36451043D}" srcOrd="0" destOrd="0" presId="urn:microsoft.com/office/officeart/2005/8/layout/orgChart1"/>
    <dgm:cxn modelId="{16CBDAB0-5523-476A-91E7-658926C8BB14}" type="presOf" srcId="{4E6A9F5D-0F9D-460E-BDDD-FC8B5B0BEB77}" destId="{488DC48B-CD02-49BA-AF55-C70F6AD3B6C6}" srcOrd="0" destOrd="0" presId="urn:microsoft.com/office/officeart/2005/8/layout/orgChart1"/>
    <dgm:cxn modelId="{AC2BD5D3-6CE1-4CD2-934E-E2DDE898F240}" type="presOf" srcId="{79DFEBC9-382A-44A2-83CB-C85B31BEFF89}" destId="{96B75480-9394-4366-8EE5-A775C0413FFF}" srcOrd="0" destOrd="0" presId="urn:microsoft.com/office/officeart/2005/8/layout/orgChart1"/>
    <dgm:cxn modelId="{853E45F1-5CF5-479C-9526-7DE84AEAD3CA}" srcId="{466EA044-FED0-474A-831E-CDA32C1FD487}" destId="{435A9C48-039B-4568-8E8B-89A43A7FBFD1}" srcOrd="1" destOrd="0" parTransId="{79DFEBC9-382A-44A2-83CB-C85B31BEFF89}" sibTransId="{2AB01D06-B783-46FB-905B-8BA714AC9724}"/>
    <dgm:cxn modelId="{B6D9A8FC-17C6-4EAF-97D4-69C67AB18DF3}" type="presOf" srcId="{58C272AB-B5A8-4932-A9CC-DB7FAD2BFDDE}" destId="{1E1EA20E-603A-4195-AEC1-634C26F432A9}" srcOrd="0" destOrd="0" presId="urn:microsoft.com/office/officeart/2005/8/layout/orgChart1"/>
    <dgm:cxn modelId="{BFB234FF-0D97-4F17-826E-26D2BA03FE54}" type="presOf" srcId="{383CD7BE-A3A3-4670-AC16-B23672DFFC00}" destId="{1E1648B4-9662-4F1E-A872-6C415E505BB6}" srcOrd="0" destOrd="0" presId="urn:microsoft.com/office/officeart/2005/8/layout/orgChart1"/>
    <dgm:cxn modelId="{020B17BA-F0AB-4B13-AC07-FDBC5C7810C0}" type="presParOf" srcId="{1E1EA20E-603A-4195-AEC1-634C26F432A9}" destId="{21914F68-8DC2-4213-8F69-00655454CAE9}" srcOrd="0" destOrd="0" presId="urn:microsoft.com/office/officeart/2005/8/layout/orgChart1"/>
    <dgm:cxn modelId="{D8D4EC20-939B-482A-A1E2-7BC7C2CA3AA9}" type="presParOf" srcId="{21914F68-8DC2-4213-8F69-00655454CAE9}" destId="{D0D152FB-1AFA-43E3-8AF7-6752648DE120}" srcOrd="0" destOrd="0" presId="urn:microsoft.com/office/officeart/2005/8/layout/orgChart1"/>
    <dgm:cxn modelId="{D14DACD1-4682-40BB-B363-134D0BA4C0DD}" type="presParOf" srcId="{D0D152FB-1AFA-43E3-8AF7-6752648DE120}" destId="{B62A0FBF-40E0-4190-8228-A44121F4BFFA}" srcOrd="0" destOrd="0" presId="urn:microsoft.com/office/officeart/2005/8/layout/orgChart1"/>
    <dgm:cxn modelId="{D1A7D949-92D1-4693-BD92-1FF1E41F5D0F}" type="presParOf" srcId="{D0D152FB-1AFA-43E3-8AF7-6752648DE120}" destId="{7222495A-8E15-4B10-96F1-64AA2CD2045E}" srcOrd="1" destOrd="0" presId="urn:microsoft.com/office/officeart/2005/8/layout/orgChart1"/>
    <dgm:cxn modelId="{DF66DB62-F95A-437D-81FD-7D146036194E}" type="presParOf" srcId="{21914F68-8DC2-4213-8F69-00655454CAE9}" destId="{EFF75FAF-E1EC-445D-BA24-48FBF39CC88B}" srcOrd="1" destOrd="0" presId="urn:microsoft.com/office/officeart/2005/8/layout/orgChart1"/>
    <dgm:cxn modelId="{D753B38F-1783-48C8-BBEC-67CE5DDBA9D9}" type="presParOf" srcId="{EFF75FAF-E1EC-445D-BA24-48FBF39CC88B}" destId="{488DC48B-CD02-49BA-AF55-C70F6AD3B6C6}" srcOrd="0" destOrd="0" presId="urn:microsoft.com/office/officeart/2005/8/layout/orgChart1"/>
    <dgm:cxn modelId="{4B3342FA-D62C-4143-82FD-CCDAA44BC7E3}" type="presParOf" srcId="{EFF75FAF-E1EC-445D-BA24-48FBF39CC88B}" destId="{88420732-4D4D-4048-9A84-9DFFE53932BC}" srcOrd="1" destOrd="0" presId="urn:microsoft.com/office/officeart/2005/8/layout/orgChart1"/>
    <dgm:cxn modelId="{03DD9F70-69AC-4A82-8850-79DDF1193499}" type="presParOf" srcId="{88420732-4D4D-4048-9A84-9DFFE53932BC}" destId="{053CAC36-CDD0-4556-9AD9-7E4BD8DFA718}" srcOrd="0" destOrd="0" presId="urn:microsoft.com/office/officeart/2005/8/layout/orgChart1"/>
    <dgm:cxn modelId="{8B57C8F4-6B94-4274-9CFB-403427D323A5}" type="presParOf" srcId="{053CAC36-CDD0-4556-9AD9-7E4BD8DFA718}" destId="{C25DA3D8-CB0F-459D-B78F-43E36451043D}" srcOrd="0" destOrd="0" presId="urn:microsoft.com/office/officeart/2005/8/layout/orgChart1"/>
    <dgm:cxn modelId="{CDFAEA9E-0ED0-4C24-808A-397526597061}" type="presParOf" srcId="{053CAC36-CDD0-4556-9AD9-7E4BD8DFA718}" destId="{EE57CCEC-8C20-4E6C-86E4-80458999CEE3}" srcOrd="1" destOrd="0" presId="urn:microsoft.com/office/officeart/2005/8/layout/orgChart1"/>
    <dgm:cxn modelId="{5C470960-6C91-4AB4-B1A4-2F29930CA016}" type="presParOf" srcId="{88420732-4D4D-4048-9A84-9DFFE53932BC}" destId="{BFFF6EAF-5A16-49F7-97BD-1657A81BB268}" srcOrd="1" destOrd="0" presId="urn:microsoft.com/office/officeart/2005/8/layout/orgChart1"/>
    <dgm:cxn modelId="{6FF846CA-0625-4150-B13A-0C2F05605D78}" type="presParOf" srcId="{88420732-4D4D-4048-9A84-9DFFE53932BC}" destId="{ECA943EE-E32A-4DE3-A587-618BB874AED3}" srcOrd="2" destOrd="0" presId="urn:microsoft.com/office/officeart/2005/8/layout/orgChart1"/>
    <dgm:cxn modelId="{E1A0135D-7146-4513-B9CA-3E2DF2109D89}" type="presParOf" srcId="{EFF75FAF-E1EC-445D-BA24-48FBF39CC88B}" destId="{96B75480-9394-4366-8EE5-A775C0413FFF}" srcOrd="2" destOrd="0" presId="urn:microsoft.com/office/officeart/2005/8/layout/orgChart1"/>
    <dgm:cxn modelId="{8946BB08-33BE-41F7-947D-DBA0DF4CDA10}" type="presParOf" srcId="{EFF75FAF-E1EC-445D-BA24-48FBF39CC88B}" destId="{2DA40F09-3127-480E-BF11-05491AD30F01}" srcOrd="3" destOrd="0" presId="urn:microsoft.com/office/officeart/2005/8/layout/orgChart1"/>
    <dgm:cxn modelId="{8322FAAD-090B-40EF-8519-D2FE68895D27}" type="presParOf" srcId="{2DA40F09-3127-480E-BF11-05491AD30F01}" destId="{460C6AF8-AD11-4129-A1B5-24A482B1A230}" srcOrd="0" destOrd="0" presId="urn:microsoft.com/office/officeart/2005/8/layout/orgChart1"/>
    <dgm:cxn modelId="{B8F2886E-48E5-43CF-B2A6-30254B471448}" type="presParOf" srcId="{460C6AF8-AD11-4129-A1B5-24A482B1A230}" destId="{B6FC277A-490A-4062-9E2E-AAB6309CC406}" srcOrd="0" destOrd="0" presId="urn:microsoft.com/office/officeart/2005/8/layout/orgChart1"/>
    <dgm:cxn modelId="{A0F2A6C5-50FB-43F3-953C-AEB8EA06E124}" type="presParOf" srcId="{460C6AF8-AD11-4129-A1B5-24A482B1A230}" destId="{1605804B-216D-478B-921E-4E1E3D74A8F0}" srcOrd="1" destOrd="0" presId="urn:microsoft.com/office/officeart/2005/8/layout/orgChart1"/>
    <dgm:cxn modelId="{B30E614A-5E34-436A-8B6C-774AFAA9AAF7}" type="presParOf" srcId="{2DA40F09-3127-480E-BF11-05491AD30F01}" destId="{10F29A21-0874-4DAC-88A6-3AAF765E5833}" srcOrd="1" destOrd="0" presId="urn:microsoft.com/office/officeart/2005/8/layout/orgChart1"/>
    <dgm:cxn modelId="{52BF3B72-084D-4AFA-A2B8-6E4231BD41F2}" type="presParOf" srcId="{2DA40F09-3127-480E-BF11-05491AD30F01}" destId="{C0A67E56-D2DC-4F96-8F34-DE4DBA283C43}" srcOrd="2" destOrd="0" presId="urn:microsoft.com/office/officeart/2005/8/layout/orgChart1"/>
    <dgm:cxn modelId="{3A33A7F0-782E-4CB3-A9AC-6F8770F69AB7}" type="presParOf" srcId="{EFF75FAF-E1EC-445D-BA24-48FBF39CC88B}" destId="{1E1648B4-9662-4F1E-A872-6C415E505BB6}" srcOrd="4" destOrd="0" presId="urn:microsoft.com/office/officeart/2005/8/layout/orgChart1"/>
    <dgm:cxn modelId="{800A0329-32F9-40E2-B819-C65B0591D628}" type="presParOf" srcId="{EFF75FAF-E1EC-445D-BA24-48FBF39CC88B}" destId="{B7FD05F8-8F85-47D4-BA58-8214C2579D6C}" srcOrd="5" destOrd="0" presId="urn:microsoft.com/office/officeart/2005/8/layout/orgChart1"/>
    <dgm:cxn modelId="{AE92AE4C-F379-49FC-8ACA-D1DB9ABFF153}" type="presParOf" srcId="{B7FD05F8-8F85-47D4-BA58-8214C2579D6C}" destId="{84AA51DE-620A-4E69-ABEB-CA7820393FB8}" srcOrd="0" destOrd="0" presId="urn:microsoft.com/office/officeart/2005/8/layout/orgChart1"/>
    <dgm:cxn modelId="{F12325DC-1213-429E-9B43-F8EBFAEAE474}" type="presParOf" srcId="{84AA51DE-620A-4E69-ABEB-CA7820393FB8}" destId="{4803DE97-A5BA-4F0A-A6A5-DCF9EEE5313B}" srcOrd="0" destOrd="0" presId="urn:microsoft.com/office/officeart/2005/8/layout/orgChart1"/>
    <dgm:cxn modelId="{BE983288-A888-4B23-8CC7-013F29F9C4B1}" type="presParOf" srcId="{84AA51DE-620A-4E69-ABEB-CA7820393FB8}" destId="{5069D919-0C2C-4A60-9EC3-F0C63B182E03}" srcOrd="1" destOrd="0" presId="urn:microsoft.com/office/officeart/2005/8/layout/orgChart1"/>
    <dgm:cxn modelId="{9AD4F6F0-6B2F-4876-A99F-466A7016E2DF}" type="presParOf" srcId="{B7FD05F8-8F85-47D4-BA58-8214C2579D6C}" destId="{A95B3517-8B86-4F3C-99D4-631A96ACFBBA}" srcOrd="1" destOrd="0" presId="urn:microsoft.com/office/officeart/2005/8/layout/orgChart1"/>
    <dgm:cxn modelId="{62437C8D-581E-4033-A57C-2F2A33BE24BB}" type="presParOf" srcId="{B7FD05F8-8F85-47D4-BA58-8214C2579D6C}" destId="{7B3128B1-321F-4497-A53C-B1FC94BC8CD2}" srcOrd="2" destOrd="0" presId="urn:microsoft.com/office/officeart/2005/8/layout/orgChart1"/>
    <dgm:cxn modelId="{560008E7-E766-4A25-9D5A-801E16DA6CDA}" type="presParOf" srcId="{21914F68-8DC2-4213-8F69-00655454CAE9}" destId="{2B8B30B2-429D-4E21-88B7-993C3C19AA29}"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AFCC09-479E-4DFF-B462-DD2D95456683}" type="doc">
      <dgm:prSet loTypeId="urn:microsoft.com/office/officeart/2005/8/layout/hierarchy4" loCatId="relationship" qsTypeId="urn:microsoft.com/office/officeart/2005/8/quickstyle/simple1" qsCatId="simple" csTypeId="urn:microsoft.com/office/officeart/2005/8/colors/colorful3" csCatId="colorful" phldr="1"/>
      <dgm:spPr/>
      <dgm:t>
        <a:bodyPr/>
        <a:lstStyle/>
        <a:p>
          <a:endParaRPr lang="en-US"/>
        </a:p>
      </dgm:t>
    </dgm:pt>
    <dgm:pt modelId="{DB32EADB-ABAD-475F-ADFA-B13D38B205D2}">
      <dgm:prSet phldrT="[Text]" phldr="0" custT="1"/>
      <dgm:spPr/>
      <dgm:t>
        <a:bodyPr/>
        <a:lstStyle/>
        <a:p>
          <a:r>
            <a:rPr lang="en-US" sz="2000" dirty="0"/>
            <a:t>Four dimensions</a:t>
          </a:r>
        </a:p>
      </dgm:t>
    </dgm:pt>
    <dgm:pt modelId="{44038ED9-82B0-4F21-B2F3-3534A7D6E5C9}" type="parTrans" cxnId="{0C265483-8CF6-4B26-95B1-8AC2032BC048}">
      <dgm:prSet/>
      <dgm:spPr/>
      <dgm:t>
        <a:bodyPr/>
        <a:lstStyle/>
        <a:p>
          <a:endParaRPr lang="en-US" sz="2000"/>
        </a:p>
      </dgm:t>
    </dgm:pt>
    <dgm:pt modelId="{F55BA7F3-E38C-43E6-A7EA-06BCF9D0F2AF}" type="sibTrans" cxnId="{0C265483-8CF6-4B26-95B1-8AC2032BC048}">
      <dgm:prSet/>
      <dgm:spPr/>
      <dgm:t>
        <a:bodyPr/>
        <a:lstStyle/>
        <a:p>
          <a:endParaRPr lang="en-US" sz="2000"/>
        </a:p>
      </dgm:t>
    </dgm:pt>
    <dgm:pt modelId="{373FFE7F-D6A0-435D-A776-DF7CD80120BC}">
      <dgm:prSet phldrT="[Text]" phldr="0" custT="1"/>
      <dgm:spPr/>
      <dgm:t>
        <a:bodyPr/>
        <a:lstStyle/>
        <a:p>
          <a:r>
            <a:rPr lang="en-US" sz="2000" dirty="0"/>
            <a:t>Cognitive</a:t>
          </a:r>
        </a:p>
      </dgm:t>
    </dgm:pt>
    <dgm:pt modelId="{29FFA0D9-687B-4658-BA67-8B59D521315D}" type="parTrans" cxnId="{2E350BBC-F07A-48C7-B462-6616264ED977}">
      <dgm:prSet/>
      <dgm:spPr/>
      <dgm:t>
        <a:bodyPr/>
        <a:lstStyle/>
        <a:p>
          <a:endParaRPr lang="en-US" sz="2000"/>
        </a:p>
      </dgm:t>
    </dgm:pt>
    <dgm:pt modelId="{2A728497-03F8-48C8-8F1B-4BF42424FCDD}" type="sibTrans" cxnId="{2E350BBC-F07A-48C7-B462-6616264ED977}">
      <dgm:prSet/>
      <dgm:spPr/>
      <dgm:t>
        <a:bodyPr/>
        <a:lstStyle/>
        <a:p>
          <a:endParaRPr lang="en-US" sz="2000"/>
        </a:p>
      </dgm:t>
    </dgm:pt>
    <dgm:pt modelId="{0A5347A3-346C-4210-8258-94756CD60D47}">
      <dgm:prSet phldrT="[Text]" phldr="0" custT="1"/>
      <dgm:spPr/>
      <dgm:t>
        <a:bodyPr/>
        <a:lstStyle/>
        <a:p>
          <a:r>
            <a:rPr lang="en-US" sz="2000" dirty="0"/>
            <a:t>Motivational</a:t>
          </a:r>
        </a:p>
      </dgm:t>
    </dgm:pt>
    <dgm:pt modelId="{DD1C29A2-6482-4FF8-8AC3-A12F4F22306E}" type="parTrans" cxnId="{40B55C48-FCED-4628-B41F-64CC71494A84}">
      <dgm:prSet/>
      <dgm:spPr/>
      <dgm:t>
        <a:bodyPr/>
        <a:lstStyle/>
        <a:p>
          <a:endParaRPr lang="en-US" sz="2000"/>
        </a:p>
      </dgm:t>
    </dgm:pt>
    <dgm:pt modelId="{E986E7F1-57D8-4DB4-B301-4C8024EC9A6D}" type="sibTrans" cxnId="{40B55C48-FCED-4628-B41F-64CC71494A84}">
      <dgm:prSet/>
      <dgm:spPr/>
      <dgm:t>
        <a:bodyPr/>
        <a:lstStyle/>
        <a:p>
          <a:endParaRPr lang="en-US" sz="2000"/>
        </a:p>
      </dgm:t>
    </dgm:pt>
    <dgm:pt modelId="{7C00B5A7-FAAB-4302-8BE8-38B7DDC4C83C}">
      <dgm:prSet phldrT="[Text]" phldr="0" custT="1"/>
      <dgm:spPr/>
      <dgm:t>
        <a:bodyPr/>
        <a:lstStyle/>
        <a:p>
          <a:r>
            <a:rPr lang="en-US" sz="2000" dirty="0"/>
            <a:t>Behavioural</a:t>
          </a:r>
        </a:p>
      </dgm:t>
    </dgm:pt>
    <dgm:pt modelId="{47D05BFC-7A2C-4D42-B0CB-44C011F78147}" type="parTrans" cxnId="{62E1B6BA-BC22-403E-804D-F7F63979F52D}">
      <dgm:prSet/>
      <dgm:spPr/>
      <dgm:t>
        <a:bodyPr/>
        <a:lstStyle/>
        <a:p>
          <a:endParaRPr lang="en-US" sz="2000"/>
        </a:p>
      </dgm:t>
    </dgm:pt>
    <dgm:pt modelId="{2ECA672F-F68C-461A-A05B-D42CCCE12A34}" type="sibTrans" cxnId="{62E1B6BA-BC22-403E-804D-F7F63979F52D}">
      <dgm:prSet/>
      <dgm:spPr/>
      <dgm:t>
        <a:bodyPr/>
        <a:lstStyle/>
        <a:p>
          <a:endParaRPr lang="en-US" sz="2000"/>
        </a:p>
      </dgm:t>
    </dgm:pt>
    <dgm:pt modelId="{452154EB-CC87-4D9C-BFAB-ADE85F86CC4B}" type="pres">
      <dgm:prSet presAssocID="{56AFCC09-479E-4DFF-B462-DD2D95456683}" presName="Name0" presStyleCnt="0">
        <dgm:presLayoutVars>
          <dgm:chPref val="1"/>
          <dgm:dir/>
          <dgm:animOne val="branch"/>
          <dgm:animLvl val="lvl"/>
          <dgm:resizeHandles/>
        </dgm:presLayoutVars>
      </dgm:prSet>
      <dgm:spPr/>
    </dgm:pt>
    <dgm:pt modelId="{D83F558B-9E8A-4FA8-953D-741C99E9BFDB}" type="pres">
      <dgm:prSet presAssocID="{DB32EADB-ABAD-475F-ADFA-B13D38B205D2}" presName="vertOne" presStyleCnt="0"/>
      <dgm:spPr/>
    </dgm:pt>
    <dgm:pt modelId="{4B598C64-11F1-416B-9F8B-F14E239534D3}" type="pres">
      <dgm:prSet presAssocID="{DB32EADB-ABAD-475F-ADFA-B13D38B205D2}" presName="txOne" presStyleLbl="node0" presStyleIdx="0" presStyleCnt="1">
        <dgm:presLayoutVars>
          <dgm:chPref val="3"/>
        </dgm:presLayoutVars>
      </dgm:prSet>
      <dgm:spPr/>
    </dgm:pt>
    <dgm:pt modelId="{18C52B9C-2EFC-4B96-923E-3C789CCAD152}" type="pres">
      <dgm:prSet presAssocID="{DB32EADB-ABAD-475F-ADFA-B13D38B205D2}" presName="parTransOne" presStyleCnt="0"/>
      <dgm:spPr/>
    </dgm:pt>
    <dgm:pt modelId="{933EADF5-D5F9-4FCA-B0B4-6113A998D285}" type="pres">
      <dgm:prSet presAssocID="{DB32EADB-ABAD-475F-ADFA-B13D38B205D2}" presName="horzOne" presStyleCnt="0"/>
      <dgm:spPr/>
    </dgm:pt>
    <dgm:pt modelId="{E0A5E9CA-07C5-435D-A48E-B7A02B26B85A}" type="pres">
      <dgm:prSet presAssocID="{373FFE7F-D6A0-435D-A776-DF7CD80120BC}" presName="vertTwo" presStyleCnt="0"/>
      <dgm:spPr/>
    </dgm:pt>
    <dgm:pt modelId="{31150A40-7CB9-44FD-A8BF-DDEF520820D6}" type="pres">
      <dgm:prSet presAssocID="{373FFE7F-D6A0-435D-A776-DF7CD80120BC}" presName="txTwo" presStyleLbl="node2" presStyleIdx="0" presStyleCnt="3">
        <dgm:presLayoutVars>
          <dgm:chPref val="3"/>
        </dgm:presLayoutVars>
      </dgm:prSet>
      <dgm:spPr/>
    </dgm:pt>
    <dgm:pt modelId="{14E9B0AD-5FBA-457D-A550-4B5ADA3C9904}" type="pres">
      <dgm:prSet presAssocID="{373FFE7F-D6A0-435D-A776-DF7CD80120BC}" presName="horzTwo" presStyleCnt="0"/>
      <dgm:spPr/>
    </dgm:pt>
    <dgm:pt modelId="{3F46565E-0577-4DF1-A1D8-F2B3EAEF9636}" type="pres">
      <dgm:prSet presAssocID="{2A728497-03F8-48C8-8F1B-4BF42424FCDD}" presName="sibSpaceTwo" presStyleCnt="0"/>
      <dgm:spPr/>
    </dgm:pt>
    <dgm:pt modelId="{13948065-BE3A-47DD-9E84-A2851FA575DA}" type="pres">
      <dgm:prSet presAssocID="{0A5347A3-346C-4210-8258-94756CD60D47}" presName="vertTwo" presStyleCnt="0"/>
      <dgm:spPr/>
    </dgm:pt>
    <dgm:pt modelId="{15B88D39-B993-4A16-915D-9798C178DBF3}" type="pres">
      <dgm:prSet presAssocID="{0A5347A3-346C-4210-8258-94756CD60D47}" presName="txTwo" presStyleLbl="node2" presStyleIdx="1" presStyleCnt="3">
        <dgm:presLayoutVars>
          <dgm:chPref val="3"/>
        </dgm:presLayoutVars>
      </dgm:prSet>
      <dgm:spPr/>
    </dgm:pt>
    <dgm:pt modelId="{50A2BA8D-E74A-4372-87AA-463211B7396F}" type="pres">
      <dgm:prSet presAssocID="{0A5347A3-346C-4210-8258-94756CD60D47}" presName="horzTwo" presStyleCnt="0"/>
      <dgm:spPr/>
    </dgm:pt>
    <dgm:pt modelId="{392DBFB5-4B4F-4D69-9173-714CBBAE3877}" type="pres">
      <dgm:prSet presAssocID="{E986E7F1-57D8-4DB4-B301-4C8024EC9A6D}" presName="sibSpaceTwo" presStyleCnt="0"/>
      <dgm:spPr/>
    </dgm:pt>
    <dgm:pt modelId="{E90DAB10-8A97-47AC-B7AB-B636C878E1DE}" type="pres">
      <dgm:prSet presAssocID="{7C00B5A7-FAAB-4302-8BE8-38B7DDC4C83C}" presName="vertTwo" presStyleCnt="0"/>
      <dgm:spPr/>
    </dgm:pt>
    <dgm:pt modelId="{44E41BD0-E562-4ACF-A1B6-0EA952300B1F}" type="pres">
      <dgm:prSet presAssocID="{7C00B5A7-FAAB-4302-8BE8-38B7DDC4C83C}" presName="txTwo" presStyleLbl="node2" presStyleIdx="2" presStyleCnt="3">
        <dgm:presLayoutVars>
          <dgm:chPref val="3"/>
        </dgm:presLayoutVars>
      </dgm:prSet>
      <dgm:spPr/>
    </dgm:pt>
    <dgm:pt modelId="{8A10088C-A1E2-413F-B4A3-E16778324063}" type="pres">
      <dgm:prSet presAssocID="{7C00B5A7-FAAB-4302-8BE8-38B7DDC4C83C}" presName="horzTwo" presStyleCnt="0"/>
      <dgm:spPr/>
    </dgm:pt>
  </dgm:ptLst>
  <dgm:cxnLst>
    <dgm:cxn modelId="{40B55C48-FCED-4628-B41F-64CC71494A84}" srcId="{DB32EADB-ABAD-475F-ADFA-B13D38B205D2}" destId="{0A5347A3-346C-4210-8258-94756CD60D47}" srcOrd="1" destOrd="0" parTransId="{DD1C29A2-6482-4FF8-8AC3-A12F4F22306E}" sibTransId="{E986E7F1-57D8-4DB4-B301-4C8024EC9A6D}"/>
    <dgm:cxn modelId="{A8E2466D-4F40-4BC2-9B27-250A32DA7224}" type="presOf" srcId="{56AFCC09-479E-4DFF-B462-DD2D95456683}" destId="{452154EB-CC87-4D9C-BFAB-ADE85F86CC4B}" srcOrd="0" destOrd="0" presId="urn:microsoft.com/office/officeart/2005/8/layout/hierarchy4"/>
    <dgm:cxn modelId="{486CA670-A907-474E-BA3E-6C4995D5DAA4}" type="presOf" srcId="{7C00B5A7-FAAB-4302-8BE8-38B7DDC4C83C}" destId="{44E41BD0-E562-4ACF-A1B6-0EA952300B1F}" srcOrd="0" destOrd="0" presId="urn:microsoft.com/office/officeart/2005/8/layout/hierarchy4"/>
    <dgm:cxn modelId="{0C265483-8CF6-4B26-95B1-8AC2032BC048}" srcId="{56AFCC09-479E-4DFF-B462-DD2D95456683}" destId="{DB32EADB-ABAD-475F-ADFA-B13D38B205D2}" srcOrd="0" destOrd="0" parTransId="{44038ED9-82B0-4F21-B2F3-3534A7D6E5C9}" sibTransId="{F55BA7F3-E38C-43E6-A7EA-06BCF9D0F2AF}"/>
    <dgm:cxn modelId="{8CF4BE83-E3B6-4C9F-9B6E-7348FD401F80}" type="presOf" srcId="{0A5347A3-346C-4210-8258-94756CD60D47}" destId="{15B88D39-B993-4A16-915D-9798C178DBF3}" srcOrd="0" destOrd="0" presId="urn:microsoft.com/office/officeart/2005/8/layout/hierarchy4"/>
    <dgm:cxn modelId="{93B897AA-F2EE-4998-833E-73D17FDD468A}" type="presOf" srcId="{373FFE7F-D6A0-435D-A776-DF7CD80120BC}" destId="{31150A40-7CB9-44FD-A8BF-DDEF520820D6}" srcOrd="0" destOrd="0" presId="urn:microsoft.com/office/officeart/2005/8/layout/hierarchy4"/>
    <dgm:cxn modelId="{62E1B6BA-BC22-403E-804D-F7F63979F52D}" srcId="{DB32EADB-ABAD-475F-ADFA-B13D38B205D2}" destId="{7C00B5A7-FAAB-4302-8BE8-38B7DDC4C83C}" srcOrd="2" destOrd="0" parTransId="{47D05BFC-7A2C-4D42-B0CB-44C011F78147}" sibTransId="{2ECA672F-F68C-461A-A05B-D42CCCE12A34}"/>
    <dgm:cxn modelId="{2E350BBC-F07A-48C7-B462-6616264ED977}" srcId="{DB32EADB-ABAD-475F-ADFA-B13D38B205D2}" destId="{373FFE7F-D6A0-435D-A776-DF7CD80120BC}" srcOrd="0" destOrd="0" parTransId="{29FFA0D9-687B-4658-BA67-8B59D521315D}" sibTransId="{2A728497-03F8-48C8-8F1B-4BF42424FCDD}"/>
    <dgm:cxn modelId="{4B2BAEC7-7164-4D2B-929F-F827903CE884}" type="presOf" srcId="{DB32EADB-ABAD-475F-ADFA-B13D38B205D2}" destId="{4B598C64-11F1-416B-9F8B-F14E239534D3}" srcOrd="0" destOrd="0" presId="urn:microsoft.com/office/officeart/2005/8/layout/hierarchy4"/>
    <dgm:cxn modelId="{E2125CB7-497E-44F9-84F5-26F33402FCF3}" type="presParOf" srcId="{452154EB-CC87-4D9C-BFAB-ADE85F86CC4B}" destId="{D83F558B-9E8A-4FA8-953D-741C99E9BFDB}" srcOrd="0" destOrd="0" presId="urn:microsoft.com/office/officeart/2005/8/layout/hierarchy4"/>
    <dgm:cxn modelId="{9CDE059D-8E70-48C1-91EE-C2BFEC6178CE}" type="presParOf" srcId="{D83F558B-9E8A-4FA8-953D-741C99E9BFDB}" destId="{4B598C64-11F1-416B-9F8B-F14E239534D3}" srcOrd="0" destOrd="0" presId="urn:microsoft.com/office/officeart/2005/8/layout/hierarchy4"/>
    <dgm:cxn modelId="{0CA7BFFF-11DD-4B97-B2AB-FFE74AA4BB1B}" type="presParOf" srcId="{D83F558B-9E8A-4FA8-953D-741C99E9BFDB}" destId="{18C52B9C-2EFC-4B96-923E-3C789CCAD152}" srcOrd="1" destOrd="0" presId="urn:microsoft.com/office/officeart/2005/8/layout/hierarchy4"/>
    <dgm:cxn modelId="{869A7DE1-1220-4D55-96E0-1394C58F3554}" type="presParOf" srcId="{D83F558B-9E8A-4FA8-953D-741C99E9BFDB}" destId="{933EADF5-D5F9-4FCA-B0B4-6113A998D285}" srcOrd="2" destOrd="0" presId="urn:microsoft.com/office/officeart/2005/8/layout/hierarchy4"/>
    <dgm:cxn modelId="{C4ED52CF-1B42-4654-B6C7-96DCED5E59E3}" type="presParOf" srcId="{933EADF5-D5F9-4FCA-B0B4-6113A998D285}" destId="{E0A5E9CA-07C5-435D-A48E-B7A02B26B85A}" srcOrd="0" destOrd="0" presId="urn:microsoft.com/office/officeart/2005/8/layout/hierarchy4"/>
    <dgm:cxn modelId="{63A1DC68-6E7D-43DA-8223-C86DE6B08EA4}" type="presParOf" srcId="{E0A5E9CA-07C5-435D-A48E-B7A02B26B85A}" destId="{31150A40-7CB9-44FD-A8BF-DDEF520820D6}" srcOrd="0" destOrd="0" presId="urn:microsoft.com/office/officeart/2005/8/layout/hierarchy4"/>
    <dgm:cxn modelId="{9845A00D-B329-434B-8B30-B967DCE892C6}" type="presParOf" srcId="{E0A5E9CA-07C5-435D-A48E-B7A02B26B85A}" destId="{14E9B0AD-5FBA-457D-A550-4B5ADA3C9904}" srcOrd="1" destOrd="0" presId="urn:microsoft.com/office/officeart/2005/8/layout/hierarchy4"/>
    <dgm:cxn modelId="{B1BED785-CB09-4E71-971F-E0DEE89288EC}" type="presParOf" srcId="{933EADF5-D5F9-4FCA-B0B4-6113A998D285}" destId="{3F46565E-0577-4DF1-A1D8-F2B3EAEF9636}" srcOrd="1" destOrd="0" presId="urn:microsoft.com/office/officeart/2005/8/layout/hierarchy4"/>
    <dgm:cxn modelId="{7EDB5308-573A-4DCD-B26C-C5734742E5B0}" type="presParOf" srcId="{933EADF5-D5F9-4FCA-B0B4-6113A998D285}" destId="{13948065-BE3A-47DD-9E84-A2851FA575DA}" srcOrd="2" destOrd="0" presId="urn:microsoft.com/office/officeart/2005/8/layout/hierarchy4"/>
    <dgm:cxn modelId="{22D95012-A8BC-44C6-93C4-0DC7F1A3B2B2}" type="presParOf" srcId="{13948065-BE3A-47DD-9E84-A2851FA575DA}" destId="{15B88D39-B993-4A16-915D-9798C178DBF3}" srcOrd="0" destOrd="0" presId="urn:microsoft.com/office/officeart/2005/8/layout/hierarchy4"/>
    <dgm:cxn modelId="{233E6645-04A9-42BE-93C6-2217F629FA64}" type="presParOf" srcId="{13948065-BE3A-47DD-9E84-A2851FA575DA}" destId="{50A2BA8D-E74A-4372-87AA-463211B7396F}" srcOrd="1" destOrd="0" presId="urn:microsoft.com/office/officeart/2005/8/layout/hierarchy4"/>
    <dgm:cxn modelId="{99E68EB5-FE0C-47DA-B6C6-384C924C6C63}" type="presParOf" srcId="{933EADF5-D5F9-4FCA-B0B4-6113A998D285}" destId="{392DBFB5-4B4F-4D69-9173-714CBBAE3877}" srcOrd="3" destOrd="0" presId="urn:microsoft.com/office/officeart/2005/8/layout/hierarchy4"/>
    <dgm:cxn modelId="{6BC28966-10E3-408E-88DC-5899D504D373}" type="presParOf" srcId="{933EADF5-D5F9-4FCA-B0B4-6113A998D285}" destId="{E90DAB10-8A97-47AC-B7AB-B636C878E1DE}" srcOrd="4" destOrd="0" presId="urn:microsoft.com/office/officeart/2005/8/layout/hierarchy4"/>
    <dgm:cxn modelId="{74408192-10CB-4C81-BD9E-F244C0C4C2AA}" type="presParOf" srcId="{E90DAB10-8A97-47AC-B7AB-B636C878E1DE}" destId="{44E41BD0-E562-4ACF-A1B6-0EA952300B1F}" srcOrd="0" destOrd="0" presId="urn:microsoft.com/office/officeart/2005/8/layout/hierarchy4"/>
    <dgm:cxn modelId="{F7134878-C3E3-4D49-9938-3F6146794778}" type="presParOf" srcId="{E90DAB10-8A97-47AC-B7AB-B636C878E1DE}" destId="{8A10088C-A1E2-413F-B4A3-E16778324063}"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1795FF-E6D2-4455-B84B-48AD5D10ED86}" type="doc">
      <dgm:prSet loTypeId="urn:microsoft.com/office/officeart/2005/8/layout/hierarchy4" loCatId="list" qsTypeId="urn:microsoft.com/office/officeart/2005/8/quickstyle/simple1" qsCatId="simple" csTypeId="urn:microsoft.com/office/officeart/2005/8/colors/accent3_2" csCatId="accent3" phldr="1"/>
      <dgm:spPr/>
      <dgm:t>
        <a:bodyPr/>
        <a:lstStyle/>
        <a:p>
          <a:endParaRPr lang="en-US"/>
        </a:p>
      </dgm:t>
    </dgm:pt>
    <dgm:pt modelId="{65020944-34D6-4DCC-BD29-1F85A9D45010}">
      <dgm:prSet phldrT="[Text]" phldr="0" custT="1"/>
      <dgm:spPr/>
      <dgm:t>
        <a:bodyPr/>
        <a:lstStyle/>
        <a:p>
          <a:r>
            <a:rPr lang="en-US" sz="3200" dirty="0"/>
            <a:t>Strengths </a:t>
          </a:r>
        </a:p>
      </dgm:t>
    </dgm:pt>
    <dgm:pt modelId="{188EE3AD-6322-4458-B2C7-54D9C98159D7}" type="parTrans" cxnId="{EE25CF24-27EB-403B-BD91-5B540058C9CC}">
      <dgm:prSet/>
      <dgm:spPr/>
      <dgm:t>
        <a:bodyPr/>
        <a:lstStyle/>
        <a:p>
          <a:endParaRPr lang="en-US" sz="1600"/>
        </a:p>
      </dgm:t>
    </dgm:pt>
    <dgm:pt modelId="{37F9790B-3F38-407F-85AA-267158543330}" type="sibTrans" cxnId="{EE25CF24-27EB-403B-BD91-5B540058C9CC}">
      <dgm:prSet/>
      <dgm:spPr/>
      <dgm:t>
        <a:bodyPr/>
        <a:lstStyle/>
        <a:p>
          <a:endParaRPr lang="en-US" sz="1600"/>
        </a:p>
      </dgm:t>
    </dgm:pt>
    <dgm:pt modelId="{B7889D53-30EA-4E8A-B744-15915601E4A4}">
      <dgm:prSet phldrT="[Text]" phldr="0" custT="1"/>
      <dgm:spPr/>
      <dgm:t>
        <a:bodyPr/>
        <a:lstStyle/>
        <a:p>
          <a:r>
            <a:rPr lang="en-US" sz="1600" dirty="0"/>
            <a:t>Cross cultural adaptability</a:t>
          </a:r>
        </a:p>
      </dgm:t>
    </dgm:pt>
    <dgm:pt modelId="{8E9904B4-EDF8-4C93-A41F-E59374C7E820}" type="parTrans" cxnId="{AC6AF423-435F-40C7-BEFB-210180DDF432}">
      <dgm:prSet/>
      <dgm:spPr/>
      <dgm:t>
        <a:bodyPr/>
        <a:lstStyle/>
        <a:p>
          <a:endParaRPr lang="en-US" sz="1600"/>
        </a:p>
      </dgm:t>
    </dgm:pt>
    <dgm:pt modelId="{65596E83-5879-4471-B234-D26386D81BC7}" type="sibTrans" cxnId="{AC6AF423-435F-40C7-BEFB-210180DDF432}">
      <dgm:prSet/>
      <dgm:spPr/>
      <dgm:t>
        <a:bodyPr/>
        <a:lstStyle/>
        <a:p>
          <a:endParaRPr lang="en-US" sz="1600"/>
        </a:p>
      </dgm:t>
    </dgm:pt>
    <dgm:pt modelId="{FC4B0EDC-B3D6-46C1-A4D5-06695A7D01B6}">
      <dgm:prSet phldrT="[Text]" phldr="0" custT="1"/>
      <dgm:spPr/>
      <dgm:t>
        <a:bodyPr/>
        <a:lstStyle/>
        <a:p>
          <a:r>
            <a:rPr lang="en-US" sz="1600" dirty="0"/>
            <a:t>Adjust tone</a:t>
          </a:r>
        </a:p>
      </dgm:t>
    </dgm:pt>
    <dgm:pt modelId="{579BB97D-D313-4576-B823-99C68D5090A0}" type="parTrans" cxnId="{9FE4AA9A-9C76-4903-87D8-20F539D9251D}">
      <dgm:prSet/>
      <dgm:spPr/>
      <dgm:t>
        <a:bodyPr/>
        <a:lstStyle/>
        <a:p>
          <a:endParaRPr lang="en-US" sz="1600"/>
        </a:p>
      </dgm:t>
    </dgm:pt>
    <dgm:pt modelId="{B0DDE315-35AD-4E8A-AC02-35FED799BD2E}" type="sibTrans" cxnId="{9FE4AA9A-9C76-4903-87D8-20F539D9251D}">
      <dgm:prSet/>
      <dgm:spPr/>
      <dgm:t>
        <a:bodyPr/>
        <a:lstStyle/>
        <a:p>
          <a:endParaRPr lang="en-US" sz="1600"/>
        </a:p>
      </dgm:t>
    </dgm:pt>
    <dgm:pt modelId="{D2C0199C-8F91-47D8-9F90-1162F7964AC9}">
      <dgm:prSet phldrT="[Text]" phldr="0" custT="1"/>
      <dgm:spPr/>
      <dgm:t>
        <a:bodyPr/>
        <a:lstStyle/>
        <a:p>
          <a:r>
            <a:rPr lang="en-US" sz="1600" dirty="0"/>
            <a:t>Active Listening</a:t>
          </a:r>
        </a:p>
      </dgm:t>
    </dgm:pt>
    <dgm:pt modelId="{351B65AF-C8AB-489D-8E27-920EFF385171}" type="parTrans" cxnId="{3E5686D4-C757-453A-BA57-07B44CF14AE7}">
      <dgm:prSet/>
      <dgm:spPr/>
      <dgm:t>
        <a:bodyPr/>
        <a:lstStyle/>
        <a:p>
          <a:endParaRPr lang="en-US" sz="1600"/>
        </a:p>
      </dgm:t>
    </dgm:pt>
    <dgm:pt modelId="{3B29C984-D046-4818-9342-BA8C1D10F729}" type="sibTrans" cxnId="{3E5686D4-C757-453A-BA57-07B44CF14AE7}">
      <dgm:prSet/>
      <dgm:spPr/>
      <dgm:t>
        <a:bodyPr/>
        <a:lstStyle/>
        <a:p>
          <a:endParaRPr lang="en-US" sz="1600"/>
        </a:p>
      </dgm:t>
    </dgm:pt>
    <dgm:pt modelId="{D76591B5-7DC0-4A63-A489-900B9A965290}">
      <dgm:prSet phldrT="[Text]" phldr="0" custT="1"/>
      <dgm:spPr/>
      <dgm:t>
        <a:bodyPr/>
        <a:lstStyle/>
        <a:p>
          <a:r>
            <a:rPr lang="en-US" sz="1600" dirty="0"/>
            <a:t>Communication</a:t>
          </a:r>
        </a:p>
      </dgm:t>
    </dgm:pt>
    <dgm:pt modelId="{3BB8BE6A-5F48-4B9A-BC43-F801DC8D89D5}" type="parTrans" cxnId="{6A19753B-D599-4E66-A909-258D4B3C497A}">
      <dgm:prSet/>
      <dgm:spPr/>
      <dgm:t>
        <a:bodyPr/>
        <a:lstStyle/>
        <a:p>
          <a:endParaRPr lang="en-US" sz="1600"/>
        </a:p>
      </dgm:t>
    </dgm:pt>
    <dgm:pt modelId="{C9AA5C2D-479C-4EF6-A7CA-F0D8104EB35D}" type="sibTrans" cxnId="{6A19753B-D599-4E66-A909-258D4B3C497A}">
      <dgm:prSet/>
      <dgm:spPr/>
      <dgm:t>
        <a:bodyPr/>
        <a:lstStyle/>
        <a:p>
          <a:endParaRPr lang="en-US" sz="1600"/>
        </a:p>
      </dgm:t>
    </dgm:pt>
    <dgm:pt modelId="{BBD02510-4E3D-4AE1-9B95-ACE4763A6E74}">
      <dgm:prSet phldrT="[Text]" phldr="0" custT="1"/>
      <dgm:spPr/>
      <dgm:t>
        <a:bodyPr/>
        <a:lstStyle/>
        <a:p>
          <a:r>
            <a:rPr lang="en-US" sz="1600" dirty="0"/>
            <a:t>Empathy</a:t>
          </a:r>
        </a:p>
      </dgm:t>
    </dgm:pt>
    <dgm:pt modelId="{0F64A2A5-C361-4111-B762-3DCD91E08D41}" type="parTrans" cxnId="{DFC015F1-DAB4-4B91-B689-43D19D661943}">
      <dgm:prSet/>
      <dgm:spPr/>
      <dgm:t>
        <a:bodyPr/>
        <a:lstStyle/>
        <a:p>
          <a:endParaRPr lang="en-US" sz="1600"/>
        </a:p>
      </dgm:t>
    </dgm:pt>
    <dgm:pt modelId="{6ECE5A27-79C1-4AC2-9F4E-B9D5EC04F36E}" type="sibTrans" cxnId="{DFC015F1-DAB4-4B91-B689-43D19D661943}">
      <dgm:prSet/>
      <dgm:spPr/>
      <dgm:t>
        <a:bodyPr/>
        <a:lstStyle/>
        <a:p>
          <a:endParaRPr lang="en-US" sz="1600"/>
        </a:p>
      </dgm:t>
    </dgm:pt>
    <dgm:pt modelId="{E26549C9-D222-4228-9DF5-D284787DBDB1}" type="pres">
      <dgm:prSet presAssocID="{471795FF-E6D2-4455-B84B-48AD5D10ED86}" presName="Name0" presStyleCnt="0">
        <dgm:presLayoutVars>
          <dgm:chPref val="1"/>
          <dgm:dir/>
          <dgm:animOne val="branch"/>
          <dgm:animLvl val="lvl"/>
          <dgm:resizeHandles/>
        </dgm:presLayoutVars>
      </dgm:prSet>
      <dgm:spPr/>
    </dgm:pt>
    <dgm:pt modelId="{EF1C2134-B914-48F8-8503-48C6482E8DC6}" type="pres">
      <dgm:prSet presAssocID="{65020944-34D6-4DCC-BD29-1F85A9D45010}" presName="vertOne" presStyleCnt="0"/>
      <dgm:spPr/>
    </dgm:pt>
    <dgm:pt modelId="{B88EEDAC-20C5-4BB7-8BAA-713F93FC1C79}" type="pres">
      <dgm:prSet presAssocID="{65020944-34D6-4DCC-BD29-1F85A9D45010}" presName="txOne" presStyleLbl="node0" presStyleIdx="0" presStyleCnt="1" custLinFactX="11" custLinFactY="-2921" custLinFactNeighborX="100000" custLinFactNeighborY="-100000">
        <dgm:presLayoutVars>
          <dgm:chPref val="3"/>
        </dgm:presLayoutVars>
      </dgm:prSet>
      <dgm:spPr/>
    </dgm:pt>
    <dgm:pt modelId="{54125BD6-012F-474A-BF4B-A4CA92A28736}" type="pres">
      <dgm:prSet presAssocID="{65020944-34D6-4DCC-BD29-1F85A9D45010}" presName="parTransOne" presStyleCnt="0"/>
      <dgm:spPr/>
    </dgm:pt>
    <dgm:pt modelId="{004C0800-E483-4A81-8B71-1394DD3B5EF9}" type="pres">
      <dgm:prSet presAssocID="{65020944-34D6-4DCC-BD29-1F85A9D45010}" presName="horzOne" presStyleCnt="0"/>
      <dgm:spPr/>
    </dgm:pt>
    <dgm:pt modelId="{F4C839E4-D50D-4FA7-B7C9-B9254AB257BB}" type="pres">
      <dgm:prSet presAssocID="{B7889D53-30EA-4E8A-B744-15915601E4A4}" presName="vertTwo" presStyleCnt="0"/>
      <dgm:spPr/>
    </dgm:pt>
    <dgm:pt modelId="{68AD6A26-6BA0-4216-8DA8-6D01723D2DDA}" type="pres">
      <dgm:prSet presAssocID="{B7889D53-30EA-4E8A-B744-15915601E4A4}" presName="txTwo" presStyleLbl="node2" presStyleIdx="0" presStyleCnt="2">
        <dgm:presLayoutVars>
          <dgm:chPref val="3"/>
        </dgm:presLayoutVars>
      </dgm:prSet>
      <dgm:spPr/>
    </dgm:pt>
    <dgm:pt modelId="{E72542CF-D592-416C-8219-A14FE014FA71}" type="pres">
      <dgm:prSet presAssocID="{B7889D53-30EA-4E8A-B744-15915601E4A4}" presName="parTransTwo" presStyleCnt="0"/>
      <dgm:spPr/>
    </dgm:pt>
    <dgm:pt modelId="{AAC346B5-4E46-4E69-8D8E-149BA4FA7DEE}" type="pres">
      <dgm:prSet presAssocID="{B7889D53-30EA-4E8A-B744-15915601E4A4}" presName="horzTwo" presStyleCnt="0"/>
      <dgm:spPr/>
    </dgm:pt>
    <dgm:pt modelId="{2410A210-347C-4B70-B45A-C003D071AE64}" type="pres">
      <dgm:prSet presAssocID="{FC4B0EDC-B3D6-46C1-A4D5-06695A7D01B6}" presName="vertThree" presStyleCnt="0"/>
      <dgm:spPr/>
    </dgm:pt>
    <dgm:pt modelId="{DB2FE1D0-1261-42D5-BE1D-663339A26617}" type="pres">
      <dgm:prSet presAssocID="{FC4B0EDC-B3D6-46C1-A4D5-06695A7D01B6}" presName="txThree" presStyleLbl="node3" presStyleIdx="0" presStyleCnt="3">
        <dgm:presLayoutVars>
          <dgm:chPref val="3"/>
        </dgm:presLayoutVars>
      </dgm:prSet>
      <dgm:spPr/>
    </dgm:pt>
    <dgm:pt modelId="{03325714-0ED0-4303-BCBC-32501758977E}" type="pres">
      <dgm:prSet presAssocID="{FC4B0EDC-B3D6-46C1-A4D5-06695A7D01B6}" presName="horzThree" presStyleCnt="0"/>
      <dgm:spPr/>
    </dgm:pt>
    <dgm:pt modelId="{4958DE25-00B1-4FC3-AA45-33EF3A6A5711}" type="pres">
      <dgm:prSet presAssocID="{B0DDE315-35AD-4E8A-AC02-35FED799BD2E}" presName="sibSpaceThree" presStyleCnt="0"/>
      <dgm:spPr/>
    </dgm:pt>
    <dgm:pt modelId="{93D52967-ED2D-40BB-A0B5-720FDB88C78D}" type="pres">
      <dgm:prSet presAssocID="{D2C0199C-8F91-47D8-9F90-1162F7964AC9}" presName="vertThree" presStyleCnt="0"/>
      <dgm:spPr/>
    </dgm:pt>
    <dgm:pt modelId="{307A51EB-4F25-4E88-8032-4D3B25DD4319}" type="pres">
      <dgm:prSet presAssocID="{D2C0199C-8F91-47D8-9F90-1162F7964AC9}" presName="txThree" presStyleLbl="node3" presStyleIdx="1" presStyleCnt="3">
        <dgm:presLayoutVars>
          <dgm:chPref val="3"/>
        </dgm:presLayoutVars>
      </dgm:prSet>
      <dgm:spPr/>
    </dgm:pt>
    <dgm:pt modelId="{2642BD4C-E469-4A27-B923-C2053DB316E8}" type="pres">
      <dgm:prSet presAssocID="{D2C0199C-8F91-47D8-9F90-1162F7964AC9}" presName="horzThree" presStyleCnt="0"/>
      <dgm:spPr/>
    </dgm:pt>
    <dgm:pt modelId="{30D0E0D5-67ED-4CB2-977C-40A0DE33E46C}" type="pres">
      <dgm:prSet presAssocID="{65596E83-5879-4471-B234-D26386D81BC7}" presName="sibSpaceTwo" presStyleCnt="0"/>
      <dgm:spPr/>
    </dgm:pt>
    <dgm:pt modelId="{5A6D1CF8-8839-4C20-A8DB-39AD97E70C9B}" type="pres">
      <dgm:prSet presAssocID="{D76591B5-7DC0-4A63-A489-900B9A965290}" presName="vertTwo" presStyleCnt="0"/>
      <dgm:spPr/>
    </dgm:pt>
    <dgm:pt modelId="{37A437DD-79D4-473F-8B00-FD6CE62627CC}" type="pres">
      <dgm:prSet presAssocID="{D76591B5-7DC0-4A63-A489-900B9A965290}" presName="txTwo" presStyleLbl="node2" presStyleIdx="1" presStyleCnt="2">
        <dgm:presLayoutVars>
          <dgm:chPref val="3"/>
        </dgm:presLayoutVars>
      </dgm:prSet>
      <dgm:spPr/>
    </dgm:pt>
    <dgm:pt modelId="{16B7CC86-9F27-498B-B996-B11C4D13F03B}" type="pres">
      <dgm:prSet presAssocID="{D76591B5-7DC0-4A63-A489-900B9A965290}" presName="parTransTwo" presStyleCnt="0"/>
      <dgm:spPr/>
    </dgm:pt>
    <dgm:pt modelId="{F82E4BDB-0525-4398-B790-7DDAA0F0DD24}" type="pres">
      <dgm:prSet presAssocID="{D76591B5-7DC0-4A63-A489-900B9A965290}" presName="horzTwo" presStyleCnt="0"/>
      <dgm:spPr/>
    </dgm:pt>
    <dgm:pt modelId="{570999A7-C3FD-497E-ABCD-4BCA2AFCD25D}" type="pres">
      <dgm:prSet presAssocID="{BBD02510-4E3D-4AE1-9B95-ACE4763A6E74}" presName="vertThree" presStyleCnt="0"/>
      <dgm:spPr/>
    </dgm:pt>
    <dgm:pt modelId="{9AFF294E-45CF-4674-A80C-18D7164F9F00}" type="pres">
      <dgm:prSet presAssocID="{BBD02510-4E3D-4AE1-9B95-ACE4763A6E74}" presName="txThree" presStyleLbl="node3" presStyleIdx="2" presStyleCnt="3">
        <dgm:presLayoutVars>
          <dgm:chPref val="3"/>
        </dgm:presLayoutVars>
      </dgm:prSet>
      <dgm:spPr/>
    </dgm:pt>
    <dgm:pt modelId="{250C0C81-1A63-49DF-B215-74CB3C11D357}" type="pres">
      <dgm:prSet presAssocID="{BBD02510-4E3D-4AE1-9B95-ACE4763A6E74}" presName="horzThree" presStyleCnt="0"/>
      <dgm:spPr/>
    </dgm:pt>
  </dgm:ptLst>
  <dgm:cxnLst>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6A19753B-D599-4E66-A909-258D4B3C497A}" srcId="{65020944-34D6-4DCC-BD29-1F85A9D45010}" destId="{D76591B5-7DC0-4A63-A489-900B9A965290}" srcOrd="1" destOrd="0" parTransId="{3BB8BE6A-5F48-4B9A-BC43-F801DC8D89D5}" sibTransId="{C9AA5C2D-479C-4EF6-A7CA-F0D8104EB35D}"/>
    <dgm:cxn modelId="{945B053E-E4FD-4B0A-A1C6-9C2C909284A0}" type="presOf" srcId="{D76591B5-7DC0-4A63-A489-900B9A965290}" destId="{37A437DD-79D4-473F-8B00-FD6CE62627CC}" srcOrd="0" destOrd="0" presId="urn:microsoft.com/office/officeart/2005/8/layout/hierarchy4"/>
    <dgm:cxn modelId="{CBA7FE3E-6156-464B-9800-BEF3A8EFC445}" type="presOf" srcId="{B7889D53-30EA-4E8A-B744-15915601E4A4}" destId="{68AD6A26-6BA0-4216-8DA8-6D01723D2DDA}" srcOrd="0" destOrd="0" presId="urn:microsoft.com/office/officeart/2005/8/layout/hierarchy4"/>
    <dgm:cxn modelId="{E8CA0858-3161-43BB-9475-95963F073B1C}" type="presOf" srcId="{471795FF-E6D2-4455-B84B-48AD5D10ED86}" destId="{E26549C9-D222-4228-9DF5-D284787DBDB1}" srcOrd="0" destOrd="0" presId="urn:microsoft.com/office/officeart/2005/8/layout/hierarchy4"/>
    <dgm:cxn modelId="{9FE4AA9A-9C76-4903-87D8-20F539D9251D}" srcId="{B7889D53-30EA-4E8A-B744-15915601E4A4}" destId="{FC4B0EDC-B3D6-46C1-A4D5-06695A7D01B6}" srcOrd="0" destOrd="0" parTransId="{579BB97D-D313-4576-B823-99C68D5090A0}" sibTransId="{B0DDE315-35AD-4E8A-AC02-35FED799BD2E}"/>
    <dgm:cxn modelId="{729ABB9C-C828-4197-B16B-988C2EFDA60E}" type="presOf" srcId="{FC4B0EDC-B3D6-46C1-A4D5-06695A7D01B6}" destId="{DB2FE1D0-1261-42D5-BE1D-663339A26617}" srcOrd="0" destOrd="0" presId="urn:microsoft.com/office/officeart/2005/8/layout/hierarchy4"/>
    <dgm:cxn modelId="{A9D226BE-2ABB-420C-A76C-6E35CB499D13}" type="presOf" srcId="{D2C0199C-8F91-47D8-9F90-1162F7964AC9}" destId="{307A51EB-4F25-4E88-8032-4D3B25DD4319}" srcOrd="0" destOrd="0" presId="urn:microsoft.com/office/officeart/2005/8/layout/hierarchy4"/>
    <dgm:cxn modelId="{1ED42EC9-CADF-4FA0-A4A8-2A8B0306906B}" type="presOf" srcId="{65020944-34D6-4DCC-BD29-1F85A9D45010}" destId="{B88EEDAC-20C5-4BB7-8BAA-713F93FC1C79}" srcOrd="0" destOrd="0" presId="urn:microsoft.com/office/officeart/2005/8/layout/hierarchy4"/>
    <dgm:cxn modelId="{3E5686D4-C757-453A-BA57-07B44CF14AE7}" srcId="{B7889D53-30EA-4E8A-B744-15915601E4A4}" destId="{D2C0199C-8F91-47D8-9F90-1162F7964AC9}" srcOrd="1" destOrd="0" parTransId="{351B65AF-C8AB-489D-8E27-920EFF385171}" sibTransId="{3B29C984-D046-4818-9342-BA8C1D10F729}"/>
    <dgm:cxn modelId="{DFC015F1-DAB4-4B91-B689-43D19D661943}" srcId="{D76591B5-7DC0-4A63-A489-900B9A965290}" destId="{BBD02510-4E3D-4AE1-9B95-ACE4763A6E74}" srcOrd="0" destOrd="0" parTransId="{0F64A2A5-C361-4111-B762-3DCD91E08D41}" sibTransId="{6ECE5A27-79C1-4AC2-9F4E-B9D5EC04F36E}"/>
    <dgm:cxn modelId="{58DD81FB-D5D0-4141-8C93-9D5E69E34DAD}" type="presOf" srcId="{BBD02510-4E3D-4AE1-9B95-ACE4763A6E74}" destId="{9AFF294E-45CF-4674-A80C-18D7164F9F00}" srcOrd="0" destOrd="0" presId="urn:microsoft.com/office/officeart/2005/8/layout/hierarchy4"/>
    <dgm:cxn modelId="{66A986DA-CB4C-4B3F-A841-5BC268FB5B54}" type="presParOf" srcId="{E26549C9-D222-4228-9DF5-D284787DBDB1}" destId="{EF1C2134-B914-48F8-8503-48C6482E8DC6}" srcOrd="0" destOrd="0" presId="urn:microsoft.com/office/officeart/2005/8/layout/hierarchy4"/>
    <dgm:cxn modelId="{03ED61E4-6B16-429D-945F-B17C6B89C7E7}" type="presParOf" srcId="{EF1C2134-B914-48F8-8503-48C6482E8DC6}" destId="{B88EEDAC-20C5-4BB7-8BAA-713F93FC1C79}" srcOrd="0" destOrd="0" presId="urn:microsoft.com/office/officeart/2005/8/layout/hierarchy4"/>
    <dgm:cxn modelId="{6E8D8286-87E5-4AA9-92B4-0FA496F91756}" type="presParOf" srcId="{EF1C2134-B914-48F8-8503-48C6482E8DC6}" destId="{54125BD6-012F-474A-BF4B-A4CA92A28736}" srcOrd="1" destOrd="0" presId="urn:microsoft.com/office/officeart/2005/8/layout/hierarchy4"/>
    <dgm:cxn modelId="{74EBE7A1-21ED-461A-B8C1-8D3DAE3EB2AD}" type="presParOf" srcId="{EF1C2134-B914-48F8-8503-48C6482E8DC6}" destId="{004C0800-E483-4A81-8B71-1394DD3B5EF9}" srcOrd="2" destOrd="0" presId="urn:microsoft.com/office/officeart/2005/8/layout/hierarchy4"/>
    <dgm:cxn modelId="{803E96D2-10D8-4D62-BE9F-C2BC7AE618EC}" type="presParOf" srcId="{004C0800-E483-4A81-8B71-1394DD3B5EF9}" destId="{F4C839E4-D50D-4FA7-B7C9-B9254AB257BB}" srcOrd="0" destOrd="0" presId="urn:microsoft.com/office/officeart/2005/8/layout/hierarchy4"/>
    <dgm:cxn modelId="{0C4A290D-8C9F-4188-BB4F-43D75D14940F}" type="presParOf" srcId="{F4C839E4-D50D-4FA7-B7C9-B9254AB257BB}" destId="{68AD6A26-6BA0-4216-8DA8-6D01723D2DDA}" srcOrd="0" destOrd="0" presId="urn:microsoft.com/office/officeart/2005/8/layout/hierarchy4"/>
    <dgm:cxn modelId="{40C6D5A9-E86E-458B-A934-201ABAEFBD8B}" type="presParOf" srcId="{F4C839E4-D50D-4FA7-B7C9-B9254AB257BB}" destId="{E72542CF-D592-416C-8219-A14FE014FA71}" srcOrd="1" destOrd="0" presId="urn:microsoft.com/office/officeart/2005/8/layout/hierarchy4"/>
    <dgm:cxn modelId="{82DB1D00-4390-4197-81B1-892F6CCDCCE0}" type="presParOf" srcId="{F4C839E4-D50D-4FA7-B7C9-B9254AB257BB}" destId="{AAC346B5-4E46-4E69-8D8E-149BA4FA7DEE}" srcOrd="2" destOrd="0" presId="urn:microsoft.com/office/officeart/2005/8/layout/hierarchy4"/>
    <dgm:cxn modelId="{D2257F4D-0AE1-4E74-8784-12F8769D91CD}" type="presParOf" srcId="{AAC346B5-4E46-4E69-8D8E-149BA4FA7DEE}" destId="{2410A210-347C-4B70-B45A-C003D071AE64}" srcOrd="0" destOrd="0" presId="urn:microsoft.com/office/officeart/2005/8/layout/hierarchy4"/>
    <dgm:cxn modelId="{92CFCE49-CA69-469A-BCA2-6948BA619FC3}" type="presParOf" srcId="{2410A210-347C-4B70-B45A-C003D071AE64}" destId="{DB2FE1D0-1261-42D5-BE1D-663339A26617}" srcOrd="0" destOrd="0" presId="urn:microsoft.com/office/officeart/2005/8/layout/hierarchy4"/>
    <dgm:cxn modelId="{26A3D2CC-94CA-455F-9893-B738D5CCC32A}" type="presParOf" srcId="{2410A210-347C-4B70-B45A-C003D071AE64}" destId="{03325714-0ED0-4303-BCBC-32501758977E}" srcOrd="1" destOrd="0" presId="urn:microsoft.com/office/officeart/2005/8/layout/hierarchy4"/>
    <dgm:cxn modelId="{1FC90F38-3999-4DF1-AF5B-1A9DB2241606}" type="presParOf" srcId="{AAC346B5-4E46-4E69-8D8E-149BA4FA7DEE}" destId="{4958DE25-00B1-4FC3-AA45-33EF3A6A5711}" srcOrd="1" destOrd="0" presId="urn:microsoft.com/office/officeart/2005/8/layout/hierarchy4"/>
    <dgm:cxn modelId="{7F434432-B835-457D-A2D8-9721B12C0C93}" type="presParOf" srcId="{AAC346B5-4E46-4E69-8D8E-149BA4FA7DEE}" destId="{93D52967-ED2D-40BB-A0B5-720FDB88C78D}" srcOrd="2" destOrd="0" presId="urn:microsoft.com/office/officeart/2005/8/layout/hierarchy4"/>
    <dgm:cxn modelId="{3FCF8C15-B123-43BA-9E73-40138EB604BE}" type="presParOf" srcId="{93D52967-ED2D-40BB-A0B5-720FDB88C78D}" destId="{307A51EB-4F25-4E88-8032-4D3B25DD4319}" srcOrd="0" destOrd="0" presId="urn:microsoft.com/office/officeart/2005/8/layout/hierarchy4"/>
    <dgm:cxn modelId="{39C9A231-3663-4CAD-8915-4B8A3ACCDF4D}" type="presParOf" srcId="{93D52967-ED2D-40BB-A0B5-720FDB88C78D}" destId="{2642BD4C-E469-4A27-B923-C2053DB316E8}" srcOrd="1" destOrd="0" presId="urn:microsoft.com/office/officeart/2005/8/layout/hierarchy4"/>
    <dgm:cxn modelId="{405BEA75-899C-4412-8C58-2E863787CE6B}" type="presParOf" srcId="{004C0800-E483-4A81-8B71-1394DD3B5EF9}" destId="{30D0E0D5-67ED-4CB2-977C-40A0DE33E46C}" srcOrd="1" destOrd="0" presId="urn:microsoft.com/office/officeart/2005/8/layout/hierarchy4"/>
    <dgm:cxn modelId="{03396780-09AF-4656-84FA-1805C7606AF9}" type="presParOf" srcId="{004C0800-E483-4A81-8B71-1394DD3B5EF9}" destId="{5A6D1CF8-8839-4C20-A8DB-39AD97E70C9B}" srcOrd="2" destOrd="0" presId="urn:microsoft.com/office/officeart/2005/8/layout/hierarchy4"/>
    <dgm:cxn modelId="{9594FA7D-B468-470F-9D25-50BFBA0FFDCF}" type="presParOf" srcId="{5A6D1CF8-8839-4C20-A8DB-39AD97E70C9B}" destId="{37A437DD-79D4-473F-8B00-FD6CE62627CC}" srcOrd="0" destOrd="0" presId="urn:microsoft.com/office/officeart/2005/8/layout/hierarchy4"/>
    <dgm:cxn modelId="{25B29402-0814-4D09-9028-295126B7D830}" type="presParOf" srcId="{5A6D1CF8-8839-4C20-A8DB-39AD97E70C9B}" destId="{16B7CC86-9F27-498B-B996-B11C4D13F03B}" srcOrd="1" destOrd="0" presId="urn:microsoft.com/office/officeart/2005/8/layout/hierarchy4"/>
    <dgm:cxn modelId="{EA9C2DE4-05FB-484B-A9FB-AFC1E4EC4B85}" type="presParOf" srcId="{5A6D1CF8-8839-4C20-A8DB-39AD97E70C9B}" destId="{F82E4BDB-0525-4398-B790-7DDAA0F0DD24}" srcOrd="2" destOrd="0" presId="urn:microsoft.com/office/officeart/2005/8/layout/hierarchy4"/>
    <dgm:cxn modelId="{F61DF3D0-27C6-4982-9A45-D50F027192A9}" type="presParOf" srcId="{F82E4BDB-0525-4398-B790-7DDAA0F0DD24}" destId="{570999A7-C3FD-497E-ABCD-4BCA2AFCD25D}" srcOrd="0" destOrd="0" presId="urn:microsoft.com/office/officeart/2005/8/layout/hierarchy4"/>
    <dgm:cxn modelId="{3F23CF32-FE4D-479E-A259-D2C1AFC4D91C}" type="presParOf" srcId="{570999A7-C3FD-497E-ABCD-4BCA2AFCD25D}" destId="{9AFF294E-45CF-4674-A80C-18D7164F9F00}" srcOrd="0" destOrd="0" presId="urn:microsoft.com/office/officeart/2005/8/layout/hierarchy4"/>
    <dgm:cxn modelId="{3EE25282-B7AC-4AA2-871A-C5EF2A2848F6}" type="presParOf" srcId="{570999A7-C3FD-497E-ABCD-4BCA2AFCD25D}" destId="{250C0C81-1A63-49DF-B215-74CB3C11D357}"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795FF-E6D2-4455-B84B-48AD5D10ED86}"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US"/>
        </a:p>
      </dgm:t>
    </dgm:pt>
    <dgm:pt modelId="{65020944-34D6-4DCC-BD29-1F85A9D45010}">
      <dgm:prSet phldrT="[Text]" phldr="0" custT="1"/>
      <dgm:spPr/>
      <dgm:t>
        <a:bodyPr/>
        <a:lstStyle/>
        <a:p>
          <a:r>
            <a:rPr lang="en-US" sz="2000" dirty="0"/>
            <a:t>Risks</a:t>
          </a:r>
        </a:p>
      </dgm:t>
    </dgm:pt>
    <dgm:pt modelId="{188EE3AD-6322-4458-B2C7-54D9C98159D7}" type="parTrans" cxnId="{EE25CF24-27EB-403B-BD91-5B540058C9CC}">
      <dgm:prSet/>
      <dgm:spPr/>
      <dgm:t>
        <a:bodyPr/>
        <a:lstStyle/>
        <a:p>
          <a:endParaRPr lang="en-US" sz="2000"/>
        </a:p>
      </dgm:t>
    </dgm:pt>
    <dgm:pt modelId="{37F9790B-3F38-407F-85AA-267158543330}" type="sibTrans" cxnId="{EE25CF24-27EB-403B-BD91-5B540058C9CC}">
      <dgm:prSet/>
      <dgm:spPr/>
      <dgm:t>
        <a:bodyPr/>
        <a:lstStyle/>
        <a:p>
          <a:endParaRPr lang="en-US" sz="2000"/>
        </a:p>
      </dgm:t>
    </dgm:pt>
    <dgm:pt modelId="{B7889D53-30EA-4E8A-B744-15915601E4A4}">
      <dgm:prSet phldrT="[Text]" phldr="0" custT="1"/>
      <dgm:spPr/>
      <dgm:t>
        <a:bodyPr/>
        <a:lstStyle/>
        <a:p>
          <a:pPr algn="l"/>
          <a:r>
            <a:rPr lang="en-US" sz="2000" dirty="0"/>
            <a:t>Stereotyping</a:t>
          </a:r>
        </a:p>
      </dgm:t>
    </dgm:pt>
    <dgm:pt modelId="{8E9904B4-EDF8-4C93-A41F-E59374C7E820}" type="parTrans" cxnId="{AC6AF423-435F-40C7-BEFB-210180DDF432}">
      <dgm:prSet/>
      <dgm:spPr/>
      <dgm:t>
        <a:bodyPr/>
        <a:lstStyle/>
        <a:p>
          <a:endParaRPr lang="en-US" sz="2000"/>
        </a:p>
      </dgm:t>
    </dgm:pt>
    <dgm:pt modelId="{65596E83-5879-4471-B234-D26386D81BC7}" type="sibTrans" cxnId="{AC6AF423-435F-40C7-BEFB-210180DDF432}">
      <dgm:prSet/>
      <dgm:spPr/>
      <dgm:t>
        <a:bodyPr/>
        <a:lstStyle/>
        <a:p>
          <a:endParaRPr lang="en-US" sz="2000"/>
        </a:p>
      </dgm:t>
    </dgm:pt>
    <dgm:pt modelId="{B9AE595C-A747-4634-BFA2-D7ABDC6B0A40}">
      <dgm:prSet phldrT="[Text]" phldr="0" custT="1"/>
      <dgm:spPr/>
      <dgm:t>
        <a:bodyPr/>
        <a:lstStyle/>
        <a:p>
          <a:pPr algn="l"/>
          <a:r>
            <a:rPr lang="en-US" sz="2000" dirty="0"/>
            <a:t>Supervision competence</a:t>
          </a:r>
        </a:p>
      </dgm:t>
    </dgm:pt>
    <dgm:pt modelId="{B294DAB2-E9E6-49D9-9BC3-446BF20A7E01}" type="parTrans" cxnId="{307D3121-5877-43F1-969D-7A21EF14BA8C}">
      <dgm:prSet/>
      <dgm:spPr/>
      <dgm:t>
        <a:bodyPr/>
        <a:lstStyle/>
        <a:p>
          <a:endParaRPr lang="en-US" sz="2000"/>
        </a:p>
      </dgm:t>
    </dgm:pt>
    <dgm:pt modelId="{8FB27BED-E060-44FD-B9C0-FFB4A2217E02}" type="sibTrans" cxnId="{307D3121-5877-43F1-969D-7A21EF14BA8C}">
      <dgm:prSet/>
      <dgm:spPr/>
      <dgm:t>
        <a:bodyPr/>
        <a:lstStyle/>
        <a:p>
          <a:endParaRPr lang="en-US" sz="2000"/>
        </a:p>
      </dgm:t>
    </dgm:pt>
    <dgm:pt modelId="{C5E0205A-0429-4959-B9AA-2BCBABE7DEF0}" type="pres">
      <dgm:prSet presAssocID="{471795FF-E6D2-4455-B84B-48AD5D10ED86}" presName="Name0" presStyleCnt="0">
        <dgm:presLayoutVars>
          <dgm:dir/>
          <dgm:animLvl val="lvl"/>
          <dgm:resizeHandles val="exact"/>
        </dgm:presLayoutVars>
      </dgm:prSet>
      <dgm:spPr/>
    </dgm:pt>
    <dgm:pt modelId="{791F9574-6CEB-4E50-959E-B2B7BFAC3348}" type="pres">
      <dgm:prSet presAssocID="{65020944-34D6-4DCC-BD29-1F85A9D45010}" presName="composite" presStyleCnt="0"/>
      <dgm:spPr/>
    </dgm:pt>
    <dgm:pt modelId="{BFB4B4E6-43FE-4E05-9874-3B04B049D15E}" type="pres">
      <dgm:prSet presAssocID="{65020944-34D6-4DCC-BD29-1F85A9D45010}" presName="parTx" presStyleLbl="alignNode1" presStyleIdx="0" presStyleCnt="1">
        <dgm:presLayoutVars>
          <dgm:chMax val="0"/>
          <dgm:chPref val="0"/>
          <dgm:bulletEnabled val="1"/>
        </dgm:presLayoutVars>
      </dgm:prSet>
      <dgm:spPr/>
    </dgm:pt>
    <dgm:pt modelId="{121BF6B1-BEC7-4A8E-AB47-A1C73F362A06}" type="pres">
      <dgm:prSet presAssocID="{65020944-34D6-4DCC-BD29-1F85A9D45010}" presName="desTx" presStyleLbl="alignAccFollowNode1" presStyleIdx="0" presStyleCnt="1">
        <dgm:presLayoutVars>
          <dgm:bulletEnabled val="1"/>
        </dgm:presLayoutVars>
      </dgm:prSet>
      <dgm:spPr/>
    </dgm:pt>
  </dgm:ptLst>
  <dgm:cxnLst>
    <dgm:cxn modelId="{307D3121-5877-43F1-969D-7A21EF14BA8C}" srcId="{65020944-34D6-4DCC-BD29-1F85A9D45010}" destId="{B9AE595C-A747-4634-BFA2-D7ABDC6B0A40}" srcOrd="1" destOrd="0" parTransId="{B294DAB2-E9E6-49D9-9BC3-446BF20A7E01}" sibTransId="{8FB27BED-E060-44FD-B9C0-FFB4A2217E02}"/>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F8944F5A-CDE2-402D-89DD-E17576C6B0B0}" type="presOf" srcId="{B7889D53-30EA-4E8A-B744-15915601E4A4}" destId="{121BF6B1-BEC7-4A8E-AB47-A1C73F362A06}" srcOrd="0" destOrd="0" presId="urn:microsoft.com/office/officeart/2005/8/layout/hList1"/>
    <dgm:cxn modelId="{E59332D7-D461-4E68-B8E3-BBB2F7D11427}" type="presOf" srcId="{65020944-34D6-4DCC-BD29-1F85A9D45010}" destId="{BFB4B4E6-43FE-4E05-9874-3B04B049D15E}" srcOrd="0" destOrd="0" presId="urn:microsoft.com/office/officeart/2005/8/layout/hList1"/>
    <dgm:cxn modelId="{962A09DE-CC91-4AA4-8432-0B9197475535}" type="presOf" srcId="{471795FF-E6D2-4455-B84B-48AD5D10ED86}" destId="{C5E0205A-0429-4959-B9AA-2BCBABE7DEF0}" srcOrd="0" destOrd="0" presId="urn:microsoft.com/office/officeart/2005/8/layout/hList1"/>
    <dgm:cxn modelId="{D59747F1-224B-4F21-99AA-8835524218D7}" type="presOf" srcId="{B9AE595C-A747-4634-BFA2-D7ABDC6B0A40}" destId="{121BF6B1-BEC7-4A8E-AB47-A1C73F362A06}" srcOrd="0" destOrd="1" presId="urn:microsoft.com/office/officeart/2005/8/layout/hList1"/>
    <dgm:cxn modelId="{371839DD-0930-4980-ACC1-ACC058C88FC9}" type="presParOf" srcId="{C5E0205A-0429-4959-B9AA-2BCBABE7DEF0}" destId="{791F9574-6CEB-4E50-959E-B2B7BFAC3348}" srcOrd="0" destOrd="0" presId="urn:microsoft.com/office/officeart/2005/8/layout/hList1"/>
    <dgm:cxn modelId="{894BE413-E22F-44E1-9676-1C7AC1247434}" type="presParOf" srcId="{791F9574-6CEB-4E50-959E-B2B7BFAC3348}" destId="{BFB4B4E6-43FE-4E05-9874-3B04B049D15E}" srcOrd="0" destOrd="0" presId="urn:microsoft.com/office/officeart/2005/8/layout/hList1"/>
    <dgm:cxn modelId="{768BBF1A-8AEE-4A30-9B5F-D27E1769F874}" type="presParOf" srcId="{791F9574-6CEB-4E50-959E-B2B7BFAC3348}" destId="{121BF6B1-BEC7-4A8E-AB47-A1C73F362A06}"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1795FF-E6D2-4455-B84B-48AD5D10ED86}"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65020944-34D6-4DCC-BD29-1F85A9D45010}">
      <dgm:prSet phldrT="[Text]" phldr="0" custT="1"/>
      <dgm:spPr/>
      <dgm:t>
        <a:bodyPr/>
        <a:lstStyle/>
        <a:p>
          <a:r>
            <a:rPr lang="en-US" sz="3200" dirty="0"/>
            <a:t>Training Transfer Challenges</a:t>
          </a:r>
        </a:p>
      </dgm:t>
    </dgm:pt>
    <dgm:pt modelId="{188EE3AD-6322-4458-B2C7-54D9C98159D7}" type="parTrans" cxnId="{EE25CF24-27EB-403B-BD91-5B540058C9CC}">
      <dgm:prSet/>
      <dgm:spPr/>
      <dgm:t>
        <a:bodyPr/>
        <a:lstStyle/>
        <a:p>
          <a:endParaRPr lang="en-US" sz="1600"/>
        </a:p>
      </dgm:t>
    </dgm:pt>
    <dgm:pt modelId="{37F9790B-3F38-407F-85AA-267158543330}" type="sibTrans" cxnId="{EE25CF24-27EB-403B-BD91-5B540058C9CC}">
      <dgm:prSet/>
      <dgm:spPr/>
      <dgm:t>
        <a:bodyPr/>
        <a:lstStyle/>
        <a:p>
          <a:endParaRPr lang="en-US" sz="1600"/>
        </a:p>
      </dgm:t>
    </dgm:pt>
    <dgm:pt modelId="{B7889D53-30EA-4E8A-B744-15915601E4A4}">
      <dgm:prSet phldrT="[Text]" phldr="0" custT="1"/>
      <dgm:spPr/>
      <dgm:t>
        <a:bodyPr/>
        <a:lstStyle/>
        <a:p>
          <a:r>
            <a:rPr lang="en-US" sz="1600" dirty="0"/>
            <a:t>Barriers in communication</a:t>
          </a:r>
        </a:p>
      </dgm:t>
    </dgm:pt>
    <dgm:pt modelId="{8E9904B4-EDF8-4C93-A41F-E59374C7E820}" type="parTrans" cxnId="{AC6AF423-435F-40C7-BEFB-210180DDF432}">
      <dgm:prSet/>
      <dgm:spPr/>
      <dgm:t>
        <a:bodyPr/>
        <a:lstStyle/>
        <a:p>
          <a:endParaRPr lang="en-US" sz="1600"/>
        </a:p>
      </dgm:t>
    </dgm:pt>
    <dgm:pt modelId="{65596E83-5879-4471-B234-D26386D81BC7}" type="sibTrans" cxnId="{AC6AF423-435F-40C7-BEFB-210180DDF432}">
      <dgm:prSet/>
      <dgm:spPr/>
      <dgm:t>
        <a:bodyPr/>
        <a:lstStyle/>
        <a:p>
          <a:endParaRPr lang="en-US" sz="1600"/>
        </a:p>
      </dgm:t>
    </dgm:pt>
    <dgm:pt modelId="{93C00386-3625-473D-B5A3-8BBA51CB75B3}">
      <dgm:prSet phldrT="[Text]" phldr="0" custT="1"/>
      <dgm:spPr/>
      <dgm:t>
        <a:bodyPr/>
        <a:lstStyle/>
        <a:p>
          <a:r>
            <a:rPr lang="en-US" sz="1600" dirty="0"/>
            <a:t>Diverse communication styles</a:t>
          </a:r>
        </a:p>
      </dgm:t>
    </dgm:pt>
    <dgm:pt modelId="{310B45DD-389B-4411-A5DE-5011963C3AAB}" type="parTrans" cxnId="{D1CDEBC9-E570-4CF7-BED5-B2444AFD1FA3}">
      <dgm:prSet/>
      <dgm:spPr/>
      <dgm:t>
        <a:bodyPr/>
        <a:lstStyle/>
        <a:p>
          <a:endParaRPr lang="en-US"/>
        </a:p>
      </dgm:t>
    </dgm:pt>
    <dgm:pt modelId="{F752EFFA-629B-491D-A0D9-1B78F8D57A42}" type="sibTrans" cxnId="{D1CDEBC9-E570-4CF7-BED5-B2444AFD1FA3}">
      <dgm:prSet/>
      <dgm:spPr/>
      <dgm:t>
        <a:bodyPr/>
        <a:lstStyle/>
        <a:p>
          <a:endParaRPr lang="en-US"/>
        </a:p>
      </dgm:t>
    </dgm:pt>
    <dgm:pt modelId="{61AA3327-047A-4B7E-B9EF-455F64A317A4}">
      <dgm:prSet phldrT="[Text]" phldr="0" custT="1"/>
      <dgm:spPr/>
      <dgm:t>
        <a:bodyPr/>
        <a:lstStyle/>
        <a:p>
          <a:r>
            <a:rPr lang="en-US" sz="1600" dirty="0"/>
            <a:t>Stereotypes</a:t>
          </a:r>
        </a:p>
      </dgm:t>
    </dgm:pt>
    <dgm:pt modelId="{C045FD8E-F103-4D81-9786-AB2C3AC7B67A}" type="parTrans" cxnId="{0A5634CC-773D-417E-B771-4F288598C6EE}">
      <dgm:prSet/>
      <dgm:spPr/>
      <dgm:t>
        <a:bodyPr/>
        <a:lstStyle/>
        <a:p>
          <a:endParaRPr lang="en-US"/>
        </a:p>
      </dgm:t>
    </dgm:pt>
    <dgm:pt modelId="{E3E067B3-917A-4017-9FA7-1C7D1BD33E04}" type="sibTrans" cxnId="{0A5634CC-773D-417E-B771-4F288598C6EE}">
      <dgm:prSet/>
      <dgm:spPr/>
      <dgm:t>
        <a:bodyPr/>
        <a:lstStyle/>
        <a:p>
          <a:endParaRPr lang="en-US"/>
        </a:p>
      </dgm:t>
    </dgm:pt>
    <dgm:pt modelId="{4B427AFD-E538-4B14-B7FD-141417FE9FB6}">
      <dgm:prSet phldrT="[Text]" phldr="0" custT="1"/>
      <dgm:spPr/>
      <dgm:t>
        <a:bodyPr/>
        <a:lstStyle/>
        <a:p>
          <a:r>
            <a:rPr lang="en-US" sz="1600" dirty="0"/>
            <a:t>Discrepancies in work habit</a:t>
          </a:r>
        </a:p>
      </dgm:t>
    </dgm:pt>
    <dgm:pt modelId="{3827879C-9F27-4284-9A7D-2F9F2E3AE954}" type="parTrans" cxnId="{B7C68C6C-74E5-4578-9DBB-7F4C7172F622}">
      <dgm:prSet/>
      <dgm:spPr/>
      <dgm:t>
        <a:bodyPr/>
        <a:lstStyle/>
        <a:p>
          <a:endParaRPr lang="en-US"/>
        </a:p>
      </dgm:t>
    </dgm:pt>
    <dgm:pt modelId="{1E1CE9CE-F5BD-46B3-B991-CBB3DE1F3AFB}" type="sibTrans" cxnId="{B7C68C6C-74E5-4578-9DBB-7F4C7172F622}">
      <dgm:prSet/>
      <dgm:spPr/>
      <dgm:t>
        <a:bodyPr/>
        <a:lstStyle/>
        <a:p>
          <a:endParaRPr lang="en-US"/>
        </a:p>
      </dgm:t>
    </dgm:pt>
    <dgm:pt modelId="{3D98EF05-95B0-46FD-B072-37BC463FC559}">
      <dgm:prSet phldrT="[Text]" phldr="0" custT="1"/>
      <dgm:spPr/>
      <dgm:t>
        <a:bodyPr/>
        <a:lstStyle/>
        <a:p>
          <a:endParaRPr lang="en-US" sz="1600" dirty="0"/>
        </a:p>
      </dgm:t>
    </dgm:pt>
    <dgm:pt modelId="{67249774-7AC7-4A9A-8328-8B694E96F925}" type="parTrans" cxnId="{13698FF0-ABDC-4EB8-8AB1-FF1C26B685D2}">
      <dgm:prSet/>
      <dgm:spPr/>
      <dgm:t>
        <a:bodyPr/>
        <a:lstStyle/>
        <a:p>
          <a:endParaRPr lang="en-US"/>
        </a:p>
      </dgm:t>
    </dgm:pt>
    <dgm:pt modelId="{5656A25D-6F5B-44A0-A64D-CF4105EE8F56}" type="sibTrans" cxnId="{13698FF0-ABDC-4EB8-8AB1-FF1C26B685D2}">
      <dgm:prSet/>
      <dgm:spPr/>
      <dgm:t>
        <a:bodyPr/>
        <a:lstStyle/>
        <a:p>
          <a:endParaRPr lang="en-US"/>
        </a:p>
      </dgm:t>
    </dgm:pt>
    <dgm:pt modelId="{88E33BB5-5B70-4ED2-92AB-53E363AE8D03}" type="pres">
      <dgm:prSet presAssocID="{471795FF-E6D2-4455-B84B-48AD5D10ED86}" presName="Name0" presStyleCnt="0">
        <dgm:presLayoutVars>
          <dgm:dir/>
          <dgm:animLvl val="lvl"/>
          <dgm:resizeHandles val="exact"/>
        </dgm:presLayoutVars>
      </dgm:prSet>
      <dgm:spPr/>
    </dgm:pt>
    <dgm:pt modelId="{3CFDBBCD-B305-43E3-B5B2-B6A3836E2EC1}" type="pres">
      <dgm:prSet presAssocID="{65020944-34D6-4DCC-BD29-1F85A9D45010}" presName="linNode" presStyleCnt="0"/>
      <dgm:spPr/>
    </dgm:pt>
    <dgm:pt modelId="{5FE5ED77-0014-4E87-89C1-7FE15750E898}" type="pres">
      <dgm:prSet presAssocID="{65020944-34D6-4DCC-BD29-1F85A9D45010}" presName="parentText" presStyleLbl="node1" presStyleIdx="0" presStyleCnt="1" custScaleX="325519">
        <dgm:presLayoutVars>
          <dgm:chMax val="1"/>
          <dgm:bulletEnabled val="1"/>
        </dgm:presLayoutVars>
      </dgm:prSet>
      <dgm:spPr/>
    </dgm:pt>
    <dgm:pt modelId="{49F1C76B-C0E5-44DF-A8DA-699A7ADA0A2F}" type="pres">
      <dgm:prSet presAssocID="{65020944-34D6-4DCC-BD29-1F85A9D45010}" presName="descendantText" presStyleLbl="alignAccFollowNode1" presStyleIdx="0" presStyleCnt="1" custScaleX="227035">
        <dgm:presLayoutVars>
          <dgm:bulletEnabled val="1"/>
        </dgm:presLayoutVars>
      </dgm:prSet>
      <dgm:spPr/>
    </dgm:pt>
  </dgm:ptLst>
  <dgm:cxnLst>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B7C68C6C-74E5-4578-9DBB-7F4C7172F622}" srcId="{65020944-34D6-4DCC-BD29-1F85A9D45010}" destId="{4B427AFD-E538-4B14-B7FD-141417FE9FB6}" srcOrd="3" destOrd="0" parTransId="{3827879C-9F27-4284-9A7D-2F9F2E3AE954}" sibTransId="{1E1CE9CE-F5BD-46B3-B991-CBB3DE1F3AFB}"/>
    <dgm:cxn modelId="{59E75D53-B75E-40E0-A82E-14EE8139DE63}" type="presOf" srcId="{471795FF-E6D2-4455-B84B-48AD5D10ED86}" destId="{88E33BB5-5B70-4ED2-92AB-53E363AE8D03}" srcOrd="0" destOrd="0" presId="urn:microsoft.com/office/officeart/2005/8/layout/vList5"/>
    <dgm:cxn modelId="{D4F1ED87-7DD8-4452-A499-5CBFEEA29836}" type="presOf" srcId="{61AA3327-047A-4B7E-B9EF-455F64A317A4}" destId="{49F1C76B-C0E5-44DF-A8DA-699A7ADA0A2F}" srcOrd="0" destOrd="2" presId="urn:microsoft.com/office/officeart/2005/8/layout/vList5"/>
    <dgm:cxn modelId="{8AEF058A-3A13-46D3-B39A-60951F094D9A}" type="presOf" srcId="{B7889D53-30EA-4E8A-B744-15915601E4A4}" destId="{49F1C76B-C0E5-44DF-A8DA-699A7ADA0A2F}" srcOrd="0" destOrd="0" presId="urn:microsoft.com/office/officeart/2005/8/layout/vList5"/>
    <dgm:cxn modelId="{80DD838B-92EC-4DCA-B4B6-C88008AA5457}" type="presOf" srcId="{3D98EF05-95B0-46FD-B072-37BC463FC559}" destId="{49F1C76B-C0E5-44DF-A8DA-699A7ADA0A2F}" srcOrd="0" destOrd="4" presId="urn:microsoft.com/office/officeart/2005/8/layout/vList5"/>
    <dgm:cxn modelId="{C17553B0-A1E0-4831-A0E6-1C3D56066E42}" type="presOf" srcId="{93C00386-3625-473D-B5A3-8BBA51CB75B3}" destId="{49F1C76B-C0E5-44DF-A8DA-699A7ADA0A2F}" srcOrd="0" destOrd="1" presId="urn:microsoft.com/office/officeart/2005/8/layout/vList5"/>
    <dgm:cxn modelId="{133604B4-E5FE-4D0C-A98E-C25933BC5314}" type="presOf" srcId="{4B427AFD-E538-4B14-B7FD-141417FE9FB6}" destId="{49F1C76B-C0E5-44DF-A8DA-699A7ADA0A2F}" srcOrd="0" destOrd="3" presId="urn:microsoft.com/office/officeart/2005/8/layout/vList5"/>
    <dgm:cxn modelId="{49096CC1-4176-465C-8459-8A297A652120}" type="presOf" srcId="{65020944-34D6-4DCC-BD29-1F85A9D45010}" destId="{5FE5ED77-0014-4E87-89C1-7FE15750E898}" srcOrd="0" destOrd="0" presId="urn:microsoft.com/office/officeart/2005/8/layout/vList5"/>
    <dgm:cxn modelId="{D1CDEBC9-E570-4CF7-BED5-B2444AFD1FA3}" srcId="{65020944-34D6-4DCC-BD29-1F85A9D45010}" destId="{93C00386-3625-473D-B5A3-8BBA51CB75B3}" srcOrd="1" destOrd="0" parTransId="{310B45DD-389B-4411-A5DE-5011963C3AAB}" sibTransId="{F752EFFA-629B-491D-A0D9-1B78F8D57A42}"/>
    <dgm:cxn modelId="{0A5634CC-773D-417E-B771-4F288598C6EE}" srcId="{65020944-34D6-4DCC-BD29-1F85A9D45010}" destId="{61AA3327-047A-4B7E-B9EF-455F64A317A4}" srcOrd="2" destOrd="0" parTransId="{C045FD8E-F103-4D81-9786-AB2C3AC7B67A}" sibTransId="{E3E067B3-917A-4017-9FA7-1C7D1BD33E04}"/>
    <dgm:cxn modelId="{13698FF0-ABDC-4EB8-8AB1-FF1C26B685D2}" srcId="{65020944-34D6-4DCC-BD29-1F85A9D45010}" destId="{3D98EF05-95B0-46FD-B072-37BC463FC559}" srcOrd="4" destOrd="0" parTransId="{67249774-7AC7-4A9A-8328-8B694E96F925}" sibTransId="{5656A25D-6F5B-44A0-A64D-CF4105EE8F56}"/>
    <dgm:cxn modelId="{97C6EA8F-AD30-4A4E-9C4E-4787B0AEBE28}" type="presParOf" srcId="{88E33BB5-5B70-4ED2-92AB-53E363AE8D03}" destId="{3CFDBBCD-B305-43E3-B5B2-B6A3836E2EC1}" srcOrd="0" destOrd="0" presId="urn:microsoft.com/office/officeart/2005/8/layout/vList5"/>
    <dgm:cxn modelId="{9B4D22FC-456A-455B-8EBD-C9911CF69709}" type="presParOf" srcId="{3CFDBBCD-B305-43E3-B5B2-B6A3836E2EC1}" destId="{5FE5ED77-0014-4E87-89C1-7FE15750E898}" srcOrd="0" destOrd="0" presId="urn:microsoft.com/office/officeart/2005/8/layout/vList5"/>
    <dgm:cxn modelId="{48C276F4-73D8-4043-A743-0E3A6469D780}" type="presParOf" srcId="{3CFDBBCD-B305-43E3-B5B2-B6A3836E2EC1}" destId="{49F1C76B-C0E5-44DF-A8DA-699A7ADA0A2F}" srcOrd="1" destOrd="0" presId="urn:microsoft.com/office/officeart/2005/8/layout/vList5"/>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1795FF-E6D2-4455-B84B-48AD5D10ED86}" type="doc">
      <dgm:prSet loTypeId="urn:microsoft.com/office/officeart/2005/8/layout/hierarchy4" loCatId="list" qsTypeId="urn:microsoft.com/office/officeart/2005/8/quickstyle/simple1" qsCatId="simple" csTypeId="urn:microsoft.com/office/officeart/2005/8/colors/accent6_5" csCatId="accent6" phldr="1"/>
      <dgm:spPr/>
      <dgm:t>
        <a:bodyPr/>
        <a:lstStyle/>
        <a:p>
          <a:endParaRPr lang="en-US"/>
        </a:p>
      </dgm:t>
    </dgm:pt>
    <dgm:pt modelId="{65020944-34D6-4DCC-BD29-1F85A9D45010}">
      <dgm:prSet phldrT="[Text]" phldr="0" custT="1"/>
      <dgm:spPr/>
      <dgm:t>
        <a:bodyPr/>
        <a:lstStyle/>
        <a:p>
          <a:r>
            <a:rPr lang="en-US" sz="3200" dirty="0"/>
            <a:t>Autocratic leader limitations </a:t>
          </a:r>
        </a:p>
      </dgm:t>
    </dgm:pt>
    <dgm:pt modelId="{188EE3AD-6322-4458-B2C7-54D9C98159D7}" type="parTrans" cxnId="{EE25CF24-27EB-403B-BD91-5B540058C9CC}">
      <dgm:prSet/>
      <dgm:spPr/>
      <dgm:t>
        <a:bodyPr/>
        <a:lstStyle/>
        <a:p>
          <a:endParaRPr lang="en-US" sz="1600"/>
        </a:p>
      </dgm:t>
    </dgm:pt>
    <dgm:pt modelId="{37F9790B-3F38-407F-85AA-267158543330}" type="sibTrans" cxnId="{EE25CF24-27EB-403B-BD91-5B540058C9CC}">
      <dgm:prSet/>
      <dgm:spPr/>
      <dgm:t>
        <a:bodyPr/>
        <a:lstStyle/>
        <a:p>
          <a:endParaRPr lang="en-US" sz="1600"/>
        </a:p>
      </dgm:t>
    </dgm:pt>
    <dgm:pt modelId="{B7889D53-30EA-4E8A-B744-15915601E4A4}">
      <dgm:prSet phldrT="[Text]" phldr="0" custT="1"/>
      <dgm:spPr/>
      <dgm:t>
        <a:bodyPr/>
        <a:lstStyle/>
        <a:p>
          <a:r>
            <a:rPr lang="en-US" sz="1600" dirty="0"/>
            <a:t>Employee frustrations</a:t>
          </a:r>
        </a:p>
      </dgm:t>
    </dgm:pt>
    <dgm:pt modelId="{8E9904B4-EDF8-4C93-A41F-E59374C7E820}" type="parTrans" cxnId="{AC6AF423-435F-40C7-BEFB-210180DDF432}">
      <dgm:prSet/>
      <dgm:spPr/>
      <dgm:t>
        <a:bodyPr/>
        <a:lstStyle/>
        <a:p>
          <a:endParaRPr lang="en-US" sz="1600"/>
        </a:p>
      </dgm:t>
    </dgm:pt>
    <dgm:pt modelId="{65596E83-5879-4471-B234-D26386D81BC7}" type="sibTrans" cxnId="{AC6AF423-435F-40C7-BEFB-210180DDF432}">
      <dgm:prSet/>
      <dgm:spPr/>
      <dgm:t>
        <a:bodyPr/>
        <a:lstStyle/>
        <a:p>
          <a:endParaRPr lang="en-US" sz="1600"/>
        </a:p>
      </dgm:t>
    </dgm:pt>
    <dgm:pt modelId="{FC4B0EDC-B3D6-46C1-A4D5-06695A7D01B6}">
      <dgm:prSet phldrT="[Text]" phldr="0" custT="1"/>
      <dgm:spPr/>
      <dgm:t>
        <a:bodyPr/>
        <a:lstStyle/>
        <a:p>
          <a:r>
            <a:rPr lang="en-US" sz="1600" dirty="0"/>
            <a:t>Unsuccessful decisions</a:t>
          </a:r>
        </a:p>
      </dgm:t>
    </dgm:pt>
    <dgm:pt modelId="{579BB97D-D313-4576-B823-99C68D5090A0}" type="parTrans" cxnId="{9FE4AA9A-9C76-4903-87D8-20F539D9251D}">
      <dgm:prSet/>
      <dgm:spPr/>
      <dgm:t>
        <a:bodyPr/>
        <a:lstStyle/>
        <a:p>
          <a:endParaRPr lang="en-US" sz="1600"/>
        </a:p>
      </dgm:t>
    </dgm:pt>
    <dgm:pt modelId="{B0DDE315-35AD-4E8A-AC02-35FED799BD2E}" type="sibTrans" cxnId="{9FE4AA9A-9C76-4903-87D8-20F539D9251D}">
      <dgm:prSet/>
      <dgm:spPr/>
      <dgm:t>
        <a:bodyPr/>
        <a:lstStyle/>
        <a:p>
          <a:endParaRPr lang="en-US" sz="1600"/>
        </a:p>
      </dgm:t>
    </dgm:pt>
    <dgm:pt modelId="{D2C0199C-8F91-47D8-9F90-1162F7964AC9}">
      <dgm:prSet phldrT="[Text]" phldr="0" custT="1"/>
      <dgm:spPr/>
      <dgm:t>
        <a:bodyPr/>
        <a:lstStyle/>
        <a:p>
          <a:r>
            <a:rPr lang="en-US" sz="1600" dirty="0"/>
            <a:t>Dictates working approach</a:t>
          </a:r>
        </a:p>
      </dgm:t>
    </dgm:pt>
    <dgm:pt modelId="{351B65AF-C8AB-489D-8E27-920EFF385171}" type="parTrans" cxnId="{3E5686D4-C757-453A-BA57-07B44CF14AE7}">
      <dgm:prSet/>
      <dgm:spPr/>
      <dgm:t>
        <a:bodyPr/>
        <a:lstStyle/>
        <a:p>
          <a:endParaRPr lang="en-US" sz="1600"/>
        </a:p>
      </dgm:t>
    </dgm:pt>
    <dgm:pt modelId="{3B29C984-D046-4818-9342-BA8C1D10F729}" type="sibTrans" cxnId="{3E5686D4-C757-453A-BA57-07B44CF14AE7}">
      <dgm:prSet/>
      <dgm:spPr/>
      <dgm:t>
        <a:bodyPr/>
        <a:lstStyle/>
        <a:p>
          <a:endParaRPr lang="en-US" sz="1600"/>
        </a:p>
      </dgm:t>
    </dgm:pt>
    <dgm:pt modelId="{D76591B5-7DC0-4A63-A489-900B9A965290}">
      <dgm:prSet phldrT="[Text]" phldr="0" custT="1"/>
      <dgm:spPr/>
      <dgm:t>
        <a:bodyPr/>
        <a:lstStyle/>
        <a:p>
          <a:r>
            <a:rPr lang="en-US" sz="1600" dirty="0"/>
            <a:t>Sabotaging decisions</a:t>
          </a:r>
        </a:p>
      </dgm:t>
    </dgm:pt>
    <dgm:pt modelId="{3BB8BE6A-5F48-4B9A-BC43-F801DC8D89D5}" type="parTrans" cxnId="{6A19753B-D599-4E66-A909-258D4B3C497A}">
      <dgm:prSet/>
      <dgm:spPr/>
      <dgm:t>
        <a:bodyPr/>
        <a:lstStyle/>
        <a:p>
          <a:endParaRPr lang="en-US" sz="1600"/>
        </a:p>
      </dgm:t>
    </dgm:pt>
    <dgm:pt modelId="{C9AA5C2D-479C-4EF6-A7CA-F0D8104EB35D}" type="sibTrans" cxnId="{6A19753B-D599-4E66-A909-258D4B3C497A}">
      <dgm:prSet/>
      <dgm:spPr/>
      <dgm:t>
        <a:bodyPr/>
        <a:lstStyle/>
        <a:p>
          <a:endParaRPr lang="en-US" sz="1600"/>
        </a:p>
      </dgm:t>
    </dgm:pt>
    <dgm:pt modelId="{BBD02510-4E3D-4AE1-9B95-ACE4763A6E74}">
      <dgm:prSet phldrT="[Text]" phldr="0" custT="1"/>
      <dgm:spPr/>
      <dgm:t>
        <a:bodyPr/>
        <a:lstStyle/>
        <a:p>
          <a:r>
            <a:rPr lang="en-US" sz="1600" dirty="0"/>
            <a:t>Imposes unilateral decisions</a:t>
          </a:r>
        </a:p>
      </dgm:t>
    </dgm:pt>
    <dgm:pt modelId="{0F64A2A5-C361-4111-B762-3DCD91E08D41}" type="parTrans" cxnId="{DFC015F1-DAB4-4B91-B689-43D19D661943}">
      <dgm:prSet/>
      <dgm:spPr/>
      <dgm:t>
        <a:bodyPr/>
        <a:lstStyle/>
        <a:p>
          <a:endParaRPr lang="en-US" sz="1600"/>
        </a:p>
      </dgm:t>
    </dgm:pt>
    <dgm:pt modelId="{6ECE5A27-79C1-4AC2-9F4E-B9D5EC04F36E}" type="sibTrans" cxnId="{DFC015F1-DAB4-4B91-B689-43D19D661943}">
      <dgm:prSet/>
      <dgm:spPr/>
      <dgm:t>
        <a:bodyPr/>
        <a:lstStyle/>
        <a:p>
          <a:endParaRPr lang="en-US" sz="1600"/>
        </a:p>
      </dgm:t>
    </dgm:pt>
    <dgm:pt modelId="{E26549C9-D222-4228-9DF5-D284787DBDB1}" type="pres">
      <dgm:prSet presAssocID="{471795FF-E6D2-4455-B84B-48AD5D10ED86}" presName="Name0" presStyleCnt="0">
        <dgm:presLayoutVars>
          <dgm:chPref val="1"/>
          <dgm:dir/>
          <dgm:animOne val="branch"/>
          <dgm:animLvl val="lvl"/>
          <dgm:resizeHandles/>
        </dgm:presLayoutVars>
      </dgm:prSet>
      <dgm:spPr/>
    </dgm:pt>
    <dgm:pt modelId="{EF1C2134-B914-48F8-8503-48C6482E8DC6}" type="pres">
      <dgm:prSet presAssocID="{65020944-34D6-4DCC-BD29-1F85A9D45010}" presName="vertOne" presStyleCnt="0"/>
      <dgm:spPr/>
    </dgm:pt>
    <dgm:pt modelId="{B88EEDAC-20C5-4BB7-8BAA-713F93FC1C79}" type="pres">
      <dgm:prSet presAssocID="{65020944-34D6-4DCC-BD29-1F85A9D45010}" presName="txOne" presStyleLbl="node0" presStyleIdx="0" presStyleCnt="1" custLinFactX="11" custLinFactY="-2921" custLinFactNeighborX="100000" custLinFactNeighborY="-100000">
        <dgm:presLayoutVars>
          <dgm:chPref val="3"/>
        </dgm:presLayoutVars>
      </dgm:prSet>
      <dgm:spPr/>
    </dgm:pt>
    <dgm:pt modelId="{54125BD6-012F-474A-BF4B-A4CA92A28736}" type="pres">
      <dgm:prSet presAssocID="{65020944-34D6-4DCC-BD29-1F85A9D45010}" presName="parTransOne" presStyleCnt="0"/>
      <dgm:spPr/>
    </dgm:pt>
    <dgm:pt modelId="{004C0800-E483-4A81-8B71-1394DD3B5EF9}" type="pres">
      <dgm:prSet presAssocID="{65020944-34D6-4DCC-BD29-1F85A9D45010}" presName="horzOne" presStyleCnt="0"/>
      <dgm:spPr/>
    </dgm:pt>
    <dgm:pt modelId="{F4C839E4-D50D-4FA7-B7C9-B9254AB257BB}" type="pres">
      <dgm:prSet presAssocID="{B7889D53-30EA-4E8A-B744-15915601E4A4}" presName="vertTwo" presStyleCnt="0"/>
      <dgm:spPr/>
    </dgm:pt>
    <dgm:pt modelId="{68AD6A26-6BA0-4216-8DA8-6D01723D2DDA}" type="pres">
      <dgm:prSet presAssocID="{B7889D53-30EA-4E8A-B744-15915601E4A4}" presName="txTwo" presStyleLbl="node2" presStyleIdx="0" presStyleCnt="2">
        <dgm:presLayoutVars>
          <dgm:chPref val="3"/>
        </dgm:presLayoutVars>
      </dgm:prSet>
      <dgm:spPr/>
    </dgm:pt>
    <dgm:pt modelId="{E72542CF-D592-416C-8219-A14FE014FA71}" type="pres">
      <dgm:prSet presAssocID="{B7889D53-30EA-4E8A-B744-15915601E4A4}" presName="parTransTwo" presStyleCnt="0"/>
      <dgm:spPr/>
    </dgm:pt>
    <dgm:pt modelId="{AAC346B5-4E46-4E69-8D8E-149BA4FA7DEE}" type="pres">
      <dgm:prSet presAssocID="{B7889D53-30EA-4E8A-B744-15915601E4A4}" presName="horzTwo" presStyleCnt="0"/>
      <dgm:spPr/>
    </dgm:pt>
    <dgm:pt modelId="{2410A210-347C-4B70-B45A-C003D071AE64}" type="pres">
      <dgm:prSet presAssocID="{FC4B0EDC-B3D6-46C1-A4D5-06695A7D01B6}" presName="vertThree" presStyleCnt="0"/>
      <dgm:spPr/>
    </dgm:pt>
    <dgm:pt modelId="{DB2FE1D0-1261-42D5-BE1D-663339A26617}" type="pres">
      <dgm:prSet presAssocID="{FC4B0EDC-B3D6-46C1-A4D5-06695A7D01B6}" presName="txThree" presStyleLbl="node3" presStyleIdx="0" presStyleCnt="3">
        <dgm:presLayoutVars>
          <dgm:chPref val="3"/>
        </dgm:presLayoutVars>
      </dgm:prSet>
      <dgm:spPr/>
    </dgm:pt>
    <dgm:pt modelId="{03325714-0ED0-4303-BCBC-32501758977E}" type="pres">
      <dgm:prSet presAssocID="{FC4B0EDC-B3D6-46C1-A4D5-06695A7D01B6}" presName="horzThree" presStyleCnt="0"/>
      <dgm:spPr/>
    </dgm:pt>
    <dgm:pt modelId="{4958DE25-00B1-4FC3-AA45-33EF3A6A5711}" type="pres">
      <dgm:prSet presAssocID="{B0DDE315-35AD-4E8A-AC02-35FED799BD2E}" presName="sibSpaceThree" presStyleCnt="0"/>
      <dgm:spPr/>
    </dgm:pt>
    <dgm:pt modelId="{93D52967-ED2D-40BB-A0B5-720FDB88C78D}" type="pres">
      <dgm:prSet presAssocID="{D2C0199C-8F91-47D8-9F90-1162F7964AC9}" presName="vertThree" presStyleCnt="0"/>
      <dgm:spPr/>
    </dgm:pt>
    <dgm:pt modelId="{307A51EB-4F25-4E88-8032-4D3B25DD4319}" type="pres">
      <dgm:prSet presAssocID="{D2C0199C-8F91-47D8-9F90-1162F7964AC9}" presName="txThree" presStyleLbl="node3" presStyleIdx="1" presStyleCnt="3">
        <dgm:presLayoutVars>
          <dgm:chPref val="3"/>
        </dgm:presLayoutVars>
      </dgm:prSet>
      <dgm:spPr/>
    </dgm:pt>
    <dgm:pt modelId="{2642BD4C-E469-4A27-B923-C2053DB316E8}" type="pres">
      <dgm:prSet presAssocID="{D2C0199C-8F91-47D8-9F90-1162F7964AC9}" presName="horzThree" presStyleCnt="0"/>
      <dgm:spPr/>
    </dgm:pt>
    <dgm:pt modelId="{30D0E0D5-67ED-4CB2-977C-40A0DE33E46C}" type="pres">
      <dgm:prSet presAssocID="{65596E83-5879-4471-B234-D26386D81BC7}" presName="sibSpaceTwo" presStyleCnt="0"/>
      <dgm:spPr/>
    </dgm:pt>
    <dgm:pt modelId="{5A6D1CF8-8839-4C20-A8DB-39AD97E70C9B}" type="pres">
      <dgm:prSet presAssocID="{D76591B5-7DC0-4A63-A489-900B9A965290}" presName="vertTwo" presStyleCnt="0"/>
      <dgm:spPr/>
    </dgm:pt>
    <dgm:pt modelId="{37A437DD-79D4-473F-8B00-FD6CE62627CC}" type="pres">
      <dgm:prSet presAssocID="{D76591B5-7DC0-4A63-A489-900B9A965290}" presName="txTwo" presStyleLbl="node2" presStyleIdx="1" presStyleCnt="2">
        <dgm:presLayoutVars>
          <dgm:chPref val="3"/>
        </dgm:presLayoutVars>
      </dgm:prSet>
      <dgm:spPr/>
    </dgm:pt>
    <dgm:pt modelId="{16B7CC86-9F27-498B-B996-B11C4D13F03B}" type="pres">
      <dgm:prSet presAssocID="{D76591B5-7DC0-4A63-A489-900B9A965290}" presName="parTransTwo" presStyleCnt="0"/>
      <dgm:spPr/>
    </dgm:pt>
    <dgm:pt modelId="{F82E4BDB-0525-4398-B790-7DDAA0F0DD24}" type="pres">
      <dgm:prSet presAssocID="{D76591B5-7DC0-4A63-A489-900B9A965290}" presName="horzTwo" presStyleCnt="0"/>
      <dgm:spPr/>
    </dgm:pt>
    <dgm:pt modelId="{570999A7-C3FD-497E-ABCD-4BCA2AFCD25D}" type="pres">
      <dgm:prSet presAssocID="{BBD02510-4E3D-4AE1-9B95-ACE4763A6E74}" presName="vertThree" presStyleCnt="0"/>
      <dgm:spPr/>
    </dgm:pt>
    <dgm:pt modelId="{9AFF294E-45CF-4674-A80C-18D7164F9F00}" type="pres">
      <dgm:prSet presAssocID="{BBD02510-4E3D-4AE1-9B95-ACE4763A6E74}" presName="txThree" presStyleLbl="node3" presStyleIdx="2" presStyleCnt="3">
        <dgm:presLayoutVars>
          <dgm:chPref val="3"/>
        </dgm:presLayoutVars>
      </dgm:prSet>
      <dgm:spPr/>
    </dgm:pt>
    <dgm:pt modelId="{250C0C81-1A63-49DF-B215-74CB3C11D357}" type="pres">
      <dgm:prSet presAssocID="{BBD02510-4E3D-4AE1-9B95-ACE4763A6E74}" presName="horzThree" presStyleCnt="0"/>
      <dgm:spPr/>
    </dgm:pt>
  </dgm:ptLst>
  <dgm:cxnLst>
    <dgm:cxn modelId="{AC6AF423-435F-40C7-BEFB-210180DDF432}" srcId="{65020944-34D6-4DCC-BD29-1F85A9D45010}" destId="{B7889D53-30EA-4E8A-B744-15915601E4A4}" srcOrd="0" destOrd="0" parTransId="{8E9904B4-EDF8-4C93-A41F-E59374C7E820}" sibTransId="{65596E83-5879-4471-B234-D26386D81BC7}"/>
    <dgm:cxn modelId="{EE25CF24-27EB-403B-BD91-5B540058C9CC}" srcId="{471795FF-E6D2-4455-B84B-48AD5D10ED86}" destId="{65020944-34D6-4DCC-BD29-1F85A9D45010}" srcOrd="0" destOrd="0" parTransId="{188EE3AD-6322-4458-B2C7-54D9C98159D7}" sibTransId="{37F9790B-3F38-407F-85AA-267158543330}"/>
    <dgm:cxn modelId="{6A19753B-D599-4E66-A909-258D4B3C497A}" srcId="{65020944-34D6-4DCC-BD29-1F85A9D45010}" destId="{D76591B5-7DC0-4A63-A489-900B9A965290}" srcOrd="1" destOrd="0" parTransId="{3BB8BE6A-5F48-4B9A-BC43-F801DC8D89D5}" sibTransId="{C9AA5C2D-479C-4EF6-A7CA-F0D8104EB35D}"/>
    <dgm:cxn modelId="{945B053E-E4FD-4B0A-A1C6-9C2C909284A0}" type="presOf" srcId="{D76591B5-7DC0-4A63-A489-900B9A965290}" destId="{37A437DD-79D4-473F-8B00-FD6CE62627CC}" srcOrd="0" destOrd="0" presId="urn:microsoft.com/office/officeart/2005/8/layout/hierarchy4"/>
    <dgm:cxn modelId="{CBA7FE3E-6156-464B-9800-BEF3A8EFC445}" type="presOf" srcId="{B7889D53-30EA-4E8A-B744-15915601E4A4}" destId="{68AD6A26-6BA0-4216-8DA8-6D01723D2DDA}" srcOrd="0" destOrd="0" presId="urn:microsoft.com/office/officeart/2005/8/layout/hierarchy4"/>
    <dgm:cxn modelId="{E8CA0858-3161-43BB-9475-95963F073B1C}" type="presOf" srcId="{471795FF-E6D2-4455-B84B-48AD5D10ED86}" destId="{E26549C9-D222-4228-9DF5-D284787DBDB1}" srcOrd="0" destOrd="0" presId="urn:microsoft.com/office/officeart/2005/8/layout/hierarchy4"/>
    <dgm:cxn modelId="{9FE4AA9A-9C76-4903-87D8-20F539D9251D}" srcId="{B7889D53-30EA-4E8A-B744-15915601E4A4}" destId="{FC4B0EDC-B3D6-46C1-A4D5-06695A7D01B6}" srcOrd="0" destOrd="0" parTransId="{579BB97D-D313-4576-B823-99C68D5090A0}" sibTransId="{B0DDE315-35AD-4E8A-AC02-35FED799BD2E}"/>
    <dgm:cxn modelId="{729ABB9C-C828-4197-B16B-988C2EFDA60E}" type="presOf" srcId="{FC4B0EDC-B3D6-46C1-A4D5-06695A7D01B6}" destId="{DB2FE1D0-1261-42D5-BE1D-663339A26617}" srcOrd="0" destOrd="0" presId="urn:microsoft.com/office/officeart/2005/8/layout/hierarchy4"/>
    <dgm:cxn modelId="{A9D226BE-2ABB-420C-A76C-6E35CB499D13}" type="presOf" srcId="{D2C0199C-8F91-47D8-9F90-1162F7964AC9}" destId="{307A51EB-4F25-4E88-8032-4D3B25DD4319}" srcOrd="0" destOrd="0" presId="urn:microsoft.com/office/officeart/2005/8/layout/hierarchy4"/>
    <dgm:cxn modelId="{1ED42EC9-CADF-4FA0-A4A8-2A8B0306906B}" type="presOf" srcId="{65020944-34D6-4DCC-BD29-1F85A9D45010}" destId="{B88EEDAC-20C5-4BB7-8BAA-713F93FC1C79}" srcOrd="0" destOrd="0" presId="urn:microsoft.com/office/officeart/2005/8/layout/hierarchy4"/>
    <dgm:cxn modelId="{3E5686D4-C757-453A-BA57-07B44CF14AE7}" srcId="{B7889D53-30EA-4E8A-B744-15915601E4A4}" destId="{D2C0199C-8F91-47D8-9F90-1162F7964AC9}" srcOrd="1" destOrd="0" parTransId="{351B65AF-C8AB-489D-8E27-920EFF385171}" sibTransId="{3B29C984-D046-4818-9342-BA8C1D10F729}"/>
    <dgm:cxn modelId="{DFC015F1-DAB4-4B91-B689-43D19D661943}" srcId="{D76591B5-7DC0-4A63-A489-900B9A965290}" destId="{BBD02510-4E3D-4AE1-9B95-ACE4763A6E74}" srcOrd="0" destOrd="0" parTransId="{0F64A2A5-C361-4111-B762-3DCD91E08D41}" sibTransId="{6ECE5A27-79C1-4AC2-9F4E-B9D5EC04F36E}"/>
    <dgm:cxn modelId="{58DD81FB-D5D0-4141-8C93-9D5E69E34DAD}" type="presOf" srcId="{BBD02510-4E3D-4AE1-9B95-ACE4763A6E74}" destId="{9AFF294E-45CF-4674-A80C-18D7164F9F00}" srcOrd="0" destOrd="0" presId="urn:microsoft.com/office/officeart/2005/8/layout/hierarchy4"/>
    <dgm:cxn modelId="{66A986DA-CB4C-4B3F-A841-5BC268FB5B54}" type="presParOf" srcId="{E26549C9-D222-4228-9DF5-D284787DBDB1}" destId="{EF1C2134-B914-48F8-8503-48C6482E8DC6}" srcOrd="0" destOrd="0" presId="urn:microsoft.com/office/officeart/2005/8/layout/hierarchy4"/>
    <dgm:cxn modelId="{03ED61E4-6B16-429D-945F-B17C6B89C7E7}" type="presParOf" srcId="{EF1C2134-B914-48F8-8503-48C6482E8DC6}" destId="{B88EEDAC-20C5-4BB7-8BAA-713F93FC1C79}" srcOrd="0" destOrd="0" presId="urn:microsoft.com/office/officeart/2005/8/layout/hierarchy4"/>
    <dgm:cxn modelId="{6E8D8286-87E5-4AA9-92B4-0FA496F91756}" type="presParOf" srcId="{EF1C2134-B914-48F8-8503-48C6482E8DC6}" destId="{54125BD6-012F-474A-BF4B-A4CA92A28736}" srcOrd="1" destOrd="0" presId="urn:microsoft.com/office/officeart/2005/8/layout/hierarchy4"/>
    <dgm:cxn modelId="{74EBE7A1-21ED-461A-B8C1-8D3DAE3EB2AD}" type="presParOf" srcId="{EF1C2134-B914-48F8-8503-48C6482E8DC6}" destId="{004C0800-E483-4A81-8B71-1394DD3B5EF9}" srcOrd="2" destOrd="0" presId="urn:microsoft.com/office/officeart/2005/8/layout/hierarchy4"/>
    <dgm:cxn modelId="{803E96D2-10D8-4D62-BE9F-C2BC7AE618EC}" type="presParOf" srcId="{004C0800-E483-4A81-8B71-1394DD3B5EF9}" destId="{F4C839E4-D50D-4FA7-B7C9-B9254AB257BB}" srcOrd="0" destOrd="0" presId="urn:microsoft.com/office/officeart/2005/8/layout/hierarchy4"/>
    <dgm:cxn modelId="{0C4A290D-8C9F-4188-BB4F-43D75D14940F}" type="presParOf" srcId="{F4C839E4-D50D-4FA7-B7C9-B9254AB257BB}" destId="{68AD6A26-6BA0-4216-8DA8-6D01723D2DDA}" srcOrd="0" destOrd="0" presId="urn:microsoft.com/office/officeart/2005/8/layout/hierarchy4"/>
    <dgm:cxn modelId="{40C6D5A9-E86E-458B-A934-201ABAEFBD8B}" type="presParOf" srcId="{F4C839E4-D50D-4FA7-B7C9-B9254AB257BB}" destId="{E72542CF-D592-416C-8219-A14FE014FA71}" srcOrd="1" destOrd="0" presId="urn:microsoft.com/office/officeart/2005/8/layout/hierarchy4"/>
    <dgm:cxn modelId="{82DB1D00-4390-4197-81B1-892F6CCDCCE0}" type="presParOf" srcId="{F4C839E4-D50D-4FA7-B7C9-B9254AB257BB}" destId="{AAC346B5-4E46-4E69-8D8E-149BA4FA7DEE}" srcOrd="2" destOrd="0" presId="urn:microsoft.com/office/officeart/2005/8/layout/hierarchy4"/>
    <dgm:cxn modelId="{D2257F4D-0AE1-4E74-8784-12F8769D91CD}" type="presParOf" srcId="{AAC346B5-4E46-4E69-8D8E-149BA4FA7DEE}" destId="{2410A210-347C-4B70-B45A-C003D071AE64}" srcOrd="0" destOrd="0" presId="urn:microsoft.com/office/officeart/2005/8/layout/hierarchy4"/>
    <dgm:cxn modelId="{92CFCE49-CA69-469A-BCA2-6948BA619FC3}" type="presParOf" srcId="{2410A210-347C-4B70-B45A-C003D071AE64}" destId="{DB2FE1D0-1261-42D5-BE1D-663339A26617}" srcOrd="0" destOrd="0" presId="urn:microsoft.com/office/officeart/2005/8/layout/hierarchy4"/>
    <dgm:cxn modelId="{26A3D2CC-94CA-455F-9893-B738D5CCC32A}" type="presParOf" srcId="{2410A210-347C-4B70-B45A-C003D071AE64}" destId="{03325714-0ED0-4303-BCBC-32501758977E}" srcOrd="1" destOrd="0" presId="urn:microsoft.com/office/officeart/2005/8/layout/hierarchy4"/>
    <dgm:cxn modelId="{1FC90F38-3999-4DF1-AF5B-1A9DB2241606}" type="presParOf" srcId="{AAC346B5-4E46-4E69-8D8E-149BA4FA7DEE}" destId="{4958DE25-00B1-4FC3-AA45-33EF3A6A5711}" srcOrd="1" destOrd="0" presId="urn:microsoft.com/office/officeart/2005/8/layout/hierarchy4"/>
    <dgm:cxn modelId="{7F434432-B835-457D-A2D8-9721B12C0C93}" type="presParOf" srcId="{AAC346B5-4E46-4E69-8D8E-149BA4FA7DEE}" destId="{93D52967-ED2D-40BB-A0B5-720FDB88C78D}" srcOrd="2" destOrd="0" presId="urn:microsoft.com/office/officeart/2005/8/layout/hierarchy4"/>
    <dgm:cxn modelId="{3FCF8C15-B123-43BA-9E73-40138EB604BE}" type="presParOf" srcId="{93D52967-ED2D-40BB-A0B5-720FDB88C78D}" destId="{307A51EB-4F25-4E88-8032-4D3B25DD4319}" srcOrd="0" destOrd="0" presId="urn:microsoft.com/office/officeart/2005/8/layout/hierarchy4"/>
    <dgm:cxn modelId="{39C9A231-3663-4CAD-8915-4B8A3ACCDF4D}" type="presParOf" srcId="{93D52967-ED2D-40BB-A0B5-720FDB88C78D}" destId="{2642BD4C-E469-4A27-B923-C2053DB316E8}" srcOrd="1" destOrd="0" presId="urn:microsoft.com/office/officeart/2005/8/layout/hierarchy4"/>
    <dgm:cxn modelId="{405BEA75-899C-4412-8C58-2E863787CE6B}" type="presParOf" srcId="{004C0800-E483-4A81-8B71-1394DD3B5EF9}" destId="{30D0E0D5-67ED-4CB2-977C-40A0DE33E46C}" srcOrd="1" destOrd="0" presId="urn:microsoft.com/office/officeart/2005/8/layout/hierarchy4"/>
    <dgm:cxn modelId="{03396780-09AF-4656-84FA-1805C7606AF9}" type="presParOf" srcId="{004C0800-E483-4A81-8B71-1394DD3B5EF9}" destId="{5A6D1CF8-8839-4C20-A8DB-39AD97E70C9B}" srcOrd="2" destOrd="0" presId="urn:microsoft.com/office/officeart/2005/8/layout/hierarchy4"/>
    <dgm:cxn modelId="{9594FA7D-B468-470F-9D25-50BFBA0FFDCF}" type="presParOf" srcId="{5A6D1CF8-8839-4C20-A8DB-39AD97E70C9B}" destId="{37A437DD-79D4-473F-8B00-FD6CE62627CC}" srcOrd="0" destOrd="0" presId="urn:microsoft.com/office/officeart/2005/8/layout/hierarchy4"/>
    <dgm:cxn modelId="{25B29402-0814-4D09-9028-295126B7D830}" type="presParOf" srcId="{5A6D1CF8-8839-4C20-A8DB-39AD97E70C9B}" destId="{16B7CC86-9F27-498B-B996-B11C4D13F03B}" srcOrd="1" destOrd="0" presId="urn:microsoft.com/office/officeart/2005/8/layout/hierarchy4"/>
    <dgm:cxn modelId="{EA9C2DE4-05FB-484B-A9FB-AFC1E4EC4B85}" type="presParOf" srcId="{5A6D1CF8-8839-4C20-A8DB-39AD97E70C9B}" destId="{F82E4BDB-0525-4398-B790-7DDAA0F0DD24}" srcOrd="2" destOrd="0" presId="urn:microsoft.com/office/officeart/2005/8/layout/hierarchy4"/>
    <dgm:cxn modelId="{F61DF3D0-27C6-4982-9A45-D50F027192A9}" type="presParOf" srcId="{F82E4BDB-0525-4398-B790-7DDAA0F0DD24}" destId="{570999A7-C3FD-497E-ABCD-4BCA2AFCD25D}" srcOrd="0" destOrd="0" presId="urn:microsoft.com/office/officeart/2005/8/layout/hierarchy4"/>
    <dgm:cxn modelId="{3F23CF32-FE4D-479E-A259-D2C1AFC4D91C}" type="presParOf" srcId="{570999A7-C3FD-497E-ABCD-4BCA2AFCD25D}" destId="{9AFF294E-45CF-4674-A80C-18D7164F9F00}" srcOrd="0" destOrd="0" presId="urn:microsoft.com/office/officeart/2005/8/layout/hierarchy4"/>
    <dgm:cxn modelId="{3EE25282-B7AC-4AA2-871A-C5EF2A2848F6}" type="presParOf" srcId="{570999A7-C3FD-497E-ABCD-4BCA2AFCD25D}" destId="{250C0C81-1A63-49DF-B215-74CB3C11D357}"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1648B4-9662-4F1E-A872-6C415E505BB6}">
      <dsp:nvSpPr>
        <dsp:cNvPr id="0" name=""/>
        <dsp:cNvSpPr/>
      </dsp:nvSpPr>
      <dsp:spPr>
        <a:xfrm>
          <a:off x="3163541" y="1148620"/>
          <a:ext cx="2238228" cy="388452"/>
        </a:xfrm>
        <a:custGeom>
          <a:avLst/>
          <a:gdLst/>
          <a:ahLst/>
          <a:cxnLst/>
          <a:rect l="0" t="0" r="0" b="0"/>
          <a:pathLst>
            <a:path>
              <a:moveTo>
                <a:pt x="0" y="0"/>
              </a:moveTo>
              <a:lnTo>
                <a:pt x="0" y="194226"/>
              </a:lnTo>
              <a:lnTo>
                <a:pt x="2238228" y="194226"/>
              </a:lnTo>
              <a:lnTo>
                <a:pt x="2238228" y="388452"/>
              </a:lnTo>
            </a:path>
          </a:pathLst>
        </a:cu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B75480-9394-4366-8EE5-A775C0413FFF}">
      <dsp:nvSpPr>
        <dsp:cNvPr id="0" name=""/>
        <dsp:cNvSpPr/>
      </dsp:nvSpPr>
      <dsp:spPr>
        <a:xfrm>
          <a:off x="3117821" y="1148620"/>
          <a:ext cx="91440" cy="388452"/>
        </a:xfrm>
        <a:custGeom>
          <a:avLst/>
          <a:gdLst/>
          <a:ahLst/>
          <a:cxnLst/>
          <a:rect l="0" t="0" r="0" b="0"/>
          <a:pathLst>
            <a:path>
              <a:moveTo>
                <a:pt x="45720" y="0"/>
              </a:moveTo>
              <a:lnTo>
                <a:pt x="45720" y="388452"/>
              </a:lnTo>
            </a:path>
          </a:pathLst>
        </a:cu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8DC48B-CD02-49BA-AF55-C70F6AD3B6C6}">
      <dsp:nvSpPr>
        <dsp:cNvPr id="0" name=""/>
        <dsp:cNvSpPr/>
      </dsp:nvSpPr>
      <dsp:spPr>
        <a:xfrm>
          <a:off x="925312" y="1148620"/>
          <a:ext cx="2238228" cy="388452"/>
        </a:xfrm>
        <a:custGeom>
          <a:avLst/>
          <a:gdLst/>
          <a:ahLst/>
          <a:cxnLst/>
          <a:rect l="0" t="0" r="0" b="0"/>
          <a:pathLst>
            <a:path>
              <a:moveTo>
                <a:pt x="2238228" y="0"/>
              </a:moveTo>
              <a:lnTo>
                <a:pt x="2238228" y="194226"/>
              </a:lnTo>
              <a:lnTo>
                <a:pt x="0" y="194226"/>
              </a:lnTo>
              <a:lnTo>
                <a:pt x="0" y="388452"/>
              </a:lnTo>
            </a:path>
          </a:pathLst>
        </a:cu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2A0FBF-40E0-4190-8228-A44121F4BFFA}">
      <dsp:nvSpPr>
        <dsp:cNvPr id="0" name=""/>
        <dsp:cNvSpPr/>
      </dsp:nvSpPr>
      <dsp:spPr>
        <a:xfrm>
          <a:off x="2238653" y="223732"/>
          <a:ext cx="1849775" cy="92488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Strengths</a:t>
          </a:r>
        </a:p>
      </dsp:txBody>
      <dsp:txXfrm>
        <a:off x="2238653" y="223732"/>
        <a:ext cx="1849775" cy="924887"/>
      </dsp:txXfrm>
    </dsp:sp>
    <dsp:sp modelId="{C25DA3D8-CB0F-459D-B78F-43E36451043D}">
      <dsp:nvSpPr>
        <dsp:cNvPr id="0" name=""/>
        <dsp:cNvSpPr/>
      </dsp:nvSpPr>
      <dsp:spPr>
        <a:xfrm>
          <a:off x="424" y="1537072"/>
          <a:ext cx="1849775" cy="92488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Empathy</a:t>
          </a:r>
        </a:p>
      </dsp:txBody>
      <dsp:txXfrm>
        <a:off x="424" y="1537072"/>
        <a:ext cx="1849775" cy="924887"/>
      </dsp:txXfrm>
    </dsp:sp>
    <dsp:sp modelId="{B6FC277A-490A-4062-9E2E-AAB6309CC406}">
      <dsp:nvSpPr>
        <dsp:cNvPr id="0" name=""/>
        <dsp:cNvSpPr/>
      </dsp:nvSpPr>
      <dsp:spPr>
        <a:xfrm>
          <a:off x="2238653" y="1537072"/>
          <a:ext cx="1849775" cy="92488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Trust</a:t>
          </a:r>
        </a:p>
      </dsp:txBody>
      <dsp:txXfrm>
        <a:off x="2238653" y="1537072"/>
        <a:ext cx="1849775" cy="924887"/>
      </dsp:txXfrm>
    </dsp:sp>
    <dsp:sp modelId="{4803DE97-A5BA-4F0A-A6A5-DCF9EEE5313B}">
      <dsp:nvSpPr>
        <dsp:cNvPr id="0" name=""/>
        <dsp:cNvSpPr/>
      </dsp:nvSpPr>
      <dsp:spPr>
        <a:xfrm>
          <a:off x="4476881" y="1537072"/>
          <a:ext cx="1849775" cy="92488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Motivation</a:t>
          </a:r>
        </a:p>
      </dsp:txBody>
      <dsp:txXfrm>
        <a:off x="4476881" y="1537072"/>
        <a:ext cx="1849775" cy="924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98C64-11F1-416B-9F8B-F14E239534D3}">
      <dsp:nvSpPr>
        <dsp:cNvPr id="0" name=""/>
        <dsp:cNvSpPr/>
      </dsp:nvSpPr>
      <dsp:spPr>
        <a:xfrm>
          <a:off x="2137" y="506"/>
          <a:ext cx="5943336" cy="1046953"/>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Four dimensions</a:t>
          </a:r>
        </a:p>
      </dsp:txBody>
      <dsp:txXfrm>
        <a:off x="32801" y="31170"/>
        <a:ext cx="5882008" cy="985625"/>
      </dsp:txXfrm>
    </dsp:sp>
    <dsp:sp modelId="{31150A40-7CB9-44FD-A8BF-DDEF520820D6}">
      <dsp:nvSpPr>
        <dsp:cNvPr id="0" name=""/>
        <dsp:cNvSpPr/>
      </dsp:nvSpPr>
      <dsp:spPr>
        <a:xfrm>
          <a:off x="2137" y="1202446"/>
          <a:ext cx="1876053" cy="1046953"/>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Cognitive</a:t>
          </a:r>
        </a:p>
      </dsp:txBody>
      <dsp:txXfrm>
        <a:off x="32801" y="1233110"/>
        <a:ext cx="1814725" cy="985625"/>
      </dsp:txXfrm>
    </dsp:sp>
    <dsp:sp modelId="{15B88D39-B993-4A16-915D-9798C178DBF3}">
      <dsp:nvSpPr>
        <dsp:cNvPr id="0" name=""/>
        <dsp:cNvSpPr/>
      </dsp:nvSpPr>
      <dsp:spPr>
        <a:xfrm>
          <a:off x="2035778" y="1202446"/>
          <a:ext cx="1876053" cy="1046953"/>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Motivational</a:t>
          </a:r>
        </a:p>
      </dsp:txBody>
      <dsp:txXfrm>
        <a:off x="2066442" y="1233110"/>
        <a:ext cx="1814725" cy="985625"/>
      </dsp:txXfrm>
    </dsp:sp>
    <dsp:sp modelId="{44E41BD0-E562-4ACF-A1B6-0EA952300B1F}">
      <dsp:nvSpPr>
        <dsp:cNvPr id="0" name=""/>
        <dsp:cNvSpPr/>
      </dsp:nvSpPr>
      <dsp:spPr>
        <a:xfrm>
          <a:off x="4069420" y="1202446"/>
          <a:ext cx="1876053" cy="1046953"/>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Behavioural</a:t>
          </a:r>
        </a:p>
      </dsp:txBody>
      <dsp:txXfrm>
        <a:off x="4100084" y="1233110"/>
        <a:ext cx="1814725" cy="985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EEDAC-20C5-4BB7-8BAA-713F93FC1C79}">
      <dsp:nvSpPr>
        <dsp:cNvPr id="0" name=""/>
        <dsp:cNvSpPr/>
      </dsp:nvSpPr>
      <dsp:spPr>
        <a:xfrm>
          <a:off x="1329" y="0"/>
          <a:ext cx="5791207"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Strengths </a:t>
          </a:r>
        </a:p>
      </dsp:txBody>
      <dsp:txXfrm>
        <a:off x="30111" y="28782"/>
        <a:ext cx="5733643" cy="925136"/>
      </dsp:txXfrm>
    </dsp:sp>
    <dsp:sp modelId="{68AD6A26-6BA0-4216-8DA8-6D01723D2DDA}">
      <dsp:nvSpPr>
        <dsp:cNvPr id="0" name=""/>
        <dsp:cNvSpPr/>
      </dsp:nvSpPr>
      <dsp:spPr>
        <a:xfrm>
          <a:off x="664" y="1085900"/>
          <a:ext cx="3782996"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Cross cultural adaptability</a:t>
          </a:r>
        </a:p>
      </dsp:txBody>
      <dsp:txXfrm>
        <a:off x="29446" y="1114682"/>
        <a:ext cx="3725432" cy="925136"/>
      </dsp:txXfrm>
    </dsp:sp>
    <dsp:sp modelId="{DB2FE1D0-1261-42D5-BE1D-663339A26617}">
      <dsp:nvSpPr>
        <dsp:cNvPr id="0" name=""/>
        <dsp:cNvSpPr/>
      </dsp:nvSpPr>
      <dsp:spPr>
        <a:xfrm>
          <a:off x="664" y="2169653"/>
          <a:ext cx="1852593"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Adjust tone</a:t>
          </a:r>
        </a:p>
      </dsp:txBody>
      <dsp:txXfrm>
        <a:off x="29446" y="2198435"/>
        <a:ext cx="1795029" cy="925136"/>
      </dsp:txXfrm>
    </dsp:sp>
    <dsp:sp modelId="{307A51EB-4F25-4E88-8032-4D3B25DD4319}">
      <dsp:nvSpPr>
        <dsp:cNvPr id="0" name=""/>
        <dsp:cNvSpPr/>
      </dsp:nvSpPr>
      <dsp:spPr>
        <a:xfrm>
          <a:off x="1931067" y="2169653"/>
          <a:ext cx="1852593"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Active Listening</a:t>
          </a:r>
        </a:p>
      </dsp:txBody>
      <dsp:txXfrm>
        <a:off x="1959849" y="2198435"/>
        <a:ext cx="1795029" cy="925136"/>
      </dsp:txXfrm>
    </dsp:sp>
    <dsp:sp modelId="{37A437DD-79D4-473F-8B00-FD6CE62627CC}">
      <dsp:nvSpPr>
        <dsp:cNvPr id="0" name=""/>
        <dsp:cNvSpPr/>
      </dsp:nvSpPr>
      <dsp:spPr>
        <a:xfrm>
          <a:off x="3939278" y="1085900"/>
          <a:ext cx="1852593"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Communication</a:t>
          </a:r>
        </a:p>
      </dsp:txBody>
      <dsp:txXfrm>
        <a:off x="3968060" y="1114682"/>
        <a:ext cx="1795029" cy="925136"/>
      </dsp:txXfrm>
    </dsp:sp>
    <dsp:sp modelId="{9AFF294E-45CF-4674-A80C-18D7164F9F00}">
      <dsp:nvSpPr>
        <dsp:cNvPr id="0" name=""/>
        <dsp:cNvSpPr/>
      </dsp:nvSpPr>
      <dsp:spPr>
        <a:xfrm>
          <a:off x="3939278" y="2169653"/>
          <a:ext cx="1852593" cy="98270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Empathy</a:t>
          </a:r>
        </a:p>
      </dsp:txBody>
      <dsp:txXfrm>
        <a:off x="3968060" y="2198435"/>
        <a:ext cx="1795029" cy="9251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4B4E6-43FE-4E05-9874-3B04B049D15E}">
      <dsp:nvSpPr>
        <dsp:cNvPr id="0" name=""/>
        <dsp:cNvSpPr/>
      </dsp:nvSpPr>
      <dsp:spPr>
        <a:xfrm>
          <a:off x="0" y="35478"/>
          <a:ext cx="4517189" cy="720000"/>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Risks</a:t>
          </a:r>
        </a:p>
      </dsp:txBody>
      <dsp:txXfrm>
        <a:off x="0" y="35478"/>
        <a:ext cx="4517189" cy="720000"/>
      </dsp:txXfrm>
    </dsp:sp>
    <dsp:sp modelId="{121BF6B1-BEC7-4A8E-AB47-A1C73F362A06}">
      <dsp:nvSpPr>
        <dsp:cNvPr id="0" name=""/>
        <dsp:cNvSpPr/>
      </dsp:nvSpPr>
      <dsp:spPr>
        <a:xfrm>
          <a:off x="0" y="755478"/>
          <a:ext cx="4517189" cy="1098000"/>
        </a:xfrm>
        <a:prstGeom prst="rect">
          <a:avLst/>
        </a:prstGeom>
        <a:solidFill>
          <a:schemeClr val="accent2">
            <a:alpha val="90000"/>
            <a:tint val="40000"/>
            <a:hueOff val="0"/>
            <a:satOff val="0"/>
            <a:lumOff val="0"/>
            <a:alphaOff val="0"/>
          </a:schemeClr>
        </a:solidFill>
        <a:ln w="15875"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Stereotyping</a:t>
          </a:r>
        </a:p>
        <a:p>
          <a:pPr marL="228600" lvl="1" indent="-228600" algn="l" defTabSz="889000">
            <a:lnSpc>
              <a:spcPct val="90000"/>
            </a:lnSpc>
            <a:spcBef>
              <a:spcPct val="0"/>
            </a:spcBef>
            <a:spcAft>
              <a:spcPct val="15000"/>
            </a:spcAft>
            <a:buChar char="•"/>
          </a:pPr>
          <a:r>
            <a:rPr lang="en-US" sz="2000" kern="1200" dirty="0"/>
            <a:t>Supervision competence</a:t>
          </a:r>
        </a:p>
      </dsp:txBody>
      <dsp:txXfrm>
        <a:off x="0" y="755478"/>
        <a:ext cx="4517189" cy="1098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1C76B-C0E5-44DF-A8DA-699A7ADA0A2F}">
      <dsp:nvSpPr>
        <dsp:cNvPr id="0" name=""/>
        <dsp:cNvSpPr/>
      </dsp:nvSpPr>
      <dsp:spPr>
        <a:xfrm rot="5400000">
          <a:off x="4292065" y="-986598"/>
          <a:ext cx="1509689" cy="3862153"/>
        </a:xfrm>
        <a:prstGeom prst="round2SameRect">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Barriers in communication</a:t>
          </a:r>
        </a:p>
        <a:p>
          <a:pPr marL="171450" lvl="1" indent="-171450" algn="l" defTabSz="711200">
            <a:lnSpc>
              <a:spcPct val="90000"/>
            </a:lnSpc>
            <a:spcBef>
              <a:spcPct val="0"/>
            </a:spcBef>
            <a:spcAft>
              <a:spcPct val="15000"/>
            </a:spcAft>
            <a:buChar char="•"/>
          </a:pPr>
          <a:r>
            <a:rPr lang="en-US" sz="1600" kern="1200" dirty="0"/>
            <a:t>Diverse communication styles</a:t>
          </a:r>
        </a:p>
        <a:p>
          <a:pPr marL="171450" lvl="1" indent="-171450" algn="l" defTabSz="711200">
            <a:lnSpc>
              <a:spcPct val="90000"/>
            </a:lnSpc>
            <a:spcBef>
              <a:spcPct val="0"/>
            </a:spcBef>
            <a:spcAft>
              <a:spcPct val="15000"/>
            </a:spcAft>
            <a:buChar char="•"/>
          </a:pPr>
          <a:r>
            <a:rPr lang="en-US" sz="1600" kern="1200" dirty="0"/>
            <a:t>Stereotypes</a:t>
          </a:r>
        </a:p>
        <a:p>
          <a:pPr marL="171450" lvl="1" indent="-171450" algn="l" defTabSz="711200">
            <a:lnSpc>
              <a:spcPct val="90000"/>
            </a:lnSpc>
            <a:spcBef>
              <a:spcPct val="0"/>
            </a:spcBef>
            <a:spcAft>
              <a:spcPct val="15000"/>
            </a:spcAft>
            <a:buChar char="•"/>
          </a:pPr>
          <a:r>
            <a:rPr lang="en-US" sz="1600" kern="1200" dirty="0"/>
            <a:t>Discrepancies in work habit</a:t>
          </a:r>
        </a:p>
        <a:p>
          <a:pPr marL="171450" lvl="1" indent="-171450" algn="l" defTabSz="711200">
            <a:lnSpc>
              <a:spcPct val="90000"/>
            </a:lnSpc>
            <a:spcBef>
              <a:spcPct val="0"/>
            </a:spcBef>
            <a:spcAft>
              <a:spcPct val="15000"/>
            </a:spcAft>
            <a:buChar char="•"/>
          </a:pPr>
          <a:endParaRPr lang="en-US" sz="1600" kern="1200" dirty="0"/>
        </a:p>
      </dsp:txBody>
      <dsp:txXfrm rot="-5400000">
        <a:off x="3115834" y="263330"/>
        <a:ext cx="3788456" cy="1362295"/>
      </dsp:txXfrm>
    </dsp:sp>
    <dsp:sp modelId="{5FE5ED77-0014-4E87-89C1-7FE15750E898}">
      <dsp:nvSpPr>
        <dsp:cNvPr id="0" name=""/>
        <dsp:cNvSpPr/>
      </dsp:nvSpPr>
      <dsp:spPr>
        <a:xfrm>
          <a:off x="994" y="922"/>
          <a:ext cx="3114838" cy="1887112"/>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Training Transfer Challenges</a:t>
          </a:r>
        </a:p>
      </dsp:txBody>
      <dsp:txXfrm>
        <a:off x="93115" y="93043"/>
        <a:ext cx="2930596" cy="17028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EEDAC-20C5-4BB7-8BAA-713F93FC1C79}">
      <dsp:nvSpPr>
        <dsp:cNvPr id="0" name=""/>
        <dsp:cNvSpPr/>
      </dsp:nvSpPr>
      <dsp:spPr>
        <a:xfrm>
          <a:off x="1649" y="0"/>
          <a:ext cx="7186551" cy="968838"/>
        </a:xfrm>
        <a:prstGeom prst="roundRect">
          <a:avLst>
            <a:gd name="adj" fmla="val 10000"/>
          </a:avLst>
        </a:prstGeom>
        <a:solidFill>
          <a:schemeClr val="accent6">
            <a:alpha val="8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Autocratic leader limitations </a:t>
          </a:r>
        </a:p>
      </dsp:txBody>
      <dsp:txXfrm>
        <a:off x="30025" y="28376"/>
        <a:ext cx="7129799" cy="912086"/>
      </dsp:txXfrm>
    </dsp:sp>
    <dsp:sp modelId="{68AD6A26-6BA0-4216-8DA8-6D01723D2DDA}">
      <dsp:nvSpPr>
        <dsp:cNvPr id="0" name=""/>
        <dsp:cNvSpPr/>
      </dsp:nvSpPr>
      <dsp:spPr>
        <a:xfrm>
          <a:off x="824" y="1092831"/>
          <a:ext cx="4694477" cy="968838"/>
        </a:xfrm>
        <a:prstGeom prst="roundRect">
          <a:avLst>
            <a:gd name="adj" fmla="val 10000"/>
          </a:avLst>
        </a:prstGeom>
        <a:solidFill>
          <a:schemeClr val="accent6">
            <a:alpha val="7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Employee frustrations</a:t>
          </a:r>
        </a:p>
      </dsp:txBody>
      <dsp:txXfrm>
        <a:off x="29200" y="1121207"/>
        <a:ext cx="4637725" cy="912086"/>
      </dsp:txXfrm>
    </dsp:sp>
    <dsp:sp modelId="{DB2FE1D0-1261-42D5-BE1D-663339A26617}">
      <dsp:nvSpPr>
        <dsp:cNvPr id="0" name=""/>
        <dsp:cNvSpPr/>
      </dsp:nvSpPr>
      <dsp:spPr>
        <a:xfrm>
          <a:off x="824" y="2185301"/>
          <a:ext cx="2298960" cy="968838"/>
        </a:xfrm>
        <a:prstGeom prst="roundRect">
          <a:avLst>
            <a:gd name="adj" fmla="val 10000"/>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Unsuccessful decisions</a:t>
          </a:r>
        </a:p>
      </dsp:txBody>
      <dsp:txXfrm>
        <a:off x="29200" y="2213677"/>
        <a:ext cx="2242208" cy="912086"/>
      </dsp:txXfrm>
    </dsp:sp>
    <dsp:sp modelId="{307A51EB-4F25-4E88-8032-4D3B25DD4319}">
      <dsp:nvSpPr>
        <dsp:cNvPr id="0" name=""/>
        <dsp:cNvSpPr/>
      </dsp:nvSpPr>
      <dsp:spPr>
        <a:xfrm>
          <a:off x="2396341" y="2185301"/>
          <a:ext cx="2298960" cy="968838"/>
        </a:xfrm>
        <a:prstGeom prst="roundRect">
          <a:avLst>
            <a:gd name="adj" fmla="val 10000"/>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Dictates working approach</a:t>
          </a:r>
        </a:p>
      </dsp:txBody>
      <dsp:txXfrm>
        <a:off x="2424717" y="2213677"/>
        <a:ext cx="2242208" cy="912086"/>
      </dsp:txXfrm>
    </dsp:sp>
    <dsp:sp modelId="{37A437DD-79D4-473F-8B00-FD6CE62627CC}">
      <dsp:nvSpPr>
        <dsp:cNvPr id="0" name=""/>
        <dsp:cNvSpPr/>
      </dsp:nvSpPr>
      <dsp:spPr>
        <a:xfrm>
          <a:off x="4888415" y="1092831"/>
          <a:ext cx="2298960" cy="968838"/>
        </a:xfrm>
        <a:prstGeom prst="roundRect">
          <a:avLst>
            <a:gd name="adj" fmla="val 10000"/>
          </a:avLst>
        </a:prstGeom>
        <a:solidFill>
          <a:schemeClr val="accent6">
            <a:alpha val="7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Sabotaging decisions</a:t>
          </a:r>
        </a:p>
      </dsp:txBody>
      <dsp:txXfrm>
        <a:off x="4916791" y="1121207"/>
        <a:ext cx="2242208" cy="912086"/>
      </dsp:txXfrm>
    </dsp:sp>
    <dsp:sp modelId="{9AFF294E-45CF-4674-A80C-18D7164F9F00}">
      <dsp:nvSpPr>
        <dsp:cNvPr id="0" name=""/>
        <dsp:cNvSpPr/>
      </dsp:nvSpPr>
      <dsp:spPr>
        <a:xfrm>
          <a:off x="4888415" y="2185301"/>
          <a:ext cx="2298960" cy="968838"/>
        </a:xfrm>
        <a:prstGeom prst="roundRect">
          <a:avLst>
            <a:gd name="adj" fmla="val 10000"/>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Imposes unilateral decisions</a:t>
          </a:r>
        </a:p>
      </dsp:txBody>
      <dsp:txXfrm>
        <a:off x="4916791" y="2213677"/>
        <a:ext cx="2242208" cy="91208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BBD7F1-3762-4758-8B89-50BBA1729FBD}" type="datetimeFigureOut">
              <a:rPr lang="en-US" smtClean="0"/>
              <a:t>2/27/2026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71B10D-3F88-4515-9FE4-A9DB12A6775B}" type="slidenum">
              <a:rPr lang="en-US" smtClean="0"/>
              <a:t>‹#›</a:t>
            </a:fld>
            <a:endParaRPr lang="en-US" dirty="0"/>
          </a:p>
        </p:txBody>
      </p:sp>
    </p:spTree>
    <p:extLst>
      <p:ext uri="{BB962C8B-B14F-4D97-AF65-F5344CB8AC3E}">
        <p14:creationId xmlns:p14="http://schemas.microsoft.com/office/powerpoint/2010/main" val="262991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50" b="1" dirty="0">
                <a:latin typeface="Times New Roman" panose="02020603050405020304" pitchFamily="18" charset="0"/>
                <a:cs typeface="Times New Roman" panose="02020603050405020304" pitchFamily="18" charset="0"/>
              </a:rPr>
              <a:t>Hello everyone!</a:t>
            </a:r>
          </a:p>
          <a:p>
            <a:endParaRPr lang="en-US" sz="1050" b="1" dirty="0">
              <a:latin typeface="Times New Roman" panose="02020603050405020304" pitchFamily="18" charset="0"/>
              <a:cs typeface="Times New Roman" panose="02020603050405020304" pitchFamily="18" charset="0"/>
            </a:endParaRPr>
          </a:p>
          <a:p>
            <a:r>
              <a:rPr lang="en-US" sz="1050" b="1" dirty="0">
                <a:latin typeface="Times New Roman" panose="02020603050405020304" pitchFamily="18" charset="0"/>
                <a:cs typeface="Times New Roman" panose="02020603050405020304" pitchFamily="18" charset="0"/>
              </a:rPr>
              <a:t>My</a:t>
            </a:r>
            <a:r>
              <a:rPr lang="en-US" sz="1050" b="1" baseline="0" dirty="0">
                <a:latin typeface="Times New Roman" panose="02020603050405020304" pitchFamily="18" charset="0"/>
                <a:cs typeface="Times New Roman" panose="02020603050405020304" pitchFamily="18" charset="0"/>
              </a:rPr>
              <a:t> Name is Daniela </a:t>
            </a:r>
          </a:p>
          <a:p>
            <a:r>
              <a:rPr lang="en-US" sz="1050" b="0" dirty="0">
                <a:latin typeface="Times New Roman" panose="02020603050405020304" pitchFamily="18" charset="0"/>
                <a:cs typeface="Times New Roman" panose="02020603050405020304" pitchFamily="18" charset="0"/>
              </a:rPr>
              <a:t>Welcome to my presentation on the European Molecular Biology Laboratory.</a:t>
            </a:r>
          </a:p>
          <a:p>
            <a:r>
              <a:rPr lang="en-US" sz="1050" b="0" dirty="0">
                <a:latin typeface="Times New Roman" panose="02020603050405020304" pitchFamily="18" charset="0"/>
                <a:cs typeface="Times New Roman" panose="02020603050405020304" pitchFamily="18" charset="0"/>
              </a:rPr>
              <a:t>The presentation seeks to</a:t>
            </a:r>
            <a:r>
              <a:rPr lang="en-US" sz="1050" b="0" kern="1200" dirty="0">
                <a:solidFill>
                  <a:schemeClr val="tx1"/>
                </a:solidFill>
                <a:effectLst/>
                <a:latin typeface="Times New Roman" panose="02020603050405020304" pitchFamily="18" charset="0"/>
                <a:ea typeface="+mn-ea"/>
                <a:cs typeface="Times New Roman" panose="02020603050405020304" pitchFamily="18" charset="0"/>
              </a:rPr>
              <a:t> explain and analyse the importance of emotional and cultural intelligence in leadership. The presentation should critically evaluate the two concepts using at least 2 models or theories. Additionally, you need to explore how these skills contribute to effective leadership, particularly in multicultural and collaborative environments.</a:t>
            </a:r>
            <a:endParaRPr lang="en-US" sz="1050"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471B10D-3F88-4515-9FE4-A9DB12A6775B}" type="slidenum">
              <a:rPr lang="en-US" smtClean="0"/>
              <a:t>1</a:t>
            </a:fld>
            <a:endParaRPr lang="en-US" dirty="0"/>
          </a:p>
        </p:txBody>
      </p:sp>
    </p:spTree>
    <p:extLst>
      <p:ext uri="{BB962C8B-B14F-4D97-AF65-F5344CB8AC3E}">
        <p14:creationId xmlns:p14="http://schemas.microsoft.com/office/powerpoint/2010/main" val="1280743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a:latin typeface="Times New Roman" panose="02020603050405020304" pitchFamily="18" charset="0"/>
                <a:cs typeface="Times New Roman" panose="02020603050405020304" pitchFamily="18" charset="0"/>
              </a:rPr>
              <a:t>In order to answer our core focus areas, the presentation will focus on 11 different areas.</a:t>
            </a:r>
          </a:p>
          <a:p>
            <a:r>
              <a:rPr lang="en-US" sz="1000" dirty="0">
                <a:latin typeface="Times New Roman" panose="02020603050405020304" pitchFamily="18" charset="0"/>
                <a:cs typeface="Times New Roman" panose="02020603050405020304" pitchFamily="18" charset="0"/>
              </a:rPr>
              <a:t>Each of the following slides present in-depth analysis.</a:t>
            </a:r>
          </a:p>
        </p:txBody>
      </p:sp>
      <p:sp>
        <p:nvSpPr>
          <p:cNvPr id="4" name="Slide Number Placeholder 3"/>
          <p:cNvSpPr>
            <a:spLocks noGrp="1"/>
          </p:cNvSpPr>
          <p:nvPr>
            <p:ph type="sldNum" sz="quarter" idx="5"/>
          </p:nvPr>
        </p:nvSpPr>
        <p:spPr/>
        <p:txBody>
          <a:bodyPr/>
          <a:lstStyle/>
          <a:p>
            <a:fld id="{2471B10D-3F88-4515-9FE4-A9DB12A6775B}" type="slidenum">
              <a:rPr lang="en-US" smtClean="0"/>
              <a:t>2</a:t>
            </a:fld>
            <a:endParaRPr lang="en-US" dirty="0"/>
          </a:p>
        </p:txBody>
      </p:sp>
    </p:spTree>
    <p:extLst>
      <p:ext uri="{BB962C8B-B14F-4D97-AF65-F5344CB8AC3E}">
        <p14:creationId xmlns:p14="http://schemas.microsoft.com/office/powerpoint/2010/main" val="2318138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Management forms part of almost every company. However, despite such a wider acceptance, there is no one agreed-upon definition of the word management.</a:t>
            </a:r>
          </a:p>
          <a:p>
            <a:r>
              <a:rPr lang="en-US" dirty="0">
                <a:latin typeface="Times New Roman" panose="02020603050405020304" pitchFamily="18" charset="0"/>
                <a:cs typeface="Times New Roman" panose="02020603050405020304" pitchFamily="18" charset="0"/>
              </a:rPr>
              <a:t>In essence, management refers to the process of planning, budgeting, organizing, and controlling to enhance efficiency and control. This definition differs from the term leadership. For example, sets direction, aligns people, and motivates people to give direction and change. Management that works in such a department must refer to </a:t>
            </a:r>
          </a:p>
          <a:p>
            <a:r>
              <a:rPr lang="en-US" dirty="0">
                <a:latin typeface="Times New Roman" panose="02020603050405020304" pitchFamily="18" charset="0"/>
                <a:cs typeface="Times New Roman" panose="02020603050405020304" pitchFamily="18" charset="0"/>
              </a:rPr>
              <a:t>People-centred approaches seek to empower employees to enhance the meeting of needs, while task-centred approaches seek to increase productivity, efficiency, and completion of activities.</a:t>
            </a:r>
          </a:p>
          <a:p>
            <a:r>
              <a:rPr lang="en-US" dirty="0">
                <a:latin typeface="Times New Roman" panose="02020603050405020304" pitchFamily="18" charset="0"/>
                <a:cs typeface="Times New Roman" panose="02020603050405020304" pitchFamily="18" charset="0"/>
              </a:rPr>
              <a:t>Besides, both EI and CQ help eliminate these boundaries. </a:t>
            </a:r>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3</a:t>
            </a:fld>
            <a:endParaRPr lang="en-US" dirty="0"/>
          </a:p>
        </p:txBody>
      </p:sp>
    </p:spTree>
    <p:extLst>
      <p:ext uri="{BB962C8B-B14F-4D97-AF65-F5344CB8AC3E}">
        <p14:creationId xmlns:p14="http://schemas.microsoft.com/office/powerpoint/2010/main" val="3458715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classical management foundations started from the work of Fayol, whose research focused on management efficiency and organizational structures (Sharma, Goyal, and Sharma, 2024) instead of tasks being performed by individuals. </a:t>
            </a:r>
          </a:p>
          <a:p>
            <a:r>
              <a:rPr lang="en-US" dirty="0"/>
              <a:t>Fayol saw work as more mechanistic in nature than human-focused because of the intensive use of machines to achieve efficiency. This helped develop 14 principles around management. </a:t>
            </a:r>
          </a:p>
          <a:p>
            <a:r>
              <a:rPr lang="en-US" dirty="0"/>
              <a:t>In this presentation, we focus on four. </a:t>
            </a:r>
          </a:p>
          <a:p>
            <a:r>
              <a:rPr lang="en-US" dirty="0"/>
              <a:t>The </a:t>
            </a:r>
            <a:r>
              <a:rPr lang="en-US" b="1" dirty="0"/>
              <a:t>Unity of command </a:t>
            </a:r>
            <a:r>
              <a:rPr lang="en-US" b="0" dirty="0"/>
              <a:t>was perceived as being under the control of managers issuing commands to hundreds of employees (Fayol, 2013). Fayol argued that </a:t>
            </a:r>
            <a:r>
              <a:rPr lang="en-US" dirty="0"/>
              <a:t>managers give and receive orders from all employees. Employees can only be accountable to one manager. </a:t>
            </a:r>
          </a:p>
          <a:p>
            <a:r>
              <a:rPr lang="en-US" dirty="0"/>
              <a:t>Second is the principle of </a:t>
            </a:r>
            <a:r>
              <a:rPr lang="en-US" b="1" dirty="0"/>
              <a:t>Equity</a:t>
            </a:r>
            <a:r>
              <a:rPr lang="en-US" dirty="0"/>
              <a:t>. In this, Fayol maintained that despite receiving the command, the managers ought to remain fair, kind, and just. Every manager should act fairly towards those they manage. Helps generate employee loyalty and commitment to a company.</a:t>
            </a:r>
          </a:p>
          <a:p>
            <a:r>
              <a:rPr lang="en-US" dirty="0"/>
              <a:t>Third, employees need to sustain working as a team to achieve the company’s goals. He referred to this as </a:t>
            </a:r>
            <a:r>
              <a:rPr lang="mi-NZ" b="1" dirty="0"/>
              <a:t>Esprit de Corps: </a:t>
            </a:r>
            <a:r>
              <a:rPr lang="mi-NZ" dirty="0"/>
              <a:t>This explains team spirit. Every manager has a responsibility to ensure that teams are united, motivated, and cooperate. Helps strengthen a company.</a:t>
            </a:r>
          </a:p>
          <a:p>
            <a:r>
              <a:rPr lang="mi-NZ" b="0" dirty="0"/>
              <a:t>The last principle we focus on is about taking the </a:t>
            </a:r>
            <a:r>
              <a:rPr lang="mi-NZ" b="1" dirty="0"/>
              <a:t>Initiative</a:t>
            </a:r>
            <a:r>
              <a:rPr lang="mi-NZ" b="0" dirty="0"/>
              <a:t>. Fayol argues that m</a:t>
            </a:r>
            <a:r>
              <a:rPr lang="en-US" dirty="0"/>
              <a:t>anagers should encourage employees to show initiative. Employees get motivated when they feel they are part of decision-making.</a:t>
            </a:r>
            <a:endParaRPr lang="en-US" b="1"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4</a:t>
            </a:fld>
            <a:endParaRPr lang="en-US" dirty="0"/>
          </a:p>
        </p:txBody>
      </p:sp>
    </p:spTree>
    <p:extLst>
      <p:ext uri="{BB962C8B-B14F-4D97-AF65-F5344CB8AC3E}">
        <p14:creationId xmlns:p14="http://schemas.microsoft.com/office/powerpoint/2010/main" val="913780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of people and management helped develop several assumptions about how people behave at work. </a:t>
            </a:r>
          </a:p>
          <a:p>
            <a:r>
              <a:rPr lang="en-US" dirty="0"/>
              <a:t>Key among the classical theories include the Theory of X and Theory Y, both developed by McGregor (1960).</a:t>
            </a:r>
          </a:p>
          <a:p>
            <a:r>
              <a:rPr lang="en-US" dirty="0"/>
              <a:t>In developing the theories, the outcome helped generate what he came to call as assumptions of how people behaved at their workplaces. They are useful for explaining two opposing views of management. </a:t>
            </a:r>
          </a:p>
          <a:p>
            <a:pPr marL="0" indent="0">
              <a:buFont typeface="Arial" panose="020B0604020202020204" pitchFamily="34" charset="0"/>
              <a:buNone/>
            </a:pPr>
            <a:r>
              <a:rPr lang="en-US" dirty="0"/>
              <a:t>The view about theory X explains how managers perceive behaviors of employees and why managers must have close supervision to achieve high performance. </a:t>
            </a:r>
            <a:r>
              <a:rPr lang="en-US" sz="1200" dirty="0"/>
              <a:t>Managers assume that employees dislike their work, avoid taking up responsibilities, must be given clear directions, can only work under close supervision, are threatened with work, and lack incentives or ambitions. While these were considered weaknesses on the part of employees, he argued that managers had the responsibility of intervening. </a:t>
            </a:r>
          </a:p>
          <a:p>
            <a:pPr marL="0" indent="0">
              <a:buFont typeface="Arial" panose="020B0604020202020204" pitchFamily="34" charset="0"/>
              <a:buNone/>
            </a:pPr>
            <a:r>
              <a:rPr lang="en-US" sz="1200" dirty="0"/>
              <a:t>While on the other hand, the theory of Y seems managers as having little work to involve themselves in what employees do. </a:t>
            </a:r>
          </a:p>
          <a:p>
            <a:pPr marL="0" indent="0">
              <a:buFont typeface="Arial" panose="020B0604020202020204" pitchFamily="34" charset="0"/>
              <a:buNone/>
            </a:pPr>
            <a:r>
              <a:rPr lang="en-US" sz="1200" dirty="0"/>
              <a:t>This is because</a:t>
            </a:r>
            <a:r>
              <a:rPr lang="en-US" sz="1200" b="0" dirty="0"/>
              <a:t> decision-making, gain self-motivation to accomplish responsibilities, own up to their work, they accept allocated work, they consider work as a challenge to grow, and are given opportunities to participate in problem-solving.</a:t>
            </a:r>
          </a:p>
          <a:p>
            <a:pPr marL="0" indent="0">
              <a:buFont typeface="Arial" panose="020B0604020202020204" pitchFamily="34" charset="0"/>
              <a:buNone/>
            </a:pPr>
            <a:endParaRPr lang="en-US" sz="1200"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5</a:t>
            </a:fld>
            <a:endParaRPr lang="en-US" dirty="0"/>
          </a:p>
        </p:txBody>
      </p:sp>
    </p:spTree>
    <p:extLst>
      <p:ext uri="{BB962C8B-B14F-4D97-AF65-F5344CB8AC3E}">
        <p14:creationId xmlns:p14="http://schemas.microsoft.com/office/powerpoint/2010/main" val="639356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company leader has an inherent style for leading their teams. In one of the well-known articles, The </a:t>
            </a:r>
            <a:r>
              <a:rPr lang="en-US" sz="1200" b="0" i="1" kern="1200" dirty="0">
                <a:solidFill>
                  <a:schemeClr val="tx1"/>
                </a:solidFill>
                <a:effectLst/>
                <a:latin typeface="+mn-lt"/>
                <a:ea typeface="+mn-ea"/>
                <a:cs typeface="+mn-cs"/>
              </a:rPr>
              <a:t>Patterns of Aggressive Behavior in Experimentally Created Social Climates</a:t>
            </a:r>
            <a:r>
              <a:rPr lang="en-US" sz="1200" b="0" i="0" kern="1200" dirty="0">
                <a:solidFill>
                  <a:schemeClr val="tx1"/>
                </a:solidFill>
                <a:effectLst/>
                <a:latin typeface="+mn-lt"/>
                <a:ea typeface="+mn-ea"/>
                <a:cs typeface="+mn-cs"/>
              </a:rPr>
              <a:t>, Lewin, Lippitt, and White (1939) identified four models of leadership style that are applicable in most cases.  </a:t>
            </a:r>
          </a:p>
          <a:p>
            <a:r>
              <a:rPr lang="en-US" sz="1200" b="0" i="0" kern="1200" dirty="0">
                <a:solidFill>
                  <a:schemeClr val="tx1"/>
                </a:solidFill>
                <a:effectLst/>
                <a:latin typeface="+mn-lt"/>
                <a:ea typeface="+mn-ea"/>
                <a:cs typeface="+mn-cs"/>
              </a:rPr>
              <a:t>The autocratic leaders make </a:t>
            </a:r>
            <a:r>
              <a:rPr lang="en-US" sz="1200" dirty="0"/>
              <a:t>centralized decisions without consulting, rely on personal ideas and judgment to inform decisions, and have a tendency to limit the participation of others, leading to the imposition of tasks. While the democratic leaders adopt contrasting styles. On their part, they decentralise decisions through consulting, use other people’s experiences and perspectives to inform decisions, and advocate for participative culture and delegate work after knowing the team’s strengths. </a:t>
            </a:r>
          </a:p>
          <a:p>
            <a:r>
              <a:rPr lang="en-US" sz="1200" dirty="0"/>
              <a:t>Bass and Bass extended  the work on transformational leaders and found four elements of such leaders as idealized Influence, inspirational motivation, intellectual stimulation, and individualized consideration.</a:t>
            </a:r>
          </a:p>
          <a:p>
            <a:r>
              <a:rPr lang="en-US" sz="1200" dirty="0"/>
              <a:t>Moreover, the servant as a leader, the concept developed by Robert Greenleaf, argues that leaders have a core role is to serve others. They should prioritise the needs of teams and enhance growth in order to gain positive performance.</a:t>
            </a:r>
          </a:p>
          <a:p>
            <a:endParaRPr lang="en-US" sz="1200" dirty="0"/>
          </a:p>
          <a:p>
            <a:endParaRPr lang="en-US" dirty="0"/>
          </a:p>
        </p:txBody>
      </p:sp>
      <p:sp>
        <p:nvSpPr>
          <p:cNvPr id="4" name="Slide Number Placeholder 3"/>
          <p:cNvSpPr>
            <a:spLocks noGrp="1"/>
          </p:cNvSpPr>
          <p:nvPr>
            <p:ph type="sldNum" sz="quarter" idx="5"/>
          </p:nvPr>
        </p:nvSpPr>
        <p:spPr/>
        <p:txBody>
          <a:bodyPr/>
          <a:lstStyle/>
          <a:p>
            <a:fld id="{2471B10D-3F88-4515-9FE4-A9DB12A6775B}" type="slidenum">
              <a:rPr lang="en-US" smtClean="0"/>
              <a:t>6</a:t>
            </a:fld>
            <a:endParaRPr lang="en-US" dirty="0"/>
          </a:p>
        </p:txBody>
      </p:sp>
    </p:spTree>
    <p:extLst>
      <p:ext uri="{BB962C8B-B14F-4D97-AF65-F5344CB8AC3E}">
        <p14:creationId xmlns:p14="http://schemas.microsoft.com/office/powerpoint/2010/main" val="1841588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extensive work on emotional intelligence remains evident from the work of Daniel Goleman who argues that instead of using IQ, leaders should advocate for EI.</a:t>
            </a:r>
          </a:p>
          <a:p>
            <a:r>
              <a:rPr lang="en-US" dirty="0"/>
              <a:t>He refers to EI as the ability for an individual to recognise personal emotions and manage them effectively through reaction to an external environment. </a:t>
            </a:r>
          </a:p>
          <a:p>
            <a:r>
              <a:rPr lang="en-US" dirty="0"/>
              <a:t>Goleman argues and classifies five major components of EI into five classes: the self-aware person, the self-regulated, motivated, empathetic towards the needs of others, and able to socialise with those around them. </a:t>
            </a:r>
          </a:p>
          <a:p>
            <a:r>
              <a:rPr lang="en-US" dirty="0"/>
              <a:t>Leaders who practice EI frameworks also identify with democratic and servant leadership. Moreover, they are transformative in how they view the growth of teams. They are sensitive to the needs of others beyond their own interests.  </a:t>
            </a:r>
          </a:p>
        </p:txBody>
      </p:sp>
      <p:sp>
        <p:nvSpPr>
          <p:cNvPr id="4" name="Slide Number Placeholder 3"/>
          <p:cNvSpPr>
            <a:spLocks noGrp="1"/>
          </p:cNvSpPr>
          <p:nvPr>
            <p:ph type="sldNum" sz="quarter" idx="5"/>
          </p:nvPr>
        </p:nvSpPr>
        <p:spPr/>
        <p:txBody>
          <a:bodyPr/>
          <a:lstStyle/>
          <a:p>
            <a:fld id="{2471B10D-3F88-4515-9FE4-A9DB12A6775B}" type="slidenum">
              <a:rPr lang="en-US" smtClean="0"/>
              <a:t>7</a:t>
            </a:fld>
            <a:endParaRPr lang="en-US" dirty="0"/>
          </a:p>
        </p:txBody>
      </p:sp>
    </p:spTree>
    <p:extLst>
      <p:ext uri="{BB962C8B-B14F-4D97-AF65-F5344CB8AC3E}">
        <p14:creationId xmlns:p14="http://schemas.microsoft.com/office/powerpoint/2010/main" val="1315372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have discussed in the foregoing slide, EI serves an important role beyond skills gained through learning. According to Goleman, EI attributes allows leaders to become empathetic by seeing things in the eyes of employees, trust their teams through collaboration, and developing appropriate factors to motivate everyone through the art of influence. </a:t>
            </a:r>
          </a:p>
          <a:p>
            <a:r>
              <a:rPr lang="en-US" dirty="0"/>
              <a:t>However, issues have also been raised on the limitations of EI because it is mental and not visible to the naked eye. Its measurement depends on self-reported measures. Moreover, it cannot be applied across cultures.</a:t>
            </a:r>
          </a:p>
          <a:p>
            <a:r>
              <a:rPr lang="en-US" dirty="0"/>
              <a:t>Moreover, there has also been demand concerning the assessment of EI against personality traits. Despite variations in how people view the two, commonalities in their views suggest that it is easier to develop EI skills. However, the big five personality traits ensure for a long time. </a:t>
            </a:r>
          </a:p>
        </p:txBody>
      </p:sp>
      <p:sp>
        <p:nvSpPr>
          <p:cNvPr id="4" name="Slide Number Placeholder 3"/>
          <p:cNvSpPr>
            <a:spLocks noGrp="1"/>
          </p:cNvSpPr>
          <p:nvPr>
            <p:ph type="sldNum" sz="quarter" idx="5"/>
          </p:nvPr>
        </p:nvSpPr>
        <p:spPr/>
        <p:txBody>
          <a:bodyPr/>
          <a:lstStyle/>
          <a:p>
            <a:fld id="{2471B10D-3F88-4515-9FE4-A9DB12A6775B}" type="slidenum">
              <a:rPr lang="en-US" smtClean="0"/>
              <a:t>8</a:t>
            </a:fld>
            <a:endParaRPr lang="en-US" dirty="0"/>
          </a:p>
        </p:txBody>
      </p:sp>
    </p:spTree>
    <p:extLst>
      <p:ext uri="{BB962C8B-B14F-4D97-AF65-F5344CB8AC3E}">
        <p14:creationId xmlns:p14="http://schemas.microsoft.com/office/powerpoint/2010/main" val="3578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Earley and Ang (2003) developed the concept of cultural intelligence to explain how people interact with others from different cultures. </a:t>
            </a:r>
          </a:p>
          <a:p>
            <a:r>
              <a:rPr lang="en-US" dirty="0"/>
              <a:t>They defined CQ as the ability of an individual to function well in a different culture, work with others in their cultures, and adapt to new cultural settings.</a:t>
            </a:r>
          </a:p>
          <a:p>
            <a:r>
              <a:rPr lang="en-US" dirty="0"/>
              <a:t>Moreover, after conducting numerous research, their findings revealed CQ has cognitive, motivational, and behavioural elements. The cognitive component explains about skills people use to create new conceptualization to enhance functioning and operate within new cultural setting.  </a:t>
            </a:r>
          </a:p>
          <a:p>
            <a:r>
              <a:rPr lang="en-US" dirty="0"/>
              <a:t>The motivational component on the other hand, maintains that people can only adapt to new cultural settings when they cognisize and understand how such culture function. They must also be motivated to engage other people within the new setting. One must have the motivation to not only adjust to new settings but also adapt easily. </a:t>
            </a:r>
          </a:p>
          <a:p>
            <a:r>
              <a:rPr lang="en-US" dirty="0"/>
              <a:t>Third, they maintain that to make new cultures meaningful, one must also embody the behaviour that aligns with such a culture. </a:t>
            </a:r>
          </a:p>
          <a:p>
            <a:r>
              <a:rPr lang="en-US" dirty="0"/>
              <a:t>Besides, distinctions occur between CQ and EI. The former is sensitive to culture, seem to have fixed on cultural norms, talks about what one must do and not do in a new culture.</a:t>
            </a:r>
          </a:p>
        </p:txBody>
      </p:sp>
      <p:sp>
        <p:nvSpPr>
          <p:cNvPr id="4" name="Slide Number Placeholder 3"/>
          <p:cNvSpPr>
            <a:spLocks noGrp="1"/>
          </p:cNvSpPr>
          <p:nvPr>
            <p:ph type="sldNum" sz="quarter" idx="5"/>
          </p:nvPr>
        </p:nvSpPr>
        <p:spPr/>
        <p:txBody>
          <a:bodyPr/>
          <a:lstStyle/>
          <a:p>
            <a:fld id="{2471B10D-3F88-4515-9FE4-A9DB12A6775B}" type="slidenum">
              <a:rPr lang="en-US" smtClean="0"/>
              <a:t>9</a:t>
            </a:fld>
            <a:endParaRPr lang="en-US" dirty="0"/>
          </a:p>
        </p:txBody>
      </p:sp>
    </p:spTree>
    <p:extLst>
      <p:ext uri="{BB962C8B-B14F-4D97-AF65-F5344CB8AC3E}">
        <p14:creationId xmlns:p14="http://schemas.microsoft.com/office/powerpoint/2010/main" val="3242595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Advancing to critical evaluation of CQ gives us a better understand of what are the strengths for a person who wants to adapt to new cultures. While at the same time, we can also focus on potential risks and associated challenges managers face in new cultures. </a:t>
            </a:r>
          </a:p>
          <a:p>
            <a:r>
              <a:rPr lang="en-US" dirty="0"/>
              <a:t>In the contemporary business environment, it is non uncommon to see one company having employees from different cultures. Employees get opportunities to leave their countries to go work in other international companies. Such a scenario creates an advantage to any employee with high ranking of CQ because of the ability to adapt easily across cultures, communicate with others through their language, adjust to new tones, listen what others say, and at the end, empathise with them. However, Earley and Ang (2003) posits that failure to adapt to other cultures could be perceived as stereotyping and seeing others in a different perspective. Moreover, one must have a high level of supervision competence to appreciate the value of other cultures. </a:t>
            </a:r>
          </a:p>
          <a:p>
            <a:r>
              <a:rPr lang="en-US" dirty="0"/>
              <a:t>Leaders who fails to rank high on CQ are likely to experience challenges of transferring their training to new hires. This occurs when leaders fail to communicate with employees, when there are diverse communication styles, or variations in work habits. </a:t>
            </a:r>
          </a:p>
        </p:txBody>
      </p:sp>
      <p:sp>
        <p:nvSpPr>
          <p:cNvPr id="4" name="Slide Number Placeholder 3"/>
          <p:cNvSpPr>
            <a:spLocks noGrp="1"/>
          </p:cNvSpPr>
          <p:nvPr>
            <p:ph type="sldNum" sz="quarter" idx="5"/>
          </p:nvPr>
        </p:nvSpPr>
        <p:spPr/>
        <p:txBody>
          <a:bodyPr/>
          <a:lstStyle/>
          <a:p>
            <a:fld id="{2471B10D-3F88-4515-9FE4-A9DB12A6775B}" type="slidenum">
              <a:rPr lang="en-US" smtClean="0"/>
              <a:t>10</a:t>
            </a:fld>
            <a:endParaRPr lang="en-US" dirty="0"/>
          </a:p>
        </p:txBody>
      </p:sp>
    </p:spTree>
    <p:extLst>
      <p:ext uri="{BB962C8B-B14F-4D97-AF65-F5344CB8AC3E}">
        <p14:creationId xmlns:p14="http://schemas.microsoft.com/office/powerpoint/2010/main" val="211928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analysing concepts of CQ, EI and leadership styles, it is easier to integrate them. We can match them based on how leaders behave and the types of styles they embody. Specifically, it is evident that both EI and CQ exhibit people’s characters. It is from this that we can say one practices specific leadership attributes.</a:t>
            </a:r>
          </a:p>
          <a:p>
            <a:r>
              <a:rPr lang="en-US" dirty="0"/>
              <a:t>EI leaders embody social, trust, and collaborative features. This makes them become more servant and democratic in their behaviours. While CQ embodies adapting to other new cultures and seeing new ways of doing things. Such leaders come out as having more participative and transformative behaviour.  </a:t>
            </a:r>
          </a:p>
        </p:txBody>
      </p:sp>
      <p:sp>
        <p:nvSpPr>
          <p:cNvPr id="4" name="Slide Number Placeholder 3"/>
          <p:cNvSpPr>
            <a:spLocks noGrp="1"/>
          </p:cNvSpPr>
          <p:nvPr>
            <p:ph type="sldNum" sz="quarter" idx="5"/>
          </p:nvPr>
        </p:nvSpPr>
        <p:spPr/>
        <p:txBody>
          <a:bodyPr/>
          <a:lstStyle/>
          <a:p>
            <a:fld id="{2471B10D-3F88-4515-9FE4-A9DB12A6775B}" type="slidenum">
              <a:rPr lang="en-US" smtClean="0"/>
              <a:t>11</a:t>
            </a:fld>
            <a:endParaRPr lang="en-US" dirty="0"/>
          </a:p>
        </p:txBody>
      </p:sp>
    </p:spTree>
    <p:extLst>
      <p:ext uri="{BB962C8B-B14F-4D97-AF65-F5344CB8AC3E}">
        <p14:creationId xmlns:p14="http://schemas.microsoft.com/office/powerpoint/2010/main" val="2855654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can go ahead to identify some of the international companies that practice EI, CQ, and leadership styles to foster creativity, performance, and motivation.  </a:t>
            </a:r>
          </a:p>
          <a:p>
            <a:r>
              <a:rPr lang="en-US" dirty="0"/>
              <a:t>Google experimented with innovative and non-innovative teams of 280 people. The core differentiative factor was about psychological safety. More innovative teams were comfortable to admit mistakes, they learned from their failures, everyone shared ideas to enhance better innovation. This is different from having a psychological danger culture that limits people from sharing ideas and the fear of admitting they made mistakes. </a:t>
            </a:r>
          </a:p>
          <a:p>
            <a:r>
              <a:rPr lang="en-US" dirty="0"/>
              <a:t>Microsoft through its CEO - Satya Nadella, adopts empathetic style of leadership (</a:t>
            </a:r>
            <a:r>
              <a:rPr lang="mi-NZ" sz="1200" b="0" i="0" kern="1200" cap="all" dirty="0">
                <a:solidFill>
                  <a:schemeClr val="tx1"/>
                </a:solidFill>
                <a:effectLst/>
                <a:latin typeface="+mn-lt"/>
                <a:ea typeface="+mn-ea"/>
                <a:cs typeface="+mn-cs"/>
              </a:rPr>
              <a:t>Tecotzky, 2025).</a:t>
            </a:r>
            <a:br>
              <a:rPr lang="mi-NZ" sz="1200" b="0" i="0" kern="1200" dirty="0">
                <a:solidFill>
                  <a:schemeClr val="tx1"/>
                </a:solidFill>
                <a:effectLst/>
                <a:latin typeface="+mn-lt"/>
                <a:ea typeface="+mn-ea"/>
                <a:cs typeface="+mn-cs"/>
              </a:rPr>
            </a:br>
            <a:r>
              <a:rPr lang="en-US" dirty="0"/>
              <a:t>It has become one of its superpowers to enhance collaboration. He acknowledges that even as AI takes the centre stage in the company, AI alone cannot work with the brain. He argues that for leaders, having an IQ alone cannot grow people because it eliminates how people feel, what they want, and what motivates them. </a:t>
            </a:r>
          </a:p>
        </p:txBody>
      </p:sp>
      <p:sp>
        <p:nvSpPr>
          <p:cNvPr id="4" name="Slide Number Placeholder 3"/>
          <p:cNvSpPr>
            <a:spLocks noGrp="1"/>
          </p:cNvSpPr>
          <p:nvPr>
            <p:ph type="sldNum" sz="quarter" idx="5"/>
          </p:nvPr>
        </p:nvSpPr>
        <p:spPr/>
        <p:txBody>
          <a:bodyPr/>
          <a:lstStyle/>
          <a:p>
            <a:fld id="{2471B10D-3F88-4515-9FE4-A9DB12A6775B}" type="slidenum">
              <a:rPr lang="en-US" smtClean="0"/>
              <a:t>12</a:t>
            </a:fld>
            <a:endParaRPr lang="en-US" dirty="0"/>
          </a:p>
        </p:txBody>
      </p:sp>
    </p:spTree>
    <p:extLst>
      <p:ext uri="{BB962C8B-B14F-4D97-AF65-F5344CB8AC3E}">
        <p14:creationId xmlns:p14="http://schemas.microsoft.com/office/powerpoint/2010/main" val="2724411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Starbucks and Airbnb are now creating an environment where every employee belongs. Leaders in these companies understand that their companies are not silos but depend on employees from international backgrounds. </a:t>
            </a:r>
          </a:p>
          <a:p>
            <a:r>
              <a:rPr lang="en-US" dirty="0"/>
              <a:t>For example, Starbucks has developed a policy that advocates for equity, diversity, and inclusion. In 2023, the company strengthened its commitment to revise its values by ensuring that everyone feels they belong and are welcome to work at the company (Starbucks, 2024). It developed the Inclusive Spaces Framework to enhance more inclusive design standards and experiences across every store. </a:t>
            </a:r>
          </a:p>
        </p:txBody>
      </p:sp>
      <p:sp>
        <p:nvSpPr>
          <p:cNvPr id="4" name="Slide Number Placeholder 3"/>
          <p:cNvSpPr>
            <a:spLocks noGrp="1"/>
          </p:cNvSpPr>
          <p:nvPr>
            <p:ph type="sldNum" sz="quarter" idx="5"/>
          </p:nvPr>
        </p:nvSpPr>
        <p:spPr/>
        <p:txBody>
          <a:bodyPr/>
          <a:lstStyle/>
          <a:p>
            <a:fld id="{2471B10D-3F88-4515-9FE4-A9DB12A6775B}" type="slidenum">
              <a:rPr lang="en-US" smtClean="0"/>
              <a:t>13</a:t>
            </a:fld>
            <a:endParaRPr lang="en-US" dirty="0"/>
          </a:p>
        </p:txBody>
      </p:sp>
    </p:spTree>
    <p:extLst>
      <p:ext uri="{BB962C8B-B14F-4D97-AF65-F5344CB8AC3E}">
        <p14:creationId xmlns:p14="http://schemas.microsoft.com/office/powerpoint/2010/main" val="1181067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analysis of concepts of EI and CQ and how leading companies adopt them shows they are not immune to only certain companies. Every leader to embodies democratic, participative, and servant leadership behaviour can develop both EI and CQ. </a:t>
            </a:r>
          </a:p>
          <a:p>
            <a:r>
              <a:rPr lang="en-US" dirty="0"/>
              <a:t>The strategic move is found in having the best recruitment, training, and performance management frameworks in place. How a company recruits determines the types of applicants they select to advance their values. Training should also focus on teaching teams to understand EI and CQ frameworks. Performance management helps leaders evaluate the impact they create to both teams and companies bottom line. </a:t>
            </a:r>
          </a:p>
        </p:txBody>
      </p:sp>
      <p:sp>
        <p:nvSpPr>
          <p:cNvPr id="4" name="Slide Number Placeholder 3"/>
          <p:cNvSpPr>
            <a:spLocks noGrp="1"/>
          </p:cNvSpPr>
          <p:nvPr>
            <p:ph type="sldNum" sz="quarter" idx="5"/>
          </p:nvPr>
        </p:nvSpPr>
        <p:spPr/>
        <p:txBody>
          <a:bodyPr/>
          <a:lstStyle/>
          <a:p>
            <a:fld id="{2471B10D-3F88-4515-9FE4-A9DB12A6775B}" type="slidenum">
              <a:rPr lang="en-US" smtClean="0"/>
              <a:t>14</a:t>
            </a:fld>
            <a:endParaRPr lang="en-US" dirty="0"/>
          </a:p>
        </p:txBody>
      </p:sp>
    </p:spTree>
    <p:extLst>
      <p:ext uri="{BB962C8B-B14F-4D97-AF65-F5344CB8AC3E}">
        <p14:creationId xmlns:p14="http://schemas.microsoft.com/office/powerpoint/2010/main" val="2854389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clear that even as Edith claims that lab members don’t work for her but she works for them, adopting EI and CQ alone would have little impact to her company.</a:t>
            </a:r>
          </a:p>
          <a:p>
            <a:r>
              <a:rPr lang="en-US" dirty="0"/>
              <a:t>She needs to recruit the best teams, train them on CQ and EI concepts, and manage performance. It is through this that leading in a multicultural environment can have an impact that matters. </a:t>
            </a:r>
          </a:p>
        </p:txBody>
      </p:sp>
      <p:sp>
        <p:nvSpPr>
          <p:cNvPr id="4" name="Slide Number Placeholder 3"/>
          <p:cNvSpPr>
            <a:spLocks noGrp="1"/>
          </p:cNvSpPr>
          <p:nvPr>
            <p:ph type="sldNum" sz="quarter" idx="5"/>
          </p:nvPr>
        </p:nvSpPr>
        <p:spPr/>
        <p:txBody>
          <a:bodyPr/>
          <a:lstStyle/>
          <a:p>
            <a:fld id="{2471B10D-3F88-4515-9FE4-A9DB12A6775B}" type="slidenum">
              <a:rPr lang="en-US" smtClean="0"/>
              <a:t>15</a:t>
            </a:fld>
            <a:endParaRPr lang="en-US" dirty="0"/>
          </a:p>
        </p:txBody>
      </p:sp>
    </p:spTree>
    <p:extLst>
      <p:ext uri="{BB962C8B-B14F-4D97-AF65-F5344CB8AC3E}">
        <p14:creationId xmlns:p14="http://schemas.microsoft.com/office/powerpoint/2010/main" val="33644090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a:t>
            </a:r>
          </a:p>
        </p:txBody>
      </p:sp>
      <p:sp>
        <p:nvSpPr>
          <p:cNvPr id="4" name="Slide Number Placeholder 3"/>
          <p:cNvSpPr>
            <a:spLocks noGrp="1"/>
          </p:cNvSpPr>
          <p:nvPr>
            <p:ph type="sldNum" sz="quarter" idx="5"/>
          </p:nvPr>
        </p:nvSpPr>
        <p:spPr/>
        <p:txBody>
          <a:bodyPr/>
          <a:lstStyle/>
          <a:p>
            <a:fld id="{2471B10D-3F88-4515-9FE4-A9DB12A6775B}" type="slidenum">
              <a:rPr lang="en-US" smtClean="0"/>
              <a:t>17</a:t>
            </a:fld>
            <a:endParaRPr lang="en-US" dirty="0"/>
          </a:p>
        </p:txBody>
      </p:sp>
    </p:spTree>
    <p:extLst>
      <p:ext uri="{BB962C8B-B14F-4D97-AF65-F5344CB8AC3E}">
        <p14:creationId xmlns:p14="http://schemas.microsoft.com/office/powerpoint/2010/main" val="4144178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6904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62921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028518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861139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1269045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4029446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624872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254623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829516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1243859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944343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08720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870822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94013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2666702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1965213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F148B3-680B-4A9E-A259-985321B786E3}" type="datetimeFigureOut">
              <a:rPr lang="en-US" smtClean="0"/>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4F2244-350F-4364-B975-05C75CF2E44D}" type="slidenum">
              <a:rPr lang="en-US" smtClean="0"/>
              <a:t>‹#›</a:t>
            </a:fld>
            <a:endParaRPr lang="en-US" dirty="0"/>
          </a:p>
        </p:txBody>
      </p:sp>
    </p:spTree>
    <p:extLst>
      <p:ext uri="{BB962C8B-B14F-4D97-AF65-F5344CB8AC3E}">
        <p14:creationId xmlns:p14="http://schemas.microsoft.com/office/powerpoint/2010/main" val="3327409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6F148B3-680B-4A9E-A259-985321B786E3}" type="datetimeFigureOut">
              <a:rPr lang="en-US" smtClean="0"/>
              <a:t>2/27/2026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D4F2244-350F-4364-B975-05C75CF2E44D}" type="slidenum">
              <a:rPr lang="en-US" smtClean="0"/>
              <a:t>‹#›</a:t>
            </a:fld>
            <a:endParaRPr lang="en-US" dirty="0"/>
          </a:p>
        </p:txBody>
      </p:sp>
    </p:spTree>
    <p:extLst>
      <p:ext uri="{BB962C8B-B14F-4D97-AF65-F5344CB8AC3E}">
        <p14:creationId xmlns:p14="http://schemas.microsoft.com/office/powerpoint/2010/main" val="38339378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18" Type="http://schemas.microsoft.com/office/2007/relationships/diagramDrawing" Target="../diagrams/drawing5.xml"/><Relationship Id="rId3" Type="http://schemas.openxmlformats.org/officeDocument/2006/relationships/image" Target="../media/image10.png"/><Relationship Id="rId7" Type="http://schemas.openxmlformats.org/officeDocument/2006/relationships/diagramColors" Target="../diagrams/colors3.xml"/><Relationship Id="rId12" Type="http://schemas.openxmlformats.org/officeDocument/2006/relationships/diagramColors" Target="../diagrams/colors4.xml"/><Relationship Id="rId17" Type="http://schemas.openxmlformats.org/officeDocument/2006/relationships/diagramColors" Target="../diagrams/colors5.xml"/><Relationship Id="rId2" Type="http://schemas.openxmlformats.org/officeDocument/2006/relationships/notesSlide" Target="../notesSlides/notesSlide10.xml"/><Relationship Id="rId16" Type="http://schemas.openxmlformats.org/officeDocument/2006/relationships/diagramQuickStyle" Target="../diagrams/quickStyl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5" Type="http://schemas.openxmlformats.org/officeDocument/2006/relationships/diagramLayout" Target="../diagrams/layout5.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10" Type="http://schemas.microsoft.com/office/2007/relationships/hdphoto" Target="../media/hdphoto3.wdp"/><Relationship Id="rId4" Type="http://schemas.openxmlformats.org/officeDocument/2006/relationships/image" Target="../media/image21.svg"/><Relationship Id="rId9"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A14E2B-2CE7-4250-0420-C72B2DE78C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A40213DE-98A2-39C3-5B34-65662A509EFF}"/>
              </a:ext>
            </a:extLst>
          </p:cNvPr>
          <p:cNvSpPr txBox="1">
            <a:spLocks/>
          </p:cNvSpPr>
          <p:nvPr/>
        </p:nvSpPr>
        <p:spPr>
          <a:xfrm>
            <a:off x="0" y="0"/>
            <a:ext cx="12192000" cy="1355834"/>
          </a:xfrm>
          <a:prstGeom prst="rect">
            <a:avLst/>
          </a:prstGeom>
          <a:solidFill>
            <a:schemeClr val="accent1"/>
          </a:solidFill>
          <a:effectLst/>
        </p:spPr>
        <p:txBody>
          <a:bodyPr vert="horz" lIns="91440" tIns="45720" rIns="91440" bIns="45720" rtlCol="0" anchor="b">
            <a:no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dirty="0"/>
              <a:t>Why leadership in multicultural environments matter now</a:t>
            </a:r>
          </a:p>
        </p:txBody>
      </p:sp>
      <p:sp>
        <p:nvSpPr>
          <p:cNvPr id="6" name="Rectangle 5"/>
          <p:cNvSpPr/>
          <p:nvPr/>
        </p:nvSpPr>
        <p:spPr>
          <a:xfrm>
            <a:off x="0" y="5486400"/>
            <a:ext cx="7674015"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Daniela Zaharia </a:t>
            </a:r>
          </a:p>
          <a:p>
            <a:pPr algn="ctr"/>
            <a:r>
              <a:rPr lang="en-US" dirty="0"/>
              <a:t>Student ID: 2311196</a:t>
            </a:r>
          </a:p>
          <a:p>
            <a:pPr algn="ctr"/>
            <a:r>
              <a:rPr lang="en-US" dirty="0"/>
              <a:t>LCBB6022 Leadership and Management Theory and Practice </a:t>
            </a:r>
          </a:p>
          <a:p>
            <a:pPr algn="ctr"/>
            <a:endParaRPr lang="en-US" dirty="0"/>
          </a:p>
          <a:p>
            <a:pPr algn="ctr"/>
            <a:endParaRPr lang="en-US" dirty="0"/>
          </a:p>
        </p:txBody>
      </p:sp>
      <p:sp>
        <p:nvSpPr>
          <p:cNvPr id="7" name="Rectangle 6"/>
          <p:cNvSpPr/>
          <p:nvPr/>
        </p:nvSpPr>
        <p:spPr>
          <a:xfrm>
            <a:off x="2548359" y="1355834"/>
            <a:ext cx="7095281" cy="6925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Component 1: Individual Presentations  </a:t>
            </a:r>
          </a:p>
          <a:p>
            <a:pPr algn="ctr"/>
            <a:endParaRPr lang="en-US" dirty="0"/>
          </a:p>
        </p:txBody>
      </p:sp>
    </p:spTree>
    <p:extLst>
      <p:ext uri="{BB962C8B-B14F-4D97-AF65-F5344CB8AC3E}">
        <p14:creationId xmlns:p14="http://schemas.microsoft.com/office/powerpoint/2010/main" val="737930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A03610C-5C4F-43BD-6B17-D01874A09ECF}"/>
              </a:ext>
            </a:extLst>
          </p:cNvPr>
          <p:cNvPicPr>
            <a:picLocks noChangeAspect="1"/>
          </p:cNvPicPr>
          <p:nvPr/>
        </p:nvPicPr>
        <p:blipFill>
          <a:blip r:embed="rId3"/>
          <a:stretch>
            <a:fillRect/>
          </a:stretch>
        </p:blipFill>
        <p:spPr>
          <a:xfrm>
            <a:off x="0" y="0"/>
            <a:ext cx="12192000" cy="6858000"/>
          </a:xfrm>
          <a:prstGeom prst="rect">
            <a:avLst/>
          </a:prstGeom>
        </p:spPr>
      </p:pic>
      <p:sp>
        <p:nvSpPr>
          <p:cNvPr id="4" name="Content Placeholder 2">
            <a:extLst>
              <a:ext uri="{FF2B5EF4-FFF2-40B4-BE49-F238E27FC236}">
                <a16:creationId xmlns:a16="http://schemas.microsoft.com/office/drawing/2014/main" id="{18A61604-9498-22CB-404E-A4F4A645CA72}"/>
              </a:ext>
            </a:extLst>
          </p:cNvPr>
          <p:cNvSpPr txBox="1">
            <a:spLocks/>
          </p:cNvSpPr>
          <p:nvPr/>
        </p:nvSpPr>
        <p:spPr>
          <a:xfrm>
            <a:off x="685800" y="1392260"/>
            <a:ext cx="5410200" cy="44989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solidFill>
                  <a:schemeClr val="bg1"/>
                </a:solidFill>
              </a:rPr>
              <a:t>Contents </a:t>
            </a:r>
          </a:p>
          <a:p>
            <a:pPr lvl="1"/>
            <a:endParaRPr lang="en-US" dirty="0"/>
          </a:p>
        </p:txBody>
      </p:sp>
      <p:sp>
        <p:nvSpPr>
          <p:cNvPr id="5" name="Content Placeholder 2">
            <a:extLst>
              <a:ext uri="{FF2B5EF4-FFF2-40B4-BE49-F238E27FC236}">
                <a16:creationId xmlns:a16="http://schemas.microsoft.com/office/drawing/2014/main" id="{07D87A36-DC05-0A64-0210-CC110FEA81F0}"/>
              </a:ext>
            </a:extLst>
          </p:cNvPr>
          <p:cNvSpPr txBox="1">
            <a:spLocks/>
          </p:cNvSpPr>
          <p:nvPr/>
        </p:nvSpPr>
        <p:spPr>
          <a:xfrm>
            <a:off x="-1" y="1842152"/>
            <a:ext cx="8316687" cy="5015847"/>
          </a:xfrm>
          <a:prstGeom prst="rect">
            <a:avLst/>
          </a:prstGeom>
          <a:solidFill>
            <a:srgbClr val="00B050"/>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600" dirty="0"/>
          </a:p>
          <a:p>
            <a:pPr marL="0" indent="0">
              <a:buNone/>
            </a:pPr>
            <a:r>
              <a:rPr lang="en-US" sz="1600" dirty="0"/>
              <a:t>Defining Leadership &amp; Management ……………………………………………… 3</a:t>
            </a:r>
          </a:p>
          <a:p>
            <a:pPr marL="0" indent="0">
              <a:buNone/>
            </a:pPr>
            <a:r>
              <a:rPr lang="en-US" sz="1600" dirty="0"/>
              <a:t>Classical Management Foundations  ……………………………………………… 4</a:t>
            </a:r>
          </a:p>
          <a:p>
            <a:pPr marL="0" indent="0">
              <a:buNone/>
            </a:pPr>
            <a:r>
              <a:rPr lang="en-US" sz="1600" dirty="0"/>
              <a:t>Management Assumptions About People ………………………………….......... 5</a:t>
            </a:r>
          </a:p>
          <a:p>
            <a:pPr marL="0" indent="0">
              <a:buNone/>
            </a:pPr>
            <a:r>
              <a:rPr lang="en-US" sz="1600" dirty="0"/>
              <a:t>Leadership Styles Spectrum……………...........................…………………………. 6</a:t>
            </a:r>
          </a:p>
          <a:p>
            <a:pPr marL="0" indent="0">
              <a:buNone/>
            </a:pPr>
            <a:r>
              <a:rPr lang="en-US" sz="1600" dirty="0"/>
              <a:t>Emotional Intelligence (EI): Concepts &amp; Model………………………………….. 7</a:t>
            </a:r>
          </a:p>
          <a:p>
            <a:pPr marL="0" indent="0">
              <a:buNone/>
            </a:pPr>
            <a:r>
              <a:rPr lang="en-US" sz="1600" dirty="0"/>
              <a:t>Critical Evaluation of EI ……………………………………………………… ……….. 8</a:t>
            </a:r>
          </a:p>
          <a:p>
            <a:pPr marL="0" indent="0">
              <a:buNone/>
            </a:pPr>
            <a:r>
              <a:rPr lang="en-US" sz="1600" dirty="0"/>
              <a:t>Cultural Intelligence (CQ): Concepts &amp; Model…………………………………… 9</a:t>
            </a:r>
          </a:p>
          <a:p>
            <a:pPr marL="0" indent="0">
              <a:buNone/>
            </a:pPr>
            <a:r>
              <a:rPr lang="en-US" sz="1600" dirty="0"/>
              <a:t>Critical Evaluation of CQ……………………………………………………………… 10</a:t>
            </a:r>
          </a:p>
          <a:p>
            <a:pPr marL="0" indent="0">
              <a:buNone/>
            </a:pPr>
            <a:r>
              <a:rPr lang="en-US" sz="1600" dirty="0"/>
              <a:t>Integrating EI, CQ &amp; Leadership Styles……………………………………………….11</a:t>
            </a:r>
          </a:p>
          <a:p>
            <a:pPr marL="0" indent="0">
              <a:buNone/>
            </a:pPr>
            <a:r>
              <a:rPr lang="en-US" sz="1600" dirty="0"/>
              <a:t>Business Examples …………………………………………………………………….. 12 –13</a:t>
            </a:r>
          </a:p>
          <a:p>
            <a:pPr marL="0" indent="0">
              <a:buNone/>
            </a:pPr>
            <a:r>
              <a:rPr lang="en-US" sz="1600" dirty="0"/>
              <a:t>Strategy Design and Implementation…………………..…………………………… 14</a:t>
            </a:r>
          </a:p>
          <a:p>
            <a:pPr marL="0" indent="0">
              <a:buNone/>
            </a:pPr>
            <a:r>
              <a:rPr lang="en-US" sz="1600" dirty="0"/>
              <a:t>Conclusion………………………………………………………………………………… 15</a:t>
            </a:r>
          </a:p>
          <a:p>
            <a:pPr marL="0" indent="0">
              <a:buNone/>
            </a:pPr>
            <a:r>
              <a:rPr lang="en-US" sz="1600" dirty="0"/>
              <a:t>References………………………………………………………………………………… 16</a:t>
            </a:r>
          </a:p>
          <a:p>
            <a:pPr marL="0" indent="0">
              <a:buNone/>
            </a:pPr>
            <a:endParaRPr lang="en-US" sz="1600" dirty="0"/>
          </a:p>
          <a:p>
            <a:pPr marL="0" indent="0">
              <a:buNone/>
            </a:pPr>
            <a:endParaRPr lang="en-US" sz="1600" dirty="0"/>
          </a:p>
          <a:p>
            <a:pPr marL="0" indent="0">
              <a:buNone/>
            </a:pPr>
            <a:r>
              <a:rPr lang="en-US" sz="1600" dirty="0"/>
              <a:t> </a:t>
            </a:r>
          </a:p>
          <a:p>
            <a:pPr lvl="1"/>
            <a:endParaRPr lang="en-US" sz="1600" dirty="0"/>
          </a:p>
        </p:txBody>
      </p:sp>
    </p:spTree>
    <p:extLst>
      <p:ext uri="{BB962C8B-B14F-4D97-AF65-F5344CB8AC3E}">
        <p14:creationId xmlns:p14="http://schemas.microsoft.com/office/powerpoint/2010/main" val="65980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A24CE8-26FE-71F0-CE3B-7CA0EE99D288}"/>
              </a:ext>
            </a:extLst>
          </p:cNvPr>
          <p:cNvPicPr>
            <a:picLocks noChangeAspect="1"/>
          </p:cNvPicPr>
          <p:nvPr/>
        </p:nvPicPr>
        <p:blipFill>
          <a:blip r:embed="rId3"/>
          <a:srcRect r="21190"/>
          <a:stretch>
            <a:fillRect/>
          </a:stretch>
        </p:blipFill>
        <p:spPr>
          <a:xfrm>
            <a:off x="4094986" y="0"/>
            <a:ext cx="8097014" cy="6858000"/>
          </a:xfrm>
          <a:prstGeom prst="rect">
            <a:avLst/>
          </a:prstGeom>
        </p:spPr>
      </p:pic>
      <p:sp>
        <p:nvSpPr>
          <p:cNvPr id="2" name="Title 1">
            <a:extLst>
              <a:ext uri="{FF2B5EF4-FFF2-40B4-BE49-F238E27FC236}">
                <a16:creationId xmlns:a16="http://schemas.microsoft.com/office/drawing/2014/main" id="{BAD86D1D-DDF5-F3B8-9AA1-4F97DDFE6E60}"/>
              </a:ext>
            </a:extLst>
          </p:cNvPr>
          <p:cNvSpPr>
            <a:spLocks noGrp="1"/>
          </p:cNvSpPr>
          <p:nvPr>
            <p:ph type="title"/>
          </p:nvPr>
        </p:nvSpPr>
        <p:spPr>
          <a:xfrm>
            <a:off x="241300" y="342842"/>
            <a:ext cx="10515600" cy="777875"/>
          </a:xfrm>
          <a:solidFill>
            <a:schemeClr val="bg1"/>
          </a:solidFill>
        </p:spPr>
        <p:txBody>
          <a:bodyPr/>
          <a:lstStyle/>
          <a:p>
            <a:r>
              <a:rPr lang="en-US" dirty="0"/>
              <a:t>Defining Leadership &amp; Management </a:t>
            </a:r>
          </a:p>
        </p:txBody>
      </p:sp>
      <p:sp>
        <p:nvSpPr>
          <p:cNvPr id="4" name="TextBox 3">
            <a:extLst>
              <a:ext uri="{FF2B5EF4-FFF2-40B4-BE49-F238E27FC236}">
                <a16:creationId xmlns:a16="http://schemas.microsoft.com/office/drawing/2014/main" id="{5A650621-CCF4-A8A9-2990-C6885F37077C}"/>
              </a:ext>
            </a:extLst>
          </p:cNvPr>
          <p:cNvSpPr txBox="1"/>
          <p:nvPr/>
        </p:nvSpPr>
        <p:spPr>
          <a:xfrm>
            <a:off x="0" y="1311702"/>
            <a:ext cx="5854700" cy="5355312"/>
          </a:xfrm>
          <a:prstGeom prst="rect">
            <a:avLst/>
          </a:prstGeom>
          <a:solidFill>
            <a:schemeClr val="bg1"/>
          </a:solidFill>
        </p:spPr>
        <p:txBody>
          <a:bodyPr wrap="square" rtlCol="0">
            <a:spAutoFit/>
          </a:bodyPr>
          <a:lstStyle/>
          <a:p>
            <a:r>
              <a:rPr lang="en-US" dirty="0"/>
              <a:t>Management involves planning, budgeting, organizing, and controlling to enhance efficiency and control.</a:t>
            </a:r>
          </a:p>
          <a:p>
            <a:endParaRPr lang="en-US" dirty="0"/>
          </a:p>
          <a:p>
            <a:endParaRPr lang="en-US" dirty="0"/>
          </a:p>
          <a:p>
            <a:r>
              <a:rPr lang="en-US" dirty="0"/>
              <a:t>While leadership sets direction, aligns people, and motivates people to give direction and change.</a:t>
            </a:r>
          </a:p>
          <a:p>
            <a:endParaRPr lang="en-US" dirty="0"/>
          </a:p>
          <a:p>
            <a:endParaRPr lang="en-US" dirty="0"/>
          </a:p>
          <a:p>
            <a:r>
              <a:rPr lang="en-US" dirty="0"/>
              <a:t>People-centred approaches seek to empower employees to enhance the meeting of needs while task-centred approaches seek increase productivity, efficiency, and completion of activities.</a:t>
            </a:r>
          </a:p>
          <a:p>
            <a:endParaRPr lang="en-US" dirty="0"/>
          </a:p>
          <a:p>
            <a:endParaRPr lang="en-US" dirty="0"/>
          </a:p>
          <a:p>
            <a:r>
              <a:rPr lang="en-US" dirty="0"/>
              <a:t>However, both EI and CQ helps eliminate these boundaries.</a:t>
            </a:r>
          </a:p>
          <a:p>
            <a:endParaRPr lang="en-US" dirty="0"/>
          </a:p>
        </p:txBody>
      </p:sp>
    </p:spTree>
    <p:extLst>
      <p:ext uri="{BB962C8B-B14F-4D97-AF65-F5344CB8AC3E}">
        <p14:creationId xmlns:p14="http://schemas.microsoft.com/office/powerpoint/2010/main" val="1751414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23000">
              <a:schemeClr val="tx2"/>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B1AF84A-03C6-9603-CBCD-196050CDD3BC}"/>
            </a:ext>
          </a:extLst>
        </p:cNvPr>
        <p:cNvGrpSpPr/>
        <p:nvPr/>
      </p:nvGrpSpPr>
      <p:grpSpPr>
        <a:xfrm>
          <a:off x="0" y="0"/>
          <a:ext cx="0" cy="0"/>
          <a:chOff x="0" y="0"/>
          <a:chExt cx="0" cy="0"/>
        </a:xfrm>
      </p:grpSpPr>
      <p:pic>
        <p:nvPicPr>
          <p:cNvPr id="1026" name="Picture 2" descr="5 Things You Can Do Today to Become a Better Manager - OpenUp">
            <a:extLst>
              <a:ext uri="{FF2B5EF4-FFF2-40B4-BE49-F238E27FC236}">
                <a16:creationId xmlns:a16="http://schemas.microsoft.com/office/drawing/2014/main" id="{F36AECA4-A467-3C7A-1063-2D88DAE5F29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32" r="18254"/>
          <a:stretch>
            <a:fillRect/>
          </a:stretch>
        </p:blipFill>
        <p:spPr bwMode="auto">
          <a:xfrm>
            <a:off x="-1" y="2220686"/>
            <a:ext cx="5005355" cy="46373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5A1CB12-5FB4-E61B-9566-B0D8A703D328}"/>
              </a:ext>
            </a:extLst>
          </p:cNvPr>
          <p:cNvSpPr>
            <a:spLocks noGrp="1"/>
          </p:cNvSpPr>
          <p:nvPr>
            <p:ph type="title"/>
          </p:nvPr>
        </p:nvSpPr>
        <p:spPr>
          <a:xfrm>
            <a:off x="838200" y="365125"/>
            <a:ext cx="10515600" cy="777875"/>
          </a:xfrm>
        </p:spPr>
        <p:txBody>
          <a:bodyPr/>
          <a:lstStyle/>
          <a:p>
            <a:r>
              <a:rPr lang="en-US" b="1" dirty="0"/>
              <a:t>Classical Management Foundations</a:t>
            </a:r>
          </a:p>
        </p:txBody>
      </p:sp>
      <p:sp>
        <p:nvSpPr>
          <p:cNvPr id="4" name="TextBox 3">
            <a:extLst>
              <a:ext uri="{FF2B5EF4-FFF2-40B4-BE49-F238E27FC236}">
                <a16:creationId xmlns:a16="http://schemas.microsoft.com/office/drawing/2014/main" id="{E3A9CA72-6C1F-51C8-6BCB-851E85CA0348}"/>
              </a:ext>
            </a:extLst>
          </p:cNvPr>
          <p:cNvSpPr txBox="1"/>
          <p:nvPr/>
        </p:nvSpPr>
        <p:spPr>
          <a:xfrm>
            <a:off x="5054600" y="1320800"/>
            <a:ext cx="6781800" cy="4524315"/>
          </a:xfrm>
          <a:prstGeom prst="rect">
            <a:avLst/>
          </a:prstGeom>
          <a:noFill/>
        </p:spPr>
        <p:txBody>
          <a:bodyPr wrap="square" rtlCol="0">
            <a:spAutoFit/>
          </a:bodyPr>
          <a:lstStyle/>
          <a:p>
            <a:r>
              <a:rPr lang="en-US" b="1" dirty="0"/>
              <a:t>Unity of command: </a:t>
            </a:r>
            <a:r>
              <a:rPr lang="en-US" dirty="0"/>
              <a:t>managers give and receive orders from all employees. Employees can only be accountable to one manager.</a:t>
            </a:r>
          </a:p>
          <a:p>
            <a:endParaRPr lang="en-US" b="1" dirty="0"/>
          </a:p>
          <a:p>
            <a:r>
              <a:rPr lang="en-US" b="1" dirty="0"/>
              <a:t>Equity: </a:t>
            </a:r>
            <a:r>
              <a:rPr lang="en-US" dirty="0"/>
              <a:t>Equity also explains fairness, kindness, and justice. All managers should act fairly towards those they manage. Helps generate loyalty and commitment of employees to a company.</a:t>
            </a:r>
          </a:p>
          <a:p>
            <a:endParaRPr lang="en-US" b="1" dirty="0"/>
          </a:p>
          <a:p>
            <a:r>
              <a:rPr lang="mi-NZ" b="1" dirty="0"/>
              <a:t>Esprit de Corps: </a:t>
            </a:r>
            <a:r>
              <a:rPr lang="mi-NZ" dirty="0"/>
              <a:t>This explains team spirit. Every manager has a responsibility to ensure that teams are united, motivated, and cooperate. Helps strengthen a company.</a:t>
            </a:r>
            <a:endParaRPr lang="mi-NZ" b="1" dirty="0"/>
          </a:p>
          <a:p>
            <a:endParaRPr lang="mi-NZ" b="1" dirty="0"/>
          </a:p>
          <a:p>
            <a:r>
              <a:rPr lang="mi-NZ" b="1" dirty="0"/>
              <a:t>Initiative: </a:t>
            </a:r>
            <a:r>
              <a:rPr lang="en-US" b="1" dirty="0"/>
              <a:t> </a:t>
            </a:r>
            <a:r>
              <a:rPr lang="en-US" dirty="0"/>
              <a:t>Managers should encourage employees to show initiative. Employees get motivated when they feel they are part of decision making.</a:t>
            </a:r>
            <a:endParaRPr lang="en-US" b="1" dirty="0"/>
          </a:p>
        </p:txBody>
      </p:sp>
      <p:sp>
        <p:nvSpPr>
          <p:cNvPr id="5" name="TextBox 4">
            <a:extLst>
              <a:ext uri="{FF2B5EF4-FFF2-40B4-BE49-F238E27FC236}">
                <a16:creationId xmlns:a16="http://schemas.microsoft.com/office/drawing/2014/main" id="{8B8381F6-7545-632A-E2A6-245072CBB49B}"/>
              </a:ext>
            </a:extLst>
          </p:cNvPr>
          <p:cNvSpPr txBox="1"/>
          <p:nvPr/>
        </p:nvSpPr>
        <p:spPr>
          <a:xfrm>
            <a:off x="5729962" y="6123543"/>
            <a:ext cx="6106438" cy="369332"/>
          </a:xfrm>
          <a:prstGeom prst="rect">
            <a:avLst/>
          </a:prstGeom>
          <a:noFill/>
        </p:spPr>
        <p:txBody>
          <a:bodyPr wrap="square">
            <a:spAutoFit/>
          </a:bodyPr>
          <a:lstStyle/>
          <a:p>
            <a:r>
              <a:rPr lang="en-US" dirty="0"/>
              <a:t>(Fayol, 2013; Sharma, Goyal, and Sharma, 2024) </a:t>
            </a:r>
          </a:p>
        </p:txBody>
      </p:sp>
    </p:spTree>
    <p:extLst>
      <p:ext uri="{BB962C8B-B14F-4D97-AF65-F5344CB8AC3E}">
        <p14:creationId xmlns:p14="http://schemas.microsoft.com/office/powerpoint/2010/main" val="346874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C7829-12E4-9848-F68C-DA98198D744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EA7CB94-D17E-CD5E-F10D-12BFCF7C0FE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24216" y="-888101"/>
            <a:ext cx="12271360" cy="7141029"/>
          </a:xfrm>
          <a:prstGeom prst="rect">
            <a:avLst/>
          </a:prstGeom>
        </p:spPr>
      </p:pic>
      <p:sp>
        <p:nvSpPr>
          <p:cNvPr id="2" name="Title 1">
            <a:extLst>
              <a:ext uri="{FF2B5EF4-FFF2-40B4-BE49-F238E27FC236}">
                <a16:creationId xmlns:a16="http://schemas.microsoft.com/office/drawing/2014/main" id="{94BED0BD-1206-534B-5181-0229407578D3}"/>
              </a:ext>
            </a:extLst>
          </p:cNvPr>
          <p:cNvSpPr>
            <a:spLocks noGrp="1"/>
          </p:cNvSpPr>
          <p:nvPr>
            <p:ph type="title"/>
          </p:nvPr>
        </p:nvSpPr>
        <p:spPr>
          <a:xfrm>
            <a:off x="838200" y="127130"/>
            <a:ext cx="10515600" cy="777875"/>
          </a:xfrm>
        </p:spPr>
        <p:txBody>
          <a:bodyPr/>
          <a:lstStyle/>
          <a:p>
            <a:r>
              <a:rPr lang="en-US" dirty="0"/>
              <a:t>Management Assumptions About People</a:t>
            </a:r>
          </a:p>
        </p:txBody>
      </p:sp>
      <p:sp>
        <p:nvSpPr>
          <p:cNvPr id="4" name="TextBox 3">
            <a:extLst>
              <a:ext uri="{FF2B5EF4-FFF2-40B4-BE49-F238E27FC236}">
                <a16:creationId xmlns:a16="http://schemas.microsoft.com/office/drawing/2014/main" id="{6E6D538E-61E8-EA2E-49CE-6817947F754E}"/>
              </a:ext>
            </a:extLst>
          </p:cNvPr>
          <p:cNvSpPr txBox="1"/>
          <p:nvPr/>
        </p:nvSpPr>
        <p:spPr>
          <a:xfrm>
            <a:off x="544856" y="905005"/>
            <a:ext cx="4196275" cy="2631490"/>
          </a:xfrm>
          <a:prstGeom prst="rect">
            <a:avLst/>
          </a:prstGeom>
          <a:noFill/>
        </p:spPr>
        <p:txBody>
          <a:bodyPr wrap="square" rtlCol="0">
            <a:spAutoFit/>
          </a:bodyPr>
          <a:lstStyle/>
          <a:p>
            <a:r>
              <a:rPr lang="en-US" sz="1500" b="1" dirty="0"/>
              <a:t>Theory X</a:t>
            </a:r>
          </a:p>
          <a:p>
            <a:pPr marL="285750" indent="-285750">
              <a:buFont typeface="Arial" panose="020B0604020202020204" pitchFamily="34" charset="0"/>
              <a:buChar char="•"/>
            </a:pPr>
            <a:r>
              <a:rPr lang="en-US" sz="1500" dirty="0"/>
              <a:t>Managers assume that employees dislike their work</a:t>
            </a:r>
          </a:p>
          <a:p>
            <a:pPr marL="285750" indent="-285750">
              <a:buFont typeface="Arial" panose="020B0604020202020204" pitchFamily="34" charset="0"/>
              <a:buChar char="•"/>
            </a:pPr>
            <a:r>
              <a:rPr lang="en-US" sz="1500" dirty="0"/>
              <a:t>Employees avoid taking up responsibilities</a:t>
            </a:r>
          </a:p>
          <a:p>
            <a:pPr marL="285750" indent="-285750">
              <a:buFont typeface="Arial" panose="020B0604020202020204" pitchFamily="34" charset="0"/>
              <a:buChar char="•"/>
            </a:pPr>
            <a:r>
              <a:rPr lang="en-US" sz="1500" dirty="0"/>
              <a:t>Employees must be given clear directions</a:t>
            </a:r>
          </a:p>
          <a:p>
            <a:pPr marL="285750" indent="-285750">
              <a:buFont typeface="Arial" panose="020B0604020202020204" pitchFamily="34" charset="0"/>
              <a:buChar char="•"/>
            </a:pPr>
            <a:r>
              <a:rPr lang="en-US" sz="1500" dirty="0"/>
              <a:t>Employees work under close supervision </a:t>
            </a:r>
          </a:p>
          <a:p>
            <a:pPr marL="285750" indent="-285750">
              <a:buFont typeface="Arial" panose="020B0604020202020204" pitchFamily="34" charset="0"/>
              <a:buChar char="•"/>
            </a:pPr>
            <a:r>
              <a:rPr lang="en-US" sz="1500" dirty="0"/>
              <a:t>Managers must threaten them to work  </a:t>
            </a:r>
          </a:p>
          <a:p>
            <a:pPr marL="285750" indent="-285750">
              <a:buFont typeface="Arial" panose="020B0604020202020204" pitchFamily="34" charset="0"/>
              <a:buChar char="•"/>
            </a:pPr>
            <a:r>
              <a:rPr lang="en-US" sz="1500" dirty="0"/>
              <a:t>Employees lack incentives or ambitions</a:t>
            </a:r>
          </a:p>
          <a:p>
            <a:endParaRPr lang="en-US" sz="1500" b="1" dirty="0"/>
          </a:p>
        </p:txBody>
      </p:sp>
      <p:sp>
        <p:nvSpPr>
          <p:cNvPr id="5" name="TextBox 4">
            <a:extLst>
              <a:ext uri="{FF2B5EF4-FFF2-40B4-BE49-F238E27FC236}">
                <a16:creationId xmlns:a16="http://schemas.microsoft.com/office/drawing/2014/main" id="{7F16F239-2B30-5B02-FB6D-0313F276A96C}"/>
              </a:ext>
            </a:extLst>
          </p:cNvPr>
          <p:cNvSpPr txBox="1"/>
          <p:nvPr/>
        </p:nvSpPr>
        <p:spPr>
          <a:xfrm>
            <a:off x="544856" y="3749492"/>
            <a:ext cx="3914410" cy="4016484"/>
          </a:xfrm>
          <a:prstGeom prst="rect">
            <a:avLst/>
          </a:prstGeom>
          <a:noFill/>
        </p:spPr>
        <p:txBody>
          <a:bodyPr wrap="square" rtlCol="0">
            <a:spAutoFit/>
          </a:bodyPr>
          <a:lstStyle>
            <a:defPPr>
              <a:defRPr lang="en-US"/>
            </a:defPPr>
            <a:lvl1pPr>
              <a:defRPr sz="1000" b="1"/>
            </a:lvl1pPr>
          </a:lstStyle>
          <a:p>
            <a:r>
              <a:rPr lang="en-US" sz="1500" dirty="0"/>
              <a:t>Theory Y</a:t>
            </a:r>
          </a:p>
          <a:p>
            <a:pPr marL="285750" indent="-285750">
              <a:buFont typeface="Arial" panose="020B0604020202020204" pitchFamily="34" charset="0"/>
              <a:buChar char="•"/>
            </a:pPr>
            <a:r>
              <a:rPr lang="en-US" sz="1500" b="0" dirty="0"/>
              <a:t>Have inner motivation to work with little external force</a:t>
            </a:r>
          </a:p>
          <a:p>
            <a:pPr marL="285750" indent="-285750">
              <a:buFont typeface="Arial" panose="020B0604020202020204" pitchFamily="34" charset="0"/>
              <a:buChar char="•"/>
            </a:pPr>
            <a:r>
              <a:rPr lang="en-US" sz="1500" b="0" dirty="0"/>
              <a:t>Employees take part in decision-making</a:t>
            </a:r>
          </a:p>
          <a:p>
            <a:pPr marL="285750" indent="-285750">
              <a:buFont typeface="Arial" panose="020B0604020202020204" pitchFamily="34" charset="0"/>
              <a:buChar char="•"/>
            </a:pPr>
            <a:r>
              <a:rPr lang="en-US" sz="1500" b="0" dirty="0"/>
              <a:t>They gain self-motivation to accomplish responsibilities</a:t>
            </a:r>
          </a:p>
          <a:p>
            <a:pPr marL="285750" indent="-285750">
              <a:buFont typeface="Arial" panose="020B0604020202020204" pitchFamily="34" charset="0"/>
              <a:buChar char="•"/>
            </a:pPr>
            <a:r>
              <a:rPr lang="en-US" sz="1500" b="0" dirty="0"/>
              <a:t>They own up to their work</a:t>
            </a:r>
          </a:p>
          <a:p>
            <a:pPr marL="285750" indent="-285750">
              <a:buFont typeface="Arial" panose="020B0604020202020204" pitchFamily="34" charset="0"/>
              <a:buChar char="•"/>
            </a:pPr>
            <a:r>
              <a:rPr lang="en-US" sz="1500" b="0" dirty="0"/>
              <a:t>They accept allocated work</a:t>
            </a:r>
          </a:p>
          <a:p>
            <a:pPr marL="285750" indent="-285750">
              <a:buFont typeface="Arial" panose="020B0604020202020204" pitchFamily="34" charset="0"/>
              <a:buChar char="•"/>
            </a:pPr>
            <a:r>
              <a:rPr lang="en-US" sz="1500" b="0" dirty="0"/>
              <a:t>Consider work as a challenge to grow</a:t>
            </a:r>
          </a:p>
          <a:p>
            <a:pPr marL="285750" indent="-285750">
              <a:buFont typeface="Arial" panose="020B0604020202020204" pitchFamily="34" charset="0"/>
              <a:buChar char="•"/>
            </a:pPr>
            <a:r>
              <a:rPr lang="en-US" sz="1500" b="0" dirty="0"/>
              <a:t>Participate in problem-solving</a:t>
            </a:r>
          </a:p>
          <a:p>
            <a:endParaRPr lang="en-US" sz="1500" dirty="0"/>
          </a:p>
          <a:p>
            <a:endParaRPr lang="en-US" sz="1500" dirty="0"/>
          </a:p>
          <a:p>
            <a:endParaRPr lang="en-US" sz="1500" dirty="0"/>
          </a:p>
          <a:p>
            <a:endParaRPr lang="en-US" sz="1500" dirty="0"/>
          </a:p>
          <a:p>
            <a:endParaRPr lang="en-US" sz="1500" dirty="0"/>
          </a:p>
        </p:txBody>
      </p:sp>
      <p:sp>
        <p:nvSpPr>
          <p:cNvPr id="6" name="TextBox 5">
            <a:extLst>
              <a:ext uri="{FF2B5EF4-FFF2-40B4-BE49-F238E27FC236}">
                <a16:creationId xmlns:a16="http://schemas.microsoft.com/office/drawing/2014/main" id="{A6A6E70B-4696-6D4B-E4F0-4F0CFB51696E}"/>
              </a:ext>
            </a:extLst>
          </p:cNvPr>
          <p:cNvSpPr txBox="1"/>
          <p:nvPr/>
        </p:nvSpPr>
        <p:spPr>
          <a:xfrm>
            <a:off x="7972843" y="905005"/>
            <a:ext cx="4170481" cy="3554819"/>
          </a:xfrm>
          <a:prstGeom prst="rect">
            <a:avLst/>
          </a:prstGeom>
          <a:noFill/>
        </p:spPr>
        <p:txBody>
          <a:bodyPr wrap="square" rtlCol="0">
            <a:spAutoFit/>
          </a:bodyPr>
          <a:lstStyle>
            <a:defPPr>
              <a:defRPr lang="en-US"/>
            </a:defPPr>
            <a:lvl1pPr>
              <a:defRPr sz="1000" b="1"/>
            </a:lvl1pPr>
          </a:lstStyle>
          <a:p>
            <a:r>
              <a:rPr lang="en-US" sz="1500" dirty="0"/>
              <a:t>Theory X connection to trust and empathy</a:t>
            </a:r>
          </a:p>
          <a:p>
            <a:pPr marL="171450" indent="-171450">
              <a:buFont typeface="Arial" panose="020B0604020202020204" pitchFamily="34" charset="0"/>
              <a:buChar char="•"/>
            </a:pPr>
            <a:r>
              <a:rPr lang="en-US" sz="1500" b="0" dirty="0"/>
              <a:t>Managers delegate responsibilities, knowing they can deliver </a:t>
            </a:r>
          </a:p>
          <a:p>
            <a:pPr marL="171450" indent="-171450">
              <a:buFont typeface="Arial" panose="020B0604020202020204" pitchFamily="34" charset="0"/>
              <a:buChar char="•"/>
            </a:pPr>
            <a:r>
              <a:rPr lang="en-US" sz="1500" b="0" dirty="0"/>
              <a:t>Managers encourage employees to take initiative</a:t>
            </a:r>
          </a:p>
          <a:p>
            <a:pPr marL="171450" indent="-171450">
              <a:buFont typeface="Arial" panose="020B0604020202020204" pitchFamily="34" charset="0"/>
              <a:buChar char="•"/>
            </a:pPr>
            <a:r>
              <a:rPr lang="en-US" sz="1500" b="0" dirty="0"/>
              <a:t>Managers encourage employees to adopt a hybrid work policy</a:t>
            </a:r>
          </a:p>
          <a:p>
            <a:pPr marL="171450" indent="-171450">
              <a:buFont typeface="Arial" panose="020B0604020202020204" pitchFamily="34" charset="0"/>
              <a:buChar char="•"/>
            </a:pPr>
            <a:r>
              <a:rPr lang="en-US" sz="1500" b="0" dirty="0"/>
              <a:t>Managers have a better understanding that each employee has varying needs for recognition, growth, and goals</a:t>
            </a:r>
          </a:p>
          <a:p>
            <a:pPr marL="171450" indent="-171450">
              <a:buFont typeface="Arial" panose="020B0604020202020204" pitchFamily="34" charset="0"/>
              <a:buChar char="•"/>
            </a:pPr>
            <a:r>
              <a:rPr lang="en-US" sz="1500" b="0" dirty="0"/>
              <a:t>Managers support employees by creating a supportive environment</a:t>
            </a:r>
          </a:p>
          <a:p>
            <a:pPr marL="171450" indent="-171450">
              <a:buFont typeface="Arial" panose="020B0604020202020204" pitchFamily="34" charset="0"/>
              <a:buChar char="•"/>
            </a:pPr>
            <a:r>
              <a:rPr lang="en-US" sz="1500" b="0" dirty="0"/>
              <a:t>Managers spend time with employees listening to their desires</a:t>
            </a:r>
          </a:p>
          <a:p>
            <a:endParaRPr lang="en-US" sz="1500" dirty="0"/>
          </a:p>
        </p:txBody>
      </p:sp>
      <p:sp>
        <p:nvSpPr>
          <p:cNvPr id="9" name="TextBox 8">
            <a:extLst>
              <a:ext uri="{FF2B5EF4-FFF2-40B4-BE49-F238E27FC236}">
                <a16:creationId xmlns:a16="http://schemas.microsoft.com/office/drawing/2014/main" id="{C0ACC0C0-2C86-BDD2-9595-324466755CD9}"/>
              </a:ext>
            </a:extLst>
          </p:cNvPr>
          <p:cNvSpPr txBox="1"/>
          <p:nvPr/>
        </p:nvSpPr>
        <p:spPr>
          <a:xfrm>
            <a:off x="8100879" y="4570167"/>
            <a:ext cx="4170481" cy="2400657"/>
          </a:xfrm>
          <a:prstGeom prst="rect">
            <a:avLst/>
          </a:prstGeom>
          <a:noFill/>
        </p:spPr>
        <p:txBody>
          <a:bodyPr wrap="square" rtlCol="0">
            <a:spAutoFit/>
          </a:bodyPr>
          <a:lstStyle>
            <a:defPPr>
              <a:defRPr lang="en-US"/>
            </a:defPPr>
            <a:lvl1pPr>
              <a:defRPr sz="1000" b="1"/>
            </a:lvl1pPr>
          </a:lstStyle>
          <a:p>
            <a:r>
              <a:rPr lang="en-US" sz="1500" dirty="0"/>
              <a:t>Theory Z  </a:t>
            </a:r>
          </a:p>
          <a:p>
            <a:pPr marL="285750" indent="-285750">
              <a:buFont typeface="Arial" panose="020B0604020202020204" pitchFamily="34" charset="0"/>
              <a:buChar char="•"/>
            </a:pPr>
            <a:r>
              <a:rPr lang="en-US" sz="1500" b="0" dirty="0"/>
              <a:t>Managers encourage employees to take a long-term view of their employment</a:t>
            </a:r>
          </a:p>
          <a:p>
            <a:pPr marL="285750" indent="-285750">
              <a:buFont typeface="Arial" panose="020B0604020202020204" pitchFamily="34" charset="0"/>
              <a:buChar char="•"/>
            </a:pPr>
            <a:r>
              <a:rPr lang="en-US" sz="1500" b="0" dirty="0"/>
              <a:t>Managers and employees make collective decisions</a:t>
            </a:r>
          </a:p>
          <a:p>
            <a:pPr marL="285750" indent="-285750">
              <a:buFont typeface="Arial" panose="020B0604020202020204" pitchFamily="34" charset="0"/>
              <a:buChar char="•"/>
            </a:pPr>
            <a:r>
              <a:rPr lang="en-US" sz="1500" b="0" dirty="0"/>
              <a:t>Managers value professional development and work-life</a:t>
            </a:r>
          </a:p>
          <a:p>
            <a:pPr marL="285750" indent="-285750">
              <a:buFont typeface="Arial" panose="020B0604020202020204" pitchFamily="34" charset="0"/>
              <a:buChar char="•"/>
            </a:pPr>
            <a:r>
              <a:rPr lang="en-US" sz="1500" b="0" dirty="0"/>
              <a:t>Holds employees accountable</a:t>
            </a:r>
          </a:p>
          <a:p>
            <a:endParaRPr lang="en-US" sz="1500" dirty="0"/>
          </a:p>
        </p:txBody>
      </p:sp>
      <p:sp>
        <p:nvSpPr>
          <p:cNvPr id="8" name="TextBox 7">
            <a:extLst>
              <a:ext uri="{FF2B5EF4-FFF2-40B4-BE49-F238E27FC236}">
                <a16:creationId xmlns:a16="http://schemas.microsoft.com/office/drawing/2014/main" id="{FF11F9A5-162F-F66F-2FB3-6980759E4BBF}"/>
              </a:ext>
            </a:extLst>
          </p:cNvPr>
          <p:cNvSpPr txBox="1"/>
          <p:nvPr/>
        </p:nvSpPr>
        <p:spPr>
          <a:xfrm>
            <a:off x="4741131" y="6178605"/>
            <a:ext cx="6448300" cy="369332"/>
          </a:xfrm>
          <a:prstGeom prst="rect">
            <a:avLst/>
          </a:prstGeom>
          <a:noFill/>
        </p:spPr>
        <p:txBody>
          <a:bodyPr wrap="square">
            <a:spAutoFit/>
          </a:bodyPr>
          <a:lstStyle/>
          <a:p>
            <a:r>
              <a:rPr lang="en-US" dirty="0"/>
              <a:t>(McGregor, 1960)</a:t>
            </a:r>
          </a:p>
        </p:txBody>
      </p:sp>
    </p:spTree>
    <p:extLst>
      <p:ext uri="{BB962C8B-B14F-4D97-AF65-F5344CB8AC3E}">
        <p14:creationId xmlns:p14="http://schemas.microsoft.com/office/powerpoint/2010/main" val="923531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50A02-0B20-7268-B552-08AE781322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098FAB-0311-C881-A506-AA4DB50C75E1}"/>
              </a:ext>
            </a:extLst>
          </p:cNvPr>
          <p:cNvSpPr>
            <a:spLocks noGrp="1"/>
          </p:cNvSpPr>
          <p:nvPr>
            <p:ph type="title"/>
          </p:nvPr>
        </p:nvSpPr>
        <p:spPr>
          <a:xfrm>
            <a:off x="449893" y="102078"/>
            <a:ext cx="6026713" cy="777875"/>
          </a:xfrm>
        </p:spPr>
        <p:txBody>
          <a:bodyPr>
            <a:normAutofit fontScale="90000"/>
          </a:bodyPr>
          <a:lstStyle/>
          <a:p>
            <a:r>
              <a:rPr lang="en-US" dirty="0"/>
              <a:t>Leadership Style Spectrum</a:t>
            </a:r>
          </a:p>
        </p:txBody>
      </p:sp>
      <p:pic>
        <p:nvPicPr>
          <p:cNvPr id="11" name="Picture 10">
            <a:extLst>
              <a:ext uri="{FF2B5EF4-FFF2-40B4-BE49-F238E27FC236}">
                <a16:creationId xmlns:a16="http://schemas.microsoft.com/office/drawing/2014/main" id="{FD403BF0-CCDD-C319-F43E-3BA77684AFC2}"/>
              </a:ext>
            </a:extLst>
          </p:cNvPr>
          <p:cNvPicPr>
            <a:picLocks noChangeAspect="1"/>
          </p:cNvPicPr>
          <p:nvPr/>
        </p:nvPicPr>
        <p:blipFill>
          <a:blip r:embed="rId3"/>
          <a:srcRect r="51151"/>
          <a:stretch>
            <a:fillRect/>
          </a:stretch>
        </p:blipFill>
        <p:spPr>
          <a:xfrm>
            <a:off x="6864913" y="0"/>
            <a:ext cx="5327087" cy="6858000"/>
          </a:xfrm>
          <a:prstGeom prst="rect">
            <a:avLst/>
          </a:prstGeom>
        </p:spPr>
      </p:pic>
      <p:sp>
        <p:nvSpPr>
          <p:cNvPr id="12" name="TextBox 11">
            <a:extLst>
              <a:ext uri="{FF2B5EF4-FFF2-40B4-BE49-F238E27FC236}">
                <a16:creationId xmlns:a16="http://schemas.microsoft.com/office/drawing/2014/main" id="{3D6E10DC-B769-21BE-942F-F59EAB24AC84}"/>
              </a:ext>
            </a:extLst>
          </p:cNvPr>
          <p:cNvSpPr txBox="1"/>
          <p:nvPr/>
        </p:nvSpPr>
        <p:spPr>
          <a:xfrm>
            <a:off x="544856" y="905005"/>
            <a:ext cx="6194147" cy="1477328"/>
          </a:xfrm>
          <a:prstGeom prst="rect">
            <a:avLst/>
          </a:prstGeom>
          <a:noFill/>
        </p:spPr>
        <p:txBody>
          <a:bodyPr wrap="square" rtlCol="0">
            <a:spAutoFit/>
          </a:bodyPr>
          <a:lstStyle/>
          <a:p>
            <a:r>
              <a:rPr lang="en-US" sz="1500" b="1" dirty="0"/>
              <a:t>Autocratic leadership style</a:t>
            </a:r>
          </a:p>
          <a:p>
            <a:pPr marL="285750" indent="-285750">
              <a:buFont typeface="Arial" panose="020B0604020202020204" pitchFamily="34" charset="0"/>
              <a:buChar char="•"/>
            </a:pPr>
            <a:r>
              <a:rPr lang="en-US" sz="1500" dirty="0"/>
              <a:t>Makes centralized decisions without consulting</a:t>
            </a:r>
          </a:p>
          <a:p>
            <a:pPr marL="285750" indent="-285750">
              <a:buFont typeface="Arial" panose="020B0604020202020204" pitchFamily="34" charset="0"/>
              <a:buChar char="•"/>
            </a:pPr>
            <a:r>
              <a:rPr lang="en-US" sz="1500" dirty="0"/>
              <a:t>Uses personal ideas and judgment to inform decisions</a:t>
            </a:r>
          </a:p>
          <a:p>
            <a:pPr marL="285750" indent="-285750">
              <a:buFont typeface="Arial" panose="020B0604020202020204" pitchFamily="34" charset="0"/>
              <a:buChar char="•"/>
            </a:pPr>
            <a:r>
              <a:rPr lang="en-US" sz="1500" dirty="0"/>
              <a:t>Limits participation of others leading to imposition of tasks</a:t>
            </a:r>
          </a:p>
          <a:p>
            <a:pPr marL="285750" indent="-285750">
              <a:buFont typeface="Arial" panose="020B0604020202020204" pitchFamily="34" charset="0"/>
              <a:buChar char="•"/>
            </a:pPr>
            <a:endParaRPr lang="en-US" sz="1500" dirty="0"/>
          </a:p>
          <a:p>
            <a:endParaRPr lang="en-US" sz="1500" b="1" dirty="0"/>
          </a:p>
        </p:txBody>
      </p:sp>
      <p:sp>
        <p:nvSpPr>
          <p:cNvPr id="13" name="TextBox 12">
            <a:extLst>
              <a:ext uri="{FF2B5EF4-FFF2-40B4-BE49-F238E27FC236}">
                <a16:creationId xmlns:a16="http://schemas.microsoft.com/office/drawing/2014/main" id="{070F0DFA-D79E-3DA9-632C-67FC9C3E9F35}"/>
              </a:ext>
            </a:extLst>
          </p:cNvPr>
          <p:cNvSpPr txBox="1"/>
          <p:nvPr/>
        </p:nvSpPr>
        <p:spPr>
          <a:xfrm>
            <a:off x="476612" y="2132556"/>
            <a:ext cx="6194147" cy="1708160"/>
          </a:xfrm>
          <a:prstGeom prst="rect">
            <a:avLst/>
          </a:prstGeom>
          <a:noFill/>
        </p:spPr>
        <p:txBody>
          <a:bodyPr wrap="square" rtlCol="0">
            <a:spAutoFit/>
          </a:bodyPr>
          <a:lstStyle/>
          <a:p>
            <a:r>
              <a:rPr lang="en-US" sz="1500" b="1" dirty="0"/>
              <a:t>Democratic leadership style</a:t>
            </a:r>
          </a:p>
          <a:p>
            <a:pPr marL="285750" indent="-285750">
              <a:buFont typeface="Arial" panose="020B0604020202020204" pitchFamily="34" charset="0"/>
              <a:buChar char="•"/>
            </a:pPr>
            <a:r>
              <a:rPr lang="en-US" sz="1500" dirty="0"/>
              <a:t>Decentralises decisions through consulting</a:t>
            </a:r>
          </a:p>
          <a:p>
            <a:pPr marL="285750" indent="-285750">
              <a:buFont typeface="Arial" panose="020B0604020202020204" pitchFamily="34" charset="0"/>
              <a:buChar char="•"/>
            </a:pPr>
            <a:r>
              <a:rPr lang="en-US" sz="1500" dirty="0"/>
              <a:t>Uses other people’s experiences and perspectives to inform decisions</a:t>
            </a:r>
          </a:p>
          <a:p>
            <a:pPr marL="285750" indent="-285750">
              <a:buFont typeface="Arial" panose="020B0604020202020204" pitchFamily="34" charset="0"/>
              <a:buChar char="•"/>
            </a:pPr>
            <a:r>
              <a:rPr lang="en-US" sz="1500" dirty="0"/>
              <a:t>Advocates for participative culture and delegates work after knowing the team strengths</a:t>
            </a:r>
          </a:p>
          <a:p>
            <a:endParaRPr lang="en-US" sz="1500" b="1" dirty="0"/>
          </a:p>
        </p:txBody>
      </p:sp>
      <p:sp>
        <p:nvSpPr>
          <p:cNvPr id="14" name="TextBox 13">
            <a:extLst>
              <a:ext uri="{FF2B5EF4-FFF2-40B4-BE49-F238E27FC236}">
                <a16:creationId xmlns:a16="http://schemas.microsoft.com/office/drawing/2014/main" id="{C5F9F936-0D02-3097-0B5C-837980B67CB2}"/>
              </a:ext>
            </a:extLst>
          </p:cNvPr>
          <p:cNvSpPr txBox="1"/>
          <p:nvPr/>
        </p:nvSpPr>
        <p:spPr>
          <a:xfrm>
            <a:off x="476612" y="3664916"/>
            <a:ext cx="6194147" cy="1246495"/>
          </a:xfrm>
          <a:prstGeom prst="rect">
            <a:avLst/>
          </a:prstGeom>
          <a:noFill/>
        </p:spPr>
        <p:txBody>
          <a:bodyPr wrap="square" rtlCol="0">
            <a:spAutoFit/>
          </a:bodyPr>
          <a:lstStyle/>
          <a:p>
            <a:r>
              <a:rPr lang="en-US" sz="1500" b="1" dirty="0"/>
              <a:t>Transformation leadership style</a:t>
            </a:r>
          </a:p>
          <a:p>
            <a:pPr marL="285750" indent="-285750">
              <a:buFont typeface="Arial" panose="020B0604020202020204" pitchFamily="34" charset="0"/>
              <a:buChar char="•"/>
            </a:pPr>
            <a:r>
              <a:rPr lang="en-US" sz="1500" dirty="0"/>
              <a:t>Managers and leaders motivate teams to achieve targets</a:t>
            </a:r>
          </a:p>
          <a:p>
            <a:pPr marL="285750" indent="-285750">
              <a:buFont typeface="Arial" panose="020B0604020202020204" pitchFamily="34" charset="0"/>
              <a:buChar char="•"/>
            </a:pPr>
            <a:r>
              <a:rPr lang="en-US" sz="1500" dirty="0"/>
              <a:t>Managers are focused on creating innovative teams</a:t>
            </a:r>
          </a:p>
          <a:p>
            <a:pPr marL="285750" indent="-285750">
              <a:buFont typeface="Arial" panose="020B0604020202020204" pitchFamily="34" charset="0"/>
              <a:buChar char="•"/>
            </a:pPr>
            <a:r>
              <a:rPr lang="en-US" sz="1500" dirty="0"/>
              <a:t>Managers encourage teams to share the vision</a:t>
            </a:r>
          </a:p>
          <a:p>
            <a:endParaRPr lang="en-US" sz="1500" b="1" dirty="0"/>
          </a:p>
        </p:txBody>
      </p:sp>
      <p:sp>
        <p:nvSpPr>
          <p:cNvPr id="15" name="TextBox 14">
            <a:extLst>
              <a:ext uri="{FF2B5EF4-FFF2-40B4-BE49-F238E27FC236}">
                <a16:creationId xmlns:a16="http://schemas.microsoft.com/office/drawing/2014/main" id="{1DDBB550-D80E-9EBB-850B-1B4290730BAC}"/>
              </a:ext>
            </a:extLst>
          </p:cNvPr>
          <p:cNvSpPr txBox="1"/>
          <p:nvPr/>
        </p:nvSpPr>
        <p:spPr>
          <a:xfrm>
            <a:off x="544856" y="5047150"/>
            <a:ext cx="6194147" cy="1708160"/>
          </a:xfrm>
          <a:prstGeom prst="rect">
            <a:avLst/>
          </a:prstGeom>
          <a:noFill/>
        </p:spPr>
        <p:txBody>
          <a:bodyPr wrap="square" rtlCol="0">
            <a:spAutoFit/>
          </a:bodyPr>
          <a:lstStyle/>
          <a:p>
            <a:r>
              <a:rPr lang="en-US" sz="1500" b="1" dirty="0"/>
              <a:t>Servant leadership style</a:t>
            </a:r>
          </a:p>
          <a:p>
            <a:pPr marL="285750" indent="-285750">
              <a:buFont typeface="Arial" panose="020B0604020202020204" pitchFamily="34" charset="0"/>
              <a:buChar char="•"/>
            </a:pPr>
            <a:r>
              <a:rPr lang="en-US" sz="1500" dirty="0"/>
              <a:t>Leaders listen and empower teams to achieve targets</a:t>
            </a:r>
          </a:p>
          <a:p>
            <a:pPr marL="285750" indent="-285750">
              <a:buFont typeface="Arial" panose="020B0604020202020204" pitchFamily="34" charset="0"/>
              <a:buChar char="•"/>
            </a:pPr>
            <a:r>
              <a:rPr lang="en-US" sz="1500" dirty="0"/>
              <a:t>They plan strategically through past experiences and future </a:t>
            </a:r>
          </a:p>
          <a:p>
            <a:pPr marL="285750" indent="-285750">
              <a:buFont typeface="Arial" panose="020B0604020202020204" pitchFamily="34" charset="0"/>
              <a:buChar char="•"/>
            </a:pPr>
            <a:r>
              <a:rPr lang="en-US" sz="1500" dirty="0"/>
              <a:t>They create a sense of belonging to enhance collaboration</a:t>
            </a:r>
          </a:p>
          <a:p>
            <a:pPr marL="285750" indent="-285750">
              <a:buFont typeface="Arial" panose="020B0604020202020204" pitchFamily="34" charset="0"/>
              <a:buChar char="•"/>
            </a:pPr>
            <a:r>
              <a:rPr lang="en-US" sz="1500" dirty="0"/>
              <a:t>Leaders show commitment to continuous learning</a:t>
            </a:r>
          </a:p>
          <a:p>
            <a:pPr marL="285750" indent="-285750">
              <a:buFont typeface="Arial" panose="020B0604020202020204" pitchFamily="34" charset="0"/>
              <a:buChar char="•"/>
            </a:pPr>
            <a:r>
              <a:rPr lang="en-US" sz="1500" dirty="0"/>
              <a:t>Leaders become aware of themselves, teams, and context</a:t>
            </a:r>
          </a:p>
          <a:p>
            <a:endParaRPr lang="en-US" sz="1500" b="1" dirty="0"/>
          </a:p>
        </p:txBody>
      </p:sp>
      <p:sp>
        <p:nvSpPr>
          <p:cNvPr id="4" name="TextBox 3">
            <a:extLst>
              <a:ext uri="{FF2B5EF4-FFF2-40B4-BE49-F238E27FC236}">
                <a16:creationId xmlns:a16="http://schemas.microsoft.com/office/drawing/2014/main" id="{B37F4EF1-B65F-7DDA-28EA-CD25578D8EFB}"/>
              </a:ext>
            </a:extLst>
          </p:cNvPr>
          <p:cNvSpPr txBox="1"/>
          <p:nvPr/>
        </p:nvSpPr>
        <p:spPr>
          <a:xfrm>
            <a:off x="3213652" y="6549130"/>
            <a:ext cx="6109252" cy="369332"/>
          </a:xfrm>
          <a:prstGeom prst="rect">
            <a:avLst/>
          </a:prstGeom>
          <a:noFill/>
        </p:spPr>
        <p:txBody>
          <a:bodyPr wrap="square">
            <a:spAutoFit/>
          </a:bodyPr>
          <a:lstStyle/>
          <a:p>
            <a:r>
              <a:rPr lang="en-US" sz="1800" b="0" i="0" kern="1200" dirty="0">
                <a:solidFill>
                  <a:schemeClr val="tx1"/>
                </a:solidFill>
                <a:effectLst/>
                <a:latin typeface="+mn-lt"/>
                <a:ea typeface="+mn-ea"/>
                <a:cs typeface="+mn-cs"/>
              </a:rPr>
              <a:t>(Lewin, Lippitt, and White, 1939) </a:t>
            </a:r>
            <a:endParaRPr lang="en-US" dirty="0"/>
          </a:p>
        </p:txBody>
      </p:sp>
    </p:spTree>
    <p:extLst>
      <p:ext uri="{BB962C8B-B14F-4D97-AF65-F5344CB8AC3E}">
        <p14:creationId xmlns:p14="http://schemas.microsoft.com/office/powerpoint/2010/main" val="388639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a:extLst>
            <a:ext uri="{FF2B5EF4-FFF2-40B4-BE49-F238E27FC236}">
              <a16:creationId xmlns:a16="http://schemas.microsoft.com/office/drawing/2014/main" id="{76ADAF46-786E-3446-5919-CD53DEA579CE}"/>
            </a:ext>
          </a:extLst>
        </p:cNvPr>
        <p:cNvGrpSpPr/>
        <p:nvPr/>
      </p:nvGrpSpPr>
      <p:grpSpPr>
        <a:xfrm>
          <a:off x="0" y="0"/>
          <a:ext cx="0" cy="0"/>
          <a:chOff x="0" y="0"/>
          <a:chExt cx="0" cy="0"/>
        </a:xfrm>
      </p:grpSpPr>
      <p:sp>
        <p:nvSpPr>
          <p:cNvPr id="6" name="Flowchart: Document 5">
            <a:extLst>
              <a:ext uri="{FF2B5EF4-FFF2-40B4-BE49-F238E27FC236}">
                <a16:creationId xmlns:a16="http://schemas.microsoft.com/office/drawing/2014/main" id="{A34821FC-2248-B974-9005-834C29BDE29E}"/>
              </a:ext>
            </a:extLst>
          </p:cNvPr>
          <p:cNvSpPr/>
          <p:nvPr/>
        </p:nvSpPr>
        <p:spPr>
          <a:xfrm rot="5400000">
            <a:off x="2648626" y="2031659"/>
            <a:ext cx="6857998" cy="2794682"/>
          </a:xfrm>
          <a:prstGeom prst="flowChartDocument">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7A4CD74-E864-FE65-D50B-2BAD55449797}"/>
              </a:ext>
            </a:extLst>
          </p:cNvPr>
          <p:cNvSpPr txBox="1"/>
          <p:nvPr/>
        </p:nvSpPr>
        <p:spPr>
          <a:xfrm>
            <a:off x="6096000" y="1189166"/>
            <a:ext cx="5597893" cy="1246495"/>
          </a:xfrm>
          <a:prstGeom prst="rect">
            <a:avLst/>
          </a:prstGeom>
          <a:noFill/>
        </p:spPr>
        <p:txBody>
          <a:bodyPr wrap="square" rtlCol="0">
            <a:spAutoFit/>
          </a:bodyPr>
          <a:lstStyle/>
          <a:p>
            <a:r>
              <a:rPr lang="en-US" sz="1500" b="1" dirty="0"/>
              <a:t>Emotional Intelligence (EI) </a:t>
            </a:r>
          </a:p>
          <a:p>
            <a:pPr marL="285750" indent="-285750">
              <a:buFont typeface="Arial" panose="020B0604020202020204" pitchFamily="34" charset="0"/>
              <a:buChar char="•"/>
            </a:pPr>
            <a:r>
              <a:rPr lang="en-US" sz="1500" dirty="0"/>
              <a:t>Explains the ability of people to recognise their personal emotions and manage how they react to the external environment</a:t>
            </a:r>
          </a:p>
          <a:p>
            <a:endParaRPr lang="en-US" sz="1500" b="1" dirty="0"/>
          </a:p>
        </p:txBody>
      </p:sp>
      <p:sp>
        <p:nvSpPr>
          <p:cNvPr id="5" name="TextBox 4">
            <a:extLst>
              <a:ext uri="{FF2B5EF4-FFF2-40B4-BE49-F238E27FC236}">
                <a16:creationId xmlns:a16="http://schemas.microsoft.com/office/drawing/2014/main" id="{16DB5C8D-689C-A2D9-2729-17E649079BF8}"/>
              </a:ext>
            </a:extLst>
          </p:cNvPr>
          <p:cNvSpPr txBox="1"/>
          <p:nvPr/>
        </p:nvSpPr>
        <p:spPr>
          <a:xfrm>
            <a:off x="6096000" y="4783286"/>
            <a:ext cx="5597893" cy="1246495"/>
          </a:xfrm>
          <a:prstGeom prst="rect">
            <a:avLst/>
          </a:prstGeom>
          <a:noFill/>
        </p:spPr>
        <p:txBody>
          <a:bodyPr wrap="square" rtlCol="0">
            <a:spAutoFit/>
          </a:bodyPr>
          <a:lstStyle/>
          <a:p>
            <a:r>
              <a:rPr lang="en-US" sz="1500" b="1" dirty="0"/>
              <a:t>Linking EI to leadership styles</a:t>
            </a:r>
          </a:p>
          <a:p>
            <a:pPr marL="285750" indent="-285750">
              <a:buFont typeface="Arial" panose="020B0604020202020204" pitchFamily="34" charset="0"/>
              <a:buChar char="•"/>
            </a:pPr>
            <a:r>
              <a:rPr lang="en-US" sz="1500" dirty="0"/>
              <a:t>EI is associated democratic leadership style</a:t>
            </a:r>
          </a:p>
          <a:p>
            <a:pPr marL="285750" indent="-285750">
              <a:buFont typeface="Arial" panose="020B0604020202020204" pitchFamily="34" charset="0"/>
              <a:buChar char="•"/>
            </a:pPr>
            <a:r>
              <a:rPr lang="en-US" sz="1500" dirty="0"/>
              <a:t>The social skills and empathy puts others first associated with democratic leadership style </a:t>
            </a:r>
          </a:p>
          <a:p>
            <a:endParaRPr lang="en-US" sz="1500" b="1" dirty="0"/>
          </a:p>
        </p:txBody>
      </p:sp>
      <p:sp>
        <p:nvSpPr>
          <p:cNvPr id="2" name="Title 1">
            <a:extLst>
              <a:ext uri="{FF2B5EF4-FFF2-40B4-BE49-F238E27FC236}">
                <a16:creationId xmlns:a16="http://schemas.microsoft.com/office/drawing/2014/main" id="{EA1D4192-C675-76CE-DDED-7784D06CAF36}"/>
              </a:ext>
            </a:extLst>
          </p:cNvPr>
          <p:cNvSpPr>
            <a:spLocks noGrp="1"/>
          </p:cNvSpPr>
          <p:nvPr>
            <p:ph type="title"/>
          </p:nvPr>
        </p:nvSpPr>
        <p:spPr>
          <a:xfrm>
            <a:off x="5414211" y="230689"/>
            <a:ext cx="6777789" cy="777875"/>
          </a:xfrm>
        </p:spPr>
        <p:txBody>
          <a:bodyPr>
            <a:normAutofit/>
          </a:bodyPr>
          <a:lstStyle/>
          <a:p>
            <a:r>
              <a:rPr lang="en-US" sz="2000" b="1" dirty="0"/>
              <a:t>Emotional Intelligence (EI): Concept &amp; Model</a:t>
            </a:r>
          </a:p>
        </p:txBody>
      </p:sp>
      <p:sp>
        <p:nvSpPr>
          <p:cNvPr id="9" name="TextBox 8">
            <a:extLst>
              <a:ext uri="{FF2B5EF4-FFF2-40B4-BE49-F238E27FC236}">
                <a16:creationId xmlns:a16="http://schemas.microsoft.com/office/drawing/2014/main" id="{0D9E135E-027F-5D22-D388-1DE6FFC0A2FA}"/>
              </a:ext>
            </a:extLst>
          </p:cNvPr>
          <p:cNvSpPr txBox="1"/>
          <p:nvPr/>
        </p:nvSpPr>
        <p:spPr>
          <a:xfrm>
            <a:off x="6190239" y="2274836"/>
            <a:ext cx="6106026" cy="2308324"/>
          </a:xfrm>
          <a:prstGeom prst="rect">
            <a:avLst/>
          </a:prstGeom>
          <a:noFill/>
        </p:spPr>
        <p:txBody>
          <a:bodyPr wrap="square">
            <a:spAutoFit/>
          </a:bodyPr>
          <a:lstStyle/>
          <a:p>
            <a:r>
              <a:rPr lang="en-US" sz="1800" b="1" dirty="0"/>
              <a:t>Five components of EI include</a:t>
            </a:r>
          </a:p>
          <a:p>
            <a:pPr marL="285750" indent="-285750">
              <a:buFont typeface="Arial" panose="020B0604020202020204" pitchFamily="34" charset="0"/>
              <a:buChar char="•"/>
            </a:pPr>
            <a:r>
              <a:rPr lang="en-US" sz="1800" dirty="0"/>
              <a:t>Self-awareness, </a:t>
            </a:r>
          </a:p>
          <a:p>
            <a:pPr marL="285750" indent="-285750">
              <a:buFont typeface="Arial" panose="020B0604020202020204" pitchFamily="34" charset="0"/>
              <a:buChar char="•"/>
            </a:pPr>
            <a:r>
              <a:rPr lang="en-US" sz="1800" dirty="0"/>
              <a:t>Self-regulation, </a:t>
            </a:r>
          </a:p>
          <a:p>
            <a:pPr marL="285750" indent="-285750">
              <a:buFont typeface="Arial" panose="020B0604020202020204" pitchFamily="34" charset="0"/>
              <a:buChar char="•"/>
            </a:pPr>
            <a:r>
              <a:rPr lang="en-US" sz="1800" dirty="0"/>
              <a:t>Motivation, </a:t>
            </a:r>
          </a:p>
          <a:p>
            <a:pPr marL="285750" indent="-285750">
              <a:buFont typeface="Arial" panose="020B0604020202020204" pitchFamily="34" charset="0"/>
              <a:buChar char="•"/>
            </a:pPr>
            <a:r>
              <a:rPr lang="en-US" sz="1800" dirty="0"/>
              <a:t>Empathy, </a:t>
            </a:r>
          </a:p>
          <a:p>
            <a:pPr marL="285750" indent="-285750">
              <a:buFont typeface="Arial" panose="020B0604020202020204" pitchFamily="34" charset="0"/>
              <a:buChar char="•"/>
            </a:pPr>
            <a:r>
              <a:rPr lang="en-US" sz="1800" dirty="0"/>
              <a:t>Socialization with other people</a:t>
            </a:r>
          </a:p>
          <a:p>
            <a:r>
              <a:rPr lang="en-US" sz="1800" dirty="0"/>
              <a:t>EI remains critical mainly in people-centred and complex organizations </a:t>
            </a:r>
          </a:p>
        </p:txBody>
      </p:sp>
      <p:pic>
        <p:nvPicPr>
          <p:cNvPr id="2052" name="Picture 4" descr="Emotional intelligence, including empathy, social skills, self-awareness, self-regulation and motivation">
            <a:extLst>
              <a:ext uri="{FF2B5EF4-FFF2-40B4-BE49-F238E27FC236}">
                <a16:creationId xmlns:a16="http://schemas.microsoft.com/office/drawing/2014/main" id="{2092EA1E-53AE-833E-9F44-56138062B5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370"/>
          <a:stretch>
            <a:fillRect/>
          </a:stretch>
        </p:blipFill>
        <p:spPr bwMode="auto">
          <a:xfrm>
            <a:off x="0" y="0"/>
            <a:ext cx="5414211" cy="6870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8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66972">
              <a:srgbClr val="002060"/>
            </a:gs>
            <a:gs pos="24000">
              <a:schemeClr val="tx2">
                <a:lumMod val="75000"/>
              </a:schemeClr>
            </a:gs>
            <a:gs pos="32000">
              <a:schemeClr val="bg2">
                <a:shade val="96000"/>
                <a:satMod val="120000"/>
                <a:lumMod val="90000"/>
              </a:schemeClr>
            </a:gs>
          </a:gsLst>
          <a:path path="circle">
            <a:fillToRect l="100000" t="100000"/>
          </a:path>
          <a:tileRect r="-100000" b="-100000"/>
        </a:gradFill>
        <a:effectLst/>
      </p:bgPr>
    </p:bg>
    <p:spTree>
      <p:nvGrpSpPr>
        <p:cNvPr id="1" name="">
          <a:extLst>
            <a:ext uri="{FF2B5EF4-FFF2-40B4-BE49-F238E27FC236}">
              <a16:creationId xmlns:a16="http://schemas.microsoft.com/office/drawing/2014/main" id="{350B53EE-479B-04B6-FB90-F4379FE862A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FF5CC2B-9C7B-801B-ABB4-4A4DF2EF6242}"/>
              </a:ext>
            </a:extLst>
          </p:cNvPr>
          <p:cNvSpPr txBox="1"/>
          <p:nvPr/>
        </p:nvSpPr>
        <p:spPr>
          <a:xfrm>
            <a:off x="1185230" y="3958714"/>
            <a:ext cx="5244598" cy="1323439"/>
          </a:xfrm>
          <a:prstGeom prst="rect">
            <a:avLst/>
          </a:prstGeom>
          <a:noFill/>
        </p:spPr>
        <p:txBody>
          <a:bodyPr wrap="square" rtlCol="0">
            <a:spAutoFit/>
          </a:bodyPr>
          <a:lstStyle/>
          <a:p>
            <a:r>
              <a:rPr lang="en-US" sz="2000" b="1" dirty="0"/>
              <a:t>Limitations </a:t>
            </a:r>
          </a:p>
          <a:p>
            <a:pPr marL="285750" indent="-285750">
              <a:buFont typeface="Arial" panose="020B0604020202020204" pitchFamily="34" charset="0"/>
              <a:buChar char="•"/>
            </a:pPr>
            <a:r>
              <a:rPr lang="en-US" sz="2000" dirty="0"/>
              <a:t>Difficult to measure its validity</a:t>
            </a:r>
          </a:p>
          <a:p>
            <a:pPr marL="285750" indent="-285750">
              <a:buFont typeface="Arial" panose="020B0604020202020204" pitchFamily="34" charset="0"/>
              <a:buChar char="•"/>
            </a:pPr>
            <a:r>
              <a:rPr lang="en-US" sz="2000" dirty="0"/>
              <a:t>Critique of cultural universality</a:t>
            </a:r>
          </a:p>
          <a:p>
            <a:endParaRPr lang="en-US" sz="2000" b="1" dirty="0"/>
          </a:p>
        </p:txBody>
      </p:sp>
      <p:sp>
        <p:nvSpPr>
          <p:cNvPr id="2" name="Title 1">
            <a:extLst>
              <a:ext uri="{FF2B5EF4-FFF2-40B4-BE49-F238E27FC236}">
                <a16:creationId xmlns:a16="http://schemas.microsoft.com/office/drawing/2014/main" id="{3B3747BB-DE3C-FF18-0764-B897828C80CE}"/>
              </a:ext>
            </a:extLst>
          </p:cNvPr>
          <p:cNvSpPr>
            <a:spLocks noGrp="1"/>
          </p:cNvSpPr>
          <p:nvPr>
            <p:ph type="title"/>
          </p:nvPr>
        </p:nvSpPr>
        <p:spPr>
          <a:xfrm>
            <a:off x="838200" y="365125"/>
            <a:ext cx="4178610" cy="777875"/>
          </a:xfrm>
          <a:effectLst/>
        </p:spPr>
        <p:txBody>
          <a:bodyPr vert="horz" lIns="91440" tIns="45720" rIns="91440" bIns="45720" rtlCol="0" anchor="ctr">
            <a:normAutofit/>
          </a:bodyPr>
          <a:lstStyle/>
          <a:p>
            <a:r>
              <a:rPr lang="en-US" sz="2000" b="1" dirty="0"/>
              <a:t>Critical Evaluation of EI </a:t>
            </a:r>
          </a:p>
        </p:txBody>
      </p:sp>
      <p:graphicFrame>
        <p:nvGraphicFramePr>
          <p:cNvPr id="13" name="Diagram 12">
            <a:extLst>
              <a:ext uri="{FF2B5EF4-FFF2-40B4-BE49-F238E27FC236}">
                <a16:creationId xmlns:a16="http://schemas.microsoft.com/office/drawing/2014/main" id="{DFFA8B52-45C1-5A93-A8BC-47329D913591}"/>
              </a:ext>
            </a:extLst>
          </p:cNvPr>
          <p:cNvGraphicFramePr/>
          <p:nvPr>
            <p:extLst>
              <p:ext uri="{D42A27DB-BD31-4B8C-83A1-F6EECF244321}">
                <p14:modId xmlns:p14="http://schemas.microsoft.com/office/powerpoint/2010/main" val="491348477"/>
              </p:ext>
            </p:extLst>
          </p:nvPr>
        </p:nvGraphicFramePr>
        <p:xfrm>
          <a:off x="393032" y="977899"/>
          <a:ext cx="6327082" cy="2685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B2B90D3-8A2A-1871-BDAC-1FB9D1D19A54}"/>
              </a:ext>
            </a:extLst>
          </p:cNvPr>
          <p:cNvSpPr txBox="1"/>
          <p:nvPr/>
        </p:nvSpPr>
        <p:spPr>
          <a:xfrm>
            <a:off x="1185230" y="5282153"/>
            <a:ext cx="6194147" cy="1631216"/>
          </a:xfrm>
          <a:prstGeom prst="rect">
            <a:avLst/>
          </a:prstGeom>
          <a:noFill/>
        </p:spPr>
        <p:txBody>
          <a:bodyPr wrap="square" rtlCol="0">
            <a:spAutoFit/>
          </a:bodyPr>
          <a:lstStyle/>
          <a:p>
            <a:r>
              <a:rPr lang="en-US" sz="2000" b="1" dirty="0"/>
              <a:t>EI vs Personality debate</a:t>
            </a:r>
          </a:p>
          <a:p>
            <a:pPr marL="285750" indent="-285750">
              <a:buFont typeface="Arial" panose="020B0604020202020204" pitchFamily="34" charset="0"/>
              <a:buChar char="•"/>
            </a:pPr>
            <a:r>
              <a:rPr lang="en-US" sz="2000" dirty="0"/>
              <a:t>Easier to develop EI</a:t>
            </a:r>
          </a:p>
          <a:p>
            <a:pPr marL="285750" indent="-285750">
              <a:buFont typeface="Arial" panose="020B0604020202020204" pitchFamily="34" charset="0"/>
              <a:buChar char="•"/>
            </a:pPr>
            <a:r>
              <a:rPr lang="en-US" sz="2000" dirty="0"/>
              <a:t>Easier to develop EI skills</a:t>
            </a:r>
          </a:p>
          <a:p>
            <a:pPr marL="285750" indent="-285750">
              <a:buFont typeface="Arial" panose="020B0604020202020204" pitchFamily="34" charset="0"/>
              <a:buChar char="•"/>
            </a:pPr>
            <a:r>
              <a:rPr lang="en-US" sz="2000" dirty="0"/>
              <a:t>The big five personality traits endure</a:t>
            </a:r>
          </a:p>
          <a:p>
            <a:endParaRPr lang="en-US" sz="2000" b="1" dirty="0"/>
          </a:p>
        </p:txBody>
      </p:sp>
      <p:pic>
        <p:nvPicPr>
          <p:cNvPr id="3076" name="Picture 4" descr="3,233 Manager Talking To Employee Serious Stock Videos, Footage, &amp; 4K Video  Clips - Getty Images">
            <a:extLst>
              <a:ext uri="{FF2B5EF4-FFF2-40B4-BE49-F238E27FC236}">
                <a16:creationId xmlns:a16="http://schemas.microsoft.com/office/drawing/2014/main" id="{92AEA2E5-7731-B778-3168-DE1F12C925B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183" r="30774"/>
          <a:stretch>
            <a:fillRect/>
          </a:stretch>
        </p:blipFill>
        <p:spPr bwMode="auto">
          <a:xfrm>
            <a:off x="7081279" y="49367"/>
            <a:ext cx="5110721" cy="6837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066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7A69C-FD6A-1CF3-FB28-002441214558}"/>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C33FA38-6618-E8A7-2D83-F0AD124F1EDB}"/>
              </a:ext>
            </a:extLst>
          </p:cNvPr>
          <p:cNvPicPr>
            <a:picLocks noChangeAspect="1"/>
          </p:cNvPicPr>
          <p:nvPr/>
        </p:nvPicPr>
        <p:blipFill>
          <a:blip r:embed="rId3"/>
          <a:stretch>
            <a:fillRect/>
          </a:stretch>
        </p:blipFill>
        <p:spPr>
          <a:xfrm>
            <a:off x="0" y="-855552"/>
            <a:ext cx="12192000" cy="7300301"/>
          </a:xfrm>
          <a:prstGeom prst="rect">
            <a:avLst/>
          </a:prstGeom>
        </p:spPr>
      </p:pic>
      <p:sp>
        <p:nvSpPr>
          <p:cNvPr id="2" name="Title 1">
            <a:extLst>
              <a:ext uri="{FF2B5EF4-FFF2-40B4-BE49-F238E27FC236}">
                <a16:creationId xmlns:a16="http://schemas.microsoft.com/office/drawing/2014/main" id="{9E8CDF29-21EE-0D13-FA3F-3FFABA645F3F}"/>
              </a:ext>
            </a:extLst>
          </p:cNvPr>
          <p:cNvSpPr>
            <a:spLocks noGrp="1"/>
          </p:cNvSpPr>
          <p:nvPr>
            <p:ph type="title"/>
          </p:nvPr>
        </p:nvSpPr>
        <p:spPr>
          <a:xfrm>
            <a:off x="6083968" y="-855551"/>
            <a:ext cx="6108032" cy="7300300"/>
          </a:xfrm>
          <a:solidFill>
            <a:srgbClr val="0070C0"/>
          </a:solidFill>
        </p:spPr>
        <p:txBody>
          <a:bodyPr>
            <a:normAutofit/>
          </a:bodyPr>
          <a:lstStyle/>
          <a:p>
            <a:r>
              <a:rPr lang="en-US" sz="2000" dirty="0"/>
              <a:t>Earley and Ang (2003) </a:t>
            </a:r>
            <a:endParaRPr lang="en-US" sz="2000" b="1" dirty="0"/>
          </a:p>
        </p:txBody>
      </p:sp>
      <p:sp>
        <p:nvSpPr>
          <p:cNvPr id="4" name="TextBox 3">
            <a:extLst>
              <a:ext uri="{FF2B5EF4-FFF2-40B4-BE49-F238E27FC236}">
                <a16:creationId xmlns:a16="http://schemas.microsoft.com/office/drawing/2014/main" id="{64788CBF-BDDB-AF43-F23A-3F08469C838D}"/>
              </a:ext>
            </a:extLst>
          </p:cNvPr>
          <p:cNvSpPr txBox="1"/>
          <p:nvPr/>
        </p:nvSpPr>
        <p:spPr>
          <a:xfrm>
            <a:off x="6473371" y="123346"/>
            <a:ext cx="5798839" cy="1631216"/>
          </a:xfrm>
          <a:prstGeom prst="rect">
            <a:avLst/>
          </a:prstGeom>
          <a:noFill/>
        </p:spPr>
        <p:txBody>
          <a:bodyPr wrap="square" rtlCol="0">
            <a:spAutoFit/>
          </a:bodyPr>
          <a:lstStyle/>
          <a:p>
            <a:r>
              <a:rPr lang="en-US" sz="2000" b="1" dirty="0"/>
              <a:t>CQ Definition</a:t>
            </a:r>
          </a:p>
          <a:p>
            <a:pPr marL="285750" indent="-285750">
              <a:buFont typeface="Arial" panose="020B0604020202020204" pitchFamily="34" charset="0"/>
              <a:buChar char="•"/>
            </a:pPr>
            <a:r>
              <a:rPr lang="en-US" sz="2000" dirty="0"/>
              <a:t>The ability to function in different cultures</a:t>
            </a:r>
          </a:p>
          <a:p>
            <a:pPr marL="285750" indent="-285750">
              <a:buFont typeface="Arial" panose="020B0604020202020204" pitchFamily="34" charset="0"/>
              <a:buChar char="•"/>
            </a:pPr>
            <a:r>
              <a:rPr lang="en-US" sz="2000" dirty="0"/>
              <a:t>Ability to work in different cultures</a:t>
            </a:r>
          </a:p>
          <a:p>
            <a:pPr marL="285750" indent="-285750">
              <a:buFont typeface="Arial" panose="020B0604020202020204" pitchFamily="34" charset="0"/>
              <a:buChar char="•"/>
            </a:pPr>
            <a:r>
              <a:rPr lang="en-US" sz="2000" dirty="0"/>
              <a:t>Ability to adapt to different cultures</a:t>
            </a:r>
          </a:p>
          <a:p>
            <a:endParaRPr lang="en-US" sz="2000" b="1" dirty="0"/>
          </a:p>
        </p:txBody>
      </p:sp>
      <p:sp>
        <p:nvSpPr>
          <p:cNvPr id="10" name="TextBox 9">
            <a:extLst>
              <a:ext uri="{FF2B5EF4-FFF2-40B4-BE49-F238E27FC236}">
                <a16:creationId xmlns:a16="http://schemas.microsoft.com/office/drawing/2014/main" id="{52FC77C3-2398-1A0F-2AE2-481C24019E75}"/>
              </a:ext>
            </a:extLst>
          </p:cNvPr>
          <p:cNvSpPr txBox="1"/>
          <p:nvPr/>
        </p:nvSpPr>
        <p:spPr>
          <a:xfrm>
            <a:off x="7043626" y="4509774"/>
            <a:ext cx="4491789" cy="1631216"/>
          </a:xfrm>
          <a:prstGeom prst="rect">
            <a:avLst/>
          </a:prstGeom>
          <a:noFill/>
        </p:spPr>
        <p:txBody>
          <a:bodyPr wrap="square" rtlCol="0">
            <a:spAutoFit/>
          </a:bodyPr>
          <a:lstStyle/>
          <a:p>
            <a:r>
              <a:rPr lang="en-US" sz="2000" b="1" dirty="0"/>
              <a:t>Distinction from EI</a:t>
            </a:r>
          </a:p>
          <a:p>
            <a:pPr marL="285750" indent="-285750">
              <a:buFont typeface="Arial" panose="020B0604020202020204" pitchFamily="34" charset="0"/>
              <a:buChar char="•"/>
            </a:pPr>
            <a:r>
              <a:rPr lang="en-US" sz="2000" dirty="0"/>
              <a:t>Cultural sensitivity</a:t>
            </a:r>
          </a:p>
          <a:p>
            <a:pPr marL="285750" indent="-285750">
              <a:buFont typeface="Arial" panose="020B0604020202020204" pitchFamily="34" charset="0"/>
              <a:buChar char="•"/>
            </a:pPr>
            <a:r>
              <a:rPr lang="en-US" sz="2000" dirty="0"/>
              <a:t>Has fixed cultural norms</a:t>
            </a:r>
          </a:p>
          <a:p>
            <a:pPr marL="285750" indent="-285750">
              <a:buFont typeface="Arial" panose="020B0604020202020204" pitchFamily="34" charset="0"/>
              <a:buChar char="•"/>
            </a:pPr>
            <a:r>
              <a:rPr lang="en-US" sz="2000" dirty="0"/>
              <a:t>Talks about the don’ts and dos’</a:t>
            </a:r>
          </a:p>
          <a:p>
            <a:endParaRPr lang="en-US" sz="2000" b="1" dirty="0"/>
          </a:p>
        </p:txBody>
      </p:sp>
      <p:graphicFrame>
        <p:nvGraphicFramePr>
          <p:cNvPr id="11" name="Diagram 10">
            <a:extLst>
              <a:ext uri="{FF2B5EF4-FFF2-40B4-BE49-F238E27FC236}">
                <a16:creationId xmlns:a16="http://schemas.microsoft.com/office/drawing/2014/main" id="{32F569D5-D152-E9ED-AC8E-6BE0376B2798}"/>
              </a:ext>
            </a:extLst>
          </p:cNvPr>
          <p:cNvGraphicFramePr/>
          <p:nvPr>
            <p:extLst>
              <p:ext uri="{D42A27DB-BD31-4B8C-83A1-F6EECF244321}">
                <p14:modId xmlns:p14="http://schemas.microsoft.com/office/powerpoint/2010/main" val="142977343"/>
              </p:ext>
            </p:extLst>
          </p:nvPr>
        </p:nvGraphicFramePr>
        <p:xfrm>
          <a:off x="6164178" y="1899661"/>
          <a:ext cx="5947611" cy="22499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7E4FFE31-7737-8E44-6DAD-5F088E8330DB}"/>
              </a:ext>
            </a:extLst>
          </p:cNvPr>
          <p:cNvSpPr txBox="1"/>
          <p:nvPr/>
        </p:nvSpPr>
        <p:spPr>
          <a:xfrm>
            <a:off x="8906514" y="6042631"/>
            <a:ext cx="2769671" cy="369332"/>
          </a:xfrm>
          <a:prstGeom prst="rect">
            <a:avLst/>
          </a:prstGeom>
          <a:noFill/>
        </p:spPr>
        <p:txBody>
          <a:bodyPr wrap="square">
            <a:spAutoFit/>
          </a:bodyPr>
          <a:lstStyle/>
          <a:p>
            <a:r>
              <a:rPr lang="en-US" dirty="0"/>
              <a:t>(Earley and Ang, 2003) </a:t>
            </a:r>
          </a:p>
        </p:txBody>
      </p:sp>
    </p:spTree>
    <p:extLst>
      <p:ext uri="{BB962C8B-B14F-4D97-AF65-F5344CB8AC3E}">
        <p14:creationId xmlns:p14="http://schemas.microsoft.com/office/powerpoint/2010/main" val="1640264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AA973-17C3-E737-B213-AF2BC83AEA2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121F5C7-5EC8-82EF-A4C2-13ED68C3EC0C}"/>
              </a:ext>
            </a:extLst>
          </p:cNvPr>
          <p:cNvPicPr>
            <a:picLocks noChangeAspect="1"/>
          </p:cNvPicPr>
          <p:nvPr/>
        </p:nvPicPr>
        <p:blipFill>
          <a:blip r:embed="rId3"/>
          <a:stretch>
            <a:fillRect/>
          </a:stretch>
        </p:blipFill>
        <p:spPr>
          <a:xfrm>
            <a:off x="6095998" y="203"/>
            <a:ext cx="5994402" cy="4297298"/>
          </a:xfrm>
          <a:prstGeom prst="rect">
            <a:avLst/>
          </a:prstGeom>
        </p:spPr>
      </p:pic>
      <p:sp>
        <p:nvSpPr>
          <p:cNvPr id="2" name="Title 1">
            <a:extLst>
              <a:ext uri="{FF2B5EF4-FFF2-40B4-BE49-F238E27FC236}">
                <a16:creationId xmlns:a16="http://schemas.microsoft.com/office/drawing/2014/main" id="{12CE2BAA-58BE-B91E-174A-1E90373B2051}"/>
              </a:ext>
            </a:extLst>
          </p:cNvPr>
          <p:cNvSpPr>
            <a:spLocks noGrp="1"/>
          </p:cNvSpPr>
          <p:nvPr>
            <p:ph type="title"/>
          </p:nvPr>
        </p:nvSpPr>
        <p:spPr>
          <a:xfrm>
            <a:off x="838200" y="365125"/>
            <a:ext cx="10515600" cy="777875"/>
          </a:xfrm>
          <a:effectLst/>
        </p:spPr>
        <p:txBody>
          <a:bodyPr vert="horz" lIns="91440" tIns="45720" rIns="91440" bIns="45720" rtlCol="0" anchor="ctr">
            <a:normAutofit/>
          </a:bodyPr>
          <a:lstStyle/>
          <a:p>
            <a:r>
              <a:rPr lang="en-US" sz="2000" b="1" dirty="0"/>
              <a:t>Critical Evaluation of CQ</a:t>
            </a:r>
          </a:p>
        </p:txBody>
      </p:sp>
      <p:graphicFrame>
        <p:nvGraphicFramePr>
          <p:cNvPr id="8" name="Diagram 7">
            <a:extLst>
              <a:ext uri="{FF2B5EF4-FFF2-40B4-BE49-F238E27FC236}">
                <a16:creationId xmlns:a16="http://schemas.microsoft.com/office/drawing/2014/main" id="{816C99E8-0F43-B02C-D8DB-F0AE3FDD02C3}"/>
              </a:ext>
            </a:extLst>
          </p:cNvPr>
          <p:cNvGraphicFramePr/>
          <p:nvPr>
            <p:extLst>
              <p:ext uri="{D42A27DB-BD31-4B8C-83A1-F6EECF244321}">
                <p14:modId xmlns:p14="http://schemas.microsoft.com/office/powerpoint/2010/main" val="2400916547"/>
              </p:ext>
            </p:extLst>
          </p:nvPr>
        </p:nvGraphicFramePr>
        <p:xfrm>
          <a:off x="303463" y="1143000"/>
          <a:ext cx="5792537" cy="31545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4" name="Diagram 13">
            <a:extLst>
              <a:ext uri="{FF2B5EF4-FFF2-40B4-BE49-F238E27FC236}">
                <a16:creationId xmlns:a16="http://schemas.microsoft.com/office/drawing/2014/main" id="{DE8FB615-051A-90AD-A8D8-7408FF2A1805}"/>
              </a:ext>
            </a:extLst>
          </p:cNvPr>
          <p:cNvGraphicFramePr/>
          <p:nvPr>
            <p:extLst>
              <p:ext uri="{D42A27DB-BD31-4B8C-83A1-F6EECF244321}">
                <p14:modId xmlns:p14="http://schemas.microsoft.com/office/powerpoint/2010/main" val="3366955853"/>
              </p:ext>
            </p:extLst>
          </p:nvPr>
        </p:nvGraphicFramePr>
        <p:xfrm>
          <a:off x="303462" y="4603918"/>
          <a:ext cx="4517189" cy="188895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5" name="Diagram 14">
            <a:extLst>
              <a:ext uri="{FF2B5EF4-FFF2-40B4-BE49-F238E27FC236}">
                <a16:creationId xmlns:a16="http://schemas.microsoft.com/office/drawing/2014/main" id="{3ED618DA-04C9-D075-955B-DCA78F0B6B34}"/>
              </a:ext>
            </a:extLst>
          </p:cNvPr>
          <p:cNvGraphicFramePr/>
          <p:nvPr>
            <p:extLst>
              <p:ext uri="{D42A27DB-BD31-4B8C-83A1-F6EECF244321}">
                <p14:modId xmlns:p14="http://schemas.microsoft.com/office/powerpoint/2010/main" val="2357603850"/>
              </p:ext>
            </p:extLst>
          </p:nvPr>
        </p:nvGraphicFramePr>
        <p:xfrm>
          <a:off x="5213018" y="4297501"/>
          <a:ext cx="6978982" cy="1888957"/>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5" name="TextBox 4">
            <a:extLst>
              <a:ext uri="{FF2B5EF4-FFF2-40B4-BE49-F238E27FC236}">
                <a16:creationId xmlns:a16="http://schemas.microsoft.com/office/drawing/2014/main" id="{90354220-927A-DCD3-1744-DACFF6313066}"/>
              </a:ext>
            </a:extLst>
          </p:cNvPr>
          <p:cNvSpPr txBox="1"/>
          <p:nvPr/>
        </p:nvSpPr>
        <p:spPr>
          <a:xfrm>
            <a:off x="9253602" y="6308209"/>
            <a:ext cx="6106438" cy="369332"/>
          </a:xfrm>
          <a:prstGeom prst="rect">
            <a:avLst/>
          </a:prstGeom>
          <a:noFill/>
        </p:spPr>
        <p:txBody>
          <a:bodyPr wrap="square">
            <a:spAutoFit/>
          </a:bodyPr>
          <a:lstStyle/>
          <a:p>
            <a:r>
              <a:rPr lang="en-US" dirty="0"/>
              <a:t>(Earley and Ang, 2003) </a:t>
            </a:r>
          </a:p>
        </p:txBody>
      </p:sp>
    </p:spTree>
    <p:extLst>
      <p:ext uri="{BB962C8B-B14F-4D97-AF65-F5344CB8AC3E}">
        <p14:creationId xmlns:p14="http://schemas.microsoft.com/office/powerpoint/2010/main" val="2762578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83000">
              <a:schemeClr val="bg2"/>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01BAD385-339B-A8BE-7916-3F7D72435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7C3D44-7147-4D92-14D8-D67927804404}"/>
              </a:ext>
            </a:extLst>
          </p:cNvPr>
          <p:cNvSpPr>
            <a:spLocks noGrp="1"/>
          </p:cNvSpPr>
          <p:nvPr>
            <p:ph type="title"/>
          </p:nvPr>
        </p:nvSpPr>
        <p:spPr>
          <a:xfrm>
            <a:off x="838200" y="365125"/>
            <a:ext cx="10515600" cy="777875"/>
          </a:xfrm>
        </p:spPr>
        <p:txBody>
          <a:bodyPr>
            <a:normAutofit/>
          </a:bodyPr>
          <a:lstStyle/>
          <a:p>
            <a:r>
              <a:rPr lang="en-US" sz="2000" dirty="0"/>
              <a:t>Integrating EI, CQ &amp; Leadership Styles </a:t>
            </a:r>
          </a:p>
        </p:txBody>
      </p:sp>
      <p:graphicFrame>
        <p:nvGraphicFramePr>
          <p:cNvPr id="4" name="Content Placeholder 3">
            <a:extLst>
              <a:ext uri="{FF2B5EF4-FFF2-40B4-BE49-F238E27FC236}">
                <a16:creationId xmlns:a16="http://schemas.microsoft.com/office/drawing/2014/main" id="{ED956D7F-4FDE-CA71-46D6-25E9BBED77C5}"/>
              </a:ext>
            </a:extLst>
          </p:cNvPr>
          <p:cNvGraphicFramePr>
            <a:graphicFrameLocks noGrp="1"/>
          </p:cNvGraphicFramePr>
          <p:nvPr>
            <p:ph idx="1"/>
            <p:extLst>
              <p:ext uri="{D42A27DB-BD31-4B8C-83A1-F6EECF244321}">
                <p14:modId xmlns:p14="http://schemas.microsoft.com/office/powerpoint/2010/main" val="3100728077"/>
              </p:ext>
            </p:extLst>
          </p:nvPr>
        </p:nvGraphicFramePr>
        <p:xfrm>
          <a:off x="444499" y="1293533"/>
          <a:ext cx="7315200" cy="2187242"/>
        </p:xfrm>
        <a:graphic>
          <a:graphicData uri="http://schemas.openxmlformats.org/drawingml/2006/table">
            <a:tbl>
              <a:tblPr>
                <a:tableStyleId>{69C7853C-536D-4A76-A0AE-DD22124D55A5}</a:tableStyleId>
              </a:tblPr>
              <a:tblGrid>
                <a:gridCol w="3657600">
                  <a:extLst>
                    <a:ext uri="{9D8B030D-6E8A-4147-A177-3AD203B41FA5}">
                      <a16:colId xmlns:a16="http://schemas.microsoft.com/office/drawing/2014/main" val="3599755806"/>
                    </a:ext>
                  </a:extLst>
                </a:gridCol>
                <a:gridCol w="3657600">
                  <a:extLst>
                    <a:ext uri="{9D8B030D-6E8A-4147-A177-3AD203B41FA5}">
                      <a16:colId xmlns:a16="http://schemas.microsoft.com/office/drawing/2014/main" val="915702764"/>
                    </a:ext>
                  </a:extLst>
                </a:gridCol>
              </a:tblGrid>
              <a:tr h="486054">
                <a:tc>
                  <a:txBody>
                    <a:bodyPr/>
                    <a:lstStyle/>
                    <a:p>
                      <a:pPr>
                        <a:buNone/>
                      </a:pPr>
                      <a:r>
                        <a:rPr lang="en-GB" sz="2400" b="1" dirty="0"/>
                        <a:t>Style</a:t>
                      </a:r>
                    </a:p>
                  </a:txBody>
                  <a:tcPr anchor="ctr"/>
                </a:tc>
                <a:tc>
                  <a:txBody>
                    <a:bodyPr/>
                    <a:lstStyle/>
                    <a:p>
                      <a:pPr>
                        <a:buNone/>
                      </a:pPr>
                      <a:r>
                        <a:rPr lang="en-GB" sz="2400" b="1" dirty="0"/>
                        <a:t>Leadership Behaviour</a:t>
                      </a:r>
                    </a:p>
                  </a:txBody>
                  <a:tcPr anchor="ctr"/>
                </a:tc>
                <a:extLst>
                  <a:ext uri="{0D108BD9-81ED-4DB2-BD59-A6C34878D82A}">
                    <a16:rowId xmlns:a16="http://schemas.microsoft.com/office/drawing/2014/main" val="2116319973"/>
                  </a:ext>
                </a:extLst>
              </a:tr>
              <a:tr h="850594">
                <a:tc>
                  <a:txBody>
                    <a:bodyPr/>
                    <a:lstStyle/>
                    <a:p>
                      <a:pPr>
                        <a:buNone/>
                      </a:pPr>
                      <a:r>
                        <a:rPr lang="en-GB" b="1" dirty="0"/>
                        <a:t>EI</a:t>
                      </a:r>
                      <a:endParaRPr lang="en-GB" dirty="0"/>
                    </a:p>
                  </a:txBody>
                  <a:tcPr anchor="ctr"/>
                </a:tc>
                <a:tc>
                  <a:txBody>
                    <a:bodyPr/>
                    <a:lstStyle/>
                    <a:p>
                      <a:pPr>
                        <a:buNone/>
                      </a:pPr>
                      <a:r>
                        <a:rPr lang="en-GB" dirty="0"/>
                        <a:t>Servant/ Democratic</a:t>
                      </a:r>
                    </a:p>
                  </a:txBody>
                  <a:tcPr anchor="ctr"/>
                </a:tc>
                <a:extLst>
                  <a:ext uri="{0D108BD9-81ED-4DB2-BD59-A6C34878D82A}">
                    <a16:rowId xmlns:a16="http://schemas.microsoft.com/office/drawing/2014/main" val="2115465510"/>
                  </a:ext>
                </a:extLst>
              </a:tr>
              <a:tr h="850594">
                <a:tc>
                  <a:txBody>
                    <a:bodyPr/>
                    <a:lstStyle/>
                    <a:p>
                      <a:pPr>
                        <a:buNone/>
                      </a:pPr>
                      <a:r>
                        <a:rPr lang="en-GB" b="1" dirty="0"/>
                        <a:t>CQ</a:t>
                      </a:r>
                      <a:endParaRPr lang="en-GB" dirty="0"/>
                    </a:p>
                  </a:txBody>
                  <a:tcPr anchor="ctr"/>
                </a:tc>
                <a:tc>
                  <a:txBody>
                    <a:bodyPr/>
                    <a:lstStyle/>
                    <a:p>
                      <a:pPr>
                        <a:buNone/>
                      </a:pPr>
                      <a:r>
                        <a:rPr lang="en-GB" dirty="0"/>
                        <a:t>Participative / Transformative</a:t>
                      </a:r>
                    </a:p>
                  </a:txBody>
                  <a:tcPr anchor="ctr"/>
                </a:tc>
                <a:extLst>
                  <a:ext uri="{0D108BD9-81ED-4DB2-BD59-A6C34878D82A}">
                    <a16:rowId xmlns:a16="http://schemas.microsoft.com/office/drawing/2014/main" val="400722961"/>
                  </a:ext>
                </a:extLst>
              </a:tr>
            </a:tbl>
          </a:graphicData>
        </a:graphic>
      </p:graphicFrame>
      <p:graphicFrame>
        <p:nvGraphicFramePr>
          <p:cNvPr id="5" name="Diagram 4">
            <a:extLst>
              <a:ext uri="{FF2B5EF4-FFF2-40B4-BE49-F238E27FC236}">
                <a16:creationId xmlns:a16="http://schemas.microsoft.com/office/drawing/2014/main" id="{61DCABE4-9900-7FE1-814A-C62F10638340}"/>
              </a:ext>
            </a:extLst>
          </p:cNvPr>
          <p:cNvGraphicFramePr/>
          <p:nvPr>
            <p:extLst>
              <p:ext uri="{D42A27DB-BD31-4B8C-83A1-F6EECF244321}">
                <p14:modId xmlns:p14="http://schemas.microsoft.com/office/powerpoint/2010/main" val="169025904"/>
              </p:ext>
            </p:extLst>
          </p:nvPr>
        </p:nvGraphicFramePr>
        <p:xfrm>
          <a:off x="444499" y="3691467"/>
          <a:ext cx="7188201" cy="3154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49EBB438-79F5-5A2D-53E8-E5E30011FA37}"/>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tretch>
            <a:fillRect/>
          </a:stretch>
        </p:blipFill>
        <p:spPr>
          <a:xfrm>
            <a:off x="5662182" y="471901"/>
            <a:ext cx="13059635" cy="6228441"/>
          </a:xfrm>
          <a:prstGeom prst="rect">
            <a:avLst/>
          </a:prstGeom>
        </p:spPr>
      </p:pic>
    </p:spTree>
    <p:extLst>
      <p:ext uri="{BB962C8B-B14F-4D97-AF65-F5344CB8AC3E}">
        <p14:creationId xmlns:p14="http://schemas.microsoft.com/office/powerpoint/2010/main" val="3609337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3F66C-9B7A-04E2-F68D-7F28D42CDA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02A6D1-96F2-9608-E92C-70C30ED1C899}"/>
              </a:ext>
            </a:extLst>
          </p:cNvPr>
          <p:cNvSpPr>
            <a:spLocks noGrp="1"/>
          </p:cNvSpPr>
          <p:nvPr>
            <p:ph type="title"/>
          </p:nvPr>
        </p:nvSpPr>
        <p:spPr>
          <a:xfrm>
            <a:off x="838200" y="365125"/>
            <a:ext cx="10515600" cy="777875"/>
          </a:xfrm>
        </p:spPr>
        <p:txBody>
          <a:bodyPr/>
          <a:lstStyle/>
          <a:p>
            <a:r>
              <a:rPr lang="en-US" dirty="0"/>
              <a:t>Business Examples</a:t>
            </a:r>
          </a:p>
        </p:txBody>
      </p:sp>
      <p:grpSp>
        <p:nvGrpSpPr>
          <p:cNvPr id="10" name="Group 9">
            <a:extLst>
              <a:ext uri="{FF2B5EF4-FFF2-40B4-BE49-F238E27FC236}">
                <a16:creationId xmlns:a16="http://schemas.microsoft.com/office/drawing/2014/main" id="{E3C36C09-F431-8309-FE69-EC18C95EE9A7}"/>
              </a:ext>
            </a:extLst>
          </p:cNvPr>
          <p:cNvGrpSpPr/>
          <p:nvPr/>
        </p:nvGrpSpPr>
        <p:grpSpPr>
          <a:xfrm>
            <a:off x="127082" y="1143000"/>
            <a:ext cx="4791075" cy="5022182"/>
            <a:chOff x="127083" y="1588168"/>
            <a:chExt cx="4791075" cy="5022182"/>
          </a:xfrm>
        </p:grpSpPr>
        <p:pic>
          <p:nvPicPr>
            <p:cNvPr id="5" name="Picture 4">
              <a:extLst>
                <a:ext uri="{FF2B5EF4-FFF2-40B4-BE49-F238E27FC236}">
                  <a16:creationId xmlns:a16="http://schemas.microsoft.com/office/drawing/2014/main" id="{397EA81F-9AA4-9AF8-6E88-6EF0EC8CA172}"/>
                </a:ext>
              </a:extLst>
            </p:cNvPr>
            <p:cNvPicPr>
              <a:picLocks noChangeAspect="1"/>
            </p:cNvPicPr>
            <p:nvPr/>
          </p:nvPicPr>
          <p:blipFill>
            <a:blip r:embed="rId3"/>
            <a:stretch>
              <a:fillRect/>
            </a:stretch>
          </p:blipFill>
          <p:spPr>
            <a:xfrm>
              <a:off x="127083" y="3429000"/>
              <a:ext cx="4791075" cy="3181350"/>
            </a:xfrm>
            <a:prstGeom prst="rect">
              <a:avLst/>
            </a:prstGeom>
          </p:spPr>
        </p:pic>
        <p:pic>
          <p:nvPicPr>
            <p:cNvPr id="2050" name="Picture 2" descr="Google - Wikipedia">
              <a:extLst>
                <a:ext uri="{FF2B5EF4-FFF2-40B4-BE49-F238E27FC236}">
                  <a16:creationId xmlns:a16="http://schemas.microsoft.com/office/drawing/2014/main" id="{0BB78B42-5170-12F8-D081-FDF491C799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0995" y="2362200"/>
              <a:ext cx="3143250" cy="1066800"/>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56D4E8C4-48A3-8C18-0FA5-6A038CB2B77B}"/>
                </a:ext>
              </a:extLst>
            </p:cNvPr>
            <p:cNvSpPr/>
            <p:nvPr/>
          </p:nvSpPr>
          <p:spPr>
            <a:xfrm>
              <a:off x="1997242" y="1588168"/>
              <a:ext cx="601579" cy="5053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grpSp>
      <p:grpSp>
        <p:nvGrpSpPr>
          <p:cNvPr id="11" name="Group 10">
            <a:extLst>
              <a:ext uri="{FF2B5EF4-FFF2-40B4-BE49-F238E27FC236}">
                <a16:creationId xmlns:a16="http://schemas.microsoft.com/office/drawing/2014/main" id="{7541451B-0F8C-7F55-928C-4DF4A44A7E9C}"/>
              </a:ext>
            </a:extLst>
          </p:cNvPr>
          <p:cNvGrpSpPr/>
          <p:nvPr/>
        </p:nvGrpSpPr>
        <p:grpSpPr>
          <a:xfrm>
            <a:off x="6919800" y="1143000"/>
            <a:ext cx="4210050" cy="5051951"/>
            <a:chOff x="6785688" y="1588167"/>
            <a:chExt cx="4210050" cy="5051951"/>
          </a:xfrm>
        </p:grpSpPr>
        <p:pic>
          <p:nvPicPr>
            <p:cNvPr id="6" name="Picture 5">
              <a:extLst>
                <a:ext uri="{FF2B5EF4-FFF2-40B4-BE49-F238E27FC236}">
                  <a16:creationId xmlns:a16="http://schemas.microsoft.com/office/drawing/2014/main" id="{2AFAFC42-0BB6-BA33-677E-61CE1AFD791B}"/>
                </a:ext>
              </a:extLst>
            </p:cNvPr>
            <p:cNvPicPr>
              <a:picLocks noChangeAspect="1"/>
            </p:cNvPicPr>
            <p:nvPr/>
          </p:nvPicPr>
          <p:blipFill>
            <a:blip r:embed="rId5"/>
            <a:srcRect b="20055"/>
            <a:stretch>
              <a:fillRect/>
            </a:stretch>
          </p:blipFill>
          <p:spPr>
            <a:xfrm>
              <a:off x="7273844" y="3429000"/>
              <a:ext cx="3233739" cy="3211118"/>
            </a:xfrm>
            <a:prstGeom prst="rect">
              <a:avLst/>
            </a:prstGeom>
          </p:spPr>
        </p:pic>
        <p:pic>
          <p:nvPicPr>
            <p:cNvPr id="7" name="Picture 6">
              <a:extLst>
                <a:ext uri="{FF2B5EF4-FFF2-40B4-BE49-F238E27FC236}">
                  <a16:creationId xmlns:a16="http://schemas.microsoft.com/office/drawing/2014/main" id="{9674D1DC-96B1-BBEC-EB06-D94B53ECB4FC}"/>
                </a:ext>
              </a:extLst>
            </p:cNvPr>
            <p:cNvPicPr>
              <a:picLocks noChangeAspect="1"/>
            </p:cNvPicPr>
            <p:nvPr/>
          </p:nvPicPr>
          <p:blipFill>
            <a:blip r:embed="rId6"/>
            <a:stretch>
              <a:fillRect/>
            </a:stretch>
          </p:blipFill>
          <p:spPr>
            <a:xfrm>
              <a:off x="6785688" y="2343150"/>
              <a:ext cx="4210050" cy="1085850"/>
            </a:xfrm>
            <a:prstGeom prst="rect">
              <a:avLst/>
            </a:prstGeom>
          </p:spPr>
        </p:pic>
        <p:sp>
          <p:nvSpPr>
            <p:cNvPr id="9" name="Oval 8">
              <a:extLst>
                <a:ext uri="{FF2B5EF4-FFF2-40B4-BE49-F238E27FC236}">
                  <a16:creationId xmlns:a16="http://schemas.microsoft.com/office/drawing/2014/main" id="{9505E863-3ECD-B522-BC9C-ADCD0DFEAAD3}"/>
                </a:ext>
              </a:extLst>
            </p:cNvPr>
            <p:cNvSpPr/>
            <p:nvPr/>
          </p:nvSpPr>
          <p:spPr>
            <a:xfrm>
              <a:off x="8890713" y="1588167"/>
              <a:ext cx="601579" cy="5053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grpSp>
      <p:sp>
        <p:nvSpPr>
          <p:cNvPr id="4" name="TextBox 3">
            <a:extLst>
              <a:ext uri="{FF2B5EF4-FFF2-40B4-BE49-F238E27FC236}">
                <a16:creationId xmlns:a16="http://schemas.microsoft.com/office/drawing/2014/main" id="{FFD337A8-06A4-EABC-61B1-7625A30B71C1}"/>
              </a:ext>
            </a:extLst>
          </p:cNvPr>
          <p:cNvSpPr txBox="1"/>
          <p:nvPr/>
        </p:nvSpPr>
        <p:spPr>
          <a:xfrm>
            <a:off x="694991" y="6308209"/>
            <a:ext cx="6107906" cy="400110"/>
          </a:xfrm>
          <a:prstGeom prst="rect">
            <a:avLst/>
          </a:prstGeom>
          <a:noFill/>
        </p:spPr>
        <p:txBody>
          <a:bodyPr wrap="square">
            <a:spAutoFit/>
          </a:bodyPr>
          <a:lstStyle/>
          <a:p>
            <a:r>
              <a:rPr lang="en-US" sz="2000" dirty="0"/>
              <a:t>(Tecotzky, 2025) </a:t>
            </a:r>
          </a:p>
        </p:txBody>
      </p:sp>
    </p:spTree>
    <p:extLst>
      <p:ext uri="{BB962C8B-B14F-4D97-AF65-F5344CB8AC3E}">
        <p14:creationId xmlns:p14="http://schemas.microsoft.com/office/powerpoint/2010/main" val="150562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07635-27BD-A050-5EF9-4B29B91DC3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1EF4B1-B40C-961B-BBFD-03CCA7EA2DF4}"/>
              </a:ext>
            </a:extLst>
          </p:cNvPr>
          <p:cNvSpPr>
            <a:spLocks noGrp="1"/>
          </p:cNvSpPr>
          <p:nvPr>
            <p:ph type="title"/>
          </p:nvPr>
        </p:nvSpPr>
        <p:spPr>
          <a:xfrm>
            <a:off x="838200" y="103796"/>
            <a:ext cx="10515600" cy="777875"/>
          </a:xfrm>
        </p:spPr>
        <p:txBody>
          <a:bodyPr/>
          <a:lstStyle/>
          <a:p>
            <a:r>
              <a:rPr lang="en-US" dirty="0"/>
              <a:t>Business Examples Continued</a:t>
            </a:r>
          </a:p>
        </p:txBody>
      </p:sp>
      <p:grpSp>
        <p:nvGrpSpPr>
          <p:cNvPr id="3" name="Group 2">
            <a:extLst>
              <a:ext uri="{FF2B5EF4-FFF2-40B4-BE49-F238E27FC236}">
                <a16:creationId xmlns:a16="http://schemas.microsoft.com/office/drawing/2014/main" id="{57BA1655-4C4F-3F7A-2AFD-BF220261F4CB}"/>
              </a:ext>
            </a:extLst>
          </p:cNvPr>
          <p:cNvGrpSpPr/>
          <p:nvPr/>
        </p:nvGrpSpPr>
        <p:grpSpPr>
          <a:xfrm>
            <a:off x="211877" y="730092"/>
            <a:ext cx="11768245" cy="5397815"/>
            <a:chOff x="339533" y="1142999"/>
            <a:chExt cx="11768245" cy="5397815"/>
          </a:xfrm>
        </p:grpSpPr>
        <p:pic>
          <p:nvPicPr>
            <p:cNvPr id="6" name="Picture 5">
              <a:extLst>
                <a:ext uri="{FF2B5EF4-FFF2-40B4-BE49-F238E27FC236}">
                  <a16:creationId xmlns:a16="http://schemas.microsoft.com/office/drawing/2014/main" id="{8CC21785-CBF9-E33B-1C8C-B26F02659738}"/>
                </a:ext>
              </a:extLst>
            </p:cNvPr>
            <p:cNvPicPr>
              <a:picLocks noChangeAspect="1"/>
            </p:cNvPicPr>
            <p:nvPr/>
          </p:nvPicPr>
          <p:blipFill>
            <a:blip r:embed="rId3"/>
            <a:stretch>
              <a:fillRect/>
            </a:stretch>
          </p:blipFill>
          <p:spPr>
            <a:xfrm>
              <a:off x="339533" y="3335756"/>
              <a:ext cx="5424954" cy="3105193"/>
            </a:xfrm>
            <a:prstGeom prst="rect">
              <a:avLst/>
            </a:prstGeom>
          </p:spPr>
        </p:pic>
        <p:pic>
          <p:nvPicPr>
            <p:cNvPr id="7" name="Picture 6">
              <a:extLst>
                <a:ext uri="{FF2B5EF4-FFF2-40B4-BE49-F238E27FC236}">
                  <a16:creationId xmlns:a16="http://schemas.microsoft.com/office/drawing/2014/main" id="{FEC822EB-A0C5-F03B-116A-ED2792DB7564}"/>
                </a:ext>
              </a:extLst>
            </p:cNvPr>
            <p:cNvPicPr>
              <a:picLocks noChangeAspect="1"/>
            </p:cNvPicPr>
            <p:nvPr/>
          </p:nvPicPr>
          <p:blipFill>
            <a:blip r:embed="rId4"/>
            <a:stretch>
              <a:fillRect/>
            </a:stretch>
          </p:blipFill>
          <p:spPr>
            <a:xfrm>
              <a:off x="1623260" y="1735556"/>
              <a:ext cx="2857500" cy="1600200"/>
            </a:xfrm>
            <a:prstGeom prst="rect">
              <a:avLst/>
            </a:prstGeom>
          </p:spPr>
        </p:pic>
        <p:pic>
          <p:nvPicPr>
            <p:cNvPr id="6146" name="Picture 2" descr="Why Belonging is Airbnb's Secret to Retention">
              <a:extLst>
                <a:ext uri="{FF2B5EF4-FFF2-40B4-BE49-F238E27FC236}">
                  <a16:creationId xmlns:a16="http://schemas.microsoft.com/office/drawing/2014/main" id="{236A3E26-2002-7C80-5C87-B18E7B4CB3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7515" y="3345666"/>
              <a:ext cx="5680263" cy="3195148"/>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a:extLst>
                <a:ext uri="{FF2B5EF4-FFF2-40B4-BE49-F238E27FC236}">
                  <a16:creationId xmlns:a16="http://schemas.microsoft.com/office/drawing/2014/main" id="{27CE91EE-F281-203D-8171-F2C5023FAE4C}"/>
                </a:ext>
              </a:extLst>
            </p:cNvPr>
            <p:cNvSpPr/>
            <p:nvPr/>
          </p:nvSpPr>
          <p:spPr>
            <a:xfrm>
              <a:off x="2751220" y="1143000"/>
              <a:ext cx="601579" cy="5053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Oval 9">
              <a:extLst>
                <a:ext uri="{FF2B5EF4-FFF2-40B4-BE49-F238E27FC236}">
                  <a16:creationId xmlns:a16="http://schemas.microsoft.com/office/drawing/2014/main" id="{9EE487A0-8443-E690-DC72-7F7858997047}"/>
                </a:ext>
              </a:extLst>
            </p:cNvPr>
            <p:cNvSpPr/>
            <p:nvPr/>
          </p:nvSpPr>
          <p:spPr>
            <a:xfrm>
              <a:off x="8966856" y="1142999"/>
              <a:ext cx="601579" cy="5053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4</a:t>
              </a:r>
            </a:p>
          </p:txBody>
        </p:sp>
        <p:pic>
          <p:nvPicPr>
            <p:cNvPr id="11" name="Picture 10">
              <a:extLst>
                <a:ext uri="{FF2B5EF4-FFF2-40B4-BE49-F238E27FC236}">
                  <a16:creationId xmlns:a16="http://schemas.microsoft.com/office/drawing/2014/main" id="{286C97E1-6903-2530-6EB8-07AEE74F91F9}"/>
                </a:ext>
              </a:extLst>
            </p:cNvPr>
            <p:cNvPicPr>
              <a:picLocks noChangeAspect="1"/>
            </p:cNvPicPr>
            <p:nvPr/>
          </p:nvPicPr>
          <p:blipFill>
            <a:blip r:embed="rId6"/>
            <a:stretch>
              <a:fillRect/>
            </a:stretch>
          </p:blipFill>
          <p:spPr>
            <a:xfrm>
              <a:off x="7353121" y="1940343"/>
              <a:ext cx="3829050" cy="1190625"/>
            </a:xfrm>
            <a:prstGeom prst="rect">
              <a:avLst/>
            </a:prstGeom>
          </p:spPr>
        </p:pic>
      </p:grpSp>
      <p:sp>
        <p:nvSpPr>
          <p:cNvPr id="5" name="TextBox 4">
            <a:extLst>
              <a:ext uri="{FF2B5EF4-FFF2-40B4-BE49-F238E27FC236}">
                <a16:creationId xmlns:a16="http://schemas.microsoft.com/office/drawing/2014/main" id="{299EB84E-36A8-06F4-C245-6E6FBD0B7B3F}"/>
              </a:ext>
            </a:extLst>
          </p:cNvPr>
          <p:cNvSpPr txBox="1"/>
          <p:nvPr/>
        </p:nvSpPr>
        <p:spPr>
          <a:xfrm>
            <a:off x="1297847" y="6342605"/>
            <a:ext cx="6110514" cy="400110"/>
          </a:xfrm>
          <a:prstGeom prst="rect">
            <a:avLst/>
          </a:prstGeom>
          <a:noFill/>
        </p:spPr>
        <p:txBody>
          <a:bodyPr wrap="square">
            <a:spAutoFit/>
          </a:bodyPr>
          <a:lstStyle/>
          <a:p>
            <a:r>
              <a:rPr lang="en-US" sz="2000" dirty="0"/>
              <a:t>(Starbucks, 2025) </a:t>
            </a:r>
          </a:p>
        </p:txBody>
      </p:sp>
    </p:spTree>
    <p:extLst>
      <p:ext uri="{BB962C8B-B14F-4D97-AF65-F5344CB8AC3E}">
        <p14:creationId xmlns:p14="http://schemas.microsoft.com/office/powerpoint/2010/main" val="2840094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7309E-13EB-D954-EC56-6D0070B987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7E6E1-63DA-7D9F-598D-475CE382B11C}"/>
              </a:ext>
            </a:extLst>
          </p:cNvPr>
          <p:cNvSpPr>
            <a:spLocks noGrp="1"/>
          </p:cNvSpPr>
          <p:nvPr>
            <p:ph type="title"/>
          </p:nvPr>
        </p:nvSpPr>
        <p:spPr>
          <a:xfrm>
            <a:off x="304799" y="307068"/>
            <a:ext cx="10515600" cy="777875"/>
          </a:xfrm>
        </p:spPr>
        <p:txBody>
          <a:bodyPr/>
          <a:lstStyle/>
          <a:p>
            <a:r>
              <a:rPr lang="en-US" dirty="0"/>
              <a:t>Strategy Design &amp; Implementation </a:t>
            </a:r>
          </a:p>
        </p:txBody>
      </p:sp>
      <p:sp>
        <p:nvSpPr>
          <p:cNvPr id="12" name="Rectangle 11">
            <a:extLst>
              <a:ext uri="{FF2B5EF4-FFF2-40B4-BE49-F238E27FC236}">
                <a16:creationId xmlns:a16="http://schemas.microsoft.com/office/drawing/2014/main" id="{74F6C8C4-4AEB-97BA-FA6C-B80E19F1EC36}"/>
              </a:ext>
            </a:extLst>
          </p:cNvPr>
          <p:cNvSpPr/>
          <p:nvPr/>
        </p:nvSpPr>
        <p:spPr>
          <a:xfrm>
            <a:off x="0" y="1530618"/>
            <a:ext cx="6574972" cy="52444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How organisations can develop EI &amp; CQ</a:t>
            </a:r>
          </a:p>
          <a:p>
            <a:pPr algn="ctr"/>
            <a:endParaRPr lang="en-US" sz="2000" dirty="0"/>
          </a:p>
          <a:p>
            <a:pPr algn="ctr"/>
            <a:endParaRPr lang="en-US" sz="2000" dirty="0"/>
          </a:p>
          <a:p>
            <a:r>
              <a:rPr lang="en-US" sz="2000" dirty="0"/>
              <a:t>                     Recruitment</a:t>
            </a:r>
          </a:p>
          <a:p>
            <a:endParaRPr lang="en-US" sz="2000" dirty="0"/>
          </a:p>
          <a:p>
            <a:r>
              <a:rPr lang="en-US" sz="2000" dirty="0"/>
              <a:t>			Training</a:t>
            </a:r>
          </a:p>
          <a:p>
            <a:r>
              <a:rPr lang="en-US" sz="2000" dirty="0"/>
              <a:t>		</a:t>
            </a:r>
          </a:p>
          <a:p>
            <a:r>
              <a:rPr lang="en-US" sz="2000" dirty="0"/>
              <a:t>		       Performance Management </a:t>
            </a:r>
          </a:p>
          <a:p>
            <a:pPr algn="ctr"/>
            <a:endParaRPr lang="en-US" sz="2000" dirty="0"/>
          </a:p>
        </p:txBody>
      </p:sp>
      <p:grpSp>
        <p:nvGrpSpPr>
          <p:cNvPr id="4" name="Group 3">
            <a:extLst>
              <a:ext uri="{FF2B5EF4-FFF2-40B4-BE49-F238E27FC236}">
                <a16:creationId xmlns:a16="http://schemas.microsoft.com/office/drawing/2014/main" id="{557444C8-53F7-40C7-B6F2-D11ABC183C55}"/>
              </a:ext>
            </a:extLst>
          </p:cNvPr>
          <p:cNvGrpSpPr/>
          <p:nvPr/>
        </p:nvGrpSpPr>
        <p:grpSpPr>
          <a:xfrm>
            <a:off x="735492" y="3862410"/>
            <a:ext cx="580975" cy="1739754"/>
            <a:chOff x="648407" y="3870253"/>
            <a:chExt cx="580975" cy="1739754"/>
          </a:xfrm>
        </p:grpSpPr>
        <p:pic>
          <p:nvPicPr>
            <p:cNvPr id="15" name="Graphic 14" descr="Target Audience">
              <a:extLst>
                <a:ext uri="{FF2B5EF4-FFF2-40B4-BE49-F238E27FC236}">
                  <a16:creationId xmlns:a16="http://schemas.microsoft.com/office/drawing/2014/main" id="{83582452-35FF-6F29-9ABE-0EBB55EC91A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8185" y="3870253"/>
              <a:ext cx="527402" cy="590268"/>
            </a:xfrm>
            <a:prstGeom prst="rect">
              <a:avLst/>
            </a:prstGeom>
          </p:spPr>
        </p:pic>
        <p:pic>
          <p:nvPicPr>
            <p:cNvPr id="17" name="Graphic 16" descr="Teacher">
              <a:extLst>
                <a:ext uri="{FF2B5EF4-FFF2-40B4-BE49-F238E27FC236}">
                  <a16:creationId xmlns:a16="http://schemas.microsoft.com/office/drawing/2014/main" id="{33003EDC-D6F3-9947-1AEA-80424F8E864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8407" y="4444997"/>
              <a:ext cx="527402" cy="590267"/>
            </a:xfrm>
            <a:prstGeom prst="rect">
              <a:avLst/>
            </a:prstGeom>
          </p:spPr>
        </p:pic>
        <p:pic>
          <p:nvPicPr>
            <p:cNvPr id="19" name="Graphic 18" descr="Presentation with bar chart">
              <a:extLst>
                <a:ext uri="{FF2B5EF4-FFF2-40B4-BE49-F238E27FC236}">
                  <a16:creationId xmlns:a16="http://schemas.microsoft.com/office/drawing/2014/main" id="{07271FA2-1575-6D74-879B-1EDEF6E52AC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01980" y="5019739"/>
              <a:ext cx="527402" cy="590268"/>
            </a:xfrm>
            <a:prstGeom prst="rect">
              <a:avLst/>
            </a:prstGeom>
          </p:spPr>
        </p:pic>
      </p:grpSp>
      <p:pic>
        <p:nvPicPr>
          <p:cNvPr id="3" name="Picture 2">
            <a:extLst>
              <a:ext uri="{FF2B5EF4-FFF2-40B4-BE49-F238E27FC236}">
                <a16:creationId xmlns:a16="http://schemas.microsoft.com/office/drawing/2014/main" id="{6181CAB8-418D-A9AD-894F-7C0D8C5C4557}"/>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rcRect l="23566" r="33730"/>
          <a:stretch>
            <a:fillRect/>
          </a:stretch>
        </p:blipFill>
        <p:spPr>
          <a:xfrm>
            <a:off x="6628544" y="-221589"/>
            <a:ext cx="5563455" cy="7442284"/>
          </a:xfrm>
          <a:prstGeom prst="rect">
            <a:avLst/>
          </a:prstGeom>
        </p:spPr>
      </p:pic>
    </p:spTree>
    <p:extLst>
      <p:ext uri="{BB962C8B-B14F-4D97-AF65-F5344CB8AC3E}">
        <p14:creationId xmlns:p14="http://schemas.microsoft.com/office/powerpoint/2010/main" val="2066243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75050-7CD8-7E01-50DC-223A4340C4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794D22-0CE5-1B2A-621A-9743671B10DB}"/>
              </a:ext>
            </a:extLst>
          </p:cNvPr>
          <p:cNvSpPr>
            <a:spLocks noGrp="1"/>
          </p:cNvSpPr>
          <p:nvPr>
            <p:ph type="title"/>
          </p:nvPr>
        </p:nvSpPr>
        <p:spPr>
          <a:xfrm>
            <a:off x="838200" y="365125"/>
            <a:ext cx="10515600" cy="777875"/>
          </a:xfrm>
        </p:spPr>
        <p:txBody>
          <a:bodyPr/>
          <a:lstStyle/>
          <a:p>
            <a:r>
              <a:rPr lang="en-US" b="1" dirty="0">
                <a:solidFill>
                  <a:schemeClr val="bg1"/>
                </a:solidFill>
              </a:rPr>
              <a:t>Conclusion</a:t>
            </a:r>
            <a:r>
              <a:rPr lang="en-US" dirty="0"/>
              <a:t> </a:t>
            </a:r>
          </a:p>
        </p:txBody>
      </p:sp>
      <p:pic>
        <p:nvPicPr>
          <p:cNvPr id="5" name="Picture 4">
            <a:extLst>
              <a:ext uri="{FF2B5EF4-FFF2-40B4-BE49-F238E27FC236}">
                <a16:creationId xmlns:a16="http://schemas.microsoft.com/office/drawing/2014/main" id="{9F1C5FF2-772E-31A5-E749-1C6ABDB625EE}"/>
              </a:ext>
            </a:extLst>
          </p:cNvPr>
          <p:cNvPicPr>
            <a:picLocks noChangeAspect="1"/>
          </p:cNvPicPr>
          <p:nvPr/>
        </p:nvPicPr>
        <p:blipFill>
          <a:blip r:embed="rId3"/>
          <a:stretch>
            <a:fillRect/>
          </a:stretch>
        </p:blipFill>
        <p:spPr>
          <a:xfrm>
            <a:off x="0" y="5271860"/>
            <a:ext cx="12192000" cy="1586140"/>
          </a:xfrm>
          <a:prstGeom prst="rect">
            <a:avLst/>
          </a:prstGeom>
        </p:spPr>
      </p:pic>
      <p:sp>
        <p:nvSpPr>
          <p:cNvPr id="6" name="TextBox 5">
            <a:extLst>
              <a:ext uri="{FF2B5EF4-FFF2-40B4-BE49-F238E27FC236}">
                <a16:creationId xmlns:a16="http://schemas.microsoft.com/office/drawing/2014/main" id="{7E088926-C385-99B7-6838-D31EDB814494}"/>
              </a:ext>
            </a:extLst>
          </p:cNvPr>
          <p:cNvSpPr txBox="1"/>
          <p:nvPr/>
        </p:nvSpPr>
        <p:spPr>
          <a:xfrm>
            <a:off x="986971" y="1349829"/>
            <a:ext cx="10232571" cy="3170099"/>
          </a:xfrm>
          <a:prstGeom prst="rect">
            <a:avLst/>
          </a:prstGeom>
          <a:noFill/>
        </p:spPr>
        <p:txBody>
          <a:bodyPr wrap="square" rtlCol="0">
            <a:spAutoFit/>
          </a:bodyPr>
          <a:lstStyle/>
          <a:p>
            <a:pPr marL="285750" indent="-285750">
              <a:buFont typeface="Arial" panose="020B0604020202020204" pitchFamily="34" charset="0"/>
              <a:buChar char="•"/>
            </a:pPr>
            <a:r>
              <a:rPr lang="en-US" sz="2500" dirty="0"/>
              <a:t>I don’t think of my lab members as working for me; I am working with them…</a:t>
            </a:r>
          </a:p>
          <a:p>
            <a:pPr marL="285750" indent="-285750">
              <a:buFont typeface="Arial" panose="020B0604020202020204" pitchFamily="34" charset="0"/>
              <a:buChar char="•"/>
            </a:pPr>
            <a:r>
              <a:rPr lang="en-US" sz="2500" dirty="0"/>
              <a:t>Adoption of both EI and CQ is strong in the workplace, but not a guarantee. </a:t>
            </a:r>
          </a:p>
          <a:p>
            <a:pPr marL="285750" indent="-285750">
              <a:buFont typeface="Arial" panose="020B0604020202020204" pitchFamily="34" charset="0"/>
              <a:buChar char="•"/>
            </a:pPr>
            <a:r>
              <a:rPr lang="en-US" sz="2500" dirty="0"/>
              <a:t>Edith Heard should implement these practices through. </a:t>
            </a:r>
          </a:p>
          <a:p>
            <a:pPr marL="285750" indent="-285750">
              <a:buFont typeface="Arial" panose="020B0604020202020204" pitchFamily="34" charset="0"/>
              <a:buChar char="•"/>
            </a:pPr>
            <a:r>
              <a:rPr lang="en-US" sz="2500" dirty="0"/>
              <a:t>Recruitment of the best teams.</a:t>
            </a:r>
          </a:p>
          <a:p>
            <a:pPr marL="285750" indent="-285750">
              <a:buFont typeface="Arial" panose="020B0604020202020204" pitchFamily="34" charset="0"/>
              <a:buChar char="•"/>
            </a:pPr>
            <a:r>
              <a:rPr lang="en-US" sz="2500" dirty="0"/>
              <a:t>Train everyone about the concepts of CQ and EI, and  </a:t>
            </a:r>
          </a:p>
          <a:p>
            <a:r>
              <a:rPr lang="en-US" sz="2500" dirty="0"/>
              <a:t>   Manage performance </a:t>
            </a:r>
          </a:p>
        </p:txBody>
      </p:sp>
    </p:spTree>
    <p:extLst>
      <p:ext uri="{BB962C8B-B14F-4D97-AF65-F5344CB8AC3E}">
        <p14:creationId xmlns:p14="http://schemas.microsoft.com/office/powerpoint/2010/main" val="2080351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90820CB4-BBB5-A588-AEFB-09A14CE8F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B467F8-1F31-1F29-BF18-B83A9E68C0B8}"/>
              </a:ext>
            </a:extLst>
          </p:cNvPr>
          <p:cNvSpPr>
            <a:spLocks noGrp="1"/>
          </p:cNvSpPr>
          <p:nvPr>
            <p:ph type="title"/>
          </p:nvPr>
        </p:nvSpPr>
        <p:spPr>
          <a:xfrm>
            <a:off x="889000" y="0"/>
            <a:ext cx="5036787" cy="777875"/>
          </a:xfrm>
        </p:spPr>
        <p:txBody>
          <a:bodyPr/>
          <a:lstStyle/>
          <a:p>
            <a:r>
              <a:rPr lang="en-US" b="1" dirty="0">
                <a:solidFill>
                  <a:schemeClr val="bg1"/>
                </a:solidFill>
              </a:rPr>
              <a:t>References</a:t>
            </a:r>
            <a:r>
              <a:rPr lang="en-US" dirty="0">
                <a:solidFill>
                  <a:schemeClr val="bg1"/>
                </a:solidFill>
              </a:rPr>
              <a:t> </a:t>
            </a:r>
          </a:p>
        </p:txBody>
      </p:sp>
      <p:sp>
        <p:nvSpPr>
          <p:cNvPr id="3" name="Content Placeholder 2">
            <a:extLst>
              <a:ext uri="{FF2B5EF4-FFF2-40B4-BE49-F238E27FC236}">
                <a16:creationId xmlns:a16="http://schemas.microsoft.com/office/drawing/2014/main" id="{53516B54-5169-4E5E-E45F-4D4D5E68CC68}"/>
              </a:ext>
            </a:extLst>
          </p:cNvPr>
          <p:cNvSpPr>
            <a:spLocks noGrp="1"/>
          </p:cNvSpPr>
          <p:nvPr>
            <p:ph idx="1"/>
          </p:nvPr>
        </p:nvSpPr>
        <p:spPr>
          <a:xfrm>
            <a:off x="1" y="926274"/>
            <a:ext cx="12192000" cy="5931725"/>
          </a:xfrm>
        </p:spPr>
        <p:txBody>
          <a:bodyPr>
            <a:noAutofit/>
          </a:bodyPr>
          <a:lstStyle/>
          <a:p>
            <a:r>
              <a:rPr lang="en-GB" sz="1200" dirty="0"/>
              <a:t> </a:t>
            </a:r>
            <a:endParaRPr lang="x-none" sz="1200" dirty="0"/>
          </a:p>
          <a:p>
            <a:pPr lvl="0"/>
            <a:r>
              <a:rPr lang="en-US" sz="1200" dirty="0">
                <a:solidFill>
                  <a:schemeClr val="bg1"/>
                </a:solidFill>
              </a:rPr>
              <a:t>Bass, B.M. 1985. Leadership and performance beyond expectations (Vol. 25, No. 3, pp. 481-484). New York: Free press.</a:t>
            </a:r>
            <a:endParaRPr lang="x-none" sz="1200" dirty="0">
              <a:solidFill>
                <a:schemeClr val="bg1"/>
              </a:solidFill>
            </a:endParaRPr>
          </a:p>
          <a:p>
            <a:pPr lvl="0"/>
            <a:r>
              <a:rPr lang="en-US" sz="1200" dirty="0">
                <a:solidFill>
                  <a:schemeClr val="bg1"/>
                </a:solidFill>
              </a:rPr>
              <a:t>Earley, C., and Ang, S. 2003. Cultural Intelligence: Individual interactions across cultures. Stanford University Press</a:t>
            </a:r>
            <a:endParaRPr lang="x-none" sz="1200" dirty="0">
              <a:solidFill>
                <a:schemeClr val="bg1"/>
              </a:solidFill>
            </a:endParaRPr>
          </a:p>
          <a:p>
            <a:pPr lvl="0"/>
            <a:r>
              <a:rPr lang="en-US" sz="1200" dirty="0">
                <a:solidFill>
                  <a:schemeClr val="bg1"/>
                </a:solidFill>
              </a:rPr>
              <a:t>Fayol, H. 2013. General and industrial management. Martino Fine Books.</a:t>
            </a:r>
            <a:endParaRPr lang="x-none" sz="1200" dirty="0">
              <a:solidFill>
                <a:schemeClr val="bg1"/>
              </a:solidFill>
            </a:endParaRPr>
          </a:p>
          <a:p>
            <a:pPr lvl="0"/>
            <a:r>
              <a:rPr lang="en-US" sz="1200" dirty="0">
                <a:solidFill>
                  <a:schemeClr val="bg1"/>
                </a:solidFill>
              </a:rPr>
              <a:t>Goleman, D. 2000. Working with Emotional Intelligence. Bantam Bell</a:t>
            </a:r>
            <a:endParaRPr lang="x-none" sz="1200" dirty="0">
              <a:solidFill>
                <a:schemeClr val="bg1"/>
              </a:solidFill>
            </a:endParaRPr>
          </a:p>
          <a:p>
            <a:pPr lvl="0"/>
            <a:r>
              <a:rPr lang="en-US" sz="1200" dirty="0">
                <a:solidFill>
                  <a:schemeClr val="bg1"/>
                </a:solidFill>
              </a:rPr>
              <a:t>Greenleaf, R. 1998. The power of servant leadership. Bennet Koehler Publishers </a:t>
            </a:r>
            <a:endParaRPr lang="x-none" sz="1200" dirty="0">
              <a:solidFill>
                <a:schemeClr val="bg1"/>
              </a:solidFill>
            </a:endParaRPr>
          </a:p>
          <a:p>
            <a:pPr lvl="0"/>
            <a:r>
              <a:rPr lang="en-US" sz="1200" dirty="0">
                <a:solidFill>
                  <a:schemeClr val="bg1"/>
                </a:solidFill>
              </a:rPr>
              <a:t>Lewin, K., Lippitt, R. and White, R.K., 1939. Patterns of aggressive behavior in experimentally created “social climates”. The Journal of Social Psychology, 10(2), pp.269-299. Available at: https://www.tandfonline.com/doi/pdf/10.1080/00224545.1939.9713366</a:t>
            </a:r>
            <a:r>
              <a:rPr lang="en-GB" sz="1200" dirty="0">
                <a:solidFill>
                  <a:schemeClr val="bg1"/>
                </a:solidFill>
              </a:rPr>
              <a:t> (Accessed 4</a:t>
            </a:r>
            <a:r>
              <a:rPr lang="en-GB" sz="1200" baseline="30000" dirty="0">
                <a:solidFill>
                  <a:schemeClr val="bg1"/>
                </a:solidFill>
              </a:rPr>
              <a:t>th</a:t>
            </a:r>
            <a:r>
              <a:rPr lang="en-GB" sz="1200" dirty="0">
                <a:solidFill>
                  <a:schemeClr val="bg1"/>
                </a:solidFill>
              </a:rPr>
              <a:t> Feb 2025)</a:t>
            </a:r>
            <a:endParaRPr lang="x-none" sz="1200" dirty="0">
              <a:solidFill>
                <a:schemeClr val="bg1"/>
              </a:solidFill>
            </a:endParaRPr>
          </a:p>
          <a:p>
            <a:pPr lvl="0"/>
            <a:r>
              <a:rPr lang="en-US" sz="1200" dirty="0">
                <a:solidFill>
                  <a:schemeClr val="bg1"/>
                </a:solidFill>
              </a:rPr>
              <a:t>McGregor, D., 1960. Theory X and theory Y. Organization theory, 358(374), p.5. Available at: https://static1.squarespace.com/static/60bddec1a93337235ecfdbcf/t/6205165bca24ea4adc4943df/1644500572175/McGregor_Thinker.pdf </a:t>
            </a:r>
            <a:r>
              <a:rPr lang="en-GB" sz="1200" dirty="0">
                <a:solidFill>
                  <a:schemeClr val="bg1"/>
                </a:solidFill>
              </a:rPr>
              <a:t>(Accessed 4</a:t>
            </a:r>
            <a:r>
              <a:rPr lang="en-GB" sz="1200" baseline="30000" dirty="0">
                <a:solidFill>
                  <a:schemeClr val="bg1"/>
                </a:solidFill>
              </a:rPr>
              <a:t>th</a:t>
            </a:r>
            <a:r>
              <a:rPr lang="en-GB" sz="1200" dirty="0">
                <a:solidFill>
                  <a:schemeClr val="bg1"/>
                </a:solidFill>
              </a:rPr>
              <a:t> Feb 2025) </a:t>
            </a:r>
            <a:endParaRPr lang="x-none" sz="1200" dirty="0">
              <a:solidFill>
                <a:schemeClr val="bg1"/>
              </a:solidFill>
            </a:endParaRPr>
          </a:p>
          <a:p>
            <a:pPr lvl="0"/>
            <a:r>
              <a:rPr lang="en-US" sz="1200" dirty="0">
                <a:solidFill>
                  <a:schemeClr val="bg1"/>
                </a:solidFill>
              </a:rPr>
              <a:t>Sharma, A.K., Goyal, A. and Sharma, A., 2024. Relevance of classical management concepts in the contemporary era–a case study of Fayol’s principles. IIMT Journal of Management, 1(1), pp.112-120. Available at: https://scholar.google.com/scholar?output=instlink&amp;q=info:lIcGliz1OFYJ:scholar.google.com/&amp;hl=en&amp;as_sdt=0,5&amp;scillfp=16228108326527452243&amp;oi=lle</a:t>
            </a:r>
            <a:r>
              <a:rPr lang="en-GB" sz="1200" dirty="0">
                <a:solidFill>
                  <a:schemeClr val="bg1"/>
                </a:solidFill>
              </a:rPr>
              <a:t> (Accessed 4</a:t>
            </a:r>
            <a:r>
              <a:rPr lang="en-GB" sz="1200" baseline="30000" dirty="0">
                <a:solidFill>
                  <a:schemeClr val="bg1"/>
                </a:solidFill>
              </a:rPr>
              <a:t>th</a:t>
            </a:r>
            <a:r>
              <a:rPr lang="en-GB" sz="1200" dirty="0">
                <a:solidFill>
                  <a:schemeClr val="bg1"/>
                </a:solidFill>
              </a:rPr>
              <a:t> Feb 2025)</a:t>
            </a:r>
            <a:endParaRPr lang="x-none" sz="1200" dirty="0">
              <a:solidFill>
                <a:schemeClr val="bg1"/>
              </a:solidFill>
            </a:endParaRPr>
          </a:p>
          <a:p>
            <a:pPr lvl="0"/>
            <a:r>
              <a:rPr lang="en-US" sz="1200" dirty="0">
                <a:solidFill>
                  <a:schemeClr val="bg1"/>
                </a:solidFill>
              </a:rPr>
              <a:t>Squires, V., 2018. Northouse, PG (2016). Leadership: Theory and practice. Thousand Oaks, CA: Sage. Pages: 494. </a:t>
            </a:r>
            <a:r>
              <a:rPr lang="en-US" sz="1200" i="1" dirty="0">
                <a:solidFill>
                  <a:schemeClr val="bg1"/>
                </a:solidFill>
              </a:rPr>
              <a:t>Canadian Journal of Educational Administration and Policy</a:t>
            </a:r>
            <a:r>
              <a:rPr lang="en-US" sz="1200" dirty="0">
                <a:solidFill>
                  <a:schemeClr val="bg1"/>
                </a:solidFill>
              </a:rPr>
              <a:t>, (185).</a:t>
            </a:r>
            <a:endParaRPr lang="x-none" sz="1200" dirty="0">
              <a:solidFill>
                <a:schemeClr val="bg1"/>
              </a:solidFill>
            </a:endParaRPr>
          </a:p>
          <a:p>
            <a:pPr lvl="0"/>
            <a:r>
              <a:rPr lang="en-US" sz="1200" dirty="0">
                <a:solidFill>
                  <a:schemeClr val="bg1"/>
                </a:solidFill>
              </a:rPr>
              <a:t>Starbucks. 2024. Starbucks Commitment to Access and Disability Inclusion. Available at: https://about.starbucks.com/uploads/2024/02/SBX20240215_Inclusive-Stores-One-Pager.pdf </a:t>
            </a:r>
            <a:endParaRPr lang="x-none" sz="1200" dirty="0">
              <a:solidFill>
                <a:schemeClr val="bg1"/>
              </a:solidFill>
            </a:endParaRPr>
          </a:p>
          <a:p>
            <a:pPr lvl="0"/>
            <a:r>
              <a:rPr lang="en-US" sz="1200" dirty="0">
                <a:solidFill>
                  <a:schemeClr val="bg1"/>
                </a:solidFill>
              </a:rPr>
              <a:t>Tecotzky, A. 2025. Microsoft CEO says empathy is a workplace superpower in the age of AI: 'IQ without EQ, it's just a waste’. Available at: https://africa.businessinsider.com/careers/microsoft-ceo-says-empathy-is-a-workplace-superpower-in-the-age-of-ai-iq-without-eq/bb7dxkf</a:t>
            </a:r>
            <a:r>
              <a:rPr lang="en-GB" sz="1200" dirty="0">
                <a:solidFill>
                  <a:schemeClr val="bg1"/>
                </a:solidFill>
              </a:rPr>
              <a:t>  (Accessed 4</a:t>
            </a:r>
            <a:r>
              <a:rPr lang="en-GB" sz="1200" baseline="30000" dirty="0">
                <a:solidFill>
                  <a:schemeClr val="bg1"/>
                </a:solidFill>
              </a:rPr>
              <a:t>th</a:t>
            </a:r>
            <a:r>
              <a:rPr lang="en-GB" sz="1200" dirty="0">
                <a:solidFill>
                  <a:schemeClr val="bg1"/>
                </a:solidFill>
              </a:rPr>
              <a:t> Feb 2025)</a:t>
            </a:r>
            <a:endParaRPr lang="x-none" sz="1200" dirty="0">
              <a:solidFill>
                <a:schemeClr val="bg1"/>
              </a:solidFill>
            </a:endParaRPr>
          </a:p>
          <a:p>
            <a:endParaRPr lang="en-US" sz="1200" dirty="0"/>
          </a:p>
        </p:txBody>
      </p:sp>
    </p:spTree>
    <p:extLst>
      <p:ext uri="{BB962C8B-B14F-4D97-AF65-F5344CB8AC3E}">
        <p14:creationId xmlns:p14="http://schemas.microsoft.com/office/powerpoint/2010/main" val="2693944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51051F-543E-7202-6187-45FB8FB2F86C}"/>
              </a:ext>
            </a:extLst>
          </p:cNvPr>
          <p:cNvPicPr>
            <a:picLocks noChangeAspect="1"/>
          </p:cNvPicPr>
          <p:nvPr/>
        </p:nvPicPr>
        <p:blipFill>
          <a:blip r:embed="rId3">
            <a:extLst>
              <a:ext uri="{28A0092B-C50C-407E-A947-70E740481C1C}">
                <a14:useLocalDpi xmlns:a14="http://schemas.microsoft.com/office/drawing/2010/main" val="0"/>
              </a:ext>
            </a:extLst>
          </a:blip>
          <a:srcRect l="1755"/>
          <a:stretch>
            <a:fillRect/>
          </a:stretch>
        </p:blipFill>
        <p:spPr>
          <a:xfrm>
            <a:off x="0" y="961901"/>
            <a:ext cx="12184890" cy="4738255"/>
          </a:xfrm>
          <a:prstGeom prst="rect">
            <a:avLst/>
          </a:prstGeom>
        </p:spPr>
      </p:pic>
    </p:spTree>
    <p:extLst>
      <p:ext uri="{BB962C8B-B14F-4D97-AF65-F5344CB8AC3E}">
        <p14:creationId xmlns:p14="http://schemas.microsoft.com/office/powerpoint/2010/main" val="282052916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1107</TotalTime>
  <Words>3635</Words>
  <Application>Microsoft Office PowerPoint</Application>
  <PresentationFormat>Widescreen</PresentationFormat>
  <Paragraphs>272</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 3</vt:lpstr>
      <vt:lpstr>Slice</vt:lpstr>
      <vt:lpstr>PowerPoint Presentation</vt:lpstr>
      <vt:lpstr>PowerPoint Presentation</vt:lpstr>
      <vt:lpstr>Defining Leadership &amp; Management </vt:lpstr>
      <vt:lpstr>Classical Management Foundations</vt:lpstr>
      <vt:lpstr>Management Assumptions About People</vt:lpstr>
      <vt:lpstr>Leadership Style Spectrum</vt:lpstr>
      <vt:lpstr>Emotional Intelligence (EI): Concept &amp; Model</vt:lpstr>
      <vt:lpstr>Critical Evaluation of EI </vt:lpstr>
      <vt:lpstr>Earley and Ang (2003) </vt:lpstr>
      <vt:lpstr>Critical Evaluation of CQ</vt:lpstr>
      <vt:lpstr>Integrating EI, CQ &amp; Leadership Styles </vt:lpstr>
      <vt:lpstr>Business Examples</vt:lpstr>
      <vt:lpstr>Business Examples Continued</vt:lpstr>
      <vt:lpstr>Strategy Design &amp; Implementation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leadership in multicultural environments matter now</dc:title>
  <dc:creator>Daniela Zaharia</dc:creator>
  <cp:lastModifiedBy>Daniela Zaharia (2311196)</cp:lastModifiedBy>
  <cp:revision>4</cp:revision>
  <dcterms:created xsi:type="dcterms:W3CDTF">2026-02-04T15:01:54Z</dcterms:created>
  <dcterms:modified xsi:type="dcterms:W3CDTF">2026-02-27T13:02:25Z</dcterms:modified>
</cp:coreProperties>
</file>