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1"/>
  </p:notesMasterIdLst>
  <p:sldIdLst>
    <p:sldId id="256" r:id="rId5"/>
    <p:sldId id="257" r:id="rId6"/>
    <p:sldId id="258" r:id="rId7"/>
    <p:sldId id="259" r:id="rId8"/>
    <p:sldId id="260" r:id="rId9"/>
    <p:sldId id="261" r:id="rId10"/>
    <p:sldId id="262" r:id="rId11"/>
    <p:sldId id="264" r:id="rId12"/>
    <p:sldId id="265" r:id="rId13"/>
    <p:sldId id="266" r:id="rId14"/>
    <p:sldId id="267" r:id="rId15"/>
    <p:sldId id="268" r:id="rId16"/>
    <p:sldId id="269" r:id="rId17"/>
    <p:sldId id="263"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10013-D3C9-431B-824B-6135DD8C856A}"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1C4ED4-C480-4C62-A78F-083545B623ED}" type="slidenum">
              <a:rPr lang="en-GB" smtClean="0"/>
              <a:t>‹#›</a:t>
            </a:fld>
            <a:endParaRPr lang="en-GB"/>
          </a:p>
        </p:txBody>
      </p:sp>
    </p:spTree>
    <p:extLst>
      <p:ext uri="{BB962C8B-B14F-4D97-AF65-F5344CB8AC3E}">
        <p14:creationId xmlns:p14="http://schemas.microsoft.com/office/powerpoint/2010/main" val="2459854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1C4ED4-C480-4C62-A78F-083545B623ED}" type="slidenum">
              <a:rPr lang="en-GB" smtClean="0"/>
              <a:t>1</a:t>
            </a:fld>
            <a:endParaRPr lang="en-GB"/>
          </a:p>
        </p:txBody>
      </p:sp>
    </p:spTree>
    <p:extLst>
      <p:ext uri="{BB962C8B-B14F-4D97-AF65-F5344CB8AC3E}">
        <p14:creationId xmlns:p14="http://schemas.microsoft.com/office/powerpoint/2010/main" val="3338936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280901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004079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46903F-E69E-4EA8-8EB8-71B8AC37672A}"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377615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46903F-E69E-4EA8-8EB8-71B8AC37672A}"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951416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46903F-E69E-4EA8-8EB8-71B8AC37672A}"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77540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46903F-E69E-4EA8-8EB8-71B8AC37672A}"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994900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46903F-E69E-4EA8-8EB8-71B8AC37672A}"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807459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46903F-E69E-4EA8-8EB8-71B8AC37672A}"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945911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46903F-E69E-4EA8-8EB8-71B8AC37672A}"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329449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790128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46903F-E69E-4EA8-8EB8-71B8AC37672A}"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61AF67-4ECD-4035-85CD-6E294ECD8002}" type="slidenum">
              <a:rPr lang="en-GB" smtClean="0"/>
              <a:t>‹#›</a:t>
            </a:fld>
            <a:endParaRPr lang="en-GB"/>
          </a:p>
        </p:txBody>
      </p:sp>
    </p:spTree>
    <p:extLst>
      <p:ext uri="{BB962C8B-B14F-4D97-AF65-F5344CB8AC3E}">
        <p14:creationId xmlns:p14="http://schemas.microsoft.com/office/powerpoint/2010/main" val="248880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46903F-E69E-4EA8-8EB8-71B8AC37672A}"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61AF67-4ECD-4035-85CD-6E294ECD8002}" type="slidenum">
              <a:rPr lang="en-GB" smtClean="0"/>
              <a:t>‹#›</a:t>
            </a:fld>
            <a:endParaRPr lang="en-GB"/>
          </a:p>
        </p:txBody>
      </p:sp>
    </p:spTree>
    <p:extLst>
      <p:ext uri="{BB962C8B-B14F-4D97-AF65-F5344CB8AC3E}">
        <p14:creationId xmlns:p14="http://schemas.microsoft.com/office/powerpoint/2010/main" val="270112353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3861807"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gn in the grass&#10;&#10;AI-generated content may be incorrect.">
            <a:extLst>
              <a:ext uri="{FF2B5EF4-FFF2-40B4-BE49-F238E27FC236}">
                <a16:creationId xmlns:a16="http://schemas.microsoft.com/office/drawing/2014/main" id="{81DA43CD-9F50-F719-DECE-43429B1629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94" t="9091" r="11825"/>
          <a:stretch>
            <a:fillRect/>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D3654B48-2164-6343-C98D-2BE53922F384}"/>
              </a:ext>
            </a:extLst>
          </p:cNvPr>
          <p:cNvSpPr>
            <a:spLocks noGrp="1"/>
          </p:cNvSpPr>
          <p:nvPr>
            <p:ph type="ctrTitle"/>
          </p:nvPr>
        </p:nvSpPr>
        <p:spPr>
          <a:xfrm>
            <a:off x="477981" y="1122363"/>
            <a:ext cx="4023360" cy="3204134"/>
          </a:xfrm>
        </p:spPr>
        <p:txBody>
          <a:bodyPr anchor="b">
            <a:normAutofit fontScale="90000"/>
          </a:bodyPr>
          <a:lstStyle/>
          <a:p>
            <a:pPr algn="l"/>
            <a:r>
              <a:rPr lang="en-GB" sz="4800" dirty="0">
                <a:solidFill>
                  <a:schemeClr val="bg1"/>
                </a:solidFill>
              </a:rPr>
              <a:t>THE BENFITS OF ONEDRIVE AT SUNRISE RESIDENTAIL CARE HOME</a:t>
            </a:r>
          </a:p>
        </p:txBody>
      </p:sp>
      <p:sp>
        <p:nvSpPr>
          <p:cNvPr id="3" name="Subtitle 2">
            <a:extLst>
              <a:ext uri="{FF2B5EF4-FFF2-40B4-BE49-F238E27FC236}">
                <a16:creationId xmlns:a16="http://schemas.microsoft.com/office/drawing/2014/main" id="{5EFED72B-15BC-CE99-4F97-65549EE92F91}"/>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bg1"/>
                </a:solidFill>
              </a:rPr>
              <a:t>NAZIA </a:t>
            </a:r>
          </a:p>
        </p:txBody>
      </p:sp>
      <p:sp>
        <p:nvSpPr>
          <p:cNvPr id="6" name="TextBox 5">
            <a:extLst>
              <a:ext uri="{FF2B5EF4-FFF2-40B4-BE49-F238E27FC236}">
                <a16:creationId xmlns:a16="http://schemas.microsoft.com/office/drawing/2014/main" id="{5DD62ACD-5916-C252-3002-EABE2F3E139F}"/>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geograph.org.uk/photo/386180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68907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B51E-B39F-DF8C-8349-EEB7AE9F7E56}"/>
              </a:ext>
            </a:extLst>
          </p:cNvPr>
          <p:cNvSpPr>
            <a:spLocks noGrp="1"/>
          </p:cNvSpPr>
          <p:nvPr>
            <p:ph type="title"/>
          </p:nvPr>
        </p:nvSpPr>
        <p:spPr>
          <a:xfrm>
            <a:off x="793662" y="386930"/>
            <a:ext cx="10066122" cy="1298448"/>
          </a:xfrm>
        </p:spPr>
        <p:txBody>
          <a:bodyPr anchor="b">
            <a:normAutofit/>
          </a:bodyPr>
          <a:lstStyle/>
          <a:p>
            <a:r>
              <a:rPr lang="en-GB" sz="4800" dirty="0"/>
              <a:t>                                 Introduction</a:t>
            </a:r>
          </a:p>
        </p:txBody>
      </p:sp>
      <p:sp>
        <p:nvSpPr>
          <p:cNvPr id="6" name="Content Placeholder 5">
            <a:extLst>
              <a:ext uri="{FF2B5EF4-FFF2-40B4-BE49-F238E27FC236}">
                <a16:creationId xmlns:a16="http://schemas.microsoft.com/office/drawing/2014/main" id="{79E2452A-A342-C9AD-158D-164AB41FB671}"/>
              </a:ext>
            </a:extLst>
          </p:cNvPr>
          <p:cNvSpPr>
            <a:spLocks noGrp="1"/>
          </p:cNvSpPr>
          <p:nvPr>
            <p:ph idx="1"/>
          </p:nvPr>
        </p:nvSpPr>
        <p:spPr>
          <a:xfrm>
            <a:off x="793661" y="2599510"/>
            <a:ext cx="4479441" cy="3047664"/>
          </a:xfrm>
        </p:spPr>
        <p:txBody>
          <a:bodyPr anchor="ctr">
            <a:normAutofit fontScale="92500" lnSpcReduction="20000"/>
          </a:bodyPr>
          <a:lstStyle/>
          <a:p>
            <a:pPr marL="0" indent="0">
              <a:buNone/>
            </a:pPr>
            <a:r>
              <a:rPr lang="en-GB" sz="2000" dirty="0"/>
              <a:t>Good afternoon my name is Nazia I am going to highlight the benefits of using one drive in the care work sector and reason why its beneficial. From the old methods of note making and physical files. Using OneDrive has transformed the workplace settings by improving accessibility with sharing real time access files, which allows workers to edit, view and scan files remotely too. This method releases workload and pressure as files and documents can be accessed even when not at the physical place of work.</a:t>
            </a:r>
          </a:p>
        </p:txBody>
      </p:sp>
      <p:pic>
        <p:nvPicPr>
          <p:cNvPr id="4" name="Content Placeholder 3">
            <a:extLst>
              <a:ext uri="{FF2B5EF4-FFF2-40B4-BE49-F238E27FC236}">
                <a16:creationId xmlns:a16="http://schemas.microsoft.com/office/drawing/2014/main" id="{02014744-9A8C-2A00-E09E-B5C3A9196873}"/>
              </a:ext>
            </a:extLst>
          </p:cNvPr>
          <p:cNvPicPr>
            <a:picLocks noChangeAspect="1"/>
          </p:cNvPicPr>
          <p:nvPr/>
        </p:nvPicPr>
        <p:blipFill>
          <a:blip r:embed="rId2"/>
          <a:stretch>
            <a:fillRect/>
          </a:stretch>
        </p:blipFill>
        <p:spPr>
          <a:xfrm>
            <a:off x="6010508" y="2484255"/>
            <a:ext cx="4952325" cy="3714244"/>
          </a:xfrm>
          <a:prstGeom prst="rect">
            <a:avLst/>
          </a:prstGeom>
        </p:spPr>
      </p:pic>
    </p:spTree>
    <p:extLst>
      <p:ext uri="{BB962C8B-B14F-4D97-AF65-F5344CB8AC3E}">
        <p14:creationId xmlns:p14="http://schemas.microsoft.com/office/powerpoint/2010/main" val="3260490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B04C6-D02B-9696-4F9A-359C22F18ED7}"/>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3600"/>
              <a:t>MICROSOFT ONEDRIVE</a:t>
            </a:r>
          </a:p>
        </p:txBody>
      </p:sp>
      <p:sp>
        <p:nvSpPr>
          <p:cNvPr id="8" name="Rectangle 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AC1E2FC-E7EE-5CDA-A5A9-C3DA911FCDD3}"/>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100"/>
              <a:t>CARE TEAM COLLABRATION</a:t>
            </a:r>
          </a:p>
          <a:p>
            <a:pPr indent="-228600" defTabSz="914400">
              <a:lnSpc>
                <a:spcPct val="90000"/>
              </a:lnSpc>
              <a:spcAft>
                <a:spcPts val="600"/>
              </a:spcAft>
              <a:buFont typeface="Arial" panose="020B0604020202020204" pitchFamily="34" charset="0"/>
              <a:buChar char="•"/>
            </a:pPr>
            <a:r>
              <a:rPr lang="en-US" sz="1100"/>
              <a:t>Seamless communication and collaboration across the care team is vital in heath care.</a:t>
            </a:r>
          </a:p>
          <a:p>
            <a:pPr indent="-228600" defTabSz="914400">
              <a:lnSpc>
                <a:spcPct val="90000"/>
              </a:lnSpc>
              <a:spcAft>
                <a:spcPts val="600"/>
              </a:spcAft>
              <a:buFont typeface="Arial" panose="020B0604020202020204" pitchFamily="34" charset="0"/>
              <a:buChar char="•"/>
            </a:pPr>
            <a:r>
              <a:rPr lang="en-US" sz="1100"/>
              <a:t>Secure messaging protects sensitive health information</a:t>
            </a:r>
          </a:p>
          <a:p>
            <a:pPr indent="-228600" defTabSz="914400">
              <a:lnSpc>
                <a:spcPct val="90000"/>
              </a:lnSpc>
              <a:spcAft>
                <a:spcPts val="600"/>
              </a:spcAft>
              <a:buFont typeface="Arial" panose="020B0604020202020204" pitchFamily="34" charset="0"/>
              <a:buChar char="•"/>
            </a:pPr>
            <a:r>
              <a:rPr lang="en-US" sz="1100"/>
              <a:t>Full visibility means that patient care plan, medical history ,goals and preferences with care management and patient views are easily accessible by members of staff		</a:t>
            </a:r>
          </a:p>
          <a:p>
            <a:pPr indent="-228600" defTabSz="914400">
              <a:lnSpc>
                <a:spcPct val="90000"/>
              </a:lnSpc>
              <a:spcAft>
                <a:spcPts val="600"/>
              </a:spcAft>
              <a:buFont typeface="Arial" panose="020B0604020202020204" pitchFamily="34" charset="0"/>
              <a:buChar char="•"/>
            </a:pPr>
            <a:r>
              <a:rPr lang="en-US" sz="1100"/>
              <a:t>Ref: by Emma Williams corporate vice president, viva studios</a:t>
            </a:r>
          </a:p>
          <a:p>
            <a:pPr indent="-228600" defTabSz="914400">
              <a:lnSpc>
                <a:spcPct val="90000"/>
              </a:lnSpc>
              <a:spcAft>
                <a:spcPts val="600"/>
              </a:spcAft>
              <a:buFont typeface="Arial" panose="020B0604020202020204" pitchFamily="34" charset="0"/>
              <a:buChar char="•"/>
            </a:pPr>
            <a:r>
              <a:rPr lang="en-US" sz="1100"/>
              <a:t>REMOTE ACESS</a:t>
            </a:r>
          </a:p>
          <a:p>
            <a:pPr indent="-228600" defTabSz="914400">
              <a:lnSpc>
                <a:spcPct val="90000"/>
              </a:lnSpc>
              <a:spcAft>
                <a:spcPts val="600"/>
              </a:spcAft>
              <a:buFont typeface="Arial" panose="020B0604020202020204" pitchFamily="34" charset="0"/>
              <a:buChar char="•"/>
            </a:pPr>
            <a:r>
              <a:rPr lang="en-US" sz="1100"/>
              <a:t>The ability for a user to access a device or a network from any location </a:t>
            </a:r>
          </a:p>
          <a:p>
            <a:pPr indent="-228600" defTabSz="914400">
              <a:lnSpc>
                <a:spcPct val="90000"/>
              </a:lnSpc>
              <a:spcAft>
                <a:spcPts val="600"/>
              </a:spcAft>
              <a:buFont typeface="Arial" panose="020B0604020202020204" pitchFamily="34" charset="0"/>
              <a:buChar char="•"/>
            </a:pPr>
            <a:r>
              <a:rPr lang="en-US" sz="1100"/>
              <a:t> ref: https:/www.hpr.co </a:t>
            </a:r>
          </a:p>
          <a:p>
            <a:pPr indent="-228600" defTabSz="914400">
              <a:lnSpc>
                <a:spcPct val="90000"/>
              </a:lnSpc>
              <a:spcAft>
                <a:spcPts val="600"/>
              </a:spcAft>
              <a:buFont typeface="Arial" panose="020B0604020202020204" pitchFamily="34" charset="0"/>
              <a:buChar char="•"/>
            </a:pPr>
            <a:r>
              <a:rPr lang="en-US" sz="1100"/>
              <a:t> FILE TYPES</a:t>
            </a:r>
          </a:p>
          <a:p>
            <a:pPr indent="-228600" defTabSz="914400">
              <a:lnSpc>
                <a:spcPct val="90000"/>
              </a:lnSpc>
              <a:spcAft>
                <a:spcPts val="600"/>
              </a:spcAft>
              <a:buFont typeface="Arial" panose="020B0604020202020204" pitchFamily="34" charset="0"/>
              <a:buChar char="•"/>
            </a:pPr>
            <a:r>
              <a:rPr lang="en-US" sz="1100"/>
              <a:t>You can preview 100 of file type in Microsoft Teams, Onedrive and share-point with out having to download them and use storage space on your computer.</a:t>
            </a:r>
          </a:p>
          <a:p>
            <a:pPr indent="-228600" defTabSz="914400">
              <a:lnSpc>
                <a:spcPct val="90000"/>
              </a:lnSpc>
              <a:spcAft>
                <a:spcPts val="600"/>
              </a:spcAft>
              <a:buFont typeface="Arial" panose="020B0604020202020204" pitchFamily="34" charset="0"/>
              <a:buChar char="•"/>
            </a:pPr>
            <a:r>
              <a:rPr lang="en-US" sz="1100"/>
              <a:t>Ref:web/hypertext:HTM,HTML,Markdown,MD,URL</a:t>
            </a:r>
          </a:p>
          <a:p>
            <a:pPr indent="-228600" defTabSz="914400">
              <a:lnSpc>
                <a:spcPct val="90000"/>
              </a:lnSpc>
              <a:spcAft>
                <a:spcPts val="600"/>
              </a:spcAft>
              <a:buFont typeface="Arial" panose="020B0604020202020204" pitchFamily="34" charset="0"/>
              <a:buChar char="•"/>
            </a:pPr>
            <a:endParaRPr lang="en-US" sz="1100"/>
          </a:p>
        </p:txBody>
      </p:sp>
      <p:sp>
        <p:nvSpPr>
          <p:cNvPr id="9" name="Rectangle 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B2D7C294-2CF8-0810-4650-DD136A9C97A1}"/>
              </a:ext>
            </a:extLst>
          </p:cNvPr>
          <p:cNvPicPr>
            <a:picLocks noChangeAspect="1"/>
          </p:cNvPicPr>
          <p:nvPr/>
        </p:nvPicPr>
        <p:blipFill>
          <a:blip r:embed="rId2"/>
          <a:srcRect l="19866" r="24901" b="-1"/>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1982849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9" name="Rectangle 4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3" name="Rectangle 5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6B9A0E7-A5F6-2E0B-7821-D98AA7B8ED53}"/>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kern="1200">
                <a:solidFill>
                  <a:schemeClr val="tx1"/>
                </a:solidFill>
                <a:latin typeface="+mj-lt"/>
                <a:ea typeface="+mj-ea"/>
                <a:cs typeface="+mj-cs"/>
              </a:rPr>
              <a:t>NEGATIVE IMPACTS AND RISIKS ON</a:t>
            </a:r>
            <a:br>
              <a:rPr lang="en-US" sz="4800" kern="1200">
                <a:solidFill>
                  <a:schemeClr val="tx1"/>
                </a:solidFill>
                <a:latin typeface="+mj-lt"/>
                <a:ea typeface="+mj-ea"/>
                <a:cs typeface="+mj-cs"/>
              </a:rPr>
            </a:br>
            <a:r>
              <a:rPr lang="en-US" sz="4800" kern="1200">
                <a:solidFill>
                  <a:schemeClr val="tx1"/>
                </a:solidFill>
                <a:latin typeface="+mj-lt"/>
                <a:ea typeface="+mj-ea"/>
                <a:cs typeface="+mj-cs"/>
              </a:rPr>
              <a:t>STAFF USING  ONEDRIVE </a:t>
            </a:r>
          </a:p>
        </p:txBody>
      </p:sp>
      <p:sp>
        <p:nvSpPr>
          <p:cNvPr id="6" name="TextBox 5">
            <a:extLst>
              <a:ext uri="{FF2B5EF4-FFF2-40B4-BE49-F238E27FC236}">
                <a16:creationId xmlns:a16="http://schemas.microsoft.com/office/drawing/2014/main" id="{978386A0-9F95-86D7-7B25-B60BAD1CEE72}"/>
              </a:ext>
            </a:extLst>
          </p:cNvPr>
          <p:cNvSpPr txBox="1"/>
          <p:nvPr/>
        </p:nvSpPr>
        <p:spPr>
          <a:xfrm>
            <a:off x="463692" y="2704013"/>
            <a:ext cx="11001477" cy="3540029"/>
          </a:xfrm>
          <a:prstGeom prst="rect">
            <a:avLst/>
          </a:prstGeom>
        </p:spPr>
        <p:txBody>
          <a:bodyPr vert="horz" lIns="91440" tIns="45720" rIns="91440" bIns="45720" rtlCol="0" anchor="ctr">
            <a:noAutofit/>
          </a:bodyPr>
          <a:lstStyle/>
          <a:p>
            <a:pPr defTabSz="914400">
              <a:lnSpc>
                <a:spcPct val="90000"/>
              </a:lnSpc>
              <a:spcAft>
                <a:spcPts val="600"/>
              </a:spcAft>
            </a:pPr>
            <a:r>
              <a:rPr lang="en-US" u="sng" dirty="0"/>
              <a:t>Data security and privacy risks</a:t>
            </a:r>
          </a:p>
          <a:p>
            <a:pPr defTabSz="914400">
              <a:lnSpc>
                <a:spcPct val="90000"/>
              </a:lnSpc>
              <a:spcAft>
                <a:spcPts val="600"/>
              </a:spcAft>
            </a:pPr>
            <a:r>
              <a:rPr lang="en-US" dirty="0"/>
              <a:t>Risk of data breaches are a concern as care homes handle sensitive personal and medical data, and a breach could have serious consequences errors that can occur are using weak passwords, Failing for phishing scams and misconfiguring share settings  </a:t>
            </a:r>
          </a:p>
          <a:p>
            <a:pPr defTabSz="914400">
              <a:lnSpc>
                <a:spcPct val="90000"/>
              </a:lnSpc>
              <a:spcAft>
                <a:spcPts val="600"/>
              </a:spcAft>
            </a:pPr>
            <a:r>
              <a:rPr lang="en-US" u="sng" dirty="0"/>
              <a:t>Accidental sharing</a:t>
            </a:r>
            <a:r>
              <a:rPr lang="en-US" dirty="0"/>
              <a:t> </a:t>
            </a:r>
          </a:p>
          <a:p>
            <a:pPr defTabSz="914400">
              <a:lnSpc>
                <a:spcPct val="90000"/>
              </a:lnSpc>
              <a:spcAft>
                <a:spcPts val="600"/>
              </a:spcAft>
            </a:pPr>
            <a:r>
              <a:rPr lang="en-US" dirty="0"/>
              <a:t>Also, another risk is staff unintentionally sharing sensitive resident information with </a:t>
            </a:r>
            <a:r>
              <a:rPr lang="en-US" dirty="0" err="1"/>
              <a:t>unauthorised</a:t>
            </a:r>
            <a:r>
              <a:rPr lang="en-US" dirty="0"/>
              <a:t> individuals if sharing permissions are not managed correctly</a:t>
            </a:r>
          </a:p>
          <a:p>
            <a:pPr defTabSz="914400">
              <a:lnSpc>
                <a:spcPct val="90000"/>
              </a:lnSpc>
              <a:spcAft>
                <a:spcPts val="600"/>
              </a:spcAft>
            </a:pPr>
            <a:r>
              <a:rPr lang="en-US" u="sng" dirty="0"/>
              <a:t>Virus and malware</a:t>
            </a:r>
          </a:p>
          <a:p>
            <a:pPr defTabSz="914400">
              <a:lnSpc>
                <a:spcPct val="90000"/>
              </a:lnSpc>
              <a:spcAft>
                <a:spcPts val="600"/>
              </a:spcAft>
            </a:pPr>
            <a:r>
              <a:rPr lang="en-US" dirty="0"/>
              <a:t>Finally, viruses can infect cloud services leading to data loss and theft if Internet usage is not managed and security software’s are not up to date</a:t>
            </a:r>
          </a:p>
          <a:p>
            <a:pPr defTabSz="914400">
              <a:lnSpc>
                <a:spcPct val="90000"/>
              </a:lnSpc>
              <a:spcAft>
                <a:spcPts val="600"/>
              </a:spcAft>
            </a:pPr>
            <a:r>
              <a:rPr lang="en-US" sz="1400" u="sng" dirty="0"/>
              <a:t>Reference</a:t>
            </a:r>
          </a:p>
          <a:p>
            <a:pPr defTabSz="914400">
              <a:lnSpc>
                <a:spcPct val="90000"/>
              </a:lnSpc>
              <a:spcAft>
                <a:spcPts val="600"/>
              </a:spcAft>
            </a:pPr>
            <a:r>
              <a:rPr lang="en-US" sz="1400" dirty="0"/>
              <a:t>2003-2025 </a:t>
            </a:r>
            <a:r>
              <a:rPr lang="en-US" sz="1400" dirty="0" err="1"/>
              <a:t>minecast</a:t>
            </a:r>
            <a:r>
              <a:rPr lang="en-US" sz="1400" dirty="0"/>
              <a:t> services limited </a:t>
            </a:r>
          </a:p>
        </p:txBody>
      </p:sp>
      <p:cxnSp>
        <p:nvCxnSpPr>
          <p:cNvPr id="55" name="Straight Connector 5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5914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6B2DC-EC21-ABCB-1247-C422101FC333}"/>
              </a:ext>
            </a:extLst>
          </p:cNvPr>
          <p:cNvSpPr>
            <a:spLocks noGrp="1"/>
          </p:cNvSpPr>
          <p:nvPr>
            <p:ph type="title"/>
          </p:nvPr>
        </p:nvSpPr>
        <p:spPr>
          <a:xfrm>
            <a:off x="645064" y="525982"/>
            <a:ext cx="4282983" cy="1200361"/>
          </a:xfrm>
        </p:spPr>
        <p:txBody>
          <a:bodyPr anchor="b">
            <a:normAutofit/>
          </a:bodyPr>
          <a:lstStyle/>
          <a:p>
            <a:r>
              <a:rPr lang="en-GB" sz="3600" dirty="0"/>
              <a:t>Conclusion </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9A5AA3-7CD3-EA13-287D-61D33E254D79}"/>
              </a:ext>
            </a:extLst>
          </p:cNvPr>
          <p:cNvSpPr>
            <a:spLocks noGrp="1"/>
          </p:cNvSpPr>
          <p:nvPr>
            <p:ph idx="1"/>
          </p:nvPr>
        </p:nvSpPr>
        <p:spPr>
          <a:xfrm>
            <a:off x="645066" y="2031101"/>
            <a:ext cx="4282984" cy="3511943"/>
          </a:xfrm>
        </p:spPr>
        <p:txBody>
          <a:bodyPr anchor="ctr">
            <a:normAutofit/>
          </a:bodyPr>
          <a:lstStyle/>
          <a:p>
            <a:pPr marL="0" indent="0">
              <a:buNone/>
            </a:pPr>
            <a:r>
              <a:rPr lang="en-GB" sz="1800" dirty="0"/>
              <a:t>Overall Microsoft one drive helps healthcare sector by providing secure, accessible and flexible file management with features such as remote access and real time sharing with these features it can allow a care team to deliver efficient and coordinated care to their patients </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ecruitment Management">
            <a:extLst>
              <a:ext uri="{FF2B5EF4-FFF2-40B4-BE49-F238E27FC236}">
                <a16:creationId xmlns:a16="http://schemas.microsoft.com/office/drawing/2014/main" id="{DC060F98-BBCB-68B9-92B6-40F3483A49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41252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86EFD-765F-9534-37C3-A878E16046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C6594D-BE9F-07D6-09FB-4B330682954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663660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478FB-9F93-FB4E-7595-A910DD9B8043}"/>
              </a:ext>
            </a:extLst>
          </p:cNvPr>
          <p:cNvSpPr>
            <a:spLocks noGrp="1"/>
          </p:cNvSpPr>
          <p:nvPr>
            <p:ph type="ctrTitle"/>
          </p:nvPr>
        </p:nvSpPr>
        <p:spPr>
          <a:xfrm>
            <a:off x="5604552" y="871758"/>
            <a:ext cx="5825448" cy="3871143"/>
          </a:xfrm>
        </p:spPr>
        <p:txBody>
          <a:bodyPr>
            <a:normAutofit/>
          </a:bodyPr>
          <a:lstStyle/>
          <a:p>
            <a:pPr>
              <a:lnSpc>
                <a:spcPct val="90000"/>
              </a:lnSpc>
            </a:pPr>
            <a:r>
              <a:rPr lang="en-GB" sz="3800"/>
              <a:t>The impact of limited digital skills in sunrise residential care home</a:t>
            </a:r>
            <a:br>
              <a:rPr lang="en-GB" sz="3800"/>
            </a:br>
            <a:r>
              <a:rPr lang="en-GB" sz="3800"/>
              <a:t>Humera</a:t>
            </a:r>
            <a:br>
              <a:rPr lang="en-GB" sz="3800"/>
            </a:br>
            <a:r>
              <a:rPr lang="en-GB" sz="3800"/>
              <a:t>13.10.25</a:t>
            </a:r>
            <a:br>
              <a:rPr lang="en-GB" sz="3800"/>
            </a:br>
            <a:endParaRPr lang="en-GB" sz="3800"/>
          </a:p>
        </p:txBody>
      </p:sp>
      <p:sp>
        <p:nvSpPr>
          <p:cNvPr id="3" name="Subtitle 2">
            <a:extLst>
              <a:ext uri="{FF2B5EF4-FFF2-40B4-BE49-F238E27FC236}">
                <a16:creationId xmlns:a16="http://schemas.microsoft.com/office/drawing/2014/main" id="{385D3848-719A-C733-FDC2-A0872B02B53E}"/>
              </a:ext>
            </a:extLst>
          </p:cNvPr>
          <p:cNvSpPr>
            <a:spLocks noGrp="1"/>
          </p:cNvSpPr>
          <p:nvPr>
            <p:ph type="subTitle" idx="1"/>
          </p:nvPr>
        </p:nvSpPr>
        <p:spPr>
          <a:xfrm>
            <a:off x="5619964" y="4785543"/>
            <a:ext cx="5322013" cy="1005657"/>
          </a:xfrm>
        </p:spPr>
        <p:txBody>
          <a:bodyPr>
            <a:normAutofit/>
          </a:bodyPr>
          <a:lstStyle/>
          <a:p>
            <a:endParaRPr lang="en-GB" dirty="0"/>
          </a:p>
        </p:txBody>
      </p:sp>
      <p:pic>
        <p:nvPicPr>
          <p:cNvPr id="4" name="Picture 3" descr="A midsection of a person holding a miniature house">
            <a:extLst>
              <a:ext uri="{FF2B5EF4-FFF2-40B4-BE49-F238E27FC236}">
                <a16:creationId xmlns:a16="http://schemas.microsoft.com/office/drawing/2014/main" id="{5DA16905-E94B-5C38-F0CC-13C432D2D968}"/>
              </a:ext>
            </a:extLst>
          </p:cNvPr>
          <p:cNvPicPr>
            <a:picLocks noChangeAspect="1"/>
          </p:cNvPicPr>
          <p:nvPr/>
        </p:nvPicPr>
        <p:blipFill>
          <a:blip r:embed="rId2"/>
          <a:srcRect l="28435" r="26764" b="-1"/>
          <a:stretch>
            <a:fillRect/>
          </a:stretch>
        </p:blipFill>
        <p:spPr>
          <a:xfrm>
            <a:off x="1" y="10"/>
            <a:ext cx="4876799" cy="6857989"/>
          </a:xfrm>
          <a:prstGeom prst="rect">
            <a:avLst/>
          </a:prstGeom>
        </p:spPr>
      </p:pic>
    </p:spTree>
    <p:extLst>
      <p:ext uri="{BB962C8B-B14F-4D97-AF65-F5344CB8AC3E}">
        <p14:creationId xmlns:p14="http://schemas.microsoft.com/office/powerpoint/2010/main" val="1909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845BA-93EB-8751-4CBE-6FA7D1B17DEF}"/>
              </a:ext>
            </a:extLst>
          </p:cNvPr>
          <p:cNvSpPr>
            <a:spLocks noGrp="1"/>
          </p:cNvSpPr>
          <p:nvPr>
            <p:ph type="ctrTitle"/>
          </p:nvPr>
        </p:nvSpPr>
        <p:spPr>
          <a:xfrm>
            <a:off x="8138159" y="1177348"/>
            <a:ext cx="3330906" cy="3441068"/>
          </a:xfrm>
        </p:spPr>
        <p:txBody>
          <a:bodyPr>
            <a:normAutofit/>
          </a:bodyPr>
          <a:lstStyle/>
          <a:p>
            <a:pPr>
              <a:lnSpc>
                <a:spcPct val="90000"/>
              </a:lnSpc>
            </a:pPr>
            <a:r>
              <a:rPr lang="en-GB" sz="1700"/>
              <a:t>Introduction </a:t>
            </a:r>
            <a:br>
              <a:rPr lang="en-GB" sz="1700"/>
            </a:br>
            <a:r>
              <a:rPr lang="en-GB" sz="1700"/>
              <a:t>digital tools are essential in modern health and social care.</a:t>
            </a:r>
            <a:br>
              <a:rPr lang="en-GB" sz="1700"/>
            </a:br>
            <a:r>
              <a:rPr lang="en-GB" sz="1700"/>
              <a:t>Staff at sunrise have access to </a:t>
            </a:r>
            <a:br>
              <a:rPr lang="en-GB" sz="1700"/>
            </a:br>
            <a:r>
              <a:rPr lang="en-GB" sz="1700"/>
              <a:t>Microsoft 365 but lack confidence </a:t>
            </a:r>
            <a:br>
              <a:rPr lang="en-GB" sz="1700"/>
            </a:br>
            <a:r>
              <a:rPr lang="en-GB" sz="1700"/>
              <a:t>focus; how limited digital skills affect care delivery, communication and teamwork</a:t>
            </a:r>
          </a:p>
        </p:txBody>
      </p:sp>
      <p:sp>
        <p:nvSpPr>
          <p:cNvPr id="3" name="Subtitle 2">
            <a:extLst>
              <a:ext uri="{FF2B5EF4-FFF2-40B4-BE49-F238E27FC236}">
                <a16:creationId xmlns:a16="http://schemas.microsoft.com/office/drawing/2014/main" id="{C9F4A306-4DB8-5877-5DAD-97D6BFF41701}"/>
              </a:ext>
            </a:extLst>
          </p:cNvPr>
          <p:cNvSpPr>
            <a:spLocks noGrp="1"/>
          </p:cNvSpPr>
          <p:nvPr>
            <p:ph type="subTitle" idx="1"/>
          </p:nvPr>
        </p:nvSpPr>
        <p:spPr>
          <a:xfrm>
            <a:off x="8209280" y="4754942"/>
            <a:ext cx="3259785" cy="925710"/>
          </a:xfrm>
        </p:spPr>
        <p:txBody>
          <a:bodyPr>
            <a:normAutofit/>
          </a:bodyPr>
          <a:lstStyle/>
          <a:p>
            <a:endParaRPr lang="en-GB" dirty="0"/>
          </a:p>
        </p:txBody>
      </p:sp>
      <p:pic>
        <p:nvPicPr>
          <p:cNvPr id="4" name="Picture 3">
            <a:extLst>
              <a:ext uri="{FF2B5EF4-FFF2-40B4-BE49-F238E27FC236}">
                <a16:creationId xmlns:a16="http://schemas.microsoft.com/office/drawing/2014/main" id="{D4E171A9-60A9-A036-7302-80034842AEE1}"/>
              </a:ext>
            </a:extLst>
          </p:cNvPr>
          <p:cNvPicPr>
            <a:picLocks noChangeAspect="1"/>
          </p:cNvPicPr>
          <p:nvPr/>
        </p:nvPicPr>
        <p:blipFill>
          <a:blip r:embed="rId2"/>
          <a:stretch>
            <a:fillRect/>
          </a:stretch>
        </p:blipFill>
        <p:spPr>
          <a:xfrm>
            <a:off x="722935" y="962866"/>
            <a:ext cx="7179970" cy="4936229"/>
          </a:xfrm>
          <a:prstGeom prst="rect">
            <a:avLst/>
          </a:prstGeom>
        </p:spPr>
      </p:pic>
    </p:spTree>
    <p:extLst>
      <p:ext uri="{BB962C8B-B14F-4D97-AF65-F5344CB8AC3E}">
        <p14:creationId xmlns:p14="http://schemas.microsoft.com/office/powerpoint/2010/main" val="2877868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HS Staff Survey results revealed">
            <a:extLst>
              <a:ext uri="{FF2B5EF4-FFF2-40B4-BE49-F238E27FC236}">
                <a16:creationId xmlns:a16="http://schemas.microsoft.com/office/drawing/2014/main" id="{2187B1AA-7614-9EED-48D7-B635664C35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95" b="14335"/>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0C444B-015A-A221-A84F-A030001F5506}"/>
              </a:ext>
            </a:extLst>
          </p:cNvPr>
          <p:cNvSpPr>
            <a:spLocks noGrp="1"/>
          </p:cNvSpPr>
          <p:nvPr>
            <p:ph type="ctrTitle"/>
          </p:nvPr>
        </p:nvSpPr>
        <p:spPr>
          <a:xfrm>
            <a:off x="704088" y="871759"/>
            <a:ext cx="5067300" cy="3497042"/>
          </a:xfrm>
        </p:spPr>
        <p:txBody>
          <a:bodyPr anchor="t">
            <a:normAutofit/>
          </a:bodyPr>
          <a:lstStyle/>
          <a:p>
            <a:pPr>
              <a:lnSpc>
                <a:spcPct val="90000"/>
              </a:lnSpc>
            </a:pPr>
            <a:r>
              <a:rPr lang="en-GB" sz="2200">
                <a:solidFill>
                  <a:srgbClr val="FFFFFF"/>
                </a:solidFill>
              </a:rPr>
              <a:t>What is digital literacy?</a:t>
            </a:r>
            <a:br>
              <a:rPr lang="en-GB" sz="2200">
                <a:solidFill>
                  <a:srgbClr val="FFFFFF"/>
                </a:solidFill>
              </a:rPr>
            </a:br>
            <a:r>
              <a:rPr lang="en-GB" sz="2200">
                <a:solidFill>
                  <a:srgbClr val="FFFFFF"/>
                </a:solidFill>
              </a:rPr>
              <a:t>Ability to confidently use digital tools [Microsoft 365, emails , online systems. Includes skills in communication , record, keeping, and data safety. digital literacy  is a core skill in health and care [nhs digital 2021]</a:t>
            </a:r>
          </a:p>
        </p:txBody>
      </p:sp>
      <p:sp>
        <p:nvSpPr>
          <p:cNvPr id="3" name="Subtitle 2">
            <a:extLst>
              <a:ext uri="{FF2B5EF4-FFF2-40B4-BE49-F238E27FC236}">
                <a16:creationId xmlns:a16="http://schemas.microsoft.com/office/drawing/2014/main" id="{26E20D6E-5E9E-2527-A16F-55634A3332AB}"/>
              </a:ext>
            </a:extLst>
          </p:cNvPr>
          <p:cNvSpPr>
            <a:spLocks noGrp="1"/>
          </p:cNvSpPr>
          <p:nvPr>
            <p:ph type="subTitle" idx="1"/>
          </p:nvPr>
        </p:nvSpPr>
        <p:spPr>
          <a:xfrm>
            <a:off x="704088" y="5157694"/>
            <a:ext cx="5019676" cy="976406"/>
          </a:xfrm>
        </p:spPr>
        <p:txBody>
          <a:bodyPr anchor="t">
            <a:normAutofit/>
          </a:bodyPr>
          <a:lstStyle/>
          <a:p>
            <a:endParaRPr lang="en-GB">
              <a:solidFill>
                <a:srgbClr val="FFFFFF"/>
              </a:solidFill>
            </a:endParaRPr>
          </a:p>
        </p:txBody>
      </p:sp>
    </p:spTree>
    <p:extLst>
      <p:ext uri="{BB962C8B-B14F-4D97-AF65-F5344CB8AC3E}">
        <p14:creationId xmlns:p14="http://schemas.microsoft.com/office/powerpoint/2010/main" val="2608508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DDBB-6692-A578-A908-E2EB7EDC1AAE}"/>
              </a:ext>
            </a:extLst>
          </p:cNvPr>
          <p:cNvSpPr>
            <a:spLocks noGrp="1"/>
          </p:cNvSpPr>
          <p:nvPr>
            <p:ph type="ctrTitle"/>
          </p:nvPr>
        </p:nvSpPr>
        <p:spPr>
          <a:xfrm>
            <a:off x="703400" y="871758"/>
            <a:ext cx="5227171" cy="3871143"/>
          </a:xfrm>
        </p:spPr>
        <p:txBody>
          <a:bodyPr>
            <a:normAutofit/>
          </a:bodyPr>
          <a:lstStyle/>
          <a:p>
            <a:pPr>
              <a:lnSpc>
                <a:spcPct val="90000"/>
              </a:lnSpc>
            </a:pPr>
            <a:r>
              <a:rPr lang="en-GB" sz="3000"/>
              <a:t>Impact on care delivery</a:t>
            </a:r>
            <a:br>
              <a:rPr lang="en-GB" sz="3000"/>
            </a:br>
            <a:r>
              <a:rPr lang="en-GB" sz="3000"/>
              <a:t>staff may delay updating care records. </a:t>
            </a:r>
            <a:r>
              <a:rPr lang="en-GB" sz="3000" err="1"/>
              <a:t>Innacurrate</a:t>
            </a:r>
            <a:r>
              <a:rPr lang="en-GB" sz="3000"/>
              <a:t> records risk to resident safety. More time on paperwork = less time for residents</a:t>
            </a:r>
            <a:br>
              <a:rPr lang="en-GB" sz="3000"/>
            </a:br>
            <a:r>
              <a:rPr lang="en-GB" sz="3000"/>
              <a:t>ref; o conner and Andrews 2018</a:t>
            </a:r>
          </a:p>
        </p:txBody>
      </p:sp>
      <p:sp>
        <p:nvSpPr>
          <p:cNvPr id="3" name="Subtitle 2">
            <a:extLst>
              <a:ext uri="{FF2B5EF4-FFF2-40B4-BE49-F238E27FC236}">
                <a16:creationId xmlns:a16="http://schemas.microsoft.com/office/drawing/2014/main" id="{DEAB7768-7BD1-9774-EA1D-25ABD529E8FC}"/>
              </a:ext>
            </a:extLst>
          </p:cNvPr>
          <p:cNvSpPr>
            <a:spLocks noGrp="1"/>
          </p:cNvSpPr>
          <p:nvPr>
            <p:ph type="subTitle" idx="1"/>
          </p:nvPr>
        </p:nvSpPr>
        <p:spPr>
          <a:xfrm>
            <a:off x="721688" y="4785543"/>
            <a:ext cx="4857857" cy="1005657"/>
          </a:xfrm>
        </p:spPr>
        <p:txBody>
          <a:bodyPr>
            <a:normAutofit/>
          </a:bodyPr>
          <a:lstStyle/>
          <a:p>
            <a:endParaRPr lang="en-GB" dirty="0"/>
          </a:p>
        </p:txBody>
      </p:sp>
      <p:pic>
        <p:nvPicPr>
          <p:cNvPr id="2050" name="Picture 2" descr="Emotional impact of pandemic could lead to exodus of NHS staff">
            <a:extLst>
              <a:ext uri="{FF2B5EF4-FFF2-40B4-BE49-F238E27FC236}">
                <a16:creationId xmlns:a16="http://schemas.microsoft.com/office/drawing/2014/main" id="{B282C3AA-A2AE-CB44-9A3F-865522864D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508" r="36376" b="1"/>
          <a:stretch>
            <a:fillRect/>
          </a:stretch>
        </p:blipFill>
        <p:spPr bwMode="auto">
          <a:xfrm>
            <a:off x="6515100" y="10"/>
            <a:ext cx="56769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74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8A01-BF93-46D1-37A1-9E319A689A46}"/>
              </a:ext>
            </a:extLst>
          </p:cNvPr>
          <p:cNvSpPr>
            <a:spLocks noGrp="1"/>
          </p:cNvSpPr>
          <p:nvPr>
            <p:ph type="title"/>
          </p:nvPr>
        </p:nvSpPr>
        <p:spPr>
          <a:xfrm>
            <a:off x="8652508" y="-241859"/>
            <a:ext cx="2354160" cy="3093858"/>
          </a:xfrm>
        </p:spPr>
        <p:txBody>
          <a:bodyPr anchor="ctr">
            <a:normAutofit/>
          </a:bodyPr>
          <a:lstStyle/>
          <a:p>
            <a:pPr>
              <a:lnSpc>
                <a:spcPct val="90000"/>
              </a:lnSpc>
            </a:pPr>
            <a:r>
              <a:rPr lang="en-GB" sz="2500" b="1" i="0">
                <a:effectLst/>
                <a:latin typeface="UICTFontTextStyleEmphasizedBody"/>
              </a:rPr>
              <a:t> Impact on Communication</a:t>
            </a:r>
            <a:endParaRPr lang="en-GB" sz="2500">
              <a:effectLst/>
              <a:latin typeface=".AppleSystemUIFont"/>
            </a:endParaRPr>
          </a:p>
        </p:txBody>
      </p:sp>
      <p:pic>
        <p:nvPicPr>
          <p:cNvPr id="4" name="Content Placeholder 3">
            <a:extLst>
              <a:ext uri="{FF2B5EF4-FFF2-40B4-BE49-F238E27FC236}">
                <a16:creationId xmlns:a16="http://schemas.microsoft.com/office/drawing/2014/main" id="{E8B5C004-FE52-70F1-E07C-6AD2F9602AAC}"/>
              </a:ext>
            </a:extLst>
          </p:cNvPr>
          <p:cNvPicPr>
            <a:picLocks noChangeAspect="1"/>
          </p:cNvPicPr>
          <p:nvPr/>
        </p:nvPicPr>
        <p:blipFill>
          <a:blip r:embed="rId2">
            <a:extLst>
              <a:ext uri="{28A0092B-C50C-407E-A947-70E740481C1C}">
                <a14:useLocalDpi xmlns:a14="http://schemas.microsoft.com/office/drawing/2010/main" val="0"/>
              </a:ext>
            </a:extLst>
          </a:blip>
          <a:srcRect l="12022" r="9859"/>
          <a:stretch>
            <a:fillRect/>
          </a:stretch>
        </p:blipFill>
        <p:spPr>
          <a:xfrm>
            <a:off x="-1" y="10"/>
            <a:ext cx="8056345" cy="6857990"/>
          </a:xfrm>
          <a:prstGeom prst="rect">
            <a:avLst/>
          </a:prstGeom>
        </p:spPr>
      </p:pic>
      <p:sp>
        <p:nvSpPr>
          <p:cNvPr id="10" name="Content Placeholder 9">
            <a:extLst>
              <a:ext uri="{FF2B5EF4-FFF2-40B4-BE49-F238E27FC236}">
                <a16:creationId xmlns:a16="http://schemas.microsoft.com/office/drawing/2014/main" id="{0989848F-B807-44B7-FB62-249D98C358E5}"/>
              </a:ext>
            </a:extLst>
          </p:cNvPr>
          <p:cNvSpPr>
            <a:spLocks noGrp="1"/>
          </p:cNvSpPr>
          <p:nvPr>
            <p:ph idx="1"/>
          </p:nvPr>
        </p:nvSpPr>
        <p:spPr>
          <a:xfrm>
            <a:off x="8056344" y="2221991"/>
            <a:ext cx="4135656" cy="4635999"/>
          </a:xfrm>
        </p:spPr>
        <p:txBody>
          <a:bodyPr>
            <a:normAutofit lnSpcReduction="10000"/>
          </a:bodyPr>
          <a:lstStyle/>
          <a:p>
            <a:r>
              <a:rPr lang="en-GB" b="1" i="0">
                <a:effectLst/>
                <a:latin typeface="UICTFontTextStyleEmphasizedBody"/>
              </a:rPr>
              <a:t>• Poor use of Teams/Outlook → missed messages.</a:t>
            </a:r>
            <a:endParaRPr lang="en-GB">
              <a:effectLst/>
              <a:latin typeface=".AppleSystemUIFont"/>
            </a:endParaRPr>
          </a:p>
          <a:p>
            <a:r>
              <a:rPr lang="en-GB" b="1" i="0">
                <a:effectLst/>
                <a:latin typeface="UICTFontTextStyleEmphasizedBody"/>
              </a:rPr>
              <a:t>• Reliance on paper notes → duplication and errors.</a:t>
            </a:r>
            <a:endParaRPr lang="en-GB">
              <a:effectLst/>
              <a:latin typeface=".AppleSystemUIFont"/>
            </a:endParaRPr>
          </a:p>
          <a:p>
            <a:r>
              <a:rPr lang="en-GB" b="1" i="0">
                <a:effectLst/>
                <a:latin typeface="UICTFontTextStyleEmphasizedBody"/>
              </a:rPr>
              <a:t>• Miscommunication affects quality of care.</a:t>
            </a:r>
            <a:endParaRPr lang="en-GB">
              <a:effectLst/>
              <a:latin typeface=".AppleSystemUIFont"/>
            </a:endParaRPr>
          </a:p>
          <a:p>
            <a:br>
              <a:rPr lang="en-GB">
                <a:effectLst/>
                <a:latin typeface=".AppleSystemUIFont"/>
              </a:rPr>
            </a:br>
            <a:endParaRPr lang="en-GB">
              <a:effectLst/>
              <a:latin typeface=".AppleSystemUIFont"/>
            </a:endParaRPr>
          </a:p>
          <a:p>
            <a:r>
              <a:rPr lang="en-GB" b="1" i="1">
                <a:effectLst/>
                <a:latin typeface="UICTFontTextStyleEmphasizedItalicBody"/>
              </a:rPr>
              <a:t>(Ref: NHS Digital, 2021)</a:t>
            </a:r>
            <a:endParaRPr lang="en-GB">
              <a:effectLst/>
              <a:latin typeface=".AppleSystemUIFont"/>
            </a:endParaRPr>
          </a:p>
        </p:txBody>
      </p:sp>
    </p:spTree>
    <p:extLst>
      <p:ext uri="{BB962C8B-B14F-4D97-AF65-F5344CB8AC3E}">
        <p14:creationId xmlns:p14="http://schemas.microsoft.com/office/powerpoint/2010/main" val="28600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5763F-EC43-CC32-CD60-3C1B0079A60B}"/>
              </a:ext>
            </a:extLst>
          </p:cNvPr>
          <p:cNvSpPr>
            <a:spLocks noGrp="1"/>
          </p:cNvSpPr>
          <p:nvPr>
            <p:ph type="title"/>
          </p:nvPr>
        </p:nvSpPr>
        <p:spPr>
          <a:xfrm>
            <a:off x="704088" y="914400"/>
            <a:ext cx="5195889" cy="1316736"/>
          </a:xfrm>
        </p:spPr>
        <p:txBody>
          <a:bodyPr>
            <a:normAutofit/>
          </a:bodyPr>
          <a:lstStyle/>
          <a:p>
            <a:r>
              <a:rPr lang="en-GB" b="1" i="0">
                <a:effectLst/>
                <a:latin typeface="UICTFontTextStyleEmphasizedBody"/>
              </a:rPr>
              <a:t> Impact on Teamwork</a:t>
            </a:r>
            <a:endParaRPr lang="en-GB">
              <a:effectLst/>
              <a:latin typeface=".AppleSystemUIFont"/>
            </a:endParaRPr>
          </a:p>
        </p:txBody>
      </p:sp>
      <p:sp>
        <p:nvSpPr>
          <p:cNvPr id="3" name="Content Placeholder 2">
            <a:extLst>
              <a:ext uri="{FF2B5EF4-FFF2-40B4-BE49-F238E27FC236}">
                <a16:creationId xmlns:a16="http://schemas.microsoft.com/office/drawing/2014/main" id="{9315A43C-1F74-814C-06C9-9311A19048A4}"/>
              </a:ext>
            </a:extLst>
          </p:cNvPr>
          <p:cNvSpPr>
            <a:spLocks noGrp="1"/>
          </p:cNvSpPr>
          <p:nvPr>
            <p:ph idx="1"/>
          </p:nvPr>
        </p:nvSpPr>
        <p:spPr>
          <a:xfrm>
            <a:off x="704088" y="2231136"/>
            <a:ext cx="5195889" cy="3931920"/>
          </a:xfrm>
        </p:spPr>
        <p:txBody>
          <a:bodyPr>
            <a:normAutofit lnSpcReduction="10000"/>
          </a:bodyPr>
          <a:lstStyle/>
          <a:p>
            <a:r>
              <a:rPr lang="en-GB" b="1" i="0">
                <a:effectLst/>
                <a:latin typeface="UICTFontTextStyleEmphasizedBody"/>
              </a:rPr>
              <a:t>• Unequal workload: tech-confident staff carry more tasks.</a:t>
            </a:r>
            <a:endParaRPr lang="en-GB">
              <a:effectLst/>
              <a:latin typeface=".AppleSystemUIFont"/>
            </a:endParaRPr>
          </a:p>
          <a:p>
            <a:r>
              <a:rPr lang="en-GB" b="1" i="0">
                <a:effectLst/>
                <a:latin typeface="UICTFontTextStyleEmphasizedBody"/>
              </a:rPr>
              <a:t>• Creates frustration and stress among colleagues.</a:t>
            </a:r>
            <a:endParaRPr lang="en-GB">
              <a:effectLst/>
              <a:latin typeface=".AppleSystemUIFont"/>
            </a:endParaRPr>
          </a:p>
          <a:p>
            <a:r>
              <a:rPr lang="en-GB" b="1" i="0">
                <a:effectLst/>
                <a:latin typeface="UICTFontTextStyleEmphasizedBody"/>
              </a:rPr>
              <a:t>• Weakens collaboration and staff morale.</a:t>
            </a:r>
            <a:endParaRPr lang="en-GB">
              <a:effectLst/>
              <a:latin typeface=".AppleSystemUIFont"/>
            </a:endParaRPr>
          </a:p>
          <a:p>
            <a:br>
              <a:rPr lang="en-GB">
                <a:effectLst/>
                <a:latin typeface=".AppleSystemUIFont"/>
              </a:rPr>
            </a:br>
            <a:endParaRPr lang="en-GB">
              <a:effectLst/>
              <a:latin typeface=".AppleSystemUIFont"/>
            </a:endParaRPr>
          </a:p>
          <a:p>
            <a:r>
              <a:rPr lang="en-GB" b="1" i="1">
                <a:effectLst/>
                <a:latin typeface="UICTFontTextStyleEmphasizedItalicBody"/>
              </a:rPr>
              <a:t>(Ref: Topol Review, 2019)</a:t>
            </a:r>
            <a:endParaRPr lang="en-GB">
              <a:effectLst/>
              <a:latin typeface=".AppleSystemUIFont"/>
            </a:endParaRPr>
          </a:p>
        </p:txBody>
      </p:sp>
      <p:pic>
        <p:nvPicPr>
          <p:cNvPr id="4" name="Picture 3">
            <a:extLst>
              <a:ext uri="{FF2B5EF4-FFF2-40B4-BE49-F238E27FC236}">
                <a16:creationId xmlns:a16="http://schemas.microsoft.com/office/drawing/2014/main" id="{3B650C0D-9501-1697-4414-975FB8C1949F}"/>
              </a:ext>
            </a:extLst>
          </p:cNvPr>
          <p:cNvPicPr>
            <a:picLocks noChangeAspect="1"/>
          </p:cNvPicPr>
          <p:nvPr/>
        </p:nvPicPr>
        <p:blipFill>
          <a:blip r:embed="rId2">
            <a:extLst>
              <a:ext uri="{28A0092B-C50C-407E-A947-70E740481C1C}">
                <a14:useLocalDpi xmlns:a14="http://schemas.microsoft.com/office/drawing/2010/main" val="0"/>
              </a:ext>
            </a:extLst>
          </a:blip>
          <a:srcRect l="23154" r="14782" b="-2"/>
          <a:stretch>
            <a:fillRect/>
          </a:stretch>
        </p:blipFill>
        <p:spPr>
          <a:xfrm>
            <a:off x="6420752" y="-1"/>
            <a:ext cx="5771248" cy="6857999"/>
          </a:xfrm>
          <a:prstGeom prst="rect">
            <a:avLst/>
          </a:prstGeom>
        </p:spPr>
      </p:pic>
    </p:spTree>
    <p:extLst>
      <p:ext uri="{BB962C8B-B14F-4D97-AF65-F5344CB8AC3E}">
        <p14:creationId xmlns:p14="http://schemas.microsoft.com/office/powerpoint/2010/main" val="1224963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240F4-ADFD-6566-1EA0-8BFA045F8E0B}"/>
              </a:ext>
            </a:extLst>
          </p:cNvPr>
          <p:cNvSpPr>
            <a:spLocks noGrp="1"/>
          </p:cNvSpPr>
          <p:nvPr>
            <p:ph type="title"/>
          </p:nvPr>
        </p:nvSpPr>
        <p:spPr>
          <a:xfrm>
            <a:off x="6696186" y="909637"/>
            <a:ext cx="4800600" cy="1307592"/>
          </a:xfrm>
        </p:spPr>
        <p:txBody>
          <a:bodyPr>
            <a:normAutofit/>
          </a:bodyPr>
          <a:lstStyle/>
          <a:p>
            <a:pPr>
              <a:lnSpc>
                <a:spcPct val="90000"/>
              </a:lnSpc>
            </a:pPr>
            <a:r>
              <a:rPr lang="en-GB" b="1" i="0">
                <a:effectLst/>
                <a:latin typeface="UICTFontTextStyleEmphasizedBody"/>
              </a:rPr>
              <a:t>Wider Consequences</a:t>
            </a:r>
            <a:endParaRPr lang="en-GB">
              <a:effectLst/>
              <a:latin typeface=".AppleSystemUIFont"/>
            </a:endParaRPr>
          </a:p>
        </p:txBody>
      </p:sp>
      <p:pic>
        <p:nvPicPr>
          <p:cNvPr id="6" name="Picture 5">
            <a:extLst>
              <a:ext uri="{FF2B5EF4-FFF2-40B4-BE49-F238E27FC236}">
                <a16:creationId xmlns:a16="http://schemas.microsoft.com/office/drawing/2014/main" id="{67E2F1FF-1798-856F-C111-D2372A80FC38}"/>
              </a:ext>
            </a:extLst>
          </p:cNvPr>
          <p:cNvPicPr>
            <a:picLocks noChangeAspect="1"/>
          </p:cNvPicPr>
          <p:nvPr/>
        </p:nvPicPr>
        <p:blipFill>
          <a:blip r:embed="rId2">
            <a:extLst>
              <a:ext uri="{28A0092B-C50C-407E-A947-70E740481C1C}">
                <a14:useLocalDpi xmlns:a14="http://schemas.microsoft.com/office/drawing/2010/main" val="0"/>
              </a:ext>
            </a:extLst>
          </a:blip>
          <a:srcRect l="30143" r="12791" b="1"/>
          <a:stretch>
            <a:fillRect/>
          </a:stretch>
        </p:blipFill>
        <p:spPr>
          <a:xfrm>
            <a:off x="20" y="10"/>
            <a:ext cx="6044164" cy="6857990"/>
          </a:xfrm>
          <a:prstGeom prst="rect">
            <a:avLst/>
          </a:prstGeom>
        </p:spPr>
      </p:pic>
      <p:sp>
        <p:nvSpPr>
          <p:cNvPr id="5" name="Content Placeholder 4">
            <a:extLst>
              <a:ext uri="{FF2B5EF4-FFF2-40B4-BE49-F238E27FC236}">
                <a16:creationId xmlns:a16="http://schemas.microsoft.com/office/drawing/2014/main" id="{18E22837-3443-94D5-5A54-ABC9BC26CFBF}"/>
              </a:ext>
            </a:extLst>
          </p:cNvPr>
          <p:cNvSpPr>
            <a:spLocks noGrp="1"/>
          </p:cNvSpPr>
          <p:nvPr>
            <p:ph idx="1"/>
          </p:nvPr>
        </p:nvSpPr>
        <p:spPr>
          <a:xfrm>
            <a:off x="6696186" y="2221992"/>
            <a:ext cx="4800600" cy="3739896"/>
          </a:xfrm>
        </p:spPr>
        <p:txBody>
          <a:bodyPr>
            <a:normAutofit fontScale="92500" lnSpcReduction="20000"/>
          </a:bodyPr>
          <a:lstStyle/>
          <a:p>
            <a:r>
              <a:rPr lang="en-GB" b="1" i="0">
                <a:effectLst/>
                <a:latin typeface="UICTFontTextStyleEmphasizedBody"/>
              </a:rPr>
              <a:t>• Slower adoption of digital innovation.</a:t>
            </a:r>
            <a:endParaRPr lang="en-GB">
              <a:effectLst/>
              <a:latin typeface=".AppleSystemUIFont"/>
            </a:endParaRPr>
          </a:p>
          <a:p>
            <a:r>
              <a:rPr lang="en-GB" b="1" i="0">
                <a:effectLst/>
                <a:latin typeface="UICTFontTextStyleEmphasizedBody"/>
              </a:rPr>
              <a:t>• Reduced efficiency → higher costs.</a:t>
            </a:r>
            <a:endParaRPr lang="en-GB">
              <a:effectLst/>
              <a:latin typeface=".AppleSystemUIFont"/>
            </a:endParaRPr>
          </a:p>
          <a:p>
            <a:r>
              <a:rPr lang="en-GB" b="1" i="0">
                <a:effectLst/>
                <a:latin typeface="UICTFontTextStyleEmphasizedBody"/>
              </a:rPr>
              <a:t>• Risk of not meeting legal requirements (e.g., GDPR, accurate documentation).</a:t>
            </a:r>
            <a:endParaRPr lang="en-GB">
              <a:effectLst/>
              <a:latin typeface=".AppleSystemUIFont"/>
            </a:endParaRPr>
          </a:p>
          <a:p>
            <a:br>
              <a:rPr lang="en-GB">
                <a:effectLst/>
                <a:latin typeface=".AppleSystemUIFont"/>
              </a:rPr>
            </a:br>
            <a:endParaRPr lang="en-GB">
              <a:effectLst/>
              <a:latin typeface=".AppleSystemUIFont"/>
            </a:endParaRPr>
          </a:p>
          <a:p>
            <a:r>
              <a:rPr lang="en-GB" b="1" i="1">
                <a:effectLst/>
                <a:latin typeface="UICTFontTextStyleEmphasizedItalicBody"/>
              </a:rPr>
              <a:t>(Ref: Information Commissioner’s Office, 2020)</a:t>
            </a:r>
            <a:endParaRPr lang="en-GB">
              <a:effectLst/>
              <a:latin typeface=".AppleSystemUIFont"/>
            </a:endParaRPr>
          </a:p>
        </p:txBody>
      </p:sp>
    </p:spTree>
    <p:extLst>
      <p:ext uri="{BB962C8B-B14F-4D97-AF65-F5344CB8AC3E}">
        <p14:creationId xmlns:p14="http://schemas.microsoft.com/office/powerpoint/2010/main" val="677680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A54D2-C3DB-B10F-174F-B798DF767599}"/>
              </a:ext>
            </a:extLst>
          </p:cNvPr>
          <p:cNvSpPr>
            <a:spLocks noGrp="1"/>
          </p:cNvSpPr>
          <p:nvPr>
            <p:ph type="title"/>
          </p:nvPr>
        </p:nvSpPr>
        <p:spPr>
          <a:xfrm>
            <a:off x="4771789" y="909637"/>
            <a:ext cx="6714698" cy="1316736"/>
          </a:xfrm>
        </p:spPr>
        <p:txBody>
          <a:bodyPr>
            <a:normAutofit/>
          </a:bodyPr>
          <a:lstStyle/>
          <a:p>
            <a:r>
              <a:rPr lang="en-GB" b="1" i="0">
                <a:effectLst/>
                <a:latin typeface="UICTFontTextStyleEmphasizedBody"/>
              </a:rPr>
              <a:t>Benefits of Improving Digital Skills</a:t>
            </a:r>
            <a:endParaRPr lang="en-GB">
              <a:effectLst/>
              <a:latin typeface=".AppleSystemUIFont"/>
            </a:endParaRPr>
          </a:p>
        </p:txBody>
      </p:sp>
      <p:pic>
        <p:nvPicPr>
          <p:cNvPr id="4" name="Picture 3">
            <a:extLst>
              <a:ext uri="{FF2B5EF4-FFF2-40B4-BE49-F238E27FC236}">
                <a16:creationId xmlns:a16="http://schemas.microsoft.com/office/drawing/2014/main" id="{7A590543-1A16-3D97-1742-5F1529ADDAAE}"/>
              </a:ext>
            </a:extLst>
          </p:cNvPr>
          <p:cNvPicPr>
            <a:picLocks noChangeAspect="1"/>
          </p:cNvPicPr>
          <p:nvPr/>
        </p:nvPicPr>
        <p:blipFill>
          <a:blip r:embed="rId2">
            <a:extLst>
              <a:ext uri="{28A0092B-C50C-407E-A947-70E740481C1C}">
                <a14:useLocalDpi xmlns:a14="http://schemas.microsoft.com/office/drawing/2010/main" val="0"/>
              </a:ext>
            </a:extLst>
          </a:blip>
          <a:srcRect l="11378" r="5133" b="3"/>
          <a:stretch>
            <a:fillRect/>
          </a:stretch>
        </p:blipFill>
        <p:spPr>
          <a:xfrm>
            <a:off x="20" y="2"/>
            <a:ext cx="4046541" cy="3428998"/>
          </a:xfrm>
          <a:prstGeom prst="rect">
            <a:avLst/>
          </a:prstGeom>
        </p:spPr>
      </p:pic>
      <p:sp>
        <p:nvSpPr>
          <p:cNvPr id="3" name="Content Placeholder 2">
            <a:extLst>
              <a:ext uri="{FF2B5EF4-FFF2-40B4-BE49-F238E27FC236}">
                <a16:creationId xmlns:a16="http://schemas.microsoft.com/office/drawing/2014/main" id="{1058CAB0-FF09-1724-26AF-913400639A4E}"/>
              </a:ext>
            </a:extLst>
          </p:cNvPr>
          <p:cNvSpPr>
            <a:spLocks noGrp="1"/>
          </p:cNvSpPr>
          <p:nvPr>
            <p:ph idx="1"/>
          </p:nvPr>
        </p:nvSpPr>
        <p:spPr>
          <a:xfrm>
            <a:off x="4771788" y="2226374"/>
            <a:ext cx="6714698" cy="3603210"/>
          </a:xfrm>
        </p:spPr>
        <p:txBody>
          <a:bodyPr>
            <a:normAutofit/>
          </a:bodyPr>
          <a:lstStyle/>
          <a:p>
            <a:r>
              <a:rPr lang="en-GB" b="1" i="0">
                <a:effectLst/>
                <a:latin typeface="UICTFontTextStyleEmphasizedBody"/>
              </a:rPr>
              <a:t>Faster, safer information sharing.</a:t>
            </a:r>
            <a:endParaRPr lang="en-GB">
              <a:effectLst/>
              <a:latin typeface=".AppleSystemUIFont"/>
            </a:endParaRPr>
          </a:p>
          <a:p>
            <a:r>
              <a:rPr lang="en-GB" b="1" i="0">
                <a:effectLst/>
                <a:latin typeface="UICTFontTextStyleEmphasizedBody"/>
              </a:rPr>
              <a:t>• More accurate care plans and records.</a:t>
            </a:r>
            <a:endParaRPr lang="en-GB">
              <a:effectLst/>
              <a:latin typeface=".AppleSystemUIFont"/>
            </a:endParaRPr>
          </a:p>
          <a:p>
            <a:r>
              <a:rPr lang="en-GB" b="1" i="0">
                <a:effectLst/>
                <a:latin typeface="UICTFontTextStyleEmphasizedBody"/>
              </a:rPr>
              <a:t>• Increased staff confidence and teamwork.</a:t>
            </a:r>
            <a:endParaRPr lang="en-GB">
              <a:effectLst/>
              <a:latin typeface=".AppleSystemUIFont"/>
            </a:endParaRPr>
          </a:p>
          <a:p>
            <a:r>
              <a:rPr lang="en-GB" b="1" i="0">
                <a:effectLst/>
                <a:latin typeface="UICTFontTextStyleEmphasizedBody"/>
              </a:rPr>
              <a:t>• Better compliance with data protection laws.</a:t>
            </a:r>
            <a:endParaRPr lang="en-GB">
              <a:effectLst/>
              <a:latin typeface=".AppleSystemUIFont"/>
            </a:endParaRPr>
          </a:p>
        </p:txBody>
      </p:sp>
    </p:spTree>
    <p:extLst>
      <p:ext uri="{BB962C8B-B14F-4D97-AF65-F5344CB8AC3E}">
        <p14:creationId xmlns:p14="http://schemas.microsoft.com/office/powerpoint/2010/main" val="4103702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9E9DD1-27C2-D19A-5353-9B5E1FF07C81}"/>
              </a:ext>
            </a:extLst>
          </p:cNvPr>
          <p:cNvSpPr>
            <a:spLocks noGrp="1"/>
          </p:cNvSpPr>
          <p:nvPr>
            <p:ph type="title"/>
          </p:nvPr>
        </p:nvSpPr>
        <p:spPr>
          <a:xfrm>
            <a:off x="6696186" y="909637"/>
            <a:ext cx="4800600" cy="1307592"/>
          </a:xfrm>
          <a:prstGeom prst="rect">
            <a:avLst/>
          </a:prstGeom>
        </p:spPr>
        <p:txBody>
          <a:bodyPr vert="horz" lIns="91440" tIns="45720" rIns="91440" bIns="45720" rtlCol="0">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r>
              <a:rPr lang="en-GB" b="1" i="0">
                <a:effectLst/>
                <a:latin typeface="UICTFontTextStyleEmphasizedBody"/>
              </a:rPr>
              <a:t>Conclusion</a:t>
            </a:r>
            <a:endParaRPr lang="en-GB">
              <a:effectLst/>
              <a:latin typeface=".AppleSystemUIFont"/>
            </a:endParaRPr>
          </a:p>
        </p:txBody>
      </p:sp>
      <p:pic>
        <p:nvPicPr>
          <p:cNvPr id="10" name="Picture 9">
            <a:extLst>
              <a:ext uri="{FF2B5EF4-FFF2-40B4-BE49-F238E27FC236}">
                <a16:creationId xmlns:a16="http://schemas.microsoft.com/office/drawing/2014/main" id="{CCED26F5-9112-2F83-088C-39D95631256C}"/>
              </a:ext>
            </a:extLst>
          </p:cNvPr>
          <p:cNvPicPr>
            <a:picLocks noChangeAspect="1"/>
          </p:cNvPicPr>
          <p:nvPr/>
        </p:nvPicPr>
        <p:blipFill>
          <a:blip r:embed="rId2">
            <a:extLst>
              <a:ext uri="{28A0092B-C50C-407E-A947-70E740481C1C}">
                <a14:useLocalDpi xmlns:a14="http://schemas.microsoft.com/office/drawing/2010/main" val="0"/>
              </a:ext>
            </a:extLst>
          </a:blip>
          <a:srcRect l="20946" r="31243" b="1"/>
          <a:stretch>
            <a:fillRect/>
          </a:stretch>
        </p:blipFill>
        <p:spPr>
          <a:xfrm>
            <a:off x="20" y="10"/>
            <a:ext cx="6044164" cy="6857990"/>
          </a:xfrm>
          <a:prstGeom prst="rect">
            <a:avLst/>
          </a:prstGeom>
        </p:spPr>
      </p:pic>
      <p:sp>
        <p:nvSpPr>
          <p:cNvPr id="3" name="Content Placeholder 2">
            <a:extLst>
              <a:ext uri="{FF2B5EF4-FFF2-40B4-BE49-F238E27FC236}">
                <a16:creationId xmlns:a16="http://schemas.microsoft.com/office/drawing/2014/main" id="{663EF840-8CC0-F46A-D346-CB978A8FB9AF}"/>
              </a:ext>
            </a:extLst>
          </p:cNvPr>
          <p:cNvSpPr>
            <a:spLocks noGrp="1"/>
          </p:cNvSpPr>
          <p:nvPr>
            <p:ph idx="1"/>
          </p:nvPr>
        </p:nvSpPr>
        <p:spPr>
          <a:xfrm>
            <a:off x="6696186" y="2221992"/>
            <a:ext cx="4800600" cy="3739896"/>
          </a:xfrm>
        </p:spPr>
        <p:txBody>
          <a:bodyPr>
            <a:normAutofit lnSpcReduction="10000"/>
          </a:bodyPr>
          <a:lstStyle/>
          <a:p>
            <a:r>
              <a:rPr lang="en-GB" b="1" i="0">
                <a:effectLst/>
                <a:latin typeface="UICTFontTextStyleEmphasizedBody"/>
              </a:rPr>
              <a:t>Limited digital skills cause delays, errors, and stress in care settings.</a:t>
            </a:r>
            <a:endParaRPr lang="en-GB">
              <a:effectLst/>
              <a:latin typeface=".AppleSystemUIFont"/>
            </a:endParaRPr>
          </a:p>
          <a:p>
            <a:r>
              <a:rPr lang="en-GB" b="1" i="0">
                <a:effectLst/>
                <a:latin typeface="UICTFontTextStyleEmphasizedBody"/>
              </a:rPr>
              <a:t>• Impacts care delivery, communication, and teamwork.</a:t>
            </a:r>
            <a:endParaRPr lang="en-GB">
              <a:effectLst/>
              <a:latin typeface=".AppleSystemUIFont"/>
            </a:endParaRPr>
          </a:p>
          <a:p>
            <a:r>
              <a:rPr lang="en-GB" b="1" i="0">
                <a:effectLst/>
                <a:latin typeface="UICTFontTextStyleEmphasizedBody"/>
              </a:rPr>
              <a:t>• Improving digital literacy = better care, safer systems, and stronger teamwork.</a:t>
            </a:r>
            <a:endParaRPr lang="en-GB">
              <a:effectLst/>
              <a:latin typeface=".AppleSystemUIFont"/>
            </a:endParaRPr>
          </a:p>
        </p:txBody>
      </p:sp>
    </p:spTree>
    <p:extLst>
      <p:ext uri="{BB962C8B-B14F-4D97-AF65-F5344CB8AC3E}">
        <p14:creationId xmlns:p14="http://schemas.microsoft.com/office/powerpoint/2010/main" val="3010706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8780F8-D223-05A0-327B-97630FD2410C}"/>
              </a:ext>
            </a:extLst>
          </p:cNvPr>
          <p:cNvSpPr>
            <a:spLocks noGrp="1"/>
          </p:cNvSpPr>
          <p:nvPr>
            <p:ph idx="1"/>
          </p:nvPr>
        </p:nvSpPr>
        <p:spPr/>
        <p:txBody>
          <a:bodyPr>
            <a:normAutofit fontScale="92500"/>
          </a:bodyPr>
          <a:lstStyle/>
          <a:p>
            <a:r>
              <a:rPr lang="en-GB" b="1" i="0">
                <a:effectLst/>
                <a:latin typeface="UICTFontTextStyleEmphasizedBody"/>
              </a:rPr>
              <a:t>References</a:t>
            </a:r>
            <a:endParaRPr lang="en-GB">
              <a:effectLst/>
              <a:latin typeface=".AppleSystemUIFont"/>
            </a:endParaRPr>
          </a:p>
          <a:p>
            <a:r>
              <a:rPr lang="en-GB" b="0" i="0">
                <a:effectLst/>
                <a:latin typeface="UICTFontTextStyleBody"/>
              </a:rPr>
              <a:t>1. O’Connor, S. &amp; Andrews, T. (2018). </a:t>
            </a:r>
            <a:r>
              <a:rPr lang="en-GB" b="1" i="1">
                <a:effectLst/>
                <a:latin typeface="UICTFontTextStyleEmphasizedItalicBody"/>
              </a:rPr>
              <a:t>Digital literacy in healthcare: barriers and opportunities.</a:t>
            </a:r>
            <a:r>
              <a:rPr lang="en-GB" b="1" i="0">
                <a:effectLst/>
                <a:latin typeface="UICTFontTextStyleEmphasizedBody"/>
              </a:rPr>
              <a:t> Journal of Medical Internet Research, 20(3), e103.</a:t>
            </a:r>
            <a:endParaRPr lang="en-GB">
              <a:effectLst/>
              <a:latin typeface=".AppleSystemUIFont"/>
            </a:endParaRPr>
          </a:p>
          <a:p>
            <a:r>
              <a:rPr lang="en-GB" b="0" i="0">
                <a:effectLst/>
                <a:latin typeface="UICTFontTextStyleBody"/>
              </a:rPr>
              <a:t>2. NHS Digital (2021). </a:t>
            </a:r>
            <a:r>
              <a:rPr lang="en-GB" b="1" i="1">
                <a:effectLst/>
                <a:latin typeface="UICTFontTextStyleEmphasizedItalicBody"/>
              </a:rPr>
              <a:t>Digitising Social Care: Improving Services</a:t>
            </a:r>
            <a:r>
              <a:rPr lang="en-GB" b="1" i="0">
                <a:effectLst/>
                <a:latin typeface="UICTFontTextStyleEmphasizedBody"/>
              </a:rPr>
              <a:t>. NHS England.</a:t>
            </a:r>
            <a:endParaRPr lang="en-GB">
              <a:effectLst/>
              <a:latin typeface=".AppleSystemUIFont"/>
            </a:endParaRPr>
          </a:p>
          <a:p>
            <a:r>
              <a:rPr lang="en-GB" b="0" i="0">
                <a:effectLst/>
                <a:latin typeface="UICTFontTextStyleBody"/>
              </a:rPr>
              <a:t>3. Topol, E. (2019). </a:t>
            </a:r>
            <a:r>
              <a:rPr lang="en-GB" b="1" i="1">
                <a:effectLst/>
                <a:latin typeface="UICTFontTextStyleEmphasizedItalicBody"/>
              </a:rPr>
              <a:t>The Topol Review: Preparing the healthcare workforce to deliver the digital future</a:t>
            </a:r>
            <a:r>
              <a:rPr lang="en-GB" b="1" i="0">
                <a:effectLst/>
                <a:latin typeface="UICTFontTextStyleEmphasizedBody"/>
              </a:rPr>
              <a:t>. NHS Health Education England.</a:t>
            </a:r>
            <a:endParaRPr lang="en-GB">
              <a:effectLst/>
              <a:latin typeface=".AppleSystemUIFont"/>
            </a:endParaRPr>
          </a:p>
          <a:p>
            <a:r>
              <a:rPr lang="en-GB" b="0" i="0">
                <a:effectLst/>
                <a:latin typeface="UICTFontTextStyleBody"/>
              </a:rPr>
              <a:t>4. Information Commissioner’s Office (ICO) (2020). </a:t>
            </a:r>
            <a:r>
              <a:rPr lang="en-GB" b="1" i="1">
                <a:effectLst/>
                <a:latin typeface="UICTFontTextStyleEmphasizedItalicBody"/>
              </a:rPr>
              <a:t>Guide to GDPR in Health and Social Care</a:t>
            </a:r>
            <a:r>
              <a:rPr lang="en-GB" b="1" i="0">
                <a:effectLst/>
                <a:latin typeface="UICTFontTextStyleEmphasizedBody"/>
              </a:rPr>
              <a:t>. ICO.</a:t>
            </a:r>
            <a:endParaRPr lang="en-GB">
              <a:effectLst/>
              <a:latin typeface=".AppleSystemUIFont"/>
            </a:endParaRPr>
          </a:p>
        </p:txBody>
      </p:sp>
    </p:spTree>
    <p:extLst>
      <p:ext uri="{BB962C8B-B14F-4D97-AF65-F5344CB8AC3E}">
        <p14:creationId xmlns:p14="http://schemas.microsoft.com/office/powerpoint/2010/main" val="37572345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cca356b96c88f7739fd446d38c6a25c">
  <xsd:schema xmlns:xsd="http://www.w3.org/2001/XMLSchema" xmlns:xs="http://www.w3.org/2001/XMLSchema" xmlns:p="http://schemas.microsoft.com/office/2006/metadata/properties" xmlns:ns3="3ef5847a-e696-4fee-a2c0-6c3f87568321" targetNamespace="http://schemas.microsoft.com/office/2006/metadata/properties" ma:root="true" ma:fieldsID="3bd4386ee029c8d1bbac206eff4fdd9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961792-779F-41D2-B713-8163ABC9A297}">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2.xml><?xml version="1.0" encoding="utf-8"?>
<ds:datastoreItem xmlns:ds="http://schemas.openxmlformats.org/officeDocument/2006/customXml" ds:itemID="{2650A440-49C0-4377-A117-AE4D0C1A614D}">
  <ds:schemaRefs>
    <ds:schemaRef ds:uri="http://schemas.microsoft.com/sharepoint/v3/contenttype/forms"/>
  </ds:schemaRefs>
</ds:datastoreItem>
</file>

<file path=customXml/itemProps3.xml><?xml version="1.0" encoding="utf-8"?>
<ds:datastoreItem xmlns:ds="http://schemas.openxmlformats.org/officeDocument/2006/customXml" ds:itemID="{4BEED5C5-20C6-4B8D-BAFC-736D04CC8334}">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791</TotalTime>
  <Words>849</Words>
  <Application>Microsoft Office PowerPoint</Application>
  <PresentationFormat>Widescreen</PresentationFormat>
  <Paragraphs>65</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2013 - 2022 Theme</vt:lpstr>
      <vt:lpstr>THE BENFITS OF ONEDRIVE AT SUNRISE RESIDENTAIL CARE HOME</vt:lpstr>
      <vt:lpstr>                                 Introduction</vt:lpstr>
      <vt:lpstr>MICROSOFT ONEDRIVE</vt:lpstr>
      <vt:lpstr>NEGATIVE IMPACTS AND RISIKS ON STAFF USING  ONEDRIVE </vt:lpstr>
      <vt:lpstr>Conclusion </vt:lpstr>
      <vt:lpstr>PowerPoint Presentation</vt:lpstr>
      <vt:lpstr>The impact of limited digital skills in sunrise residential care home Humera 13.10.25 </vt:lpstr>
      <vt:lpstr>Introduction  digital tools are essential in modern health and social care. Staff at sunrise have access to  Microsoft 365 but lack confidence  focus; how limited digital skills affect care delivery, communication and teamwork</vt:lpstr>
      <vt:lpstr>What is digital literacy? Ability to confidently use digital tools [Microsoft 365, emails , online systems. Includes skills in communication , record, keeping, and data safety. digital literacy  is a core skill in health and care [nhs digital 2021]</vt:lpstr>
      <vt:lpstr>Impact on care delivery staff may delay updating care records. Innacurrate records risk to resident safety. More time on paperwork = less time for residents ref; o conner and Andrews 2018</vt:lpstr>
      <vt:lpstr> Impact on Communication</vt:lpstr>
      <vt:lpstr> Impact on Teamwork</vt:lpstr>
      <vt:lpstr>Wider Consequences</vt:lpstr>
      <vt:lpstr>Benefits of Improving Digital Skills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BENFITS OF ONEDRIVE AT SUNRISE RESIDENTAIL CARE HOME</dc:title>
  <dc:creator>Nazia Begum (2506373)</dc:creator>
  <cp:lastModifiedBy>Humera Ibrar (2512326)</cp:lastModifiedBy>
  <cp:revision>5</cp:revision>
  <dcterms:created xsi:type="dcterms:W3CDTF">2025-10-09T15:11:46Z</dcterms:created>
  <dcterms:modified xsi:type="dcterms:W3CDTF">2025-10-12T20:38:47Z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