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1"/>
  </p:sldMasterIdLst>
  <p:notesMasterIdLst>
    <p:notesMasterId r:id="rId91"/>
  </p:notesMasterIdLst>
  <p:sldIdLst>
    <p:sldId id="256" r:id="rId2"/>
    <p:sldId id="426" r:id="rId3"/>
    <p:sldId id="427" r:id="rId4"/>
    <p:sldId id="444" r:id="rId5"/>
    <p:sldId id="277" r:id="rId6"/>
    <p:sldId id="445" r:id="rId7"/>
    <p:sldId id="446" r:id="rId8"/>
    <p:sldId id="447" r:id="rId9"/>
    <p:sldId id="376" r:id="rId10"/>
    <p:sldId id="448" r:id="rId11"/>
    <p:sldId id="282" r:id="rId12"/>
    <p:sldId id="440" r:id="rId13"/>
    <p:sldId id="428" r:id="rId14"/>
    <p:sldId id="429" r:id="rId15"/>
    <p:sldId id="430" r:id="rId16"/>
    <p:sldId id="431" r:id="rId17"/>
    <p:sldId id="432" r:id="rId18"/>
    <p:sldId id="433" r:id="rId19"/>
    <p:sldId id="434" r:id="rId20"/>
    <p:sldId id="435" r:id="rId21"/>
    <p:sldId id="436" r:id="rId22"/>
    <p:sldId id="437" r:id="rId23"/>
    <p:sldId id="259" r:id="rId24"/>
    <p:sldId id="425" r:id="rId25"/>
    <p:sldId id="409" r:id="rId26"/>
    <p:sldId id="422" r:id="rId27"/>
    <p:sldId id="421" r:id="rId28"/>
    <p:sldId id="284" r:id="rId29"/>
    <p:sldId id="418" r:id="rId30"/>
    <p:sldId id="404" r:id="rId31"/>
    <p:sldId id="441" r:id="rId32"/>
    <p:sldId id="442" r:id="rId33"/>
    <p:sldId id="443" r:id="rId34"/>
    <p:sldId id="394" r:id="rId35"/>
    <p:sldId id="395" r:id="rId36"/>
    <p:sldId id="393" r:id="rId37"/>
    <p:sldId id="396" r:id="rId38"/>
    <p:sldId id="397" r:id="rId39"/>
    <p:sldId id="399" r:id="rId40"/>
    <p:sldId id="398" r:id="rId41"/>
    <p:sldId id="401" r:id="rId42"/>
    <p:sldId id="400" r:id="rId43"/>
    <p:sldId id="403" r:id="rId44"/>
    <p:sldId id="402" r:id="rId45"/>
    <p:sldId id="276" r:id="rId46"/>
    <p:sldId id="278" r:id="rId47"/>
    <p:sldId id="279" r:id="rId48"/>
    <p:sldId id="280" r:id="rId49"/>
    <p:sldId id="281" r:id="rId50"/>
    <p:sldId id="305" r:id="rId51"/>
    <p:sldId id="306" r:id="rId52"/>
    <p:sldId id="261" r:id="rId53"/>
    <p:sldId id="263" r:id="rId54"/>
    <p:sldId id="264" r:id="rId55"/>
    <p:sldId id="298" r:id="rId56"/>
    <p:sldId id="265" r:id="rId57"/>
    <p:sldId id="267" r:id="rId58"/>
    <p:sldId id="268" r:id="rId59"/>
    <p:sldId id="285" r:id="rId60"/>
    <p:sldId id="286" r:id="rId61"/>
    <p:sldId id="287" r:id="rId62"/>
    <p:sldId id="300" r:id="rId63"/>
    <p:sldId id="270" r:id="rId64"/>
    <p:sldId id="307" r:id="rId65"/>
    <p:sldId id="368" r:id="rId66"/>
    <p:sldId id="373" r:id="rId67"/>
    <p:sldId id="374" r:id="rId68"/>
    <p:sldId id="382" r:id="rId69"/>
    <p:sldId id="383" r:id="rId70"/>
    <p:sldId id="384" r:id="rId71"/>
    <p:sldId id="385" r:id="rId72"/>
    <p:sldId id="386" r:id="rId73"/>
    <p:sldId id="387" r:id="rId74"/>
    <p:sldId id="388" r:id="rId75"/>
    <p:sldId id="389" r:id="rId76"/>
    <p:sldId id="390" r:id="rId77"/>
    <p:sldId id="439" r:id="rId78"/>
    <p:sldId id="391" r:id="rId79"/>
    <p:sldId id="392" r:id="rId80"/>
    <p:sldId id="419" r:id="rId81"/>
    <p:sldId id="420" r:id="rId82"/>
    <p:sldId id="271" r:id="rId83"/>
    <p:sldId id="272" r:id="rId84"/>
    <p:sldId id="291" r:id="rId85"/>
    <p:sldId id="292" r:id="rId86"/>
    <p:sldId id="293" r:id="rId87"/>
    <p:sldId id="289" r:id="rId88"/>
    <p:sldId id="303" r:id="rId89"/>
    <p:sldId id="258" r:id="rId9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7554"/>
  </p:normalViewPr>
  <p:slideViewPr>
    <p:cSldViewPr snapToGrid="0" snapToObjects="1">
      <p:cViewPr varScale="1">
        <p:scale>
          <a:sx n="85" d="100"/>
          <a:sy n="85" d="100"/>
        </p:scale>
        <p:origin x="15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328A16-BEF5-4BD4-A113-8FF122DD4B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9B76109-E6EB-4A80-865F-CD65690A9011}">
      <dgm:prSet/>
      <dgm:spPr/>
      <dgm:t>
        <a:bodyPr/>
        <a:lstStyle/>
        <a:p>
          <a:r>
            <a:rPr lang="en-US"/>
            <a:t>Philosophical assumptions about:</a:t>
          </a:r>
        </a:p>
      </dgm:t>
    </dgm:pt>
    <dgm:pt modelId="{5F1EAE95-C42C-44B3-A477-AF1CD31B74E4}" type="parTrans" cxnId="{66E73909-0F1F-4520-8364-58EDB96BF2E1}">
      <dgm:prSet/>
      <dgm:spPr/>
      <dgm:t>
        <a:bodyPr/>
        <a:lstStyle/>
        <a:p>
          <a:endParaRPr lang="en-US"/>
        </a:p>
      </dgm:t>
    </dgm:pt>
    <dgm:pt modelId="{6B9C48C1-4D8B-4977-B3C8-8951CCD8B5D8}" type="sibTrans" cxnId="{66E73909-0F1F-4520-8364-58EDB96BF2E1}">
      <dgm:prSet/>
      <dgm:spPr/>
      <dgm:t>
        <a:bodyPr/>
        <a:lstStyle/>
        <a:p>
          <a:endParaRPr lang="en-US"/>
        </a:p>
      </dgm:t>
    </dgm:pt>
    <dgm:pt modelId="{17F9BDC0-2EEA-4CBF-B9FD-8A517F8C7681}">
      <dgm:prSet/>
      <dgm:spPr/>
      <dgm:t>
        <a:bodyPr/>
        <a:lstStyle/>
        <a:p>
          <a:r>
            <a:rPr lang="en-US" b="1"/>
            <a:t>1.</a:t>
          </a:r>
          <a:r>
            <a:rPr lang="en-US" b="1" i="1"/>
            <a:t>Ontology </a:t>
          </a:r>
          <a:r>
            <a:rPr lang="en-US"/>
            <a:t>- what are we studying? e.g. with regard to: </a:t>
          </a:r>
        </a:p>
      </dgm:t>
    </dgm:pt>
    <dgm:pt modelId="{0EAB7F26-898E-4A9E-AF22-5090F862F7BE}" type="parTrans" cxnId="{26931478-8E08-41FB-B973-DFADD8005FBB}">
      <dgm:prSet/>
      <dgm:spPr/>
      <dgm:t>
        <a:bodyPr/>
        <a:lstStyle/>
        <a:p>
          <a:endParaRPr lang="en-US"/>
        </a:p>
      </dgm:t>
    </dgm:pt>
    <dgm:pt modelId="{E232F10F-B0E4-4E92-810E-52B06F597310}" type="sibTrans" cxnId="{26931478-8E08-41FB-B973-DFADD8005FBB}">
      <dgm:prSet/>
      <dgm:spPr/>
      <dgm:t>
        <a:bodyPr/>
        <a:lstStyle/>
        <a:p>
          <a:endParaRPr lang="en-US"/>
        </a:p>
      </dgm:t>
    </dgm:pt>
    <dgm:pt modelId="{7BAD1D29-A6DF-4068-B3D4-6D5B6EBF24A0}">
      <dgm:prSet/>
      <dgm:spPr/>
      <dgm:t>
        <a:bodyPr/>
        <a:lstStyle/>
        <a:p>
          <a:r>
            <a:rPr lang="en-US"/>
            <a:t>the nature of human behaviour;</a:t>
          </a:r>
        </a:p>
      </dgm:t>
    </dgm:pt>
    <dgm:pt modelId="{D2690350-DCCE-417D-8497-40FD1E01E6F3}" type="parTrans" cxnId="{D7657015-EF21-4F83-8CF5-751A75910E18}">
      <dgm:prSet/>
      <dgm:spPr/>
      <dgm:t>
        <a:bodyPr/>
        <a:lstStyle/>
        <a:p>
          <a:endParaRPr lang="en-US"/>
        </a:p>
      </dgm:t>
    </dgm:pt>
    <dgm:pt modelId="{09DF9778-0F7E-4FFA-A9ED-43B7481BB330}" type="sibTrans" cxnId="{D7657015-EF21-4F83-8CF5-751A75910E18}">
      <dgm:prSet/>
      <dgm:spPr/>
      <dgm:t>
        <a:bodyPr/>
        <a:lstStyle/>
        <a:p>
          <a:endParaRPr lang="en-US"/>
        </a:p>
      </dgm:t>
    </dgm:pt>
    <dgm:pt modelId="{CAD2ED56-2ECB-42DE-AF39-F6454D1EBAFA}">
      <dgm:prSet/>
      <dgm:spPr/>
      <dgm:t>
        <a:bodyPr/>
        <a:lstStyle/>
        <a:p>
          <a:r>
            <a:rPr lang="en-US"/>
            <a:t>the status of social reality.</a:t>
          </a:r>
        </a:p>
      </dgm:t>
    </dgm:pt>
    <dgm:pt modelId="{6AC72461-9E2E-4032-ADAC-A7BD34FBDAA8}" type="parTrans" cxnId="{735CAB0C-17E6-441F-A3FF-775833506C1C}">
      <dgm:prSet/>
      <dgm:spPr/>
      <dgm:t>
        <a:bodyPr/>
        <a:lstStyle/>
        <a:p>
          <a:endParaRPr lang="en-US"/>
        </a:p>
      </dgm:t>
    </dgm:pt>
    <dgm:pt modelId="{E9EAD1A5-BA85-4971-9276-B50D981F0E25}" type="sibTrans" cxnId="{735CAB0C-17E6-441F-A3FF-775833506C1C}">
      <dgm:prSet/>
      <dgm:spPr/>
      <dgm:t>
        <a:bodyPr/>
        <a:lstStyle/>
        <a:p>
          <a:endParaRPr lang="en-US"/>
        </a:p>
      </dgm:t>
    </dgm:pt>
    <dgm:pt modelId="{E060ACF6-D902-49AF-A979-5874507872EA}">
      <dgm:prSet/>
      <dgm:spPr/>
      <dgm:t>
        <a:bodyPr/>
        <a:lstStyle/>
        <a:p>
          <a:r>
            <a:rPr lang="en-US" b="1"/>
            <a:t>2.</a:t>
          </a:r>
          <a:r>
            <a:rPr lang="en-US" b="1" i="1"/>
            <a:t>Epistemology</a:t>
          </a:r>
          <a:r>
            <a:rPr lang="en-US"/>
            <a:t> - how can we have warranted knowledge about what we are studying? </a:t>
          </a:r>
        </a:p>
      </dgm:t>
    </dgm:pt>
    <dgm:pt modelId="{F7C1A655-0C13-4545-B225-6CCE057DBABA}" type="parTrans" cxnId="{7FAFEEA9-4236-4559-A1CF-E9880A30CE20}">
      <dgm:prSet/>
      <dgm:spPr/>
      <dgm:t>
        <a:bodyPr/>
        <a:lstStyle/>
        <a:p>
          <a:endParaRPr lang="en-US"/>
        </a:p>
      </dgm:t>
    </dgm:pt>
    <dgm:pt modelId="{F4F3BA45-B065-4219-8F56-4606374BAAC2}" type="sibTrans" cxnId="{7FAFEEA9-4236-4559-A1CF-E9880A30CE20}">
      <dgm:prSet/>
      <dgm:spPr/>
      <dgm:t>
        <a:bodyPr/>
        <a:lstStyle/>
        <a:p>
          <a:endParaRPr lang="en-US"/>
        </a:p>
      </dgm:t>
    </dgm:pt>
    <dgm:pt modelId="{0F6C94A3-EA30-445A-AF77-1CAC784F22C9}">
      <dgm:prSet/>
      <dgm:spPr/>
      <dgm:t>
        <a:bodyPr/>
        <a:lstStyle/>
        <a:p>
          <a:r>
            <a:rPr lang="en-US" b="1"/>
            <a:t>Axiology</a:t>
          </a:r>
          <a:r>
            <a:rPr lang="en-US"/>
            <a:t> - what questions to ask and why study them;</a:t>
          </a:r>
        </a:p>
      </dgm:t>
    </dgm:pt>
    <dgm:pt modelId="{D3C87B37-FB99-459F-BC0D-439F2F1A202E}" type="parTrans" cxnId="{C2672C60-E7E8-451B-9CBF-1056AB4D9418}">
      <dgm:prSet/>
      <dgm:spPr/>
      <dgm:t>
        <a:bodyPr/>
        <a:lstStyle/>
        <a:p>
          <a:endParaRPr lang="en-US"/>
        </a:p>
      </dgm:t>
    </dgm:pt>
    <dgm:pt modelId="{8A5B7A5C-B8B5-4743-93A8-A22249285C78}" type="sibTrans" cxnId="{C2672C60-E7E8-451B-9CBF-1056AB4D9418}">
      <dgm:prSet/>
      <dgm:spPr/>
      <dgm:t>
        <a:bodyPr/>
        <a:lstStyle/>
        <a:p>
          <a:endParaRPr lang="en-US"/>
        </a:p>
      </dgm:t>
    </dgm:pt>
    <dgm:pt modelId="{F6AF03C2-BC39-41E1-96C3-94C2B243EF7E}">
      <dgm:prSet/>
      <dgm:spPr/>
      <dgm:t>
        <a:bodyPr/>
        <a:lstStyle/>
        <a:p>
          <a:r>
            <a:rPr lang="en-US" b="1"/>
            <a:t>Methodology </a:t>
          </a:r>
          <a:r>
            <a:rPr lang="en-US"/>
            <a:t>- how  to investigate those questions;</a:t>
          </a:r>
        </a:p>
      </dgm:t>
    </dgm:pt>
    <dgm:pt modelId="{60717620-594E-4EA9-BBFD-5C1A217E4DF3}" type="parTrans" cxnId="{90BA9AF0-17AB-459A-8301-D3322017F5D3}">
      <dgm:prSet/>
      <dgm:spPr/>
      <dgm:t>
        <a:bodyPr/>
        <a:lstStyle/>
        <a:p>
          <a:endParaRPr lang="en-US"/>
        </a:p>
      </dgm:t>
    </dgm:pt>
    <dgm:pt modelId="{A2C31209-BAF6-4463-A5EB-3FBD080D68E4}" type="sibTrans" cxnId="{90BA9AF0-17AB-459A-8301-D3322017F5D3}">
      <dgm:prSet/>
      <dgm:spPr/>
      <dgm:t>
        <a:bodyPr/>
        <a:lstStyle/>
        <a:p>
          <a:endParaRPr lang="en-US"/>
        </a:p>
      </dgm:t>
    </dgm:pt>
    <dgm:pt modelId="{EB8C1D5B-0E48-4DF1-B49B-EDD87156A6CD}">
      <dgm:prSet/>
      <dgm:spPr/>
      <dgm:t>
        <a:bodyPr/>
        <a:lstStyle/>
        <a:p>
          <a:r>
            <a:rPr lang="en-US" b="1"/>
            <a:t>Criteriology </a:t>
          </a:r>
          <a:r>
            <a:rPr lang="en-US"/>
            <a:t>- how  we evaluate our investigations.</a:t>
          </a:r>
        </a:p>
      </dgm:t>
    </dgm:pt>
    <dgm:pt modelId="{17476322-1ADE-4356-B04C-F99B0ADF7E62}" type="parTrans" cxnId="{FB72E139-7F43-4CB3-9D83-23B60163C785}">
      <dgm:prSet/>
      <dgm:spPr/>
      <dgm:t>
        <a:bodyPr/>
        <a:lstStyle/>
        <a:p>
          <a:endParaRPr lang="en-US"/>
        </a:p>
      </dgm:t>
    </dgm:pt>
    <dgm:pt modelId="{92EE0748-0E21-4D26-A71F-1B4A171F63D2}" type="sibTrans" cxnId="{FB72E139-7F43-4CB3-9D83-23B60163C785}">
      <dgm:prSet/>
      <dgm:spPr/>
      <dgm:t>
        <a:bodyPr/>
        <a:lstStyle/>
        <a:p>
          <a:endParaRPr lang="en-US"/>
        </a:p>
      </dgm:t>
    </dgm:pt>
    <dgm:pt modelId="{AEB47164-F845-7E4C-9225-5EE3585E2617}" type="pres">
      <dgm:prSet presAssocID="{F6328A16-BEF5-4BD4-A113-8FF122DD4B6F}" presName="linear" presStyleCnt="0">
        <dgm:presLayoutVars>
          <dgm:animLvl val="lvl"/>
          <dgm:resizeHandles val="exact"/>
        </dgm:presLayoutVars>
      </dgm:prSet>
      <dgm:spPr/>
    </dgm:pt>
    <dgm:pt modelId="{7ADAFE34-3200-724C-827B-5046E7EAA032}" type="pres">
      <dgm:prSet presAssocID="{B9B76109-E6EB-4A80-865F-CD65690A9011}" presName="parentText" presStyleLbl="node1" presStyleIdx="0" presStyleCnt="6">
        <dgm:presLayoutVars>
          <dgm:chMax val="0"/>
          <dgm:bulletEnabled val="1"/>
        </dgm:presLayoutVars>
      </dgm:prSet>
      <dgm:spPr/>
    </dgm:pt>
    <dgm:pt modelId="{F009544E-5D54-A149-85E4-D1D6096C0442}" type="pres">
      <dgm:prSet presAssocID="{6B9C48C1-4D8B-4977-B3C8-8951CCD8B5D8}" presName="spacer" presStyleCnt="0"/>
      <dgm:spPr/>
    </dgm:pt>
    <dgm:pt modelId="{8F69A29E-655C-6B40-9567-83F99A29D14C}" type="pres">
      <dgm:prSet presAssocID="{17F9BDC0-2EEA-4CBF-B9FD-8A517F8C7681}" presName="parentText" presStyleLbl="node1" presStyleIdx="1" presStyleCnt="6">
        <dgm:presLayoutVars>
          <dgm:chMax val="0"/>
          <dgm:bulletEnabled val="1"/>
        </dgm:presLayoutVars>
      </dgm:prSet>
      <dgm:spPr/>
    </dgm:pt>
    <dgm:pt modelId="{61AA4099-4D37-5A46-B386-A89B2722915C}" type="pres">
      <dgm:prSet presAssocID="{17F9BDC0-2EEA-4CBF-B9FD-8A517F8C7681}" presName="childText" presStyleLbl="revTx" presStyleIdx="0" presStyleCnt="1">
        <dgm:presLayoutVars>
          <dgm:bulletEnabled val="1"/>
        </dgm:presLayoutVars>
      </dgm:prSet>
      <dgm:spPr/>
    </dgm:pt>
    <dgm:pt modelId="{5BF4CF95-F0A9-6347-9B73-5FB224C81C1A}" type="pres">
      <dgm:prSet presAssocID="{E060ACF6-D902-49AF-A979-5874507872EA}" presName="parentText" presStyleLbl="node1" presStyleIdx="2" presStyleCnt="6">
        <dgm:presLayoutVars>
          <dgm:chMax val="0"/>
          <dgm:bulletEnabled val="1"/>
        </dgm:presLayoutVars>
      </dgm:prSet>
      <dgm:spPr/>
    </dgm:pt>
    <dgm:pt modelId="{C343C5DE-ADBB-4C43-ACC2-FE5214197DA5}" type="pres">
      <dgm:prSet presAssocID="{F4F3BA45-B065-4219-8F56-4606374BAAC2}" presName="spacer" presStyleCnt="0"/>
      <dgm:spPr/>
    </dgm:pt>
    <dgm:pt modelId="{3BA866F9-F81E-5043-8542-BE9882C4C071}" type="pres">
      <dgm:prSet presAssocID="{0F6C94A3-EA30-445A-AF77-1CAC784F22C9}" presName="parentText" presStyleLbl="node1" presStyleIdx="3" presStyleCnt="6">
        <dgm:presLayoutVars>
          <dgm:chMax val="0"/>
          <dgm:bulletEnabled val="1"/>
        </dgm:presLayoutVars>
      </dgm:prSet>
      <dgm:spPr/>
    </dgm:pt>
    <dgm:pt modelId="{E1B2861B-B510-6948-B46F-696302280023}" type="pres">
      <dgm:prSet presAssocID="{8A5B7A5C-B8B5-4743-93A8-A22249285C78}" presName="spacer" presStyleCnt="0"/>
      <dgm:spPr/>
    </dgm:pt>
    <dgm:pt modelId="{DF8B181F-2B3F-6C4F-93E7-063D16ED9F65}" type="pres">
      <dgm:prSet presAssocID="{F6AF03C2-BC39-41E1-96C3-94C2B243EF7E}" presName="parentText" presStyleLbl="node1" presStyleIdx="4" presStyleCnt="6">
        <dgm:presLayoutVars>
          <dgm:chMax val="0"/>
          <dgm:bulletEnabled val="1"/>
        </dgm:presLayoutVars>
      </dgm:prSet>
      <dgm:spPr/>
    </dgm:pt>
    <dgm:pt modelId="{91B8B019-13DE-BF48-BA9D-26B9859C9F83}" type="pres">
      <dgm:prSet presAssocID="{A2C31209-BAF6-4463-A5EB-3FBD080D68E4}" presName="spacer" presStyleCnt="0"/>
      <dgm:spPr/>
    </dgm:pt>
    <dgm:pt modelId="{D6018E40-7026-4244-A38D-20BC624B64E8}" type="pres">
      <dgm:prSet presAssocID="{EB8C1D5B-0E48-4DF1-B49B-EDD87156A6CD}" presName="parentText" presStyleLbl="node1" presStyleIdx="5" presStyleCnt="6">
        <dgm:presLayoutVars>
          <dgm:chMax val="0"/>
          <dgm:bulletEnabled val="1"/>
        </dgm:presLayoutVars>
      </dgm:prSet>
      <dgm:spPr/>
    </dgm:pt>
  </dgm:ptLst>
  <dgm:cxnLst>
    <dgm:cxn modelId="{CE0C8104-E8D4-CA46-B5FB-DFF459B83DDD}" type="presOf" srcId="{17F9BDC0-2EEA-4CBF-B9FD-8A517F8C7681}" destId="{8F69A29E-655C-6B40-9567-83F99A29D14C}" srcOrd="0" destOrd="0" presId="urn:microsoft.com/office/officeart/2005/8/layout/vList2"/>
    <dgm:cxn modelId="{66E73909-0F1F-4520-8364-58EDB96BF2E1}" srcId="{F6328A16-BEF5-4BD4-A113-8FF122DD4B6F}" destId="{B9B76109-E6EB-4A80-865F-CD65690A9011}" srcOrd="0" destOrd="0" parTransId="{5F1EAE95-C42C-44B3-A477-AF1CD31B74E4}" sibTransId="{6B9C48C1-4D8B-4977-B3C8-8951CCD8B5D8}"/>
    <dgm:cxn modelId="{735CAB0C-17E6-441F-A3FF-775833506C1C}" srcId="{17F9BDC0-2EEA-4CBF-B9FD-8A517F8C7681}" destId="{CAD2ED56-2ECB-42DE-AF39-F6454D1EBAFA}" srcOrd="1" destOrd="0" parTransId="{6AC72461-9E2E-4032-ADAC-A7BD34FBDAA8}" sibTransId="{E9EAD1A5-BA85-4971-9276-B50D981F0E25}"/>
    <dgm:cxn modelId="{D7657015-EF21-4F83-8CF5-751A75910E18}" srcId="{17F9BDC0-2EEA-4CBF-B9FD-8A517F8C7681}" destId="{7BAD1D29-A6DF-4068-B3D4-6D5B6EBF24A0}" srcOrd="0" destOrd="0" parTransId="{D2690350-DCCE-417D-8497-40FD1E01E6F3}" sibTransId="{09DF9778-0F7E-4FFA-A9ED-43B7481BB330}"/>
    <dgm:cxn modelId="{FB72E139-7F43-4CB3-9D83-23B60163C785}" srcId="{F6328A16-BEF5-4BD4-A113-8FF122DD4B6F}" destId="{EB8C1D5B-0E48-4DF1-B49B-EDD87156A6CD}" srcOrd="5" destOrd="0" parTransId="{17476322-1ADE-4356-B04C-F99B0ADF7E62}" sibTransId="{92EE0748-0E21-4D26-A71F-1B4A171F63D2}"/>
    <dgm:cxn modelId="{1D151844-767D-F946-8139-7EE66074BB4C}" type="presOf" srcId="{7BAD1D29-A6DF-4068-B3D4-6D5B6EBF24A0}" destId="{61AA4099-4D37-5A46-B386-A89B2722915C}" srcOrd="0" destOrd="0" presId="urn:microsoft.com/office/officeart/2005/8/layout/vList2"/>
    <dgm:cxn modelId="{3B25955D-0088-DC4B-9CB3-4032E9E3E429}" type="presOf" srcId="{0F6C94A3-EA30-445A-AF77-1CAC784F22C9}" destId="{3BA866F9-F81E-5043-8542-BE9882C4C071}" srcOrd="0" destOrd="0" presId="urn:microsoft.com/office/officeart/2005/8/layout/vList2"/>
    <dgm:cxn modelId="{C2672C60-E7E8-451B-9CBF-1056AB4D9418}" srcId="{F6328A16-BEF5-4BD4-A113-8FF122DD4B6F}" destId="{0F6C94A3-EA30-445A-AF77-1CAC784F22C9}" srcOrd="3" destOrd="0" parTransId="{D3C87B37-FB99-459F-BC0D-439F2F1A202E}" sibTransId="{8A5B7A5C-B8B5-4743-93A8-A22249285C78}"/>
    <dgm:cxn modelId="{3B0B2F6C-E9A1-C84B-8EF7-62221C9BBD3A}" type="presOf" srcId="{F6AF03C2-BC39-41E1-96C3-94C2B243EF7E}" destId="{DF8B181F-2B3F-6C4F-93E7-063D16ED9F65}" srcOrd="0" destOrd="0" presId="urn:microsoft.com/office/officeart/2005/8/layout/vList2"/>
    <dgm:cxn modelId="{26931478-8E08-41FB-B973-DFADD8005FBB}" srcId="{F6328A16-BEF5-4BD4-A113-8FF122DD4B6F}" destId="{17F9BDC0-2EEA-4CBF-B9FD-8A517F8C7681}" srcOrd="1" destOrd="0" parTransId="{0EAB7F26-898E-4A9E-AF22-5090F862F7BE}" sibTransId="{E232F10F-B0E4-4E92-810E-52B06F597310}"/>
    <dgm:cxn modelId="{7FAFEEA9-4236-4559-A1CF-E9880A30CE20}" srcId="{F6328A16-BEF5-4BD4-A113-8FF122DD4B6F}" destId="{E060ACF6-D902-49AF-A979-5874507872EA}" srcOrd="2" destOrd="0" parTransId="{F7C1A655-0C13-4545-B225-6CCE057DBABA}" sibTransId="{F4F3BA45-B065-4219-8F56-4606374BAAC2}"/>
    <dgm:cxn modelId="{A140FEBA-AF6A-A443-82FB-D7F0078E78F2}" type="presOf" srcId="{E060ACF6-D902-49AF-A979-5874507872EA}" destId="{5BF4CF95-F0A9-6347-9B73-5FB224C81C1A}" srcOrd="0" destOrd="0" presId="urn:microsoft.com/office/officeart/2005/8/layout/vList2"/>
    <dgm:cxn modelId="{3E4554CE-1260-8F4D-888D-3880760E9D17}" type="presOf" srcId="{F6328A16-BEF5-4BD4-A113-8FF122DD4B6F}" destId="{AEB47164-F845-7E4C-9225-5EE3585E2617}" srcOrd="0" destOrd="0" presId="urn:microsoft.com/office/officeart/2005/8/layout/vList2"/>
    <dgm:cxn modelId="{5DE796D3-3F77-EA49-BBDB-AA1256FE02B1}" type="presOf" srcId="{CAD2ED56-2ECB-42DE-AF39-F6454D1EBAFA}" destId="{61AA4099-4D37-5A46-B386-A89B2722915C}" srcOrd="0" destOrd="1" presId="urn:microsoft.com/office/officeart/2005/8/layout/vList2"/>
    <dgm:cxn modelId="{90BA9AF0-17AB-459A-8301-D3322017F5D3}" srcId="{F6328A16-BEF5-4BD4-A113-8FF122DD4B6F}" destId="{F6AF03C2-BC39-41E1-96C3-94C2B243EF7E}" srcOrd="4" destOrd="0" parTransId="{60717620-594E-4EA9-BBFD-5C1A217E4DF3}" sibTransId="{A2C31209-BAF6-4463-A5EB-3FBD080D68E4}"/>
    <dgm:cxn modelId="{C1DD0FF7-5872-A045-85D1-3F97EE9DD1D1}" type="presOf" srcId="{EB8C1D5B-0E48-4DF1-B49B-EDD87156A6CD}" destId="{D6018E40-7026-4244-A38D-20BC624B64E8}" srcOrd="0" destOrd="0" presId="urn:microsoft.com/office/officeart/2005/8/layout/vList2"/>
    <dgm:cxn modelId="{1C243CFD-B59A-A140-8660-BBCF44B3B28C}" type="presOf" srcId="{B9B76109-E6EB-4A80-865F-CD65690A9011}" destId="{7ADAFE34-3200-724C-827B-5046E7EAA032}" srcOrd="0" destOrd="0" presId="urn:microsoft.com/office/officeart/2005/8/layout/vList2"/>
    <dgm:cxn modelId="{4A09230F-9F1B-8145-A39D-3C1FD8168B85}" type="presParOf" srcId="{AEB47164-F845-7E4C-9225-5EE3585E2617}" destId="{7ADAFE34-3200-724C-827B-5046E7EAA032}" srcOrd="0" destOrd="0" presId="urn:microsoft.com/office/officeart/2005/8/layout/vList2"/>
    <dgm:cxn modelId="{61F0A1B0-9DE1-1D4E-8347-B9DBC08BFA2E}" type="presParOf" srcId="{AEB47164-F845-7E4C-9225-5EE3585E2617}" destId="{F009544E-5D54-A149-85E4-D1D6096C0442}" srcOrd="1" destOrd="0" presId="urn:microsoft.com/office/officeart/2005/8/layout/vList2"/>
    <dgm:cxn modelId="{C64BB592-4017-8746-AF03-014DD5B81C7C}" type="presParOf" srcId="{AEB47164-F845-7E4C-9225-5EE3585E2617}" destId="{8F69A29E-655C-6B40-9567-83F99A29D14C}" srcOrd="2" destOrd="0" presId="urn:microsoft.com/office/officeart/2005/8/layout/vList2"/>
    <dgm:cxn modelId="{3DFC9C0E-B6AE-B845-87B2-1B112504F0B0}" type="presParOf" srcId="{AEB47164-F845-7E4C-9225-5EE3585E2617}" destId="{61AA4099-4D37-5A46-B386-A89B2722915C}" srcOrd="3" destOrd="0" presId="urn:microsoft.com/office/officeart/2005/8/layout/vList2"/>
    <dgm:cxn modelId="{E66F4592-AC57-0F4C-BB73-9CD3D0AA29B4}" type="presParOf" srcId="{AEB47164-F845-7E4C-9225-5EE3585E2617}" destId="{5BF4CF95-F0A9-6347-9B73-5FB224C81C1A}" srcOrd="4" destOrd="0" presId="urn:microsoft.com/office/officeart/2005/8/layout/vList2"/>
    <dgm:cxn modelId="{7F94824B-C6B0-424D-894A-4B2D35C99C2D}" type="presParOf" srcId="{AEB47164-F845-7E4C-9225-5EE3585E2617}" destId="{C343C5DE-ADBB-4C43-ACC2-FE5214197DA5}" srcOrd="5" destOrd="0" presId="urn:microsoft.com/office/officeart/2005/8/layout/vList2"/>
    <dgm:cxn modelId="{3480D9EB-9E55-8641-9BFB-AB93E8256A42}" type="presParOf" srcId="{AEB47164-F845-7E4C-9225-5EE3585E2617}" destId="{3BA866F9-F81E-5043-8542-BE9882C4C071}" srcOrd="6" destOrd="0" presId="urn:microsoft.com/office/officeart/2005/8/layout/vList2"/>
    <dgm:cxn modelId="{E458D88E-E1E3-0244-A9F5-3CF5D376296B}" type="presParOf" srcId="{AEB47164-F845-7E4C-9225-5EE3585E2617}" destId="{E1B2861B-B510-6948-B46F-696302280023}" srcOrd="7" destOrd="0" presId="urn:microsoft.com/office/officeart/2005/8/layout/vList2"/>
    <dgm:cxn modelId="{7A919F4E-F471-D145-85AC-19F7C5FF05AD}" type="presParOf" srcId="{AEB47164-F845-7E4C-9225-5EE3585E2617}" destId="{DF8B181F-2B3F-6C4F-93E7-063D16ED9F65}" srcOrd="8" destOrd="0" presId="urn:microsoft.com/office/officeart/2005/8/layout/vList2"/>
    <dgm:cxn modelId="{72848E7A-6F02-394A-86B4-11DC388532CC}" type="presParOf" srcId="{AEB47164-F845-7E4C-9225-5EE3585E2617}" destId="{91B8B019-13DE-BF48-BA9D-26B9859C9F83}" srcOrd="9" destOrd="0" presId="urn:microsoft.com/office/officeart/2005/8/layout/vList2"/>
    <dgm:cxn modelId="{FA1E3AD5-ED3F-054D-97DC-65B427EF4D73}" type="presParOf" srcId="{AEB47164-F845-7E4C-9225-5EE3585E2617}" destId="{D6018E40-7026-4244-A38D-20BC624B64E8}"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AFE34-3200-724C-827B-5046E7EAA032}">
      <dsp:nvSpPr>
        <dsp:cNvPr id="0" name=""/>
        <dsp:cNvSpPr/>
      </dsp:nvSpPr>
      <dsp:spPr>
        <a:xfrm>
          <a:off x="0" y="15935"/>
          <a:ext cx="6967728" cy="7945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Philosophical assumptions about:</a:t>
          </a:r>
        </a:p>
      </dsp:txBody>
      <dsp:txXfrm>
        <a:off x="38784" y="54719"/>
        <a:ext cx="6890160" cy="716935"/>
      </dsp:txXfrm>
    </dsp:sp>
    <dsp:sp modelId="{8F69A29E-655C-6B40-9567-83F99A29D14C}">
      <dsp:nvSpPr>
        <dsp:cNvPr id="0" name=""/>
        <dsp:cNvSpPr/>
      </dsp:nvSpPr>
      <dsp:spPr>
        <a:xfrm>
          <a:off x="0" y="868038"/>
          <a:ext cx="6967728" cy="794503"/>
        </a:xfrm>
        <a:prstGeom prst="roundRect">
          <a:avLst/>
        </a:prstGeom>
        <a:solidFill>
          <a:schemeClr val="accent2">
            <a:hueOff val="-310276"/>
            <a:satOff val="-1863"/>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1.</a:t>
          </a:r>
          <a:r>
            <a:rPr lang="en-US" sz="2000" b="1" i="1" kern="1200"/>
            <a:t>Ontology </a:t>
          </a:r>
          <a:r>
            <a:rPr lang="en-US" sz="2000" kern="1200"/>
            <a:t>- what are we studying? e.g. with regard to: </a:t>
          </a:r>
        </a:p>
      </dsp:txBody>
      <dsp:txXfrm>
        <a:off x="38784" y="906822"/>
        <a:ext cx="6890160" cy="716935"/>
      </dsp:txXfrm>
    </dsp:sp>
    <dsp:sp modelId="{61AA4099-4D37-5A46-B386-A89B2722915C}">
      <dsp:nvSpPr>
        <dsp:cNvPr id="0" name=""/>
        <dsp:cNvSpPr/>
      </dsp:nvSpPr>
      <dsp:spPr>
        <a:xfrm>
          <a:off x="0" y="1662541"/>
          <a:ext cx="6967728"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1225"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a:t>the nature of human behaviour;</a:t>
          </a:r>
        </a:p>
        <a:p>
          <a:pPr marL="171450" lvl="1" indent="-171450" algn="l" defTabSz="711200">
            <a:lnSpc>
              <a:spcPct val="90000"/>
            </a:lnSpc>
            <a:spcBef>
              <a:spcPct val="0"/>
            </a:spcBef>
            <a:spcAft>
              <a:spcPct val="20000"/>
            </a:spcAft>
            <a:buChar char="•"/>
          </a:pPr>
          <a:r>
            <a:rPr lang="en-US" sz="1600" kern="1200"/>
            <a:t>the status of social reality.</a:t>
          </a:r>
        </a:p>
      </dsp:txBody>
      <dsp:txXfrm>
        <a:off x="0" y="1662541"/>
        <a:ext cx="6967728" cy="548550"/>
      </dsp:txXfrm>
    </dsp:sp>
    <dsp:sp modelId="{5BF4CF95-F0A9-6347-9B73-5FB224C81C1A}">
      <dsp:nvSpPr>
        <dsp:cNvPr id="0" name=""/>
        <dsp:cNvSpPr/>
      </dsp:nvSpPr>
      <dsp:spPr>
        <a:xfrm>
          <a:off x="0" y="2211091"/>
          <a:ext cx="6967728" cy="794503"/>
        </a:xfrm>
        <a:prstGeom prst="roundRect">
          <a:avLst/>
        </a:prstGeom>
        <a:solidFill>
          <a:schemeClr val="accent2">
            <a:hueOff val="-620552"/>
            <a:satOff val="-3726"/>
            <a:lumOff val="-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2.</a:t>
          </a:r>
          <a:r>
            <a:rPr lang="en-US" sz="2000" b="1" i="1" kern="1200"/>
            <a:t>Epistemology</a:t>
          </a:r>
          <a:r>
            <a:rPr lang="en-US" sz="2000" kern="1200"/>
            <a:t> - how can we have warranted knowledge about what we are studying? </a:t>
          </a:r>
        </a:p>
      </dsp:txBody>
      <dsp:txXfrm>
        <a:off x="38784" y="2249875"/>
        <a:ext cx="6890160" cy="716935"/>
      </dsp:txXfrm>
    </dsp:sp>
    <dsp:sp modelId="{3BA866F9-F81E-5043-8542-BE9882C4C071}">
      <dsp:nvSpPr>
        <dsp:cNvPr id="0" name=""/>
        <dsp:cNvSpPr/>
      </dsp:nvSpPr>
      <dsp:spPr>
        <a:xfrm>
          <a:off x="0" y="3063194"/>
          <a:ext cx="6967728" cy="794503"/>
        </a:xfrm>
        <a:prstGeom prst="roundRect">
          <a:avLst/>
        </a:prstGeom>
        <a:solidFill>
          <a:schemeClr val="accent2">
            <a:hueOff val="-930828"/>
            <a:satOff val="-558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Axiology</a:t>
          </a:r>
          <a:r>
            <a:rPr lang="en-US" sz="2000" kern="1200"/>
            <a:t> - what questions to ask and why study them;</a:t>
          </a:r>
        </a:p>
      </dsp:txBody>
      <dsp:txXfrm>
        <a:off x="38784" y="3101978"/>
        <a:ext cx="6890160" cy="716935"/>
      </dsp:txXfrm>
    </dsp:sp>
    <dsp:sp modelId="{DF8B181F-2B3F-6C4F-93E7-063D16ED9F65}">
      <dsp:nvSpPr>
        <dsp:cNvPr id="0" name=""/>
        <dsp:cNvSpPr/>
      </dsp:nvSpPr>
      <dsp:spPr>
        <a:xfrm>
          <a:off x="0" y="3915298"/>
          <a:ext cx="6967728" cy="794503"/>
        </a:xfrm>
        <a:prstGeom prst="roundRect">
          <a:avLst/>
        </a:prstGeom>
        <a:solidFill>
          <a:schemeClr val="accent2">
            <a:hueOff val="-1241104"/>
            <a:satOff val="-7451"/>
            <a:lumOff val="-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Methodology </a:t>
          </a:r>
          <a:r>
            <a:rPr lang="en-US" sz="2000" kern="1200"/>
            <a:t>- how  to investigate those questions;</a:t>
          </a:r>
        </a:p>
      </dsp:txBody>
      <dsp:txXfrm>
        <a:off x="38784" y="3954082"/>
        <a:ext cx="6890160" cy="716935"/>
      </dsp:txXfrm>
    </dsp:sp>
    <dsp:sp modelId="{D6018E40-7026-4244-A38D-20BC624B64E8}">
      <dsp:nvSpPr>
        <dsp:cNvPr id="0" name=""/>
        <dsp:cNvSpPr/>
      </dsp:nvSpPr>
      <dsp:spPr>
        <a:xfrm>
          <a:off x="0" y="4767401"/>
          <a:ext cx="6967728" cy="794503"/>
        </a:xfrm>
        <a:prstGeom prst="roundRect">
          <a:avLst/>
        </a:prstGeom>
        <a:solidFill>
          <a:schemeClr val="accent2">
            <a:hueOff val="-1551379"/>
            <a:satOff val="-9314"/>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Criteriology </a:t>
          </a:r>
          <a:r>
            <a:rPr lang="en-US" sz="2000" kern="1200"/>
            <a:t>- how  we evaluate our investigations.</a:t>
          </a:r>
        </a:p>
      </dsp:txBody>
      <dsp:txXfrm>
        <a:off x="38784" y="4806185"/>
        <a:ext cx="6890160" cy="716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C3EE31-0759-D342-96B3-E91C0570B6B6}" type="datetimeFigureOut">
              <a:rPr lang="en-US" smtClean="0"/>
              <a:t>3/15/20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A9864-96D2-254D-93A4-63DA198D2BEB}" type="slidenum">
              <a:rPr lang="en-US" smtClean="0"/>
              <a:t>‹#›</a:t>
            </a:fld>
            <a:endParaRPr lang="en-US"/>
          </a:p>
        </p:txBody>
      </p:sp>
    </p:spTree>
    <p:extLst>
      <p:ext uri="{BB962C8B-B14F-4D97-AF65-F5344CB8AC3E}">
        <p14:creationId xmlns:p14="http://schemas.microsoft.com/office/powerpoint/2010/main" val="1834607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FA9864-96D2-254D-93A4-63DA198D2BEB}" type="slidenum">
              <a:rPr lang="en-US" smtClean="0"/>
              <a:t>21</a:t>
            </a:fld>
            <a:endParaRPr lang="en-US"/>
          </a:p>
        </p:txBody>
      </p:sp>
    </p:spTree>
    <p:extLst>
      <p:ext uri="{BB962C8B-B14F-4D97-AF65-F5344CB8AC3E}">
        <p14:creationId xmlns:p14="http://schemas.microsoft.com/office/powerpoint/2010/main" val="2906867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FA9864-96D2-254D-93A4-63DA198D2BEB}" type="slidenum">
              <a:rPr lang="en-US" smtClean="0"/>
              <a:t>22</a:t>
            </a:fld>
            <a:endParaRPr lang="en-US"/>
          </a:p>
        </p:txBody>
      </p:sp>
    </p:spTree>
    <p:extLst>
      <p:ext uri="{BB962C8B-B14F-4D97-AF65-F5344CB8AC3E}">
        <p14:creationId xmlns:p14="http://schemas.microsoft.com/office/powerpoint/2010/main" val="929808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F4251FE-A32D-5342-A2F5-836FB6705633}"/>
              </a:ext>
            </a:extLst>
          </p:cNvPr>
          <p:cNvSpPr>
            <a:spLocks noGrp="1" noChangeArrowheads="1"/>
          </p:cNvSpPr>
          <p:nvPr>
            <p:ph type="sldNum" sz="quarter" idx="5"/>
          </p:nvPr>
        </p:nvSpPr>
        <p:spPr>
          <a:ln/>
        </p:spPr>
        <p:txBody>
          <a:bodyPr/>
          <a:lstStyle/>
          <a:p>
            <a:fld id="{6D6FC3B8-44EE-0E4B-BD16-4877758C885F}" type="slidenum">
              <a:rPr lang="en-US" altLang="en-US"/>
              <a:pPr/>
              <a:t>23</a:t>
            </a:fld>
            <a:endParaRPr lang="en-US" altLang="en-US"/>
          </a:p>
        </p:txBody>
      </p:sp>
      <p:sp>
        <p:nvSpPr>
          <p:cNvPr id="9218" name="Rectangle 2">
            <a:extLst>
              <a:ext uri="{FF2B5EF4-FFF2-40B4-BE49-F238E27FC236}">
                <a16:creationId xmlns:a16="http://schemas.microsoft.com/office/drawing/2014/main" id="{E0893623-BD82-CD43-BB8C-C66872DA677D}"/>
              </a:ext>
            </a:extLst>
          </p:cNvPr>
          <p:cNvSpPr>
            <a:spLocks noGrp="1" noChangeArrowheads="1"/>
          </p:cNvSpPr>
          <p:nvPr>
            <p:ph type="body" idx="1"/>
          </p:nvPr>
        </p:nvSpPr>
        <p:spPr>
          <a:xfrm>
            <a:off x="914400" y="4346575"/>
            <a:ext cx="5029200" cy="3849688"/>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a:t>Additional Comments:</a:t>
            </a:r>
            <a:endParaRPr lang="en-US" altLang="en-US"/>
          </a:p>
          <a:p>
            <a:pPr>
              <a:buFontTx/>
              <a:buChar char="•"/>
            </a:pPr>
            <a:r>
              <a:rPr lang="en-US" altLang="en-US"/>
              <a:t>In many respects any research method articulates, and is constituted by, philosophical commitments which are often sublimated if they are perceived as mere tools for enabling us to collect particular types of data and to deal with particular research questions. </a:t>
            </a:r>
          </a:p>
          <a:p>
            <a:pPr>
              <a:buFontTx/>
              <a:buChar char="•"/>
            </a:pPr>
            <a:r>
              <a:rPr lang="en-US" altLang="en-US"/>
              <a:t>How  different methodologies are variably constituted inevitably expresses the appropriation of often competing philosophical commitments. </a:t>
            </a:r>
          </a:p>
          <a:p>
            <a:pPr>
              <a:buFontTx/>
              <a:buChar char="•"/>
            </a:pPr>
            <a:r>
              <a:rPr lang="en-US" altLang="en-US"/>
              <a:t>For example, the decision to use hypothetico- deductive research methods that are designed to test, and indeed falsify, priorly formulated theory through confronting its predictions with empirical data gathered through observation of reality tacitly draws upon an array of philosophical assumptions and commitments that are contestable yet so often remain uninterrogated. </a:t>
            </a:r>
          </a:p>
          <a:p>
            <a:pPr>
              <a:buFontTx/>
              <a:buChar char="•"/>
            </a:pPr>
            <a:r>
              <a:rPr lang="en-US" altLang="en-US"/>
              <a:t>Even a cursory inspection of the management field would show that such methodological choices are common place yet, by default, also involve the decision not to engage through alternative means: alternatives that themselves articulate different philosophical commitments e.g. to build theory inductively out of observation of the empirical world. </a:t>
            </a:r>
          </a:p>
          <a:p>
            <a:endParaRPr lang="en-US" altLang="en-US"/>
          </a:p>
          <a:p>
            <a:endParaRPr lang="en-US" altLang="en-US"/>
          </a:p>
          <a:p>
            <a:endParaRPr lang="en-US" altLang="en-US"/>
          </a:p>
        </p:txBody>
      </p:sp>
      <p:sp>
        <p:nvSpPr>
          <p:cNvPr id="9219" name="Rectangle 3">
            <a:extLst>
              <a:ext uri="{FF2B5EF4-FFF2-40B4-BE49-F238E27FC236}">
                <a16:creationId xmlns:a16="http://schemas.microsoft.com/office/drawing/2014/main" id="{F0C74E9F-BF99-644A-973E-40E683249E68}"/>
              </a:ext>
            </a:extLst>
          </p:cNvPr>
          <p:cNvSpPr>
            <a:spLocks noGrp="1" noRot="1" noChangeAspect="1" noChangeArrowheads="1" noTextEdit="1"/>
          </p:cNvSpPr>
          <p:nvPr>
            <p:ph type="sldImg"/>
          </p:nvPr>
        </p:nvSpPr>
        <p:spPr>
          <a:xfrm>
            <a:off x="581025" y="796925"/>
            <a:ext cx="5695950" cy="3205163"/>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1936401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7380E3C-3CC3-A640-8F13-92032C025BBE}"/>
              </a:ext>
            </a:extLst>
          </p:cNvPr>
          <p:cNvSpPr>
            <a:spLocks noGrp="1" noChangeArrowheads="1"/>
          </p:cNvSpPr>
          <p:nvPr>
            <p:ph type="sldNum" sz="quarter" idx="5"/>
          </p:nvPr>
        </p:nvSpPr>
        <p:spPr>
          <a:ln/>
        </p:spPr>
        <p:txBody>
          <a:bodyPr/>
          <a:lstStyle/>
          <a:p>
            <a:fld id="{181FED97-7C8F-0D48-84E6-8B50EC5F4915}" type="slidenum">
              <a:rPr lang="en-US" altLang="en-US"/>
              <a:pPr/>
              <a:t>25</a:t>
            </a:fld>
            <a:endParaRPr lang="en-US" altLang="en-US"/>
          </a:p>
        </p:txBody>
      </p:sp>
      <p:sp>
        <p:nvSpPr>
          <p:cNvPr id="19458" name="Rectangle 2">
            <a:extLst>
              <a:ext uri="{FF2B5EF4-FFF2-40B4-BE49-F238E27FC236}">
                <a16:creationId xmlns:a16="http://schemas.microsoft.com/office/drawing/2014/main" id="{BBFA5553-2D12-1344-9052-630ECA3E26E1}"/>
              </a:ext>
            </a:extLst>
          </p:cNvPr>
          <p:cNvSpPr>
            <a:spLocks noGrp="1" noChangeArrowheads="1"/>
          </p:cNvSpPr>
          <p:nvPr>
            <p:ph type="body" idx="1"/>
          </p:nvPr>
        </p:nvSpPr>
        <p:spPr>
          <a:xfrm>
            <a:off x="914400" y="4346575"/>
            <a:ext cx="5029200" cy="3849688"/>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spcBef>
                <a:spcPct val="20000"/>
              </a:spcBef>
              <a:buClr>
                <a:schemeClr val="tx1"/>
              </a:buClr>
              <a:buSzPct val="75000"/>
              <a:buFont typeface="Monotype Sorts" pitchFamily="2" charset="2"/>
              <a:buNone/>
            </a:pPr>
            <a:r>
              <a:rPr lang="en-GB" altLang="en-US" b="1"/>
              <a:t>Additional Comments:</a:t>
            </a:r>
            <a:endParaRPr lang="en-US" altLang="en-US" i="1"/>
          </a:p>
          <a:p>
            <a:pPr>
              <a:spcBef>
                <a:spcPct val="20000"/>
              </a:spcBef>
              <a:buClr>
                <a:schemeClr val="tx1"/>
              </a:buClr>
              <a:buSzPct val="75000"/>
              <a:buFont typeface="Monotype Sorts" pitchFamily="2" charset="2"/>
              <a:buChar char="u"/>
            </a:pPr>
            <a:r>
              <a:rPr lang="en-US" altLang="en-US"/>
              <a:t>Aim of this exercise is to get people to think about how they know when something is true or false - to illustrate what  epistemology is about i.e.  </a:t>
            </a:r>
          </a:p>
          <a:p>
            <a:pPr>
              <a:spcBef>
                <a:spcPct val="20000"/>
              </a:spcBef>
            </a:pPr>
            <a:r>
              <a:rPr lang="en-US" altLang="en-US"/>
              <a:t>	-the study of the criteria by which we know what does and does not 	constitute warranted or scientific 	knowledge. </a:t>
            </a:r>
          </a:p>
          <a:p>
            <a:pPr>
              <a:spcBef>
                <a:spcPct val="20000"/>
              </a:spcBef>
            </a:pPr>
            <a:endParaRPr lang="en-US" altLang="en-US"/>
          </a:p>
          <a:p>
            <a:pPr>
              <a:spcBef>
                <a:spcPct val="20000"/>
              </a:spcBef>
              <a:buClr>
                <a:schemeClr val="tx1"/>
              </a:buClr>
              <a:buSzPct val="75000"/>
              <a:buFont typeface="Monotype Sorts" pitchFamily="2" charset="2"/>
              <a:buChar char="u"/>
            </a:pPr>
            <a:r>
              <a:rPr lang="en-US" altLang="en-US"/>
              <a:t>This exercise also illustrates that epistemology is about our everyday assumptions about what is true which presuppose agreement about how we determine truth. </a:t>
            </a:r>
          </a:p>
          <a:p>
            <a:pPr>
              <a:spcBef>
                <a:spcPct val="20000"/>
              </a:spcBef>
            </a:pPr>
            <a:endParaRPr lang="en-US" altLang="en-US"/>
          </a:p>
          <a:p>
            <a:pPr>
              <a:spcBef>
                <a:spcPct val="20000"/>
              </a:spcBef>
              <a:buClr>
                <a:schemeClr val="tx1"/>
              </a:buClr>
              <a:buSzPct val="75000"/>
              <a:buFont typeface="Monotype Sorts" pitchFamily="2" charset="2"/>
              <a:buChar char="u"/>
            </a:pPr>
            <a:r>
              <a:rPr lang="en-US" altLang="en-US"/>
              <a:t>In other words we are all epistemologists in that we routinely deploy different epistemological assumptions, in different social contexts, to make sense of what is going on.</a:t>
            </a:r>
          </a:p>
          <a:p>
            <a:pPr>
              <a:spcBef>
                <a:spcPct val="20000"/>
              </a:spcBef>
            </a:pPr>
            <a:endParaRPr lang="en-US" altLang="en-US"/>
          </a:p>
          <a:p>
            <a:pPr>
              <a:spcBef>
                <a:spcPct val="20000"/>
              </a:spcBef>
            </a:pPr>
            <a:endParaRPr lang="en-US" altLang="en-US"/>
          </a:p>
          <a:p>
            <a:endParaRPr lang="en-US" altLang="en-US"/>
          </a:p>
        </p:txBody>
      </p:sp>
      <p:sp>
        <p:nvSpPr>
          <p:cNvPr id="19459" name="Rectangle 3">
            <a:extLst>
              <a:ext uri="{FF2B5EF4-FFF2-40B4-BE49-F238E27FC236}">
                <a16:creationId xmlns:a16="http://schemas.microsoft.com/office/drawing/2014/main" id="{4637445C-F983-DE4F-8BCC-EAA0D17D7DD0}"/>
              </a:ext>
            </a:extLst>
          </p:cNvPr>
          <p:cNvSpPr>
            <a:spLocks noGrp="1" noRot="1" noChangeAspect="1" noChangeArrowheads="1" noTextEdit="1"/>
          </p:cNvSpPr>
          <p:nvPr>
            <p:ph type="sldImg"/>
          </p:nvPr>
        </p:nvSpPr>
        <p:spPr>
          <a:xfrm>
            <a:off x="581025" y="796925"/>
            <a:ext cx="5695950" cy="3205163"/>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240980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22368C-85CF-3F47-8F25-0663381BB7AB}"/>
              </a:ext>
            </a:extLst>
          </p:cNvPr>
          <p:cNvSpPr>
            <a:spLocks noGrp="1" noChangeArrowheads="1"/>
          </p:cNvSpPr>
          <p:nvPr>
            <p:ph type="sldNum" sz="quarter" idx="5"/>
          </p:nvPr>
        </p:nvSpPr>
        <p:spPr>
          <a:ln/>
        </p:spPr>
        <p:txBody>
          <a:bodyPr/>
          <a:lstStyle/>
          <a:p>
            <a:fld id="{4123AC43-1A04-9740-BCA0-70EC5627A9A2}" type="slidenum">
              <a:rPr lang="en-US" altLang="en-US"/>
              <a:pPr/>
              <a:t>26</a:t>
            </a:fld>
            <a:endParaRPr lang="en-US" altLang="en-US"/>
          </a:p>
        </p:txBody>
      </p:sp>
      <p:sp>
        <p:nvSpPr>
          <p:cNvPr id="25602" name="Rectangle 2">
            <a:extLst>
              <a:ext uri="{FF2B5EF4-FFF2-40B4-BE49-F238E27FC236}">
                <a16:creationId xmlns:a16="http://schemas.microsoft.com/office/drawing/2014/main" id="{F7A2E1E6-3D7A-834F-A2EE-1CC21B9BAACA}"/>
              </a:ext>
            </a:extLst>
          </p:cNvPr>
          <p:cNvSpPr>
            <a:spLocks noGrp="1" noChangeArrowheads="1"/>
          </p:cNvSpPr>
          <p:nvPr>
            <p:ph type="body" idx="1"/>
          </p:nvPr>
        </p:nvSpPr>
        <p:spPr>
          <a:xfrm>
            <a:off x="914400" y="4143375"/>
            <a:ext cx="5029200" cy="4052888"/>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dirty="0"/>
              <a:t>Additional Comments:</a:t>
            </a:r>
            <a:endParaRPr lang="en-US" altLang="en-US" dirty="0">
              <a:latin typeface="Arial Narrow" panose="020B0604020202020204" pitchFamily="34" charset="0"/>
            </a:endParaRPr>
          </a:p>
          <a:p>
            <a:pPr>
              <a:buFontTx/>
              <a:buChar char="•"/>
            </a:pPr>
            <a:r>
              <a:rPr lang="en-US" altLang="en-US" dirty="0">
                <a:latin typeface="Arial Narrow" panose="020B0604020202020204" pitchFamily="34" charset="0"/>
              </a:rPr>
              <a:t>Almost certainly, most of you will have described the above object in three dimensional terms, for instance as a cube.</a:t>
            </a:r>
          </a:p>
          <a:p>
            <a:pPr>
              <a:buFontTx/>
              <a:buChar char="•"/>
            </a:pPr>
            <a:r>
              <a:rPr lang="en-US" altLang="en-US" dirty="0">
                <a:latin typeface="Arial Narrow" panose="020B0604020202020204" pitchFamily="34" charset="0"/>
              </a:rPr>
              <a:t>If you have done so which face of the cube is facing towards you? </a:t>
            </a:r>
          </a:p>
          <a:p>
            <a:pPr>
              <a:buFontTx/>
              <a:buChar char="•"/>
            </a:pPr>
            <a:r>
              <a:rPr lang="en-US" altLang="en-US" dirty="0">
                <a:latin typeface="Arial Narrow" panose="020B0604020202020204" pitchFamily="34" charset="0"/>
              </a:rPr>
              <a:t>Strange isn’t it that the face towards us keeps changing! </a:t>
            </a:r>
          </a:p>
          <a:p>
            <a:pPr>
              <a:buFontTx/>
              <a:buChar char="•"/>
            </a:pPr>
            <a:r>
              <a:rPr lang="en-US" altLang="en-US" dirty="0">
                <a:latin typeface="Arial Narrow" panose="020B0604020202020204" pitchFamily="34" charset="0"/>
              </a:rPr>
              <a:t>Why should this happen?</a:t>
            </a:r>
          </a:p>
          <a:p>
            <a:pPr>
              <a:buFontTx/>
              <a:buChar char="•"/>
            </a:pPr>
            <a:r>
              <a:rPr lang="en-US" altLang="en-US" dirty="0">
                <a:latin typeface="Arial Narrow" panose="020B0604020202020204" pitchFamily="34" charset="0"/>
              </a:rPr>
              <a:t>What is perhaps even stranger is that you have automatically assumed that this is a three dimensional object - why? </a:t>
            </a:r>
          </a:p>
          <a:p>
            <a:pPr>
              <a:buFontTx/>
              <a:buChar char="•"/>
            </a:pPr>
            <a:r>
              <a:rPr lang="en-US" altLang="en-US" dirty="0">
                <a:latin typeface="Arial Narrow" panose="020B0604020202020204" pitchFamily="34" charset="0"/>
              </a:rPr>
              <a:t>Surely it is just as possible to see this as flat - as a mixture of oblongs, parallelograms and triangles etc. Is there something which we bring with us to observing, what is after all a very simple set of data, which makes us interpret these data in a particular way - as three dimensional. </a:t>
            </a:r>
          </a:p>
          <a:p>
            <a:pPr>
              <a:buFontTx/>
              <a:buChar char="•"/>
            </a:pPr>
            <a:r>
              <a:rPr lang="en-US" altLang="en-US" dirty="0">
                <a:latin typeface="Arial Narrow" panose="020B0604020202020204" pitchFamily="34" charset="0"/>
              </a:rPr>
              <a:t>Role of baggage we bring with us - cultural and theoretical - also role of physiological - e.g. where our attention gets directed but simultaneously excludes. </a:t>
            </a:r>
          </a:p>
          <a:p>
            <a:pPr>
              <a:buFontTx/>
              <a:buChar char="•"/>
            </a:pPr>
            <a:r>
              <a:rPr lang="en-US" altLang="en-US" dirty="0">
                <a:latin typeface="Arial Narrow" panose="020B0604020202020204" pitchFamily="34" charset="0"/>
              </a:rPr>
              <a:t>Does what has happened above cast any doubt upon the epistemological objectivist claim that we can observe what is “out there” in a passive manner so that we do not contaminate what we see during that act of observation? If, for instance, you think we cannot do this, what does this mean for social scientific knowledge - especially where that knowledge concerns complex social phenomena, such as organizations</a:t>
            </a:r>
            <a:r>
              <a:rPr lang="en-US" altLang="en-US" dirty="0"/>
              <a:t>, </a:t>
            </a:r>
            <a:r>
              <a:rPr lang="en-US" altLang="en-US" dirty="0">
                <a:latin typeface="Arial Narrow" panose="020B0604020202020204" pitchFamily="34" charset="0"/>
              </a:rPr>
              <a:t>rather than just a few lines drawn on a slide?</a:t>
            </a:r>
          </a:p>
          <a:p>
            <a:endParaRPr lang="en-US" altLang="en-US" dirty="0">
              <a:latin typeface="Arial Narrow" panose="020B0604020202020204" pitchFamily="34" charset="0"/>
            </a:endParaRPr>
          </a:p>
        </p:txBody>
      </p:sp>
      <p:sp>
        <p:nvSpPr>
          <p:cNvPr id="25603" name="Rectangle 3">
            <a:extLst>
              <a:ext uri="{FF2B5EF4-FFF2-40B4-BE49-F238E27FC236}">
                <a16:creationId xmlns:a16="http://schemas.microsoft.com/office/drawing/2014/main" id="{F6CA6A35-40BB-8840-B2BF-6F4785510D2E}"/>
              </a:ext>
            </a:extLst>
          </p:cNvPr>
          <p:cNvSpPr>
            <a:spLocks noGrp="1" noRot="1" noChangeAspect="1" noChangeArrowheads="1" noTextEdit="1"/>
          </p:cNvSpPr>
          <p:nvPr>
            <p:ph type="sldImg"/>
          </p:nvPr>
        </p:nvSpPr>
        <p:spPr>
          <a:xfrm>
            <a:off x="581025" y="796925"/>
            <a:ext cx="5695950" cy="3205163"/>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1286611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9A68E13-42D1-7C4F-853C-B545D0E89C49}"/>
              </a:ext>
            </a:extLst>
          </p:cNvPr>
          <p:cNvSpPr>
            <a:spLocks noGrp="1" noChangeArrowheads="1"/>
          </p:cNvSpPr>
          <p:nvPr>
            <p:ph type="sldNum" sz="quarter" idx="5"/>
          </p:nvPr>
        </p:nvSpPr>
        <p:spPr>
          <a:ln/>
        </p:spPr>
        <p:txBody>
          <a:bodyPr/>
          <a:lstStyle/>
          <a:p>
            <a:fld id="{E8A78AC0-879B-CA49-B2A6-FD00788AA89A}" type="slidenum">
              <a:rPr lang="en-US" altLang="en-US"/>
              <a:pPr/>
              <a:t>28</a:t>
            </a:fld>
            <a:endParaRPr lang="en-US" altLang="en-US"/>
          </a:p>
        </p:txBody>
      </p:sp>
      <p:sp>
        <p:nvSpPr>
          <p:cNvPr id="70658" name="Rectangle 2">
            <a:extLst>
              <a:ext uri="{FF2B5EF4-FFF2-40B4-BE49-F238E27FC236}">
                <a16:creationId xmlns:a16="http://schemas.microsoft.com/office/drawing/2014/main" id="{B8836762-097C-DD4D-B32C-FD850FC8B478}"/>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058FA3DC-B5CB-5B4D-93C7-B99A1D780CA5}"/>
              </a:ext>
            </a:extLst>
          </p:cNvPr>
          <p:cNvSpPr>
            <a:spLocks noGrp="1" noChangeArrowheads="1"/>
          </p:cNvSpPr>
          <p:nvPr>
            <p:ph type="body" idx="1"/>
          </p:nvPr>
        </p:nvSpPr>
        <p:spPr/>
        <p:txBody>
          <a:bodyPr/>
          <a:lstStyle/>
          <a:p>
            <a:r>
              <a:rPr lang="en-GB" altLang="en-US" b="1"/>
              <a:t>Additional Comments:</a:t>
            </a:r>
            <a:endParaRPr lang="en-US" altLang="en-US"/>
          </a:p>
          <a:p>
            <a:pPr>
              <a:buFontTx/>
              <a:buChar char="•"/>
            </a:pPr>
            <a:r>
              <a:rPr lang="en-US" altLang="en-US"/>
              <a:t>Whilst we cannot avoid making philosophical commitments in undertaking any research, any philosophical commitment can be simultaneously contested. </a:t>
            </a:r>
          </a:p>
          <a:p>
            <a:pPr>
              <a:buFontTx/>
              <a:buChar char="•"/>
            </a:pPr>
            <a:r>
              <a:rPr lang="en-US" altLang="en-US"/>
              <a:t>This is because the philosophical  commitments which are inevitably made in undertaking research always entail commitment to knowledge constituting assumptions about the nature of truth, human behaviour, representation and the accessibility of social reality. In other words tacit answers to questions about ontology (what are we studying?), epistemology (how can we have warranted knowledge about our chosen domains?) and axiology (why study them?) impact upon any methodological engagement. </a:t>
            </a:r>
          </a:p>
          <a:p>
            <a:pPr>
              <a:buFontTx/>
              <a:buChar char="•"/>
            </a:pPr>
            <a:r>
              <a:rPr lang="en-US" altLang="en-US"/>
              <a:t>The philosophical assumptions we make in dealing with these questions implicitly present different normative definitions of management research along with particular justificatory logics. </a:t>
            </a:r>
          </a:p>
          <a:p>
            <a:pPr>
              <a:buFontTx/>
              <a:buChar char="•"/>
            </a:pPr>
            <a:r>
              <a:rPr lang="en-US" altLang="en-US"/>
              <a:t>Therefore, they simultaneously impinge upon a further crucial area called criteriology - how should we judge, or evaluate, the findings and quality of any research? </a:t>
            </a:r>
          </a:p>
          <a:p>
            <a:pPr>
              <a:buFontTx/>
              <a:buChar char="•"/>
            </a:pPr>
            <a:endParaRPr lang="en-US" altLang="en-US"/>
          </a:p>
          <a:p>
            <a:pPr>
              <a:buFontTx/>
              <a:buChar char="•"/>
            </a:pPr>
            <a:r>
              <a:rPr lang="en-US" altLang="en-US"/>
              <a:t>For further information see the module number 7: Assessment Criteria for Evaluating Qualitative management Research.</a:t>
            </a:r>
          </a:p>
          <a:p>
            <a:endParaRPr lang="en-US" altLang="en-US"/>
          </a:p>
        </p:txBody>
      </p:sp>
    </p:spTree>
    <p:extLst>
      <p:ext uri="{BB962C8B-B14F-4D97-AF65-F5344CB8AC3E}">
        <p14:creationId xmlns:p14="http://schemas.microsoft.com/office/powerpoint/2010/main" val="1629970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401D149-F999-4B44-B133-9D609489CC8E}"/>
              </a:ext>
            </a:extLst>
          </p:cNvPr>
          <p:cNvSpPr>
            <a:spLocks noGrp="1" noChangeArrowheads="1"/>
          </p:cNvSpPr>
          <p:nvPr>
            <p:ph type="sldNum" sz="quarter" idx="5"/>
          </p:nvPr>
        </p:nvSpPr>
        <p:spPr>
          <a:ln/>
        </p:spPr>
        <p:txBody>
          <a:bodyPr/>
          <a:lstStyle/>
          <a:p>
            <a:fld id="{198D8243-9091-484B-A64F-989A77589853}" type="slidenum">
              <a:rPr lang="en-US" altLang="en-US"/>
              <a:pPr/>
              <a:t>29</a:t>
            </a:fld>
            <a:endParaRPr lang="en-US" altLang="en-US"/>
          </a:p>
        </p:txBody>
      </p:sp>
      <p:sp>
        <p:nvSpPr>
          <p:cNvPr id="48130" name="Rectangle 2">
            <a:extLst>
              <a:ext uri="{FF2B5EF4-FFF2-40B4-BE49-F238E27FC236}">
                <a16:creationId xmlns:a16="http://schemas.microsoft.com/office/drawing/2014/main" id="{BC088261-6090-D246-9ADD-ADBC7673DDE8}"/>
              </a:ext>
            </a:extLst>
          </p:cNvPr>
          <p:cNvSpPr>
            <a:spLocks noGrp="1" noChangeArrowheads="1"/>
          </p:cNvSpPr>
          <p:nvPr>
            <p:ph type="body" idx="1"/>
          </p:nvPr>
        </p:nvSpPr>
        <p:spPr>
          <a:xfrm>
            <a:off x="914400" y="4346575"/>
            <a:ext cx="5029200" cy="3849688"/>
          </a:xfrm>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GB" altLang="en-US"/>
          </a:p>
        </p:txBody>
      </p:sp>
      <p:sp>
        <p:nvSpPr>
          <p:cNvPr id="48131" name="Rectangle 3">
            <a:extLst>
              <a:ext uri="{FF2B5EF4-FFF2-40B4-BE49-F238E27FC236}">
                <a16:creationId xmlns:a16="http://schemas.microsoft.com/office/drawing/2014/main" id="{B3907BEF-1616-2E43-B9B1-7C72CE4B7C50}"/>
              </a:ext>
            </a:extLst>
          </p:cNvPr>
          <p:cNvSpPr>
            <a:spLocks noGrp="1" noRot="1" noChangeAspect="1" noChangeArrowheads="1" noTextEdit="1"/>
          </p:cNvSpPr>
          <p:nvPr>
            <p:ph type="sldImg"/>
          </p:nvPr>
        </p:nvSpPr>
        <p:spPr>
          <a:xfrm>
            <a:off x="581025" y="796925"/>
            <a:ext cx="5695950" cy="3205163"/>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1697409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14E6469-5F31-F14B-80F0-9B7028DE1758}"/>
              </a:ext>
            </a:extLst>
          </p:cNvPr>
          <p:cNvSpPr>
            <a:spLocks noGrp="1" noChangeArrowheads="1"/>
          </p:cNvSpPr>
          <p:nvPr>
            <p:ph type="sldNum" sz="quarter" idx="5"/>
          </p:nvPr>
        </p:nvSpPr>
        <p:spPr>
          <a:ln/>
        </p:spPr>
        <p:txBody>
          <a:bodyPr/>
          <a:lstStyle/>
          <a:p>
            <a:fld id="{1813766D-4231-734E-ABA5-4F085805B0D2}" type="slidenum">
              <a:rPr lang="en-US" altLang="en-US"/>
              <a:pPr/>
              <a:t>45</a:t>
            </a:fld>
            <a:endParaRPr lang="en-US" altLang="en-US"/>
          </a:p>
        </p:txBody>
      </p:sp>
      <p:sp>
        <p:nvSpPr>
          <p:cNvPr id="41986" name="Rectangle 2">
            <a:extLst>
              <a:ext uri="{FF2B5EF4-FFF2-40B4-BE49-F238E27FC236}">
                <a16:creationId xmlns:a16="http://schemas.microsoft.com/office/drawing/2014/main" id="{00910F6D-DD09-FA47-A4B1-6D198F3B3731}"/>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227BF6FD-7A9B-6F4F-93D9-8D665731F245}"/>
              </a:ext>
            </a:extLst>
          </p:cNvPr>
          <p:cNvSpPr>
            <a:spLocks noGrp="1" noChangeArrowheads="1"/>
          </p:cNvSpPr>
          <p:nvPr>
            <p:ph type="body" idx="1"/>
          </p:nvPr>
        </p:nvSpPr>
        <p:spPr/>
        <p:txBody>
          <a:bodyPr/>
          <a:lstStyle/>
          <a:p>
            <a:r>
              <a:rPr lang="en-GB" altLang="en-US" b="1" dirty="0"/>
              <a:t>Additional Comments:</a:t>
            </a:r>
          </a:p>
          <a:p>
            <a:pPr algn="just">
              <a:buFontTx/>
              <a:buChar char="•"/>
            </a:pPr>
            <a:r>
              <a:rPr lang="en-GB" altLang="en-US" dirty="0"/>
              <a:t>A result of the misapprehension that qualitative research is easy, is a perception of qualitative research as lower and less significant than quantitative research. To help rectify this problem, this workshop aims to provide an overview of the complex skills required for qualitative research.</a:t>
            </a:r>
          </a:p>
          <a:p>
            <a:pPr algn="just">
              <a:buFontTx/>
              <a:buChar char="•"/>
            </a:pPr>
            <a:r>
              <a:rPr lang="en-GB" altLang="en-US" dirty="0"/>
              <a:t>This training need was identified in the accompanying study carried out by Cassell et al 2005 entitled ‘Benchmarking Good Practice in Qualitative Research’. For more information please see the website:</a:t>
            </a:r>
          </a:p>
          <a:p>
            <a:pPr lvl="1" algn="just">
              <a:buFontTx/>
              <a:buNone/>
            </a:pPr>
            <a:r>
              <a:rPr lang="en-US" altLang="en-US" dirty="0"/>
              <a:t>http://</a:t>
            </a:r>
            <a:r>
              <a:rPr lang="en-US" altLang="en-US" dirty="0" err="1"/>
              <a:t>www.shef.ac.uk</a:t>
            </a:r>
            <a:r>
              <a:rPr lang="en-US" altLang="en-US" dirty="0"/>
              <a:t>/</a:t>
            </a:r>
            <a:r>
              <a:rPr lang="en-US" altLang="en-US" dirty="0" err="1"/>
              <a:t>bgpinqmr</a:t>
            </a:r>
            <a:r>
              <a:rPr lang="en-US" altLang="en-US" dirty="0"/>
              <a:t>/</a:t>
            </a:r>
          </a:p>
          <a:p>
            <a:pPr algn="just">
              <a:buFontTx/>
              <a:buChar char="•"/>
            </a:pPr>
            <a:endParaRPr lang="en-US" altLang="en-US" dirty="0"/>
          </a:p>
          <a:p>
            <a:endParaRPr lang="en-US" altLang="en-US" dirty="0"/>
          </a:p>
        </p:txBody>
      </p:sp>
    </p:spTree>
    <p:extLst>
      <p:ext uri="{BB962C8B-B14F-4D97-AF65-F5344CB8AC3E}">
        <p14:creationId xmlns:p14="http://schemas.microsoft.com/office/powerpoint/2010/main" val="881487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B786BBC-A7B7-F742-9169-D04530DE6BD1}"/>
              </a:ext>
            </a:extLst>
          </p:cNvPr>
          <p:cNvSpPr>
            <a:spLocks noGrp="1" noChangeArrowheads="1"/>
          </p:cNvSpPr>
          <p:nvPr>
            <p:ph type="sldNum" sz="quarter" idx="5"/>
          </p:nvPr>
        </p:nvSpPr>
        <p:spPr>
          <a:ln/>
        </p:spPr>
        <p:txBody>
          <a:bodyPr/>
          <a:lstStyle/>
          <a:p>
            <a:fld id="{F79B089D-D2D0-744F-B2BC-1DC42A554BAF}" type="slidenum">
              <a:rPr lang="en-US" altLang="en-US"/>
              <a:pPr/>
              <a:t>46</a:t>
            </a:fld>
            <a:endParaRPr lang="en-US" altLang="en-US"/>
          </a:p>
        </p:txBody>
      </p:sp>
      <p:sp>
        <p:nvSpPr>
          <p:cNvPr id="52226" name="Rectangle 2">
            <a:extLst>
              <a:ext uri="{FF2B5EF4-FFF2-40B4-BE49-F238E27FC236}">
                <a16:creationId xmlns:a16="http://schemas.microsoft.com/office/drawing/2014/main" id="{54750632-0C3B-B34B-A9F8-5AB9E3DDAE28}"/>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7551C5A0-98B2-0C41-95AC-BEB20B717BE1}"/>
              </a:ext>
            </a:extLst>
          </p:cNvPr>
          <p:cNvSpPr>
            <a:spLocks noGrp="1" noChangeArrowheads="1"/>
          </p:cNvSpPr>
          <p:nvPr>
            <p:ph type="body" idx="1"/>
          </p:nvPr>
        </p:nvSpPr>
        <p:spPr/>
        <p:txBody>
          <a:bodyPr/>
          <a:lstStyle/>
          <a:p>
            <a:r>
              <a:rPr lang="en-GB" altLang="en-US" b="1"/>
              <a:t>Additional Comments:</a:t>
            </a:r>
            <a:endParaRPr lang="en-GB" altLang="en-US"/>
          </a:p>
          <a:p>
            <a:r>
              <a:rPr lang="en-GB" altLang="en-US"/>
              <a:t>	Although these skills may also be needed in quantitative research, they will be discussed in relation 	to qualitative research. Within quantitative research, the first three skills are often seen as highly 	technical and complex because of their use in relation to statistics. However, this 	workshop 	aims 	to show that qualitative research also necessitates complex and specialised use of these skills. </a:t>
            </a:r>
          </a:p>
          <a:p>
            <a:pPr>
              <a:buFontTx/>
              <a:buChar char="•"/>
            </a:pPr>
            <a:endParaRPr lang="en-GB" altLang="en-US"/>
          </a:p>
        </p:txBody>
      </p:sp>
    </p:spTree>
    <p:extLst>
      <p:ext uri="{BB962C8B-B14F-4D97-AF65-F5344CB8AC3E}">
        <p14:creationId xmlns:p14="http://schemas.microsoft.com/office/powerpoint/2010/main" val="1109027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AFEF7B5-000D-7840-BF11-A40B163B5EED}"/>
              </a:ext>
            </a:extLst>
          </p:cNvPr>
          <p:cNvSpPr>
            <a:spLocks noGrp="1" noChangeArrowheads="1"/>
          </p:cNvSpPr>
          <p:nvPr>
            <p:ph type="sldNum" sz="quarter" idx="5"/>
          </p:nvPr>
        </p:nvSpPr>
        <p:spPr>
          <a:ln/>
        </p:spPr>
        <p:txBody>
          <a:bodyPr/>
          <a:lstStyle/>
          <a:p>
            <a:fld id="{8B58F5C1-B952-2F47-8BE2-4F8CE0831989}" type="slidenum">
              <a:rPr lang="en-US" altLang="en-US"/>
              <a:pPr/>
              <a:t>47</a:t>
            </a:fld>
            <a:endParaRPr lang="en-US" altLang="en-US"/>
          </a:p>
        </p:txBody>
      </p:sp>
      <p:sp>
        <p:nvSpPr>
          <p:cNvPr id="49154" name="Rectangle 2">
            <a:extLst>
              <a:ext uri="{FF2B5EF4-FFF2-40B4-BE49-F238E27FC236}">
                <a16:creationId xmlns:a16="http://schemas.microsoft.com/office/drawing/2014/main" id="{35EBD249-E487-C84D-A2F9-A824964BEA83}"/>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85BEBDC0-3ABE-304B-91F5-057116C7ABE2}"/>
              </a:ext>
            </a:extLst>
          </p:cNvPr>
          <p:cNvSpPr>
            <a:spLocks noGrp="1" noChangeArrowheads="1"/>
          </p:cNvSpPr>
          <p:nvPr>
            <p:ph type="body" idx="1"/>
          </p:nvPr>
        </p:nvSpPr>
        <p:spPr/>
        <p:txBody>
          <a:bodyPr/>
          <a:lstStyle/>
          <a:p>
            <a:r>
              <a:rPr lang="en-GB" altLang="en-US" b="1" dirty="0"/>
              <a:t>Additional Comments:</a:t>
            </a:r>
            <a:endParaRPr lang="en-GB" altLang="en-US" dirty="0"/>
          </a:p>
          <a:p>
            <a:pPr algn="just">
              <a:buFontTx/>
              <a:buChar char="•"/>
            </a:pPr>
            <a:r>
              <a:rPr lang="en-GB" altLang="en-US" dirty="0"/>
              <a:t>Point out that although these have been listed separately for ease of reference/understanding, in reality these are not entirely separate but overlap and interlink with each other.</a:t>
            </a:r>
          </a:p>
          <a:p>
            <a:pPr algn="just">
              <a:buFontTx/>
              <a:buChar char="•"/>
            </a:pPr>
            <a:endParaRPr lang="en-GB" altLang="en-US" dirty="0"/>
          </a:p>
          <a:p>
            <a:pPr algn="just">
              <a:buFontTx/>
              <a:buChar char="•"/>
            </a:pPr>
            <a:r>
              <a:rPr lang="en-GB" altLang="en-US" dirty="0"/>
              <a:t>Qualitative researchers also need a thorough awareness of the philosophical assumptions underpinning their research. Although quantitative researchers should also have such a meticulous understanding, in practice their underlying philosophical assumptions are often seen as the default choice and are left unchallenged. It is therefore often only qualitative researchers that are pushed to defend their philosophical beliefs. The ability to manoeuvre around philosophical debates is therefore a skill which pervades the research process at every stage. Thus this skill will not be considered separately but will be investigated as part of the other skills.</a:t>
            </a:r>
            <a:endParaRPr lang="en-US" altLang="en-US" dirty="0"/>
          </a:p>
        </p:txBody>
      </p:sp>
    </p:spTree>
    <p:extLst>
      <p:ext uri="{BB962C8B-B14F-4D97-AF65-F5344CB8AC3E}">
        <p14:creationId xmlns:p14="http://schemas.microsoft.com/office/powerpoint/2010/main" val="1491873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2178C4F-0E61-3146-8FBC-2B246E13B8AC}"/>
              </a:ext>
            </a:extLst>
          </p:cNvPr>
          <p:cNvSpPr>
            <a:spLocks noGrp="1" noChangeArrowheads="1"/>
          </p:cNvSpPr>
          <p:nvPr>
            <p:ph type="sldNum" sz="quarter" idx="5"/>
          </p:nvPr>
        </p:nvSpPr>
        <p:spPr>
          <a:ln/>
        </p:spPr>
        <p:txBody>
          <a:bodyPr/>
          <a:lstStyle/>
          <a:p>
            <a:fld id="{BA0354FE-4F01-894C-ACA1-1D816955F822}" type="slidenum">
              <a:rPr lang="en-US" altLang="en-US"/>
              <a:pPr/>
              <a:t>48</a:t>
            </a:fld>
            <a:endParaRPr lang="en-US" altLang="en-US"/>
          </a:p>
        </p:txBody>
      </p:sp>
      <p:sp>
        <p:nvSpPr>
          <p:cNvPr id="10242" name="Rectangle 2">
            <a:extLst>
              <a:ext uri="{FF2B5EF4-FFF2-40B4-BE49-F238E27FC236}">
                <a16:creationId xmlns:a16="http://schemas.microsoft.com/office/drawing/2014/main" id="{9807F25A-1F95-564D-8363-31EBC4205831}"/>
              </a:ext>
            </a:extLst>
          </p:cNvPr>
          <p:cNvSpPr>
            <a:spLocks noGrp="1" noRot="1" noChangeAspect="1" noChangeArrowheads="1" noTextEdit="1"/>
          </p:cNvSpPr>
          <p:nvPr>
            <p:ph type="sldImg"/>
          </p:nvPr>
        </p:nvSpPr>
        <p:spPr>
          <a:ln/>
        </p:spPr>
      </p:sp>
      <p:sp>
        <p:nvSpPr>
          <p:cNvPr id="10243" name="Rectangle 3">
            <a:extLst>
              <a:ext uri="{FF2B5EF4-FFF2-40B4-BE49-F238E27FC236}">
                <a16:creationId xmlns:a16="http://schemas.microsoft.com/office/drawing/2014/main" id="{CE6809D9-FAF3-504E-BC08-78996C9E9FA9}"/>
              </a:ext>
            </a:extLst>
          </p:cNvPr>
          <p:cNvSpPr>
            <a:spLocks noGrp="1" noChangeArrowheads="1"/>
          </p:cNvSpPr>
          <p:nvPr>
            <p:ph type="body" idx="1"/>
          </p:nvPr>
        </p:nvSpPr>
        <p:spPr/>
        <p:txBody>
          <a:bodyPr/>
          <a:lstStyle/>
          <a:p>
            <a:r>
              <a:rPr lang="en-GB" altLang="en-US" b="1" dirty="0"/>
              <a:t>Additional Comments:</a:t>
            </a:r>
            <a:endParaRPr lang="en-GB" altLang="en-US" dirty="0"/>
          </a:p>
          <a:p>
            <a:pPr algn="just">
              <a:buFontTx/>
              <a:buChar char="•"/>
            </a:pPr>
            <a:r>
              <a:rPr lang="en-GB" altLang="en-US" dirty="0"/>
              <a:t>Data collection requires training in a specific qualitative research method, as well as an awareness of a broad range of methods in order to make an informed selection. There is a vast number of qualitative research methods- more than is possible to cover in depth today.</a:t>
            </a:r>
            <a:r>
              <a:rPr lang="en-GB" altLang="en-US" b="1" dirty="0"/>
              <a:t> </a:t>
            </a:r>
            <a:r>
              <a:rPr lang="en-GB" altLang="en-US" dirty="0"/>
              <a:t>Instead of going through each method and examining the specific skills in each, I will explore a range of generic skills needed for much of data collection whilst signposting further information on research methods at the end of the workshop. For more on qualitative methods please see module number 4: Qualitative Methods.</a:t>
            </a:r>
          </a:p>
          <a:p>
            <a:pPr algn="just">
              <a:buFontTx/>
              <a:buChar char="•"/>
            </a:pPr>
            <a:r>
              <a:rPr lang="en-GB" altLang="en-US" dirty="0"/>
              <a:t>Although qualitative research requires a choice of method which is also consistent with its philosophical assumptions, the underlying view of reality here is frequently taken for granted as the ‘default choice’ unless stated otherwise. Qualitative researchers on the other hand are often pushed to defend their epistemological assumptions and their consistency with method. Therefore researchers will need a thorough understanding on the position that they take on ontology and epistemology and the ability to defend it (although quantitative researchers should also have this understanding).</a:t>
            </a:r>
            <a:endParaRPr lang="en-US" altLang="en-US" dirty="0"/>
          </a:p>
        </p:txBody>
      </p:sp>
    </p:spTree>
    <p:extLst>
      <p:ext uri="{BB962C8B-B14F-4D97-AF65-F5344CB8AC3E}">
        <p14:creationId xmlns:p14="http://schemas.microsoft.com/office/powerpoint/2010/main" val="1267490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EB0D18D-A37A-A746-8422-CFC3C1661EEA}"/>
              </a:ext>
            </a:extLst>
          </p:cNvPr>
          <p:cNvSpPr>
            <a:spLocks noGrp="1" noChangeArrowheads="1"/>
          </p:cNvSpPr>
          <p:nvPr>
            <p:ph type="sldNum" sz="quarter" idx="5"/>
          </p:nvPr>
        </p:nvSpPr>
        <p:spPr>
          <a:ln/>
        </p:spPr>
        <p:txBody>
          <a:bodyPr/>
          <a:lstStyle/>
          <a:p>
            <a:fld id="{98BEBFAB-A6CB-4E47-8744-EC23C6FF8D76}" type="slidenum">
              <a:rPr lang="en-US" altLang="en-US"/>
              <a:pPr/>
              <a:t>49</a:t>
            </a:fld>
            <a:endParaRPr lang="en-US" altLang="en-US"/>
          </a:p>
        </p:txBody>
      </p:sp>
      <p:sp>
        <p:nvSpPr>
          <p:cNvPr id="11266" name="Rectangle 2">
            <a:extLst>
              <a:ext uri="{FF2B5EF4-FFF2-40B4-BE49-F238E27FC236}">
                <a16:creationId xmlns:a16="http://schemas.microsoft.com/office/drawing/2014/main" id="{8E7E6422-85AE-B94E-8205-C76850938455}"/>
              </a:ext>
            </a:extLst>
          </p:cNvPr>
          <p:cNvSpPr>
            <a:spLocks noGrp="1" noRot="1" noChangeAspect="1" noChangeArrowheads="1" noTextEdit="1"/>
          </p:cNvSpPr>
          <p:nvPr>
            <p:ph type="sldImg"/>
          </p:nvPr>
        </p:nvSpPr>
        <p:spPr>
          <a:ln/>
        </p:spPr>
      </p:sp>
      <p:sp>
        <p:nvSpPr>
          <p:cNvPr id="11267" name="Rectangle 3">
            <a:extLst>
              <a:ext uri="{FF2B5EF4-FFF2-40B4-BE49-F238E27FC236}">
                <a16:creationId xmlns:a16="http://schemas.microsoft.com/office/drawing/2014/main" id="{89937CFB-AF88-7D42-B674-22C4E8A1DEFB}"/>
              </a:ext>
            </a:extLst>
          </p:cNvPr>
          <p:cNvSpPr>
            <a:spLocks noGrp="1" noChangeArrowheads="1"/>
          </p:cNvSpPr>
          <p:nvPr>
            <p:ph type="body" idx="1"/>
          </p:nvPr>
        </p:nvSpPr>
        <p:spPr/>
        <p:txBody>
          <a:bodyPr/>
          <a:lstStyle/>
          <a:p>
            <a:r>
              <a:rPr lang="en-GB" altLang="en-US" sz="1000" b="1" dirty="0"/>
              <a:t>Additional Comments:</a:t>
            </a:r>
            <a:endParaRPr lang="en-GB" altLang="en-US" sz="1000" dirty="0"/>
          </a:p>
          <a:p>
            <a:pPr>
              <a:buFontTx/>
              <a:buChar char="•"/>
            </a:pPr>
            <a:r>
              <a:rPr lang="en-GB" altLang="en-US" sz="1000" dirty="0"/>
              <a:t>When collecting empirical data, t</a:t>
            </a:r>
            <a:r>
              <a:rPr lang="en-US" altLang="en-US" sz="1000" dirty="0"/>
              <a:t>he subjective nature of this method means that researchers will need various interpersonal skills to manage the research process starting from gaining access. Taylor and Bogdan (1984: 20) explain that in order to get access it is important to project the right image, convince gate keepers you are non-threatening and give a ‘vague and imprecise’ summary of the research procedures and objectives in order to reduce the risk of defensive or self-conscious behavior (Waddington 1994).</a:t>
            </a:r>
          </a:p>
          <a:p>
            <a:pPr>
              <a:buFontTx/>
              <a:buChar char="•"/>
            </a:pPr>
            <a:endParaRPr lang="en-US" altLang="en-US" sz="1000" dirty="0"/>
          </a:p>
          <a:p>
            <a:pPr>
              <a:buFontTx/>
              <a:buChar char="•"/>
            </a:pPr>
            <a:r>
              <a:rPr lang="en-US" altLang="en-US" sz="1000" dirty="0"/>
              <a:t> Once the researcher has gained access they must continue to use these skills to concentrate on maintaining prolonged contact. They need to continue to project a non-threatening image whilst building up trust. The richest data can be obtained when the relationship between the participant and the researcher is one of trust and rapport, and the latter feels able to express themselves fully and is able to describe their feelings and views, rather than giving brief, socially-acceptable answers. According to Fetterman (1986:89) the researcher should be ‘courteous polite and respectful’ and should avoid uninvited displays of friendliness and familiarity (1991:89). Therefore the qualitative researcher needs to be particularly skillful in building and maintaining a research relationship. Taylor and Bogdan (1984) </a:t>
            </a:r>
            <a:r>
              <a:rPr lang="en-US" altLang="en-US" sz="1000" dirty="0" err="1"/>
              <a:t>emphasise</a:t>
            </a:r>
            <a:r>
              <a:rPr lang="en-US" altLang="en-US" sz="1000" dirty="0"/>
              <a:t> that they should try to highlight whatever feature they have in common with their respondents, act interested in respondents’ views and try to help people wherever possible.</a:t>
            </a:r>
          </a:p>
          <a:p>
            <a:pPr>
              <a:buFontTx/>
              <a:buChar char="•"/>
            </a:pPr>
            <a:endParaRPr lang="en-US" altLang="en-US" sz="1000" dirty="0"/>
          </a:p>
          <a:p>
            <a:r>
              <a:rPr lang="en-US" altLang="en-US" sz="1000" dirty="0"/>
              <a:t> </a:t>
            </a:r>
          </a:p>
        </p:txBody>
      </p:sp>
    </p:spTree>
    <p:extLst>
      <p:ext uri="{BB962C8B-B14F-4D97-AF65-F5344CB8AC3E}">
        <p14:creationId xmlns:p14="http://schemas.microsoft.com/office/powerpoint/2010/main" val="4289007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9C23B88-725B-8740-9953-5C51322F819B}"/>
              </a:ext>
            </a:extLst>
          </p:cNvPr>
          <p:cNvSpPr>
            <a:spLocks noGrp="1" noChangeArrowheads="1"/>
          </p:cNvSpPr>
          <p:nvPr>
            <p:ph type="sldNum" sz="quarter" idx="5"/>
          </p:nvPr>
        </p:nvSpPr>
        <p:spPr>
          <a:ln/>
        </p:spPr>
        <p:txBody>
          <a:bodyPr/>
          <a:lstStyle/>
          <a:p>
            <a:fld id="{CD264166-79A8-FF48-9BAA-4FC60D6D4B43}" type="slidenum">
              <a:rPr lang="en-US" altLang="en-US"/>
              <a:pPr/>
              <a:t>52</a:t>
            </a:fld>
            <a:endParaRPr lang="en-US" altLang="en-US"/>
          </a:p>
        </p:txBody>
      </p:sp>
      <p:sp>
        <p:nvSpPr>
          <p:cNvPr id="14338" name="Rectangle 2">
            <a:extLst>
              <a:ext uri="{FF2B5EF4-FFF2-40B4-BE49-F238E27FC236}">
                <a16:creationId xmlns:a16="http://schemas.microsoft.com/office/drawing/2014/main" id="{22E9506E-D311-2A48-8759-7E7F52A4FBBE}"/>
              </a:ext>
            </a:extLst>
          </p:cNvPr>
          <p:cNvSpPr>
            <a:spLocks noGrp="1" noRot="1" noChangeAspect="1" noChangeArrowheads="1" noTextEdit="1"/>
          </p:cNvSpPr>
          <p:nvPr>
            <p:ph type="sldImg"/>
          </p:nvPr>
        </p:nvSpPr>
        <p:spPr>
          <a:ln/>
        </p:spPr>
      </p:sp>
      <p:sp>
        <p:nvSpPr>
          <p:cNvPr id="14339" name="Rectangle 3">
            <a:extLst>
              <a:ext uri="{FF2B5EF4-FFF2-40B4-BE49-F238E27FC236}">
                <a16:creationId xmlns:a16="http://schemas.microsoft.com/office/drawing/2014/main" id="{70E261E0-2FDD-104C-A2E4-9CD95A8A5F18}"/>
              </a:ext>
            </a:extLst>
          </p:cNvPr>
          <p:cNvSpPr>
            <a:spLocks noGrp="1" noChangeArrowheads="1"/>
          </p:cNvSpPr>
          <p:nvPr>
            <p:ph type="body" idx="1"/>
          </p:nvPr>
        </p:nvSpPr>
        <p:spPr/>
        <p:txBody>
          <a:bodyPr/>
          <a:lstStyle/>
          <a:p>
            <a:r>
              <a:rPr lang="en-GB" altLang="en-US" b="1" dirty="0"/>
              <a:t>Additional Comments:</a:t>
            </a:r>
            <a:endParaRPr lang="en-US" altLang="en-US" dirty="0"/>
          </a:p>
          <a:p>
            <a:pPr>
              <a:buFontTx/>
              <a:buChar char="•"/>
            </a:pPr>
            <a:r>
              <a:rPr lang="en-US" altLang="en-US" dirty="0"/>
              <a:t>There are a considerable amount of approaches to qualitative research. Exploration of each of these approaches is beyond the scope of this workshop, but the broad generic skills which are needed in all qualitative analysis will be covered.</a:t>
            </a:r>
          </a:p>
          <a:p>
            <a:pPr>
              <a:buFontTx/>
              <a:buChar char="•"/>
            </a:pPr>
            <a:r>
              <a:rPr lang="en-US" altLang="en-US" dirty="0"/>
              <a:t>Qualitative research analysis requires the researcher to make sense of and transform massive amounts of data, which can be both textual and visual. Qualitative data comes in the form of words or visual images rather than numbers and the issue is therefore to move these words into theory via data/text analysis. </a:t>
            </a:r>
          </a:p>
          <a:p>
            <a:pPr>
              <a:buFontTx/>
              <a:buChar char="•"/>
            </a:pPr>
            <a:r>
              <a:rPr lang="en-US" altLang="en-US" dirty="0"/>
              <a:t>This involves reducing the volume of raw information, sifting trivia from significance, identifying significant themes and constructing a conceptual framework (Patton 2002: 432). </a:t>
            </a:r>
          </a:p>
          <a:p>
            <a:pPr>
              <a:buFontTx/>
              <a:buChar char="•"/>
            </a:pPr>
            <a:r>
              <a:rPr lang="en-US" altLang="en-US" dirty="0"/>
              <a:t>However whilst there may be guidance, unlike much of </a:t>
            </a:r>
            <a:r>
              <a:rPr lang="en-US" altLang="en-US" dirty="0" err="1"/>
              <a:t>quantative</a:t>
            </a:r>
            <a:r>
              <a:rPr lang="en-US" altLang="en-US" dirty="0"/>
              <a:t> research there are no hard and fast rules or formula for qualitative analysis. Applying guidelines requires judgment and creativity and this means that qualitative research needs considerable skill in transforming data into theory. </a:t>
            </a:r>
          </a:p>
          <a:p>
            <a:endParaRPr lang="en-US" altLang="en-US" dirty="0"/>
          </a:p>
        </p:txBody>
      </p:sp>
    </p:spTree>
    <p:extLst>
      <p:ext uri="{BB962C8B-B14F-4D97-AF65-F5344CB8AC3E}">
        <p14:creationId xmlns:p14="http://schemas.microsoft.com/office/powerpoint/2010/main" val="148139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82231E2-CE62-E242-8304-510EF3228739}"/>
              </a:ext>
            </a:extLst>
          </p:cNvPr>
          <p:cNvSpPr>
            <a:spLocks noGrp="1" noChangeArrowheads="1"/>
          </p:cNvSpPr>
          <p:nvPr>
            <p:ph type="sldNum" sz="quarter" idx="5"/>
          </p:nvPr>
        </p:nvSpPr>
        <p:spPr>
          <a:ln/>
        </p:spPr>
        <p:txBody>
          <a:bodyPr/>
          <a:lstStyle/>
          <a:p>
            <a:fld id="{D6D235A6-74E3-DA4B-813F-80DFCB691DA0}" type="slidenum">
              <a:rPr lang="en-US" altLang="en-US"/>
              <a:pPr/>
              <a:t>53</a:t>
            </a:fld>
            <a:endParaRPr lang="en-US" altLang="en-US"/>
          </a:p>
        </p:txBody>
      </p:sp>
      <p:sp>
        <p:nvSpPr>
          <p:cNvPr id="17410" name="Rectangle 2">
            <a:extLst>
              <a:ext uri="{FF2B5EF4-FFF2-40B4-BE49-F238E27FC236}">
                <a16:creationId xmlns:a16="http://schemas.microsoft.com/office/drawing/2014/main" id="{E7DEB68F-7887-4A4E-B19B-18B7830725B7}"/>
              </a:ext>
            </a:extLst>
          </p:cNvPr>
          <p:cNvSpPr>
            <a:spLocks noGrp="1" noRot="1" noChangeAspect="1" noChangeArrowheads="1" noTextEdit="1"/>
          </p:cNvSpPr>
          <p:nvPr>
            <p:ph type="sldImg"/>
          </p:nvPr>
        </p:nvSpPr>
        <p:spPr>
          <a:ln/>
        </p:spPr>
      </p:sp>
      <p:sp>
        <p:nvSpPr>
          <p:cNvPr id="17411" name="Rectangle 3">
            <a:extLst>
              <a:ext uri="{FF2B5EF4-FFF2-40B4-BE49-F238E27FC236}">
                <a16:creationId xmlns:a16="http://schemas.microsoft.com/office/drawing/2014/main" id="{115C4E29-F929-1546-9E71-B6F0CF2A3CEE}"/>
              </a:ext>
            </a:extLst>
          </p:cNvPr>
          <p:cNvSpPr>
            <a:spLocks noGrp="1" noChangeArrowheads="1"/>
          </p:cNvSpPr>
          <p:nvPr>
            <p:ph type="body" idx="1"/>
          </p:nvPr>
        </p:nvSpPr>
        <p:spPr/>
        <p:txBody>
          <a:bodyPr/>
          <a:lstStyle/>
          <a:p>
            <a:r>
              <a:rPr lang="en-GB" altLang="en-US" b="1"/>
              <a:t>Additional Comments:</a:t>
            </a:r>
            <a:endParaRPr lang="en-US" altLang="en-US"/>
          </a:p>
          <a:p>
            <a:r>
              <a:rPr lang="en-US" altLang="en-US"/>
              <a:t>	Miles and Huberman (1984)</a:t>
            </a:r>
            <a:r>
              <a:rPr lang="en-GB" altLang="en-US"/>
              <a:t> demonstrate that in field studies, unlike 	much quantative research we 	are not satisfied by a simple description of the data. The coding of data is only the first stage and 	the  researcher will require considerable skill in linking these elements together, weaving a story. 	Qualitative analysis therefore depends on the analytical intellect and style of the analyst. </a:t>
            </a:r>
          </a:p>
          <a:p>
            <a:endParaRPr lang="en-GB" altLang="en-US"/>
          </a:p>
        </p:txBody>
      </p:sp>
    </p:spTree>
    <p:extLst>
      <p:ext uri="{BB962C8B-B14F-4D97-AF65-F5344CB8AC3E}">
        <p14:creationId xmlns:p14="http://schemas.microsoft.com/office/powerpoint/2010/main" val="802829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C14D025-E4C5-0C41-9734-C59E9888725B}"/>
              </a:ext>
            </a:extLst>
          </p:cNvPr>
          <p:cNvSpPr>
            <a:spLocks noGrp="1" noChangeArrowheads="1"/>
          </p:cNvSpPr>
          <p:nvPr>
            <p:ph type="sldNum" sz="quarter" idx="5"/>
          </p:nvPr>
        </p:nvSpPr>
        <p:spPr>
          <a:ln/>
        </p:spPr>
        <p:txBody>
          <a:bodyPr/>
          <a:lstStyle/>
          <a:p>
            <a:fld id="{33B5BC54-D385-1041-87A4-5ED4A5DAE1E1}" type="slidenum">
              <a:rPr lang="en-US" altLang="en-US"/>
              <a:pPr/>
              <a:t>54</a:t>
            </a:fld>
            <a:endParaRPr lang="en-US" altLang="en-US"/>
          </a:p>
        </p:txBody>
      </p:sp>
      <p:sp>
        <p:nvSpPr>
          <p:cNvPr id="19458" name="Rectangle 2">
            <a:extLst>
              <a:ext uri="{FF2B5EF4-FFF2-40B4-BE49-F238E27FC236}">
                <a16:creationId xmlns:a16="http://schemas.microsoft.com/office/drawing/2014/main" id="{1654F872-1185-7E48-86CB-D8153FAD91F6}"/>
              </a:ext>
            </a:extLst>
          </p:cNvPr>
          <p:cNvSpPr>
            <a:spLocks noGrp="1" noRot="1" noChangeAspect="1" noChangeArrowheads="1" noTextEdit="1"/>
          </p:cNvSpPr>
          <p:nvPr>
            <p:ph type="sldImg"/>
          </p:nvPr>
        </p:nvSpPr>
        <p:spPr>
          <a:ln/>
        </p:spPr>
      </p:sp>
      <p:sp>
        <p:nvSpPr>
          <p:cNvPr id="19459" name="Rectangle 3">
            <a:extLst>
              <a:ext uri="{FF2B5EF4-FFF2-40B4-BE49-F238E27FC236}">
                <a16:creationId xmlns:a16="http://schemas.microsoft.com/office/drawing/2014/main" id="{1F047E97-F1C4-8441-9A05-D01FFDAB0E40}"/>
              </a:ext>
            </a:extLst>
          </p:cNvPr>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Researchers need to be able to start analysing and interpreting their data whilst still collecting it. Although research designs which gather data prior to analysing it may be appropriate in quantitative studies (which are more concerned with implementing pre-designed measures than with employing a theoretical imagination) in qualitative studies the researcher needs to be analysing from day one of data collection (Silverman 2000). </a:t>
            </a:r>
          </a:p>
          <a:p>
            <a:pPr>
              <a:buFontTx/>
              <a:buChar char="•"/>
            </a:pPr>
            <a:r>
              <a:rPr lang="en-GB" altLang="en-US"/>
              <a:t>Simultaneously collecting data and analysing the findings require the researcher to strike a balance between focused exploration on one hand and (attempted) open-mindness on the other.</a:t>
            </a:r>
            <a:endParaRPr lang="en-US" altLang="en-US"/>
          </a:p>
        </p:txBody>
      </p:sp>
    </p:spTree>
    <p:extLst>
      <p:ext uri="{BB962C8B-B14F-4D97-AF65-F5344CB8AC3E}">
        <p14:creationId xmlns:p14="http://schemas.microsoft.com/office/powerpoint/2010/main" val="2677755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6A6E0DC-6569-8C41-AB5F-8B1245BC0227}"/>
              </a:ext>
            </a:extLst>
          </p:cNvPr>
          <p:cNvSpPr>
            <a:spLocks noGrp="1" noChangeArrowheads="1"/>
          </p:cNvSpPr>
          <p:nvPr>
            <p:ph type="sldNum" sz="quarter" idx="5"/>
          </p:nvPr>
        </p:nvSpPr>
        <p:spPr>
          <a:ln/>
        </p:spPr>
        <p:txBody>
          <a:bodyPr/>
          <a:lstStyle/>
          <a:p>
            <a:fld id="{5DA575EB-2485-534C-BB35-12E421D0D1D8}" type="slidenum">
              <a:rPr lang="en-US" altLang="en-US"/>
              <a:pPr/>
              <a:t>55</a:t>
            </a:fld>
            <a:endParaRPr lang="en-US" altLang="en-US"/>
          </a:p>
        </p:txBody>
      </p:sp>
      <p:sp>
        <p:nvSpPr>
          <p:cNvPr id="94210" name="Rectangle 2">
            <a:extLst>
              <a:ext uri="{FF2B5EF4-FFF2-40B4-BE49-F238E27FC236}">
                <a16:creationId xmlns:a16="http://schemas.microsoft.com/office/drawing/2014/main" id="{FC942FC5-0F33-EE4A-864C-07D2F46CFBED}"/>
              </a:ext>
            </a:extLst>
          </p:cNvPr>
          <p:cNvSpPr>
            <a:spLocks noGrp="1" noRot="1" noChangeAspect="1" noChangeArrowheads="1" noTextEdit="1"/>
          </p:cNvSpPr>
          <p:nvPr>
            <p:ph type="sldImg"/>
          </p:nvPr>
        </p:nvSpPr>
        <p:spPr>
          <a:ln/>
        </p:spPr>
      </p:sp>
      <p:sp>
        <p:nvSpPr>
          <p:cNvPr id="94211" name="Rectangle 3">
            <a:extLst>
              <a:ext uri="{FF2B5EF4-FFF2-40B4-BE49-F238E27FC236}">
                <a16:creationId xmlns:a16="http://schemas.microsoft.com/office/drawing/2014/main" id="{E10282F7-1359-424B-ACB5-8DAF6ACB9324}"/>
              </a:ext>
            </a:extLst>
          </p:cNvPr>
          <p:cNvSpPr>
            <a:spLocks noGrp="1" noChangeArrowheads="1"/>
          </p:cNvSpPr>
          <p:nvPr>
            <p:ph type="body" idx="1"/>
          </p:nvPr>
        </p:nvSpPr>
        <p:spPr/>
        <p:txBody>
          <a:bodyPr/>
          <a:lstStyle/>
          <a:p>
            <a:r>
              <a:rPr lang="en-GB" altLang="en-US" b="1"/>
              <a:t>Additional Comments:</a:t>
            </a:r>
            <a:endParaRPr lang="en-GB" altLang="en-US"/>
          </a:p>
          <a:p>
            <a:r>
              <a:rPr lang="en-GB" altLang="en-US"/>
              <a:t>	Participants will benefit most if this exercise is done on their own to 	allow them to be completely 	honest.</a:t>
            </a:r>
            <a:endParaRPr lang="en-US" altLang="en-US"/>
          </a:p>
        </p:txBody>
      </p:sp>
    </p:spTree>
    <p:extLst>
      <p:ext uri="{BB962C8B-B14F-4D97-AF65-F5344CB8AC3E}">
        <p14:creationId xmlns:p14="http://schemas.microsoft.com/office/powerpoint/2010/main" val="526141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EF304D2-E84C-6A42-9F0F-62E3254BF854}"/>
              </a:ext>
            </a:extLst>
          </p:cNvPr>
          <p:cNvSpPr>
            <a:spLocks noGrp="1" noChangeArrowheads="1"/>
          </p:cNvSpPr>
          <p:nvPr>
            <p:ph type="sldNum" sz="quarter" idx="5"/>
          </p:nvPr>
        </p:nvSpPr>
        <p:spPr>
          <a:ln/>
        </p:spPr>
        <p:txBody>
          <a:bodyPr/>
          <a:lstStyle/>
          <a:p>
            <a:fld id="{D1DFF024-4071-354E-91A1-65E999A8B82F}" type="slidenum">
              <a:rPr lang="en-US" altLang="en-US"/>
              <a:pPr/>
              <a:t>56</a:t>
            </a:fld>
            <a:endParaRPr lang="en-US" altLang="en-US"/>
          </a:p>
        </p:txBody>
      </p:sp>
      <p:sp>
        <p:nvSpPr>
          <p:cNvPr id="21506" name="Rectangle 2">
            <a:extLst>
              <a:ext uri="{FF2B5EF4-FFF2-40B4-BE49-F238E27FC236}">
                <a16:creationId xmlns:a16="http://schemas.microsoft.com/office/drawing/2014/main" id="{CE9E8A9B-138A-894A-BAFA-9273F54AF019}"/>
              </a:ext>
            </a:extLst>
          </p:cNvPr>
          <p:cNvSpPr>
            <a:spLocks noGrp="1" noRot="1" noChangeAspect="1" noChangeArrowheads="1" noTextEdit="1"/>
          </p:cNvSpPr>
          <p:nvPr>
            <p:ph type="sldImg"/>
          </p:nvPr>
        </p:nvSpPr>
        <p:spPr>
          <a:ln/>
        </p:spPr>
      </p:sp>
      <p:sp>
        <p:nvSpPr>
          <p:cNvPr id="21507" name="Rectangle 3">
            <a:extLst>
              <a:ext uri="{FF2B5EF4-FFF2-40B4-BE49-F238E27FC236}">
                <a16:creationId xmlns:a16="http://schemas.microsoft.com/office/drawing/2014/main" id="{1BC89AAE-D93D-FC4A-814A-441205ACE834}"/>
              </a:ext>
            </a:extLst>
          </p:cNvPr>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A qualitative researcher needs to be particularly skilful in writing, because it is on the persuasiveness of a researcher’s written argument that the reader bases their decisions and judgments about the matter in question</a:t>
            </a:r>
            <a:r>
              <a:rPr lang="en-US" altLang="en-US"/>
              <a:t>. </a:t>
            </a:r>
          </a:p>
          <a:p>
            <a:pPr>
              <a:buFontTx/>
              <a:buChar char="•"/>
            </a:pPr>
            <a:r>
              <a:rPr lang="en-GB" altLang="en-US"/>
              <a:t>There is no set rhetorical form – such as in more ‘scientific’ objective writing (which uses aspects of style such as impersonal pronouns, passive voice) but writers tend to rely on a range of creative stylistic devices such as vivid description and poetic language to hold readers attention- this goes back to the above point that the meaning is expressed in the text and so writing is very important.</a:t>
            </a:r>
          </a:p>
          <a:p>
            <a:pPr>
              <a:buFontTx/>
              <a:buChar char="•"/>
            </a:pPr>
            <a:r>
              <a:rPr lang="en-GB" altLang="en-US"/>
              <a:t>Golden-Biddle and Locke (1997) point out that transforming qualitative data into written contextual form concerns much more than the rational presentation of the data. They argue that the major task of writing up research involves figuring a ‘story’ that makes contextually grounded theoretical points that are viewed as a contribution by the relevant professional community of readers. Loseke and Cahill (2001)</a:t>
            </a:r>
            <a:r>
              <a:rPr lang="en-GB" altLang="en-US" b="1"/>
              <a:t> </a:t>
            </a:r>
            <a:r>
              <a:rPr lang="en-GB" altLang="en-US"/>
              <a:t>point out that potentially insightful and important manuscripts may be rejected because editors and reviewers find their prose too incomprehensible or just too painful to read. </a:t>
            </a:r>
          </a:p>
          <a:p>
            <a:pPr>
              <a:buFontTx/>
              <a:buChar char="•"/>
            </a:pPr>
            <a:endParaRPr lang="en-GB" altLang="en-US" b="1"/>
          </a:p>
          <a:p>
            <a:endParaRPr lang="en-US" altLang="en-US"/>
          </a:p>
        </p:txBody>
      </p:sp>
    </p:spTree>
    <p:extLst>
      <p:ext uri="{BB962C8B-B14F-4D97-AF65-F5344CB8AC3E}">
        <p14:creationId xmlns:p14="http://schemas.microsoft.com/office/powerpoint/2010/main" val="995851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D2061F-604A-D045-A1C1-D265CED7CC34}"/>
              </a:ext>
            </a:extLst>
          </p:cNvPr>
          <p:cNvSpPr>
            <a:spLocks noGrp="1" noChangeArrowheads="1"/>
          </p:cNvSpPr>
          <p:nvPr>
            <p:ph type="sldNum" sz="quarter" idx="5"/>
          </p:nvPr>
        </p:nvSpPr>
        <p:spPr>
          <a:ln/>
        </p:spPr>
        <p:txBody>
          <a:bodyPr/>
          <a:lstStyle/>
          <a:p>
            <a:fld id="{BA29E791-48CC-624E-85B7-6AF4FCF37A07}" type="slidenum">
              <a:rPr lang="en-US" altLang="en-US"/>
              <a:pPr/>
              <a:t>57</a:t>
            </a:fld>
            <a:endParaRPr lang="en-US" altLang="en-US"/>
          </a:p>
        </p:txBody>
      </p:sp>
      <p:sp>
        <p:nvSpPr>
          <p:cNvPr id="25602" name="Rectangle 2">
            <a:extLst>
              <a:ext uri="{FF2B5EF4-FFF2-40B4-BE49-F238E27FC236}">
                <a16:creationId xmlns:a16="http://schemas.microsoft.com/office/drawing/2014/main" id="{3B7E0F3D-146D-D544-9313-F16D5844BD5F}"/>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F7110FF0-2BBA-734D-91C4-7E8A0F5C5FAE}"/>
              </a:ext>
            </a:extLst>
          </p:cNvPr>
          <p:cNvSpPr>
            <a:spLocks noGrp="1" noChangeArrowheads="1"/>
          </p:cNvSpPr>
          <p:nvPr>
            <p:ph type="body" idx="1"/>
          </p:nvPr>
        </p:nvSpPr>
        <p:spPr/>
        <p:txBody>
          <a:bodyPr/>
          <a:lstStyle/>
          <a:p>
            <a:r>
              <a:rPr lang="en-GB" altLang="en-US" b="1"/>
              <a:t>Additional Comments:</a:t>
            </a:r>
            <a:endParaRPr lang="en-GB" altLang="en-US"/>
          </a:p>
          <a:p>
            <a:r>
              <a:rPr lang="en-GB" altLang="en-US"/>
              <a:t>	When striving to create a convincing argument, the qualitative 	researcher needs to be skilled in f	inding the balance between the amount of description and amount of interpretation. Description 	should be detailed enough to present context and emotion. Well written qualitative studies 	share the capacity to open up a world to the reader through rich, detailed, and concrete 	descriptions of people and places Iin such a way that we can understand the phenomena studied 	and 	draw our own interpretations. Some writers label this “thick description” (Denzin and Lincoln 	2000, Patton 2002). However, description should stop short of detailing the trivial and 	mundane,causing the research to loose focus and strength of argument. Qualitative research focus 	comes from deciding what is significant and simply providing enough evidence to illuminate and 	make that case (Patton 2002). Therefore the researcher needs to be skilled in finding the balance 	between description, analysis and interpretation.</a:t>
            </a:r>
            <a:endParaRPr lang="en-US" altLang="en-US"/>
          </a:p>
        </p:txBody>
      </p:sp>
    </p:spTree>
    <p:extLst>
      <p:ext uri="{BB962C8B-B14F-4D97-AF65-F5344CB8AC3E}">
        <p14:creationId xmlns:p14="http://schemas.microsoft.com/office/powerpoint/2010/main" val="3496027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8A8E740-25AA-9949-97BA-319A30E428E5}"/>
              </a:ext>
            </a:extLst>
          </p:cNvPr>
          <p:cNvSpPr>
            <a:spLocks noGrp="1" noChangeArrowheads="1"/>
          </p:cNvSpPr>
          <p:nvPr>
            <p:ph type="sldNum" sz="quarter" idx="5"/>
          </p:nvPr>
        </p:nvSpPr>
        <p:spPr>
          <a:ln/>
        </p:spPr>
        <p:txBody>
          <a:bodyPr/>
          <a:lstStyle/>
          <a:p>
            <a:fld id="{E097D180-9FEB-3E41-8DA1-203F6B5F1BC2}" type="slidenum">
              <a:rPr lang="en-US" altLang="en-US"/>
              <a:pPr/>
              <a:t>58</a:t>
            </a:fld>
            <a:endParaRPr lang="en-US" altLang="en-US"/>
          </a:p>
        </p:txBody>
      </p:sp>
      <p:sp>
        <p:nvSpPr>
          <p:cNvPr id="28674" name="Rectangle 2">
            <a:extLst>
              <a:ext uri="{FF2B5EF4-FFF2-40B4-BE49-F238E27FC236}">
                <a16:creationId xmlns:a16="http://schemas.microsoft.com/office/drawing/2014/main" id="{0E783BE6-6FFE-1544-B1EE-6AD98321994F}"/>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7FBD8C36-9478-C048-9E00-59A4522DC98D}"/>
              </a:ext>
            </a:extLst>
          </p:cNvPr>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sz="1000"/>
              <a:t>Linked in with the need for balance between description and analysis is the qualitative researchers skill in concisely yet persuasively constructing an argument. Given the volume of data involved in qualitative inquiry and the limited space available, the qualitative researcher needs to be skilful in summarising an argument. This skill is especially necessary when striving to publish papers in journals with size constraints. (For information on selecting relevant journals for submission see the writing skills workshop).</a:t>
            </a:r>
          </a:p>
          <a:p>
            <a:pPr>
              <a:buFontTx/>
              <a:buChar char="•"/>
            </a:pPr>
            <a:r>
              <a:rPr lang="en-GB" altLang="en-US" sz="1000"/>
              <a:t>When seeking to be published we need to establish the author as ‘credible’ to the readers (including reviewers, editors and other colleagues in the discipline). One of the ways this has traditionally been achieved is through the use of the ‘objective’, passive scientific style. However, unlike quantitative writing, where writing conventions are taken for granted, the qualitative researcher is also required to skilfully manoeuvre around philosophical debates even in the process of writing. Conveying independence from data creates a special issue for qualitative researchers because we have entered the field and relied on ourselves as the major data collection instruments, intentionally using a methodology that enhances involvement with the phenomena studied (Golden-Biddle Locke 1997). Writers who take a more interpretive stance based on more subjectivist assumptions argue that we are unable to see the phenomena studied objectively and so to convey this through ‘objective’ style language is false. Some qualitative writing therefore puts the researcher into the writing, for example using personal pronouns such as ‘I’ and ‘we’. Qualitative researchers need to engage with these issues and interweave their philosophical assumptions in their writings. Golden-Biddle and Locke point out that authors can never choose to vanish completely from their texts, they can only pick the disguise in which they will appear.</a:t>
            </a:r>
            <a:endParaRPr lang="en-US" altLang="en-US" sz="1000"/>
          </a:p>
        </p:txBody>
      </p:sp>
    </p:spTree>
    <p:extLst>
      <p:ext uri="{BB962C8B-B14F-4D97-AF65-F5344CB8AC3E}">
        <p14:creationId xmlns:p14="http://schemas.microsoft.com/office/powerpoint/2010/main" val="2141786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015DAAD-9229-2B43-BB97-7E78BE4888B3}"/>
              </a:ext>
            </a:extLst>
          </p:cNvPr>
          <p:cNvSpPr>
            <a:spLocks noGrp="1" noChangeArrowheads="1"/>
          </p:cNvSpPr>
          <p:nvPr>
            <p:ph type="sldNum" sz="quarter" idx="5"/>
          </p:nvPr>
        </p:nvSpPr>
        <p:spPr>
          <a:ln/>
        </p:spPr>
        <p:txBody>
          <a:bodyPr/>
          <a:lstStyle/>
          <a:p>
            <a:fld id="{0B6C690D-C878-2C4A-9DC9-E1433DBC92D8}" type="slidenum">
              <a:rPr lang="en-US" altLang="en-US"/>
              <a:pPr/>
              <a:t>59</a:t>
            </a:fld>
            <a:endParaRPr lang="en-US" altLang="en-US"/>
          </a:p>
        </p:txBody>
      </p:sp>
      <p:sp>
        <p:nvSpPr>
          <p:cNvPr id="61442" name="Rectangle 2">
            <a:extLst>
              <a:ext uri="{FF2B5EF4-FFF2-40B4-BE49-F238E27FC236}">
                <a16:creationId xmlns:a16="http://schemas.microsoft.com/office/drawing/2014/main" id="{7E79610E-F190-AF44-BC0B-2919D5B1315E}"/>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BB6A7528-0F85-3142-A7E0-5595B490AC70}"/>
              </a:ext>
            </a:extLst>
          </p:cNvPr>
          <p:cNvSpPr>
            <a:spLocks noGrp="1" noChangeArrowheads="1"/>
          </p:cNvSpPr>
          <p:nvPr>
            <p:ph type="body" idx="1"/>
          </p:nvPr>
        </p:nvSpPr>
        <p:spPr/>
        <p:txBody>
          <a:bodyPr/>
          <a:lstStyle/>
          <a:p>
            <a:r>
              <a:rPr lang="en-GB" altLang="en-US" b="1"/>
              <a:t>Additional Comments:</a:t>
            </a:r>
            <a:endParaRPr lang="en-GB" altLang="en-US"/>
          </a:p>
          <a:p>
            <a:r>
              <a:rPr lang="en-GB" altLang="en-US"/>
              <a:t>	Point out that although this is a skill of paramount importance in qualitative research, no approach 	should be immune from considering its origins, commitments and impacts.</a:t>
            </a:r>
            <a:endParaRPr lang="en-US" altLang="en-US"/>
          </a:p>
          <a:p>
            <a:endParaRPr lang="en-US" altLang="en-US"/>
          </a:p>
        </p:txBody>
      </p:sp>
    </p:spTree>
    <p:extLst>
      <p:ext uri="{BB962C8B-B14F-4D97-AF65-F5344CB8AC3E}">
        <p14:creationId xmlns:p14="http://schemas.microsoft.com/office/powerpoint/2010/main" val="2536081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30DB930-3303-F943-9A90-3C8B5D2B6FBA}"/>
              </a:ext>
            </a:extLst>
          </p:cNvPr>
          <p:cNvSpPr>
            <a:spLocks noGrp="1" noChangeArrowheads="1"/>
          </p:cNvSpPr>
          <p:nvPr>
            <p:ph type="sldNum" sz="quarter" idx="5"/>
          </p:nvPr>
        </p:nvSpPr>
        <p:spPr>
          <a:ln/>
        </p:spPr>
        <p:txBody>
          <a:bodyPr/>
          <a:lstStyle/>
          <a:p>
            <a:fld id="{30DA748E-7221-8141-9A99-E9A87EE5FD18}" type="slidenum">
              <a:rPr lang="en-US" altLang="en-US"/>
              <a:pPr/>
              <a:t>60</a:t>
            </a:fld>
            <a:endParaRPr lang="en-US" altLang="en-US"/>
          </a:p>
        </p:txBody>
      </p:sp>
      <p:sp>
        <p:nvSpPr>
          <p:cNvPr id="65538" name="Rectangle 2">
            <a:extLst>
              <a:ext uri="{FF2B5EF4-FFF2-40B4-BE49-F238E27FC236}">
                <a16:creationId xmlns:a16="http://schemas.microsoft.com/office/drawing/2014/main" id="{F6F1A66A-DF89-8846-A824-8A73342A7796}"/>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233CE46F-96CC-9A4A-BF92-8C38DE0F76F3}"/>
              </a:ext>
            </a:extLst>
          </p:cNvPr>
          <p:cNvSpPr>
            <a:spLocks noGrp="1" noChangeArrowheads="1"/>
          </p:cNvSpPr>
          <p:nvPr>
            <p:ph type="body" idx="1"/>
          </p:nvPr>
        </p:nvSpPr>
        <p:spPr/>
        <p:txBody>
          <a:bodyPr/>
          <a:lstStyle/>
          <a:p>
            <a:r>
              <a:rPr lang="en-GB" altLang="en-US" b="1"/>
              <a:t>Additional Comments:</a:t>
            </a:r>
            <a:endParaRPr lang="en-GB" altLang="en-US"/>
          </a:p>
          <a:p>
            <a:r>
              <a:rPr lang="en-GB" altLang="en-US"/>
              <a:t>	Point out that what constitutes reflexivity is perceived differently by 	different individuals and that 	the purpose of this slide is to give a general idea/outline of the reflexive tools needed, not give a 	definition of reflexivity. For more information on definitions of reflexivity and reflexivity in general, 	see our module number 4 ‘Reflexivity’.</a:t>
            </a:r>
            <a:endParaRPr lang="en-US" altLang="en-US"/>
          </a:p>
        </p:txBody>
      </p:sp>
    </p:spTree>
    <p:extLst>
      <p:ext uri="{BB962C8B-B14F-4D97-AF65-F5344CB8AC3E}">
        <p14:creationId xmlns:p14="http://schemas.microsoft.com/office/powerpoint/2010/main" val="35779133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5C005B2-A364-314C-B5AB-7C3CDC723CF3}"/>
              </a:ext>
            </a:extLst>
          </p:cNvPr>
          <p:cNvSpPr>
            <a:spLocks noGrp="1" noChangeArrowheads="1"/>
          </p:cNvSpPr>
          <p:nvPr>
            <p:ph type="sldNum" sz="quarter" idx="5"/>
          </p:nvPr>
        </p:nvSpPr>
        <p:spPr>
          <a:ln/>
        </p:spPr>
        <p:txBody>
          <a:bodyPr/>
          <a:lstStyle/>
          <a:p>
            <a:fld id="{14DDF9A3-8749-8748-AB81-0E559AE27F6D}" type="slidenum">
              <a:rPr lang="en-US" altLang="en-US"/>
              <a:pPr/>
              <a:t>61</a:t>
            </a:fld>
            <a:endParaRPr lang="en-US" altLang="en-US"/>
          </a:p>
        </p:txBody>
      </p:sp>
      <p:sp>
        <p:nvSpPr>
          <p:cNvPr id="66562" name="Rectangle 2">
            <a:extLst>
              <a:ext uri="{FF2B5EF4-FFF2-40B4-BE49-F238E27FC236}">
                <a16:creationId xmlns:a16="http://schemas.microsoft.com/office/drawing/2014/main" id="{14380CED-4E6E-744B-A218-6465C3A9D251}"/>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id="{1FD0BA7F-0275-B545-BABD-60A1F144A192}"/>
              </a:ext>
            </a:extLst>
          </p:cNvPr>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In these accounts researchers acknowledge that their research does not simply comment on some aspect of the world but is in some way involved in that world. It explores the researchers position in the world as well as their perceptions and predispositions and the possible impact on the research.</a:t>
            </a:r>
          </a:p>
          <a:p>
            <a:pPr>
              <a:buFontTx/>
              <a:buChar char="•"/>
            </a:pPr>
            <a:r>
              <a:rPr lang="en-GB" altLang="en-US"/>
              <a:t>Field diaries can be part of the process of critical self reflection and can note the researchers’ biases, theoretical predispositions and preferences in personal notes. The researcher critically inspects the entire research process, including reflecting on the ways in which field workers established a social network of informants and participants in a study and examining their personal and theoretical commitments to determine how they serve as resources for generating both general and particular interpretations (Schwandt 2001).   </a:t>
            </a:r>
          </a:p>
          <a:p>
            <a:endParaRPr lang="en-GB" altLang="en-US"/>
          </a:p>
          <a:p>
            <a:pPr>
              <a:buFontTx/>
              <a:buChar char="•"/>
            </a:pPr>
            <a:r>
              <a:rPr lang="en-GB" altLang="en-US"/>
              <a:t>Reflecting on their role in their research, the researcher must engage with debates around whether to deviate from the scientific writing conventions and put him/herself in the research (for more on this see writing skills module number 6 and reflexivity module number 3).</a:t>
            </a:r>
            <a:endParaRPr lang="en-US" altLang="en-US"/>
          </a:p>
          <a:p>
            <a:pPr>
              <a:buFontTx/>
              <a:buChar char="•"/>
            </a:pPr>
            <a:endParaRPr lang="en-US" altLang="en-US"/>
          </a:p>
        </p:txBody>
      </p:sp>
    </p:spTree>
    <p:extLst>
      <p:ext uri="{BB962C8B-B14F-4D97-AF65-F5344CB8AC3E}">
        <p14:creationId xmlns:p14="http://schemas.microsoft.com/office/powerpoint/2010/main" val="42387812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B2DD077-48B8-B34D-8F54-7941CF4D591A}"/>
              </a:ext>
            </a:extLst>
          </p:cNvPr>
          <p:cNvSpPr>
            <a:spLocks noGrp="1" noChangeArrowheads="1"/>
          </p:cNvSpPr>
          <p:nvPr>
            <p:ph type="sldNum" sz="quarter" idx="5"/>
          </p:nvPr>
        </p:nvSpPr>
        <p:spPr>
          <a:ln/>
        </p:spPr>
        <p:txBody>
          <a:bodyPr/>
          <a:lstStyle/>
          <a:p>
            <a:fld id="{5626CAC4-E4CF-784C-A624-607FD6F75538}" type="slidenum">
              <a:rPr lang="en-US" altLang="en-US"/>
              <a:pPr/>
              <a:t>62</a:t>
            </a:fld>
            <a:endParaRPr lang="en-US" altLang="en-US"/>
          </a:p>
        </p:txBody>
      </p:sp>
      <p:sp>
        <p:nvSpPr>
          <p:cNvPr id="97282" name="Rectangle 2">
            <a:extLst>
              <a:ext uri="{FF2B5EF4-FFF2-40B4-BE49-F238E27FC236}">
                <a16:creationId xmlns:a16="http://schemas.microsoft.com/office/drawing/2014/main" id="{7055EEFE-444D-334B-822B-900B4611848B}"/>
              </a:ext>
            </a:extLst>
          </p:cNvPr>
          <p:cNvSpPr>
            <a:spLocks noGrp="1" noRot="1" noChangeAspect="1" noChangeArrowheads="1" noTextEdit="1"/>
          </p:cNvSpPr>
          <p:nvPr>
            <p:ph type="sldImg"/>
          </p:nvPr>
        </p:nvSpPr>
        <p:spPr>
          <a:ln/>
        </p:spPr>
      </p:sp>
      <p:sp>
        <p:nvSpPr>
          <p:cNvPr id="97283" name="Rectangle 3">
            <a:extLst>
              <a:ext uri="{FF2B5EF4-FFF2-40B4-BE49-F238E27FC236}">
                <a16:creationId xmlns:a16="http://schemas.microsoft.com/office/drawing/2014/main" id="{1C2C6636-99D7-2F4E-BFF3-23956DCBDC98}"/>
              </a:ext>
            </a:extLst>
          </p:cNvPr>
          <p:cNvSpPr>
            <a:spLocks noGrp="1" noChangeArrowheads="1"/>
          </p:cNvSpPr>
          <p:nvPr>
            <p:ph type="body" idx="1"/>
          </p:nvPr>
        </p:nvSpPr>
        <p:spPr/>
        <p:txBody>
          <a:bodyPr/>
          <a:lstStyle/>
          <a:p>
            <a:r>
              <a:rPr lang="en-GB" altLang="en-US" b="1"/>
              <a:t>Additional Comments:</a:t>
            </a:r>
            <a:endParaRPr lang="en-GB" altLang="en-US"/>
          </a:p>
          <a:p>
            <a:r>
              <a:rPr lang="en-GB" altLang="en-US"/>
              <a:t>	Participants will benefit most if the first exercise is done on their own to allow them to be 	completely honest. </a:t>
            </a:r>
            <a:endParaRPr lang="en-US" altLang="en-US"/>
          </a:p>
        </p:txBody>
      </p:sp>
    </p:spTree>
    <p:extLst>
      <p:ext uri="{BB962C8B-B14F-4D97-AF65-F5344CB8AC3E}">
        <p14:creationId xmlns:p14="http://schemas.microsoft.com/office/powerpoint/2010/main" val="929122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9D5415F-9893-C943-8696-CB1E12A1270F}"/>
              </a:ext>
            </a:extLst>
          </p:cNvPr>
          <p:cNvSpPr>
            <a:spLocks noGrp="1" noChangeArrowheads="1"/>
          </p:cNvSpPr>
          <p:nvPr>
            <p:ph type="sldNum" sz="quarter" idx="5"/>
          </p:nvPr>
        </p:nvSpPr>
        <p:spPr>
          <a:ln/>
        </p:spPr>
        <p:txBody>
          <a:bodyPr/>
          <a:lstStyle/>
          <a:p>
            <a:fld id="{8F48A5AD-B507-7D4C-8287-C5AFBA4327FA}" type="slidenum">
              <a:rPr lang="en-US" altLang="en-US"/>
              <a:pPr/>
              <a:t>63</a:t>
            </a:fld>
            <a:endParaRPr lang="en-US" altLang="en-US"/>
          </a:p>
        </p:txBody>
      </p:sp>
      <p:sp>
        <p:nvSpPr>
          <p:cNvPr id="33794" name="Rectangle 2">
            <a:extLst>
              <a:ext uri="{FF2B5EF4-FFF2-40B4-BE49-F238E27FC236}">
                <a16:creationId xmlns:a16="http://schemas.microsoft.com/office/drawing/2014/main" id="{3FFC8361-A817-7A4B-A6D4-A5B326BB1FC3}"/>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8029708B-72B2-1342-8A49-CA44A0D0D49D}"/>
              </a:ext>
            </a:extLst>
          </p:cNvPr>
          <p:cNvSpPr>
            <a:spLocks noGrp="1" noChangeArrowheads="1"/>
          </p:cNvSpPr>
          <p:nvPr>
            <p:ph type="body" idx="1"/>
          </p:nvPr>
        </p:nvSpPr>
        <p:spPr/>
        <p:txBody>
          <a:bodyPr/>
          <a:lstStyle/>
          <a:p>
            <a:endParaRPr lang="en-GB" altLang="en-US"/>
          </a:p>
          <a:p>
            <a:r>
              <a:rPr lang="en-GB" altLang="en-US" b="1"/>
              <a:t> </a:t>
            </a:r>
            <a:endParaRPr lang="en-US" altLang="en-US" b="1"/>
          </a:p>
        </p:txBody>
      </p:sp>
    </p:spTree>
    <p:extLst>
      <p:ext uri="{BB962C8B-B14F-4D97-AF65-F5344CB8AC3E}">
        <p14:creationId xmlns:p14="http://schemas.microsoft.com/office/powerpoint/2010/main" val="42085724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2C0F7F3-CFE3-2B42-81BF-F64EEEBAAC4B}"/>
              </a:ext>
            </a:extLst>
          </p:cNvPr>
          <p:cNvSpPr>
            <a:spLocks noGrp="1" noChangeArrowheads="1"/>
          </p:cNvSpPr>
          <p:nvPr>
            <p:ph type="sldNum" sz="quarter" idx="5"/>
          </p:nvPr>
        </p:nvSpPr>
        <p:spPr>
          <a:ln/>
        </p:spPr>
        <p:txBody>
          <a:bodyPr/>
          <a:lstStyle/>
          <a:p>
            <a:fld id="{D2E37F07-A30E-9D4B-878D-4F7806B88745}" type="slidenum">
              <a:rPr lang="en-GB" altLang="en-US"/>
              <a:pPr/>
              <a:t>64</a:t>
            </a:fld>
            <a:endParaRPr lang="en-GB" altLang="en-US"/>
          </a:p>
        </p:txBody>
      </p:sp>
      <p:sp>
        <p:nvSpPr>
          <p:cNvPr id="299010" name="Rectangle 2">
            <a:extLst>
              <a:ext uri="{FF2B5EF4-FFF2-40B4-BE49-F238E27FC236}">
                <a16:creationId xmlns:a16="http://schemas.microsoft.com/office/drawing/2014/main" id="{3A95444A-DF42-724B-8A2A-C8FFD645C6C3}"/>
              </a:ext>
            </a:extLst>
          </p:cNvPr>
          <p:cNvSpPr>
            <a:spLocks noGrp="1" noRot="1" noChangeAspect="1" noChangeArrowheads="1" noTextEdit="1"/>
          </p:cNvSpPr>
          <p:nvPr>
            <p:ph type="sldImg"/>
          </p:nvPr>
        </p:nvSpPr>
        <p:spPr>
          <a:ln/>
        </p:spPr>
      </p:sp>
      <p:sp>
        <p:nvSpPr>
          <p:cNvPr id="299011" name="Rectangle 3">
            <a:extLst>
              <a:ext uri="{FF2B5EF4-FFF2-40B4-BE49-F238E27FC236}">
                <a16:creationId xmlns:a16="http://schemas.microsoft.com/office/drawing/2014/main" id="{CEED31A6-C8FE-C840-AD6B-0811AFE11C94}"/>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568429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4B0D9FD-10F3-044B-9665-865CDD38275A}"/>
              </a:ext>
            </a:extLst>
          </p:cNvPr>
          <p:cNvSpPr>
            <a:spLocks noGrp="1" noChangeArrowheads="1"/>
          </p:cNvSpPr>
          <p:nvPr>
            <p:ph type="sldNum" sz="quarter" idx="5"/>
          </p:nvPr>
        </p:nvSpPr>
        <p:spPr>
          <a:ln/>
        </p:spPr>
        <p:txBody>
          <a:bodyPr/>
          <a:lstStyle/>
          <a:p>
            <a:fld id="{25BD68C6-5D95-EA4D-99E2-19161F59F03C}" type="slidenum">
              <a:rPr lang="en-GB" altLang="en-US"/>
              <a:pPr/>
              <a:t>68</a:t>
            </a:fld>
            <a:endParaRPr lang="en-GB" altLang="en-US"/>
          </a:p>
        </p:txBody>
      </p:sp>
      <p:sp>
        <p:nvSpPr>
          <p:cNvPr id="317442" name="Rectangle 2">
            <a:extLst>
              <a:ext uri="{FF2B5EF4-FFF2-40B4-BE49-F238E27FC236}">
                <a16:creationId xmlns:a16="http://schemas.microsoft.com/office/drawing/2014/main" id="{1692CD1B-88C2-D142-91D3-C7E1BDFEC521}"/>
              </a:ext>
            </a:extLst>
          </p:cNvPr>
          <p:cNvSpPr>
            <a:spLocks noGrp="1" noRot="1" noChangeAspect="1" noChangeArrowheads="1" noTextEdit="1"/>
          </p:cNvSpPr>
          <p:nvPr>
            <p:ph type="sldImg"/>
          </p:nvPr>
        </p:nvSpPr>
        <p:spPr>
          <a:ln/>
        </p:spPr>
      </p:sp>
      <p:sp>
        <p:nvSpPr>
          <p:cNvPr id="317443" name="Rectangle 3">
            <a:extLst>
              <a:ext uri="{FF2B5EF4-FFF2-40B4-BE49-F238E27FC236}">
                <a16:creationId xmlns:a16="http://schemas.microsoft.com/office/drawing/2014/main" id="{598FD2CE-8513-E14A-9B7C-D4BA65B7D627}"/>
              </a:ext>
            </a:extLst>
          </p:cNvPr>
          <p:cNvSpPr>
            <a:spLocks noGrp="1" noChangeArrowheads="1"/>
          </p:cNvSpPr>
          <p:nvPr>
            <p:ph type="body" idx="1"/>
          </p:nvPr>
        </p:nvSpPr>
        <p:spPr/>
        <p:txBody>
          <a:bodyPr/>
          <a:lstStyle/>
          <a:p>
            <a:r>
              <a:rPr lang="en-GB" altLang="en-US"/>
              <a:t>Rather than producing categories we can group qualitative techniques in a number of different ways.</a:t>
            </a:r>
          </a:p>
          <a:p>
            <a:endParaRPr lang="en-GB" altLang="en-US"/>
          </a:p>
          <a:p>
            <a:r>
              <a:rPr lang="en-GB" altLang="en-US"/>
              <a:t>These are some of the ways in which different techniques can be grouped together.</a:t>
            </a:r>
          </a:p>
          <a:p>
            <a:endParaRPr lang="en-GB" altLang="en-US"/>
          </a:p>
          <a:p>
            <a:r>
              <a:rPr lang="en-GB" altLang="en-US"/>
              <a:t>We will now look at the various techniques available. </a:t>
            </a:r>
          </a:p>
        </p:txBody>
      </p:sp>
    </p:spTree>
    <p:extLst>
      <p:ext uri="{BB962C8B-B14F-4D97-AF65-F5344CB8AC3E}">
        <p14:creationId xmlns:p14="http://schemas.microsoft.com/office/powerpoint/2010/main" val="33862172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1D53A7E-7004-F940-83CA-D4AD9D645FDC}"/>
              </a:ext>
            </a:extLst>
          </p:cNvPr>
          <p:cNvSpPr>
            <a:spLocks noGrp="1" noChangeArrowheads="1"/>
          </p:cNvSpPr>
          <p:nvPr>
            <p:ph type="sldNum" sz="quarter" idx="5"/>
          </p:nvPr>
        </p:nvSpPr>
        <p:spPr>
          <a:ln/>
        </p:spPr>
        <p:txBody>
          <a:bodyPr/>
          <a:lstStyle/>
          <a:p>
            <a:fld id="{6139BC95-547F-1E42-8D92-22FD4E2E29CF}" type="slidenum">
              <a:rPr lang="en-GB" altLang="en-US"/>
              <a:pPr/>
              <a:t>69</a:t>
            </a:fld>
            <a:endParaRPr lang="en-GB" altLang="en-US"/>
          </a:p>
        </p:txBody>
      </p:sp>
      <p:sp>
        <p:nvSpPr>
          <p:cNvPr id="319490" name="Rectangle 2">
            <a:extLst>
              <a:ext uri="{FF2B5EF4-FFF2-40B4-BE49-F238E27FC236}">
                <a16:creationId xmlns:a16="http://schemas.microsoft.com/office/drawing/2014/main" id="{A9469184-575F-CA49-BD51-387B5F8616F7}"/>
              </a:ext>
            </a:extLst>
          </p:cNvPr>
          <p:cNvSpPr>
            <a:spLocks noGrp="1" noRot="1" noChangeAspect="1" noChangeArrowheads="1" noTextEdit="1"/>
          </p:cNvSpPr>
          <p:nvPr>
            <p:ph type="sldImg"/>
          </p:nvPr>
        </p:nvSpPr>
        <p:spPr>
          <a:ln/>
        </p:spPr>
      </p:sp>
      <p:sp>
        <p:nvSpPr>
          <p:cNvPr id="319491" name="Rectangle 3">
            <a:extLst>
              <a:ext uri="{FF2B5EF4-FFF2-40B4-BE49-F238E27FC236}">
                <a16:creationId xmlns:a16="http://schemas.microsoft.com/office/drawing/2014/main" id="{8AFB0D14-623A-E843-A617-095AE3AB9954}"/>
              </a:ext>
            </a:extLst>
          </p:cNvPr>
          <p:cNvSpPr>
            <a:spLocks noGrp="1" noChangeArrowheads="1"/>
          </p:cNvSpPr>
          <p:nvPr>
            <p:ph type="body" idx="1"/>
          </p:nvPr>
        </p:nvSpPr>
        <p:spPr/>
        <p:txBody>
          <a:bodyPr/>
          <a:lstStyle/>
          <a:p>
            <a:r>
              <a:rPr lang="en-GB" altLang="en-US"/>
              <a:t>When we come to look at specific techniques, the above slide contains both techniques of data collection and analysis. </a:t>
            </a:r>
          </a:p>
          <a:p>
            <a:endParaRPr lang="en-GB" altLang="en-US"/>
          </a:p>
          <a:p>
            <a:r>
              <a:rPr lang="en-GB" altLang="en-US"/>
              <a:t>Clearly participants can go away and read about each of these techniques in more detail after the workshop in the sources outlined at the end.</a:t>
            </a:r>
          </a:p>
          <a:p>
            <a:endParaRPr lang="en-GB" altLang="en-US"/>
          </a:p>
          <a:p>
            <a:r>
              <a:rPr lang="en-GB" altLang="en-US"/>
              <a:t>The aim of this and the slide that follows is to highlight the variety in techniques available.</a:t>
            </a:r>
          </a:p>
          <a:p>
            <a:endParaRPr lang="en-GB" altLang="en-US"/>
          </a:p>
        </p:txBody>
      </p:sp>
    </p:spTree>
    <p:extLst>
      <p:ext uri="{BB962C8B-B14F-4D97-AF65-F5344CB8AC3E}">
        <p14:creationId xmlns:p14="http://schemas.microsoft.com/office/powerpoint/2010/main" val="34612012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737275A-5D98-E34F-A074-16190040C526}"/>
              </a:ext>
            </a:extLst>
          </p:cNvPr>
          <p:cNvSpPr>
            <a:spLocks noGrp="1" noChangeArrowheads="1"/>
          </p:cNvSpPr>
          <p:nvPr>
            <p:ph type="sldNum" sz="quarter" idx="5"/>
          </p:nvPr>
        </p:nvSpPr>
        <p:spPr>
          <a:ln/>
        </p:spPr>
        <p:txBody>
          <a:bodyPr/>
          <a:lstStyle/>
          <a:p>
            <a:fld id="{A62BB22E-5A32-5A47-BBAA-05CD8C61A135}" type="slidenum">
              <a:rPr lang="en-GB" altLang="en-US"/>
              <a:pPr/>
              <a:t>70</a:t>
            </a:fld>
            <a:endParaRPr lang="en-GB" altLang="en-US"/>
          </a:p>
        </p:txBody>
      </p:sp>
      <p:sp>
        <p:nvSpPr>
          <p:cNvPr id="321538" name="Rectangle 2">
            <a:extLst>
              <a:ext uri="{FF2B5EF4-FFF2-40B4-BE49-F238E27FC236}">
                <a16:creationId xmlns:a16="http://schemas.microsoft.com/office/drawing/2014/main" id="{2BC98DED-66C1-0541-93B3-84187D5D6B5A}"/>
              </a:ext>
            </a:extLst>
          </p:cNvPr>
          <p:cNvSpPr>
            <a:spLocks noGrp="1" noRot="1" noChangeAspect="1" noChangeArrowheads="1" noTextEdit="1"/>
          </p:cNvSpPr>
          <p:nvPr>
            <p:ph type="sldImg"/>
          </p:nvPr>
        </p:nvSpPr>
        <p:spPr>
          <a:ln/>
        </p:spPr>
      </p:sp>
      <p:sp>
        <p:nvSpPr>
          <p:cNvPr id="321539" name="Rectangle 3">
            <a:extLst>
              <a:ext uri="{FF2B5EF4-FFF2-40B4-BE49-F238E27FC236}">
                <a16:creationId xmlns:a16="http://schemas.microsoft.com/office/drawing/2014/main" id="{456E94B0-3224-1B43-92A2-AA1A696FF8B9}"/>
              </a:ext>
            </a:extLst>
          </p:cNvPr>
          <p:cNvSpPr>
            <a:spLocks noGrp="1" noChangeArrowheads="1"/>
          </p:cNvSpPr>
          <p:nvPr>
            <p:ph type="body" idx="1"/>
          </p:nvPr>
        </p:nvSpPr>
        <p:spPr/>
        <p:txBody>
          <a:bodyPr/>
          <a:lstStyle/>
          <a:p>
            <a:r>
              <a:rPr lang="en-GB" altLang="en-US"/>
              <a:t>We cannot explain each of these techniques in detail in this workshop, but we can look at an example of variety in techniques.</a:t>
            </a:r>
          </a:p>
        </p:txBody>
      </p:sp>
    </p:spTree>
    <p:extLst>
      <p:ext uri="{BB962C8B-B14F-4D97-AF65-F5344CB8AC3E}">
        <p14:creationId xmlns:p14="http://schemas.microsoft.com/office/powerpoint/2010/main" val="19811809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27151F7-75E4-9443-B94D-EC1DFA924C39}"/>
              </a:ext>
            </a:extLst>
          </p:cNvPr>
          <p:cNvSpPr>
            <a:spLocks noGrp="1" noChangeArrowheads="1"/>
          </p:cNvSpPr>
          <p:nvPr>
            <p:ph type="sldNum" sz="quarter" idx="5"/>
          </p:nvPr>
        </p:nvSpPr>
        <p:spPr>
          <a:ln/>
        </p:spPr>
        <p:txBody>
          <a:bodyPr/>
          <a:lstStyle/>
          <a:p>
            <a:fld id="{48ADB402-FCF3-0547-80E4-79BC3C685B96}" type="slidenum">
              <a:rPr lang="en-GB" altLang="en-US"/>
              <a:pPr/>
              <a:t>71</a:t>
            </a:fld>
            <a:endParaRPr lang="en-GB" altLang="en-US"/>
          </a:p>
        </p:txBody>
      </p:sp>
      <p:sp>
        <p:nvSpPr>
          <p:cNvPr id="323586" name="Rectangle 2">
            <a:extLst>
              <a:ext uri="{FF2B5EF4-FFF2-40B4-BE49-F238E27FC236}">
                <a16:creationId xmlns:a16="http://schemas.microsoft.com/office/drawing/2014/main" id="{35E8C923-ED7C-5F4D-A701-383B7075899C}"/>
              </a:ext>
            </a:extLst>
          </p:cNvPr>
          <p:cNvSpPr>
            <a:spLocks noGrp="1" noRot="1" noChangeAspect="1" noChangeArrowheads="1" noTextEdit="1"/>
          </p:cNvSpPr>
          <p:nvPr>
            <p:ph type="sldImg"/>
          </p:nvPr>
        </p:nvSpPr>
        <p:spPr>
          <a:ln/>
        </p:spPr>
      </p:sp>
      <p:sp>
        <p:nvSpPr>
          <p:cNvPr id="323587" name="Rectangle 3">
            <a:extLst>
              <a:ext uri="{FF2B5EF4-FFF2-40B4-BE49-F238E27FC236}">
                <a16:creationId xmlns:a16="http://schemas.microsoft.com/office/drawing/2014/main" id="{5DCF9ECA-7CC9-084F-90FC-99E73BA2D64B}"/>
              </a:ext>
            </a:extLst>
          </p:cNvPr>
          <p:cNvSpPr>
            <a:spLocks noGrp="1" noChangeArrowheads="1"/>
          </p:cNvSpPr>
          <p:nvPr>
            <p:ph type="body" idx="1"/>
          </p:nvPr>
        </p:nvSpPr>
        <p:spPr/>
        <p:txBody>
          <a:bodyPr/>
          <a:lstStyle/>
          <a:p>
            <a:r>
              <a:rPr lang="en-GB" altLang="en-US"/>
              <a:t>This slide and the one that follows highlight that a technique such as the interview can have a number of different manifestations. These manifestations occur as a result of a number of factors, for example the epistemological approach underlying a technique, the focus or the aim of the research. </a:t>
            </a:r>
          </a:p>
        </p:txBody>
      </p:sp>
    </p:spTree>
    <p:extLst>
      <p:ext uri="{BB962C8B-B14F-4D97-AF65-F5344CB8AC3E}">
        <p14:creationId xmlns:p14="http://schemas.microsoft.com/office/powerpoint/2010/main" val="17650300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C241A80-0396-3E4B-B14A-49A442933F4E}"/>
              </a:ext>
            </a:extLst>
          </p:cNvPr>
          <p:cNvSpPr>
            <a:spLocks noGrp="1" noChangeArrowheads="1"/>
          </p:cNvSpPr>
          <p:nvPr>
            <p:ph type="sldNum" sz="quarter" idx="5"/>
          </p:nvPr>
        </p:nvSpPr>
        <p:spPr>
          <a:ln/>
        </p:spPr>
        <p:txBody>
          <a:bodyPr/>
          <a:lstStyle/>
          <a:p>
            <a:fld id="{8858A919-761A-B644-9165-09E3CB0E4C04}" type="slidenum">
              <a:rPr lang="en-GB" altLang="en-US"/>
              <a:pPr/>
              <a:t>72</a:t>
            </a:fld>
            <a:endParaRPr lang="en-GB" altLang="en-US"/>
          </a:p>
        </p:txBody>
      </p:sp>
      <p:sp>
        <p:nvSpPr>
          <p:cNvPr id="325634" name="Rectangle 2">
            <a:extLst>
              <a:ext uri="{FF2B5EF4-FFF2-40B4-BE49-F238E27FC236}">
                <a16:creationId xmlns:a16="http://schemas.microsoft.com/office/drawing/2014/main" id="{379AEEF1-E603-E14E-9C51-C53B3EB0315D}"/>
              </a:ext>
            </a:extLst>
          </p:cNvPr>
          <p:cNvSpPr>
            <a:spLocks noGrp="1" noRot="1" noChangeAspect="1" noChangeArrowheads="1" noTextEdit="1"/>
          </p:cNvSpPr>
          <p:nvPr>
            <p:ph type="sldImg"/>
          </p:nvPr>
        </p:nvSpPr>
        <p:spPr>
          <a:ln/>
        </p:spPr>
      </p:sp>
      <p:sp>
        <p:nvSpPr>
          <p:cNvPr id="325635" name="Rectangle 3">
            <a:extLst>
              <a:ext uri="{FF2B5EF4-FFF2-40B4-BE49-F238E27FC236}">
                <a16:creationId xmlns:a16="http://schemas.microsoft.com/office/drawing/2014/main" id="{7658EDF7-5CA0-B746-83CE-7ECFE0D9E93A}"/>
              </a:ext>
            </a:extLst>
          </p:cNvPr>
          <p:cNvSpPr>
            <a:spLocks noGrp="1" noChangeArrowheads="1"/>
          </p:cNvSpPr>
          <p:nvPr>
            <p:ph type="body" idx="1"/>
          </p:nvPr>
        </p:nvSpPr>
        <p:spPr/>
        <p:txBody>
          <a:bodyPr/>
          <a:lstStyle/>
          <a:p>
            <a:r>
              <a:rPr lang="en-GB" altLang="en-US"/>
              <a:t>The next question therefore, is given this diversity, how do we select an appropriate qualitative technique for our work?</a:t>
            </a:r>
          </a:p>
          <a:p>
            <a:endParaRPr lang="en-GB" altLang="en-US"/>
          </a:p>
        </p:txBody>
      </p:sp>
    </p:spTree>
    <p:extLst>
      <p:ext uri="{BB962C8B-B14F-4D97-AF65-F5344CB8AC3E}">
        <p14:creationId xmlns:p14="http://schemas.microsoft.com/office/powerpoint/2010/main" val="36418130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721070-CE5B-3941-8918-E3A6EA48FA2E}"/>
              </a:ext>
            </a:extLst>
          </p:cNvPr>
          <p:cNvSpPr>
            <a:spLocks noGrp="1" noChangeArrowheads="1"/>
          </p:cNvSpPr>
          <p:nvPr>
            <p:ph type="sldNum" sz="quarter" idx="5"/>
          </p:nvPr>
        </p:nvSpPr>
        <p:spPr>
          <a:ln/>
        </p:spPr>
        <p:txBody>
          <a:bodyPr/>
          <a:lstStyle/>
          <a:p>
            <a:fld id="{374C383A-23C3-1546-B83D-7195B6DB45AF}" type="slidenum">
              <a:rPr lang="en-GB" altLang="en-US"/>
              <a:pPr/>
              <a:t>73</a:t>
            </a:fld>
            <a:endParaRPr lang="en-GB" altLang="en-US"/>
          </a:p>
        </p:txBody>
      </p:sp>
      <p:sp>
        <p:nvSpPr>
          <p:cNvPr id="327682" name="Rectangle 2">
            <a:extLst>
              <a:ext uri="{FF2B5EF4-FFF2-40B4-BE49-F238E27FC236}">
                <a16:creationId xmlns:a16="http://schemas.microsoft.com/office/drawing/2014/main" id="{B04940A6-B077-E44E-B1B7-333F883DEB2B}"/>
              </a:ext>
            </a:extLst>
          </p:cNvPr>
          <p:cNvSpPr>
            <a:spLocks noGrp="1" noRot="1" noChangeAspect="1" noChangeArrowheads="1" noTextEdit="1"/>
          </p:cNvSpPr>
          <p:nvPr>
            <p:ph type="sldImg"/>
          </p:nvPr>
        </p:nvSpPr>
        <p:spPr>
          <a:ln/>
        </p:spPr>
      </p:sp>
      <p:sp>
        <p:nvSpPr>
          <p:cNvPr id="327683" name="Rectangle 3">
            <a:extLst>
              <a:ext uri="{FF2B5EF4-FFF2-40B4-BE49-F238E27FC236}">
                <a16:creationId xmlns:a16="http://schemas.microsoft.com/office/drawing/2014/main" id="{A0E8C7F3-1A45-9646-A884-8450085DED41}"/>
              </a:ext>
            </a:extLst>
          </p:cNvPr>
          <p:cNvSpPr>
            <a:spLocks noGrp="1" noChangeArrowheads="1"/>
          </p:cNvSpPr>
          <p:nvPr>
            <p:ph type="body" idx="1"/>
          </p:nvPr>
        </p:nvSpPr>
        <p:spPr/>
        <p:txBody>
          <a:bodyPr/>
          <a:lstStyle/>
          <a:p>
            <a:r>
              <a:rPr lang="en-GB" altLang="en-US"/>
              <a:t>All these will impact upon the technique you choose. These are the questions you should ask yourself before deciding on a particular technique. </a:t>
            </a:r>
          </a:p>
          <a:p>
            <a:endParaRPr lang="en-GB" altLang="en-US"/>
          </a:p>
          <a:p>
            <a:r>
              <a:rPr lang="en-GB" altLang="en-US"/>
              <a:t>Some techniques are designed to address particular units of analysis for example. </a:t>
            </a:r>
          </a:p>
          <a:p>
            <a:endParaRPr lang="en-GB" altLang="en-US"/>
          </a:p>
          <a:p>
            <a:r>
              <a:rPr lang="en-GB" altLang="en-US"/>
              <a:t>You may need to read about the techniques in detail before you can decide which is the right approach for you</a:t>
            </a:r>
          </a:p>
        </p:txBody>
      </p:sp>
    </p:spTree>
    <p:extLst>
      <p:ext uri="{BB962C8B-B14F-4D97-AF65-F5344CB8AC3E}">
        <p14:creationId xmlns:p14="http://schemas.microsoft.com/office/powerpoint/2010/main" val="36705804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C8F27A3-0F47-0E4C-8963-87900014BED0}"/>
              </a:ext>
            </a:extLst>
          </p:cNvPr>
          <p:cNvSpPr>
            <a:spLocks noGrp="1" noChangeArrowheads="1"/>
          </p:cNvSpPr>
          <p:nvPr>
            <p:ph type="sldNum" sz="quarter" idx="5"/>
          </p:nvPr>
        </p:nvSpPr>
        <p:spPr>
          <a:ln/>
        </p:spPr>
        <p:txBody>
          <a:bodyPr/>
          <a:lstStyle/>
          <a:p>
            <a:fld id="{B32E5467-713E-9148-B239-B1665EEC3745}" type="slidenum">
              <a:rPr lang="en-GB" altLang="en-US"/>
              <a:pPr/>
              <a:t>74</a:t>
            </a:fld>
            <a:endParaRPr lang="en-GB" altLang="en-US"/>
          </a:p>
        </p:txBody>
      </p:sp>
      <p:sp>
        <p:nvSpPr>
          <p:cNvPr id="329730" name="Rectangle 2">
            <a:extLst>
              <a:ext uri="{FF2B5EF4-FFF2-40B4-BE49-F238E27FC236}">
                <a16:creationId xmlns:a16="http://schemas.microsoft.com/office/drawing/2014/main" id="{AA09DCEC-0EE0-4F4B-BEAF-371DFA76D7F0}"/>
              </a:ext>
            </a:extLst>
          </p:cNvPr>
          <p:cNvSpPr>
            <a:spLocks noGrp="1" noRot="1" noChangeAspect="1" noChangeArrowheads="1" noTextEdit="1"/>
          </p:cNvSpPr>
          <p:nvPr>
            <p:ph type="sldImg"/>
          </p:nvPr>
        </p:nvSpPr>
        <p:spPr>
          <a:ln/>
        </p:spPr>
      </p:sp>
      <p:sp>
        <p:nvSpPr>
          <p:cNvPr id="329731" name="Rectangle 3">
            <a:extLst>
              <a:ext uri="{FF2B5EF4-FFF2-40B4-BE49-F238E27FC236}">
                <a16:creationId xmlns:a16="http://schemas.microsoft.com/office/drawing/2014/main" id="{2C838148-8732-164E-9515-9911E74B291A}"/>
              </a:ext>
            </a:extLst>
          </p:cNvPr>
          <p:cNvSpPr>
            <a:spLocks noGrp="1" noChangeArrowheads="1"/>
          </p:cNvSpPr>
          <p:nvPr>
            <p:ph type="body" idx="1"/>
          </p:nvPr>
        </p:nvSpPr>
        <p:spPr/>
        <p:txBody>
          <a:bodyPr/>
          <a:lstStyle/>
          <a:p>
            <a:r>
              <a:rPr lang="en-GB" altLang="en-US" dirty="0"/>
              <a:t>The key point of this exercise is to find out why one technique is chosen to address the question rather than another one. </a:t>
            </a:r>
          </a:p>
          <a:p>
            <a:endParaRPr lang="en-GB" altLang="en-US" dirty="0"/>
          </a:p>
          <a:p>
            <a:r>
              <a:rPr lang="en-GB" altLang="en-US" dirty="0"/>
              <a:t>Participants should be divided into small groups and allocated one of the above questions. Alternatively they can choose their own question from the above list, or choose an alternative question.</a:t>
            </a:r>
          </a:p>
          <a:p>
            <a:endParaRPr lang="en-GB" altLang="en-US" dirty="0"/>
          </a:p>
          <a:p>
            <a:r>
              <a:rPr lang="en-GB" altLang="en-US" dirty="0"/>
              <a:t>They should then spend 20 minutes talking about how they would research that question and what technique they would use.</a:t>
            </a:r>
          </a:p>
          <a:p>
            <a:endParaRPr lang="en-GB" altLang="en-US" dirty="0"/>
          </a:p>
          <a:p>
            <a:r>
              <a:rPr lang="en-GB" altLang="en-US" dirty="0"/>
              <a:t>The groups should then feedback to the whole workshop about what they have chosen to do and why. A flipchart will be useful here for the participants to note their ideas.</a:t>
            </a:r>
          </a:p>
          <a:p>
            <a:endParaRPr lang="en-GB" altLang="en-US" dirty="0"/>
          </a:p>
          <a:p>
            <a:r>
              <a:rPr lang="en-GB" altLang="en-US" dirty="0"/>
              <a:t>In discussing the presentations the facilitator needs to focus specifically on why a particular technique has been chosen rather than another one. Towards the end of the feedback stage the facilitator can go back to the previous slide and see the extent to which the participants have taken the questions listed on that slide into account. </a:t>
            </a:r>
          </a:p>
          <a:p>
            <a:endParaRPr lang="en-GB" altLang="en-US" dirty="0"/>
          </a:p>
          <a:p>
            <a:r>
              <a:rPr lang="en-GB" altLang="en-US" dirty="0"/>
              <a:t>The facilitator should highlight that there is no one correct answer in this exercise, rather the key aim is to discuss the rationale underlying the choice of a particular technique.</a:t>
            </a:r>
          </a:p>
        </p:txBody>
      </p:sp>
    </p:spTree>
    <p:extLst>
      <p:ext uri="{BB962C8B-B14F-4D97-AF65-F5344CB8AC3E}">
        <p14:creationId xmlns:p14="http://schemas.microsoft.com/office/powerpoint/2010/main" val="30535729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1FF7946-7BD5-DB46-96CF-69BE4B4C87BB}"/>
              </a:ext>
            </a:extLst>
          </p:cNvPr>
          <p:cNvSpPr>
            <a:spLocks noGrp="1" noChangeArrowheads="1"/>
          </p:cNvSpPr>
          <p:nvPr>
            <p:ph type="sldNum" sz="quarter" idx="5"/>
          </p:nvPr>
        </p:nvSpPr>
        <p:spPr>
          <a:ln/>
        </p:spPr>
        <p:txBody>
          <a:bodyPr/>
          <a:lstStyle/>
          <a:p>
            <a:fld id="{E7594E0A-9CE1-B84E-A32E-347FDA6BB06B}" type="slidenum">
              <a:rPr lang="en-GB" altLang="en-US"/>
              <a:pPr/>
              <a:t>75</a:t>
            </a:fld>
            <a:endParaRPr lang="en-GB" altLang="en-US"/>
          </a:p>
        </p:txBody>
      </p:sp>
      <p:sp>
        <p:nvSpPr>
          <p:cNvPr id="331778" name="Rectangle 2">
            <a:extLst>
              <a:ext uri="{FF2B5EF4-FFF2-40B4-BE49-F238E27FC236}">
                <a16:creationId xmlns:a16="http://schemas.microsoft.com/office/drawing/2014/main" id="{ED764CF9-8AA0-0B46-8CB2-32C8724AE699}"/>
              </a:ext>
            </a:extLst>
          </p:cNvPr>
          <p:cNvSpPr>
            <a:spLocks noGrp="1" noRot="1" noChangeAspect="1" noChangeArrowheads="1" noTextEdit="1"/>
          </p:cNvSpPr>
          <p:nvPr>
            <p:ph type="sldImg"/>
          </p:nvPr>
        </p:nvSpPr>
        <p:spPr>
          <a:xfrm>
            <a:off x="250825" y="869950"/>
            <a:ext cx="6167438" cy="3470275"/>
          </a:xfrm>
          <a:ln w="12700" cap="flat">
            <a:solidFill>
              <a:schemeClr val="tx1"/>
            </a:solidFill>
          </a:ln>
          <a:extLst>
            <a:ext uri="{909E8E84-426E-40DD-AFC4-6F175D3DCCD1}">
              <a14:hiddenFill xmlns:a14="http://schemas.microsoft.com/office/drawing/2010/main">
                <a:noFill/>
              </a14:hiddenFill>
            </a:ext>
          </a:extLst>
        </p:spPr>
      </p:sp>
      <p:sp>
        <p:nvSpPr>
          <p:cNvPr id="331779" name="Rectangle 3">
            <a:extLst>
              <a:ext uri="{FF2B5EF4-FFF2-40B4-BE49-F238E27FC236}">
                <a16:creationId xmlns:a16="http://schemas.microsoft.com/office/drawing/2014/main" id="{4B649D6D-8E36-5040-AC89-524880EFEDBE}"/>
              </a:ext>
            </a:extLst>
          </p:cNvPr>
          <p:cNvSpPr>
            <a:spLocks noGrp="1" noChangeArrowheads="1"/>
          </p:cNvSpPr>
          <p:nvPr>
            <p:ph type="body" idx="1"/>
          </p:nvPr>
        </p:nvSpPr>
        <p:spPr>
          <a:xfrm>
            <a:off x="889000" y="4732338"/>
            <a:ext cx="4891088" cy="420052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a:t>At this point the participants can be referred to the module on data analysis</a:t>
            </a:r>
          </a:p>
        </p:txBody>
      </p:sp>
    </p:spTree>
    <p:extLst>
      <p:ext uri="{BB962C8B-B14F-4D97-AF65-F5344CB8AC3E}">
        <p14:creationId xmlns:p14="http://schemas.microsoft.com/office/powerpoint/2010/main" val="2917847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ECA7637-6DF3-9747-96CD-8E3BB437B8DB}"/>
              </a:ext>
            </a:extLst>
          </p:cNvPr>
          <p:cNvSpPr>
            <a:spLocks noGrp="1" noChangeArrowheads="1"/>
          </p:cNvSpPr>
          <p:nvPr>
            <p:ph type="sldNum" sz="quarter" idx="5"/>
          </p:nvPr>
        </p:nvSpPr>
        <p:spPr>
          <a:ln/>
        </p:spPr>
        <p:txBody>
          <a:bodyPr/>
          <a:lstStyle/>
          <a:p>
            <a:fld id="{433B3F92-9D21-9041-A87D-8D17262BAF92}" type="slidenum">
              <a:rPr lang="en-GB" altLang="en-US"/>
              <a:pPr/>
              <a:t>76</a:t>
            </a:fld>
            <a:endParaRPr lang="en-GB" altLang="en-US"/>
          </a:p>
        </p:txBody>
      </p:sp>
      <p:sp>
        <p:nvSpPr>
          <p:cNvPr id="333826" name="Rectangle 2">
            <a:extLst>
              <a:ext uri="{FF2B5EF4-FFF2-40B4-BE49-F238E27FC236}">
                <a16:creationId xmlns:a16="http://schemas.microsoft.com/office/drawing/2014/main" id="{B707DD76-13FD-0144-A9D9-9CE9EFDF430D}"/>
              </a:ext>
            </a:extLst>
          </p:cNvPr>
          <p:cNvSpPr>
            <a:spLocks noGrp="1" noRot="1" noChangeAspect="1" noChangeArrowheads="1" noTextEdit="1"/>
          </p:cNvSpPr>
          <p:nvPr>
            <p:ph type="sldImg"/>
          </p:nvPr>
        </p:nvSpPr>
        <p:spPr>
          <a:ln/>
        </p:spPr>
      </p:sp>
      <p:sp>
        <p:nvSpPr>
          <p:cNvPr id="333827" name="Rectangle 3">
            <a:extLst>
              <a:ext uri="{FF2B5EF4-FFF2-40B4-BE49-F238E27FC236}">
                <a16:creationId xmlns:a16="http://schemas.microsoft.com/office/drawing/2014/main" id="{E520DA5F-F48B-CC48-B181-9F0990016B51}"/>
              </a:ext>
            </a:extLst>
          </p:cNvPr>
          <p:cNvSpPr>
            <a:spLocks noGrp="1" noChangeArrowheads="1"/>
          </p:cNvSpPr>
          <p:nvPr>
            <p:ph type="body" idx="1"/>
          </p:nvPr>
        </p:nvSpPr>
        <p:spPr/>
        <p:txBody>
          <a:bodyPr/>
          <a:lstStyle/>
          <a:p>
            <a:r>
              <a:rPr lang="en-GB" altLang="en-US"/>
              <a:t>At this point participants will be encouraged to follow up some of the sources outlined to read more about the variety of techniques available</a:t>
            </a:r>
          </a:p>
        </p:txBody>
      </p:sp>
    </p:spTree>
    <p:extLst>
      <p:ext uri="{BB962C8B-B14F-4D97-AF65-F5344CB8AC3E}">
        <p14:creationId xmlns:p14="http://schemas.microsoft.com/office/powerpoint/2010/main" val="7451460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757C71C5-C85B-8A4E-A705-9FEF469FA454}"/>
              </a:ext>
            </a:extLst>
          </p:cNvPr>
          <p:cNvSpPr>
            <a:spLocks noGrp="1" noChangeArrowheads="1"/>
          </p:cNvSpPr>
          <p:nvPr>
            <p:ph type="sldNum" sz="quarter" idx="5"/>
          </p:nvPr>
        </p:nvSpPr>
        <p:spPr>
          <a:ln/>
        </p:spPr>
        <p:txBody>
          <a:bodyPr/>
          <a:lstStyle/>
          <a:p>
            <a:fld id="{9481C013-E7E3-ED44-8E73-F4FC089EF961}" type="slidenum">
              <a:rPr lang="en-US" altLang="en-US"/>
              <a:pPr/>
              <a:t>77</a:t>
            </a:fld>
            <a:endParaRPr lang="en-US" altLang="en-US"/>
          </a:p>
        </p:txBody>
      </p:sp>
      <p:sp>
        <p:nvSpPr>
          <p:cNvPr id="28674" name="Rectangle 2">
            <a:extLst>
              <a:ext uri="{FF2B5EF4-FFF2-40B4-BE49-F238E27FC236}">
                <a16:creationId xmlns:a16="http://schemas.microsoft.com/office/drawing/2014/main" id="{E6238F52-6985-5D46-AEB5-83E1D4AF9257}"/>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F196E20A-82A7-D94F-8EE6-ED04E9F608E2}"/>
              </a:ext>
            </a:extLst>
          </p:cNvPr>
          <p:cNvSpPr>
            <a:spLocks noGrp="1" noChangeArrowheads="1"/>
          </p:cNvSpPr>
          <p:nvPr>
            <p:ph type="body" idx="1"/>
          </p:nvPr>
        </p:nvSpPr>
        <p:spPr/>
        <p:txBody>
          <a:bodyPr/>
          <a:lstStyle/>
          <a:p>
            <a:r>
              <a:rPr lang="en-US" altLang="en-US" b="1"/>
              <a:t>Additional Comments: </a:t>
            </a:r>
          </a:p>
          <a:p>
            <a:pPr>
              <a:buFontTx/>
              <a:buChar char="•"/>
            </a:pPr>
            <a:r>
              <a:rPr lang="en-US" altLang="en-US"/>
              <a:t>Again this should involve small group work, with general feedback to the larger group which might summarise common issues to watch out for in reviewing alongside potential solutions.  Participants should also be encouraged to critically reflect on the criteria and their usefulness.</a:t>
            </a:r>
          </a:p>
        </p:txBody>
      </p:sp>
    </p:spTree>
    <p:extLst>
      <p:ext uri="{BB962C8B-B14F-4D97-AF65-F5344CB8AC3E}">
        <p14:creationId xmlns:p14="http://schemas.microsoft.com/office/powerpoint/2010/main" val="8671968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0BA6442-C181-F542-8E9D-AE975B4C51C0}"/>
              </a:ext>
            </a:extLst>
          </p:cNvPr>
          <p:cNvSpPr>
            <a:spLocks noGrp="1" noChangeArrowheads="1"/>
          </p:cNvSpPr>
          <p:nvPr>
            <p:ph type="sldNum" sz="quarter" idx="5"/>
          </p:nvPr>
        </p:nvSpPr>
        <p:spPr>
          <a:ln/>
        </p:spPr>
        <p:txBody>
          <a:bodyPr/>
          <a:lstStyle/>
          <a:p>
            <a:fld id="{E609A58E-7396-014A-B5C9-6D61D95F33E1}" type="slidenum">
              <a:rPr lang="en-US" altLang="en-US"/>
              <a:pPr/>
              <a:t>80</a:t>
            </a:fld>
            <a:endParaRPr lang="en-US" altLang="en-US"/>
          </a:p>
        </p:txBody>
      </p:sp>
      <p:sp>
        <p:nvSpPr>
          <p:cNvPr id="50178" name="Rectangle 2">
            <a:extLst>
              <a:ext uri="{FF2B5EF4-FFF2-40B4-BE49-F238E27FC236}">
                <a16:creationId xmlns:a16="http://schemas.microsoft.com/office/drawing/2014/main" id="{6541528C-8519-5040-B5C0-01258DFC0B63}"/>
              </a:ext>
            </a:extLst>
          </p:cNvPr>
          <p:cNvSpPr>
            <a:spLocks noGrp="1" noChangeArrowheads="1"/>
          </p:cNvSpPr>
          <p:nvPr>
            <p:ph type="body" idx="1"/>
          </p:nvPr>
        </p:nvSpPr>
        <p:spPr>
          <a:xfrm>
            <a:off x="914400" y="4346575"/>
            <a:ext cx="5029200" cy="3849688"/>
          </a:xfrm>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GB" altLang="en-US"/>
          </a:p>
        </p:txBody>
      </p:sp>
      <p:sp>
        <p:nvSpPr>
          <p:cNvPr id="50179" name="Rectangle 3">
            <a:extLst>
              <a:ext uri="{FF2B5EF4-FFF2-40B4-BE49-F238E27FC236}">
                <a16:creationId xmlns:a16="http://schemas.microsoft.com/office/drawing/2014/main" id="{3AE788EF-9290-3448-995F-8351F13E43B4}"/>
              </a:ext>
            </a:extLst>
          </p:cNvPr>
          <p:cNvSpPr>
            <a:spLocks noGrp="1" noRot="1" noChangeAspect="1" noChangeArrowheads="1" noTextEdit="1"/>
          </p:cNvSpPr>
          <p:nvPr>
            <p:ph type="sldImg"/>
          </p:nvPr>
        </p:nvSpPr>
        <p:spPr>
          <a:xfrm>
            <a:off x="581025" y="796925"/>
            <a:ext cx="5695950" cy="3205163"/>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26511004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54E9E14-AF71-2E48-B8CB-8C8900588C9F}"/>
              </a:ext>
            </a:extLst>
          </p:cNvPr>
          <p:cNvSpPr>
            <a:spLocks noGrp="1" noChangeArrowheads="1"/>
          </p:cNvSpPr>
          <p:nvPr>
            <p:ph type="sldNum" sz="quarter" idx="5"/>
          </p:nvPr>
        </p:nvSpPr>
        <p:spPr>
          <a:ln/>
        </p:spPr>
        <p:txBody>
          <a:bodyPr/>
          <a:lstStyle/>
          <a:p>
            <a:fld id="{657894AE-7948-3B46-99CA-3DA4E10BAFA8}" type="slidenum">
              <a:rPr lang="en-US" altLang="en-US"/>
              <a:pPr/>
              <a:t>81</a:t>
            </a:fld>
            <a:endParaRPr lang="en-US" altLang="en-US"/>
          </a:p>
        </p:txBody>
      </p:sp>
      <p:sp>
        <p:nvSpPr>
          <p:cNvPr id="52226" name="Rectangle 2">
            <a:extLst>
              <a:ext uri="{FF2B5EF4-FFF2-40B4-BE49-F238E27FC236}">
                <a16:creationId xmlns:a16="http://schemas.microsoft.com/office/drawing/2014/main" id="{FBD774FD-15FD-684A-B5BA-832D6E164E9B}"/>
              </a:ext>
            </a:extLst>
          </p:cNvPr>
          <p:cNvSpPr>
            <a:spLocks noGrp="1" noChangeArrowheads="1"/>
          </p:cNvSpPr>
          <p:nvPr>
            <p:ph type="body" idx="1"/>
          </p:nvPr>
        </p:nvSpPr>
        <p:spPr>
          <a:xfrm>
            <a:off x="914400" y="4346575"/>
            <a:ext cx="5029200" cy="3849688"/>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a:t>Additional Comments:</a:t>
            </a:r>
            <a:endParaRPr lang="en-US" altLang="en-US"/>
          </a:p>
          <a:p>
            <a:r>
              <a:rPr lang="en-US" altLang="en-US"/>
              <a:t>	Other references in notes are to be found in enclosed paper “Evaluating Qualitative Management Research: 	Towards a Contingent Criteriology” by Johnson, P.; Buehring, A. Cassel, C. and Symon G.</a:t>
            </a:r>
          </a:p>
          <a:p>
            <a:endParaRPr lang="en-GB" altLang="en-US"/>
          </a:p>
        </p:txBody>
      </p:sp>
      <p:sp>
        <p:nvSpPr>
          <p:cNvPr id="52227" name="Rectangle 3">
            <a:extLst>
              <a:ext uri="{FF2B5EF4-FFF2-40B4-BE49-F238E27FC236}">
                <a16:creationId xmlns:a16="http://schemas.microsoft.com/office/drawing/2014/main" id="{3E8405AC-E70E-754A-B434-84AB0AD68DC5}"/>
              </a:ext>
            </a:extLst>
          </p:cNvPr>
          <p:cNvSpPr>
            <a:spLocks noGrp="1" noRot="1" noChangeAspect="1" noChangeArrowheads="1" noTextEdit="1"/>
          </p:cNvSpPr>
          <p:nvPr>
            <p:ph type="sldImg"/>
          </p:nvPr>
        </p:nvSpPr>
        <p:spPr>
          <a:xfrm>
            <a:off x="581025" y="796925"/>
            <a:ext cx="5695950" cy="3205163"/>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38191068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837ADF8-691D-3748-ABB0-69C1EB71EBA1}"/>
              </a:ext>
            </a:extLst>
          </p:cNvPr>
          <p:cNvSpPr>
            <a:spLocks noGrp="1" noChangeArrowheads="1"/>
          </p:cNvSpPr>
          <p:nvPr>
            <p:ph type="sldNum" sz="quarter" idx="5"/>
          </p:nvPr>
        </p:nvSpPr>
        <p:spPr>
          <a:ln/>
        </p:spPr>
        <p:txBody>
          <a:bodyPr/>
          <a:lstStyle/>
          <a:p>
            <a:fld id="{9526D3C2-575F-EA42-9B39-BD4768BB24E3}" type="slidenum">
              <a:rPr lang="en-US" altLang="en-US"/>
              <a:pPr/>
              <a:t>82</a:t>
            </a:fld>
            <a:endParaRPr lang="en-US" altLang="en-US"/>
          </a:p>
        </p:txBody>
      </p:sp>
      <p:sp>
        <p:nvSpPr>
          <p:cNvPr id="68610" name="Rectangle 2">
            <a:extLst>
              <a:ext uri="{FF2B5EF4-FFF2-40B4-BE49-F238E27FC236}">
                <a16:creationId xmlns:a16="http://schemas.microsoft.com/office/drawing/2014/main" id="{53BF6F03-52FD-774A-AB9F-410FFC366369}"/>
              </a:ext>
            </a:extLst>
          </p:cNvPr>
          <p:cNvSpPr>
            <a:spLocks noGrp="1" noRot="1" noChangeAspect="1" noChangeArrowheads="1" noTextEdit="1"/>
          </p:cNvSpPr>
          <p:nvPr>
            <p:ph type="sldImg"/>
          </p:nvPr>
        </p:nvSpPr>
        <p:spPr>
          <a:ln/>
        </p:spPr>
      </p:sp>
      <p:sp>
        <p:nvSpPr>
          <p:cNvPr id="68611" name="Rectangle 3">
            <a:extLst>
              <a:ext uri="{FF2B5EF4-FFF2-40B4-BE49-F238E27FC236}">
                <a16:creationId xmlns:a16="http://schemas.microsoft.com/office/drawing/2014/main" id="{23945145-2104-BA48-A73A-D40F3148BA02}"/>
              </a:ext>
            </a:extLst>
          </p:cNvPr>
          <p:cNvSpPr>
            <a:spLocks noGrp="1" noChangeArrowheads="1"/>
          </p:cNvSpPr>
          <p:nvPr>
            <p:ph type="body" idx="1"/>
          </p:nvPr>
        </p:nvSpPr>
        <p:spPr/>
        <p:txBody>
          <a:bodyPr/>
          <a:lstStyle/>
          <a:p>
            <a:r>
              <a:rPr lang="en-GB" altLang="en-US" b="1"/>
              <a:t>Additional Comments:</a:t>
            </a:r>
            <a:endParaRPr lang="en-GB" altLang="en-US"/>
          </a:p>
          <a:p>
            <a:r>
              <a:rPr lang="en-GB" altLang="en-US"/>
              <a:t>	Equally there also exists a multitude of literature available to help researchers learn about 	qualitative skills.</a:t>
            </a:r>
            <a:r>
              <a:rPr lang="en-GB" altLang="en-US" b="1"/>
              <a:t> </a:t>
            </a:r>
            <a:endParaRPr lang="en-US" altLang="en-US" b="1"/>
          </a:p>
        </p:txBody>
      </p:sp>
    </p:spTree>
    <p:extLst>
      <p:ext uri="{BB962C8B-B14F-4D97-AF65-F5344CB8AC3E}">
        <p14:creationId xmlns:p14="http://schemas.microsoft.com/office/powerpoint/2010/main" val="26281247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41E45EE-9442-224C-B37D-5DB2673DABF3}"/>
              </a:ext>
            </a:extLst>
          </p:cNvPr>
          <p:cNvSpPr>
            <a:spLocks noGrp="1" noChangeArrowheads="1"/>
          </p:cNvSpPr>
          <p:nvPr>
            <p:ph type="sldNum" sz="quarter" idx="5"/>
          </p:nvPr>
        </p:nvSpPr>
        <p:spPr>
          <a:ln/>
        </p:spPr>
        <p:txBody>
          <a:bodyPr/>
          <a:lstStyle/>
          <a:p>
            <a:fld id="{3966061F-DAC0-E142-A81C-8D0138C6F61E}" type="slidenum">
              <a:rPr lang="en-US" altLang="en-US"/>
              <a:pPr/>
              <a:t>87</a:t>
            </a:fld>
            <a:endParaRPr lang="en-US" altLang="en-US"/>
          </a:p>
        </p:txBody>
      </p:sp>
      <p:sp>
        <p:nvSpPr>
          <p:cNvPr id="75778" name="Rectangle 2">
            <a:extLst>
              <a:ext uri="{FF2B5EF4-FFF2-40B4-BE49-F238E27FC236}">
                <a16:creationId xmlns:a16="http://schemas.microsoft.com/office/drawing/2014/main" id="{A156F99C-F614-FD43-86C9-61FF3CF62B2E}"/>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C4031026-355E-8842-A35E-AAD73F41C25A}"/>
              </a:ext>
            </a:extLst>
          </p:cNvPr>
          <p:cNvSpPr>
            <a:spLocks noGrp="1" noChangeArrowheads="1"/>
          </p:cNvSpPr>
          <p:nvPr>
            <p:ph type="body" idx="1"/>
          </p:nvPr>
        </p:nvSpPr>
        <p:spPr/>
        <p:txBody>
          <a:bodyPr/>
          <a:lstStyle/>
          <a:p>
            <a:pPr>
              <a:lnSpc>
                <a:spcPct val="80000"/>
              </a:lnSpc>
            </a:pPr>
            <a:endParaRPr lang="en-US" altLang="en-US" sz="900"/>
          </a:p>
        </p:txBody>
      </p:sp>
    </p:spTree>
    <p:extLst>
      <p:ext uri="{BB962C8B-B14F-4D97-AF65-F5344CB8AC3E}">
        <p14:creationId xmlns:p14="http://schemas.microsoft.com/office/powerpoint/2010/main" val="3587281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3/15/20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078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49330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3/15/20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42670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3686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66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3/15/20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98015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3/15/20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2138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3/15/20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95703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3/15/20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38869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3/15/20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19157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3/15/20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6331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35555-E430-0243-84D1-0206A45D6555}"/>
              </a:ext>
            </a:extLst>
          </p:cNvPr>
          <p:cNvSpPr>
            <a:spLocks noGrp="1"/>
          </p:cNvSpPr>
          <p:nvPr>
            <p:ph type="title"/>
          </p:nvPr>
        </p:nvSpPr>
        <p:spPr>
          <a:xfrm>
            <a:off x="609600" y="457200"/>
            <a:ext cx="10972800" cy="1371600"/>
          </a:xfrm>
        </p:spPr>
        <p:txBody>
          <a:bodyPr/>
          <a:lstStyle/>
          <a:p>
            <a:r>
              <a:rPr lang="en-GB"/>
              <a:t>Click to edit Master title style</a:t>
            </a:r>
            <a:endParaRPr lang="en-US"/>
          </a:p>
        </p:txBody>
      </p:sp>
      <p:sp>
        <p:nvSpPr>
          <p:cNvPr id="3" name="Table Placeholder 2">
            <a:extLst>
              <a:ext uri="{FF2B5EF4-FFF2-40B4-BE49-F238E27FC236}">
                <a16:creationId xmlns:a16="http://schemas.microsoft.com/office/drawing/2014/main" id="{AF146A3A-9AEF-6048-A61D-D788F2F84F94}"/>
              </a:ext>
            </a:extLst>
          </p:cNvPr>
          <p:cNvSpPr>
            <a:spLocks noGrp="1"/>
          </p:cNvSpPr>
          <p:nvPr>
            <p:ph type="tbl" idx="1"/>
          </p:nvPr>
        </p:nvSpPr>
        <p:spPr>
          <a:xfrm>
            <a:off x="609600" y="1981200"/>
            <a:ext cx="10972800" cy="3886200"/>
          </a:xfrm>
        </p:spPr>
        <p:txBody>
          <a:bodyPr/>
          <a:lstStyle/>
          <a:p>
            <a:endParaRPr lang="en-US"/>
          </a:p>
        </p:txBody>
      </p:sp>
      <p:sp>
        <p:nvSpPr>
          <p:cNvPr id="4" name="Footer Placeholder 3">
            <a:extLst>
              <a:ext uri="{FF2B5EF4-FFF2-40B4-BE49-F238E27FC236}">
                <a16:creationId xmlns:a16="http://schemas.microsoft.com/office/drawing/2014/main" id="{D618E31C-352C-A847-8E1C-53312B768D08}"/>
              </a:ext>
            </a:extLst>
          </p:cNvPr>
          <p:cNvSpPr>
            <a:spLocks noGrp="1"/>
          </p:cNvSpPr>
          <p:nvPr>
            <p:ph type="ftr" sz="quarter" idx="10"/>
          </p:nvPr>
        </p:nvSpPr>
        <p:spPr>
          <a:xfrm>
            <a:off x="4165600" y="6248400"/>
            <a:ext cx="3860800" cy="457200"/>
          </a:xfrm>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99945A16-47CF-CF4D-9D6F-F135AD37B323}"/>
              </a:ext>
            </a:extLst>
          </p:cNvPr>
          <p:cNvSpPr>
            <a:spLocks noGrp="1"/>
          </p:cNvSpPr>
          <p:nvPr>
            <p:ph type="sldNum" sz="quarter" idx="11"/>
          </p:nvPr>
        </p:nvSpPr>
        <p:spPr>
          <a:xfrm>
            <a:off x="8737600" y="6248400"/>
            <a:ext cx="2844800" cy="457200"/>
          </a:xfrm>
        </p:spPr>
        <p:txBody>
          <a:bodyPr/>
          <a:lstStyle>
            <a:lvl1pPr>
              <a:defRPr/>
            </a:lvl1pPr>
          </a:lstStyle>
          <a:p>
            <a:fld id="{440F53C0-94B8-E745-BF56-4396373EC299}" type="slidenum">
              <a:rPr lang="en-US" altLang="en-US"/>
              <a:pPr/>
              <a:t>‹#›</a:t>
            </a:fld>
            <a:endParaRPr lang="en-US" altLang="en-US"/>
          </a:p>
        </p:txBody>
      </p:sp>
      <p:sp>
        <p:nvSpPr>
          <p:cNvPr id="6" name="Date Placeholder 5">
            <a:extLst>
              <a:ext uri="{FF2B5EF4-FFF2-40B4-BE49-F238E27FC236}">
                <a16:creationId xmlns:a16="http://schemas.microsoft.com/office/drawing/2014/main" id="{2DF0CB5C-A5CF-5D43-B464-F5FABBF1875F}"/>
              </a:ext>
            </a:extLst>
          </p:cNvPr>
          <p:cNvSpPr>
            <a:spLocks noGrp="1"/>
          </p:cNvSpPr>
          <p:nvPr>
            <p:ph type="dt" sz="half" idx="12"/>
          </p:nvPr>
        </p:nvSpPr>
        <p:spPr>
          <a:xfrm>
            <a:off x="609600" y="6245225"/>
            <a:ext cx="2844800" cy="476250"/>
          </a:xfrm>
        </p:spPr>
        <p:txBody>
          <a:bodyPr/>
          <a:lstStyle>
            <a:lvl1pPr>
              <a:defRPr/>
            </a:lvl1pPr>
          </a:lstStyle>
          <a:p>
            <a:endParaRPr lang="en-US" altLang="en-US"/>
          </a:p>
        </p:txBody>
      </p:sp>
    </p:spTree>
    <p:extLst>
      <p:ext uri="{BB962C8B-B14F-4D97-AF65-F5344CB8AC3E}">
        <p14:creationId xmlns:p14="http://schemas.microsoft.com/office/powerpoint/2010/main" val="3189375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3/15/20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6315131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91" r:id="rId6"/>
    <p:sldLayoutId id="2147483686" r:id="rId7"/>
    <p:sldLayoutId id="2147483687" r:id="rId8"/>
    <p:sldLayoutId id="2147483688" r:id="rId9"/>
    <p:sldLayoutId id="2147483690" r:id="rId10"/>
    <p:sldLayoutId id="2147483689" r:id="rId11"/>
    <p:sldLayoutId id="214748369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emf"/><Relationship Id="rId2" Type="http://schemas.openxmlformats.org/officeDocument/2006/relationships/image" Target="../media/image3.png"/><Relationship Id="rId16"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png"/><Relationship Id="rId19" Type="http://schemas.openxmlformats.org/officeDocument/2006/relationships/image" Target="../media/image20.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24.emf"/><Relationship Id="rId4" Type="http://schemas.openxmlformats.org/officeDocument/2006/relationships/oleObject" Target="../embeddings/oleObject1.bin"/></Relationships>
</file>

<file path=ppt/slides/_rels/slide30.xml.rels><?xml version="1.0" encoding="UTF-8" standalone="yes"?>
<Relationships xmlns="http://schemas.openxmlformats.org/package/2006/relationships"><Relationship Id="rId2" Type="http://schemas.openxmlformats.org/officeDocument/2006/relationships/hyperlink" Target="https://onlinelibrary.wiley.com/doi/full/10.1111/j.1467-6486.2006.00660.x#b64"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restore.ac.uk/srme/www/fac/soc/wie/research-new/srme/glossary/index2520.html?selectedLetter=Q#qualitative-data" TargetMode="External"/><Relationship Id="rId2" Type="http://schemas.openxmlformats.org/officeDocument/2006/relationships/hyperlink" Target="http://www.restore.ac.uk/srme/www/fac/soc/wie/research-new/srme/glossary/index2520.html?selectedLetter=Q#quantitative-data"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restore.ac.uk/srme/www/fac/soc/wie/research-new/srme/glossary/index2520.html?selectedLetter=Q#quantitative-data"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restore.ac.uk/srme/www/fac/soc/wie/research-new/srme/glossary/indexebae.html?selectedLetter=L#latent-variable" TargetMode="External"/><Relationship Id="rId2" Type="http://schemas.openxmlformats.org/officeDocument/2006/relationships/hyperlink" Target="http://www.restore.ac.uk/srme/www/fac/soc/wie/research-new/srme/glossary/index2520.html?selectedLetter=Q#quantitative-data" TargetMode="External"/><Relationship Id="rId1" Type="http://schemas.openxmlformats.org/officeDocument/2006/relationships/slideLayout" Target="../slideLayouts/slideLayout2.xml"/><Relationship Id="rId5" Type="http://schemas.openxmlformats.org/officeDocument/2006/relationships/hyperlink" Target="http://www.restore.ac.uk/srme/www/fac/soc/wie/research-new/srme/glossary/indexaf06.html?selectedLetter=V#validity" TargetMode="External"/><Relationship Id="rId4" Type="http://schemas.openxmlformats.org/officeDocument/2006/relationships/hyperlink" Target="http://www.restore.ac.uk/srme/www/fac/soc/wie/research-new/srme/glossary/index2f4f.html?selectedLetter=R#reliability"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A246D4-BE38-478E-9759-F91C8BEDDA11}"/>
              </a:ext>
            </a:extLst>
          </p:cNvPr>
          <p:cNvPicPr>
            <a:picLocks noChangeAspect="1"/>
          </p:cNvPicPr>
          <p:nvPr/>
        </p:nvPicPr>
        <p:blipFill rotWithShape="1">
          <a:blip r:embed="rId2"/>
          <a:srcRect t="32942" r="1" b="35418"/>
          <a:stretch/>
        </p:blipFill>
        <p:spPr>
          <a:xfrm>
            <a:off x="-3047" y="10"/>
            <a:ext cx="12191999" cy="6857990"/>
          </a:xfrm>
          <a:prstGeom prst="rect">
            <a:avLst/>
          </a:prstGeom>
        </p:spPr>
      </p:pic>
      <p:sp>
        <p:nvSpPr>
          <p:cNvPr id="2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E860E-4AF6-EB40-8F48-2B0C12973487}"/>
              </a:ext>
            </a:extLst>
          </p:cNvPr>
          <p:cNvSpPr>
            <a:spLocks noGrp="1"/>
          </p:cNvSpPr>
          <p:nvPr>
            <p:ph type="ctrTitle"/>
          </p:nvPr>
        </p:nvSpPr>
        <p:spPr>
          <a:xfrm>
            <a:off x="371372" y="415936"/>
            <a:ext cx="11497540" cy="4135102"/>
          </a:xfrm>
        </p:spPr>
        <p:txBody>
          <a:bodyPr anchor="t">
            <a:normAutofit/>
          </a:bodyPr>
          <a:lstStyle/>
          <a:p>
            <a:r>
              <a:rPr lang="en-US" sz="8100">
                <a:solidFill>
                  <a:schemeClr val="bg1"/>
                </a:solidFill>
              </a:rPr>
              <a:t>Identity and approaches to applied business research</a:t>
            </a:r>
          </a:p>
        </p:txBody>
      </p:sp>
      <p:sp>
        <p:nvSpPr>
          <p:cNvPr id="27" name="Rectangle 17">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A55CBE0-6E11-BE43-BFAF-651B8F35490B}"/>
              </a:ext>
            </a:extLst>
          </p:cNvPr>
          <p:cNvSpPr>
            <a:spLocks noGrp="1"/>
          </p:cNvSpPr>
          <p:nvPr>
            <p:ph type="subTitle" idx="1"/>
          </p:nvPr>
        </p:nvSpPr>
        <p:spPr>
          <a:xfrm>
            <a:off x="371371" y="4718033"/>
            <a:ext cx="10585099" cy="1175039"/>
          </a:xfrm>
        </p:spPr>
        <p:txBody>
          <a:bodyPr anchor="b">
            <a:normAutofit/>
          </a:bodyPr>
          <a:lstStyle/>
          <a:p>
            <a:r>
              <a:rPr lang="en-US" sz="1800" dirty="0">
                <a:solidFill>
                  <a:schemeClr val="bg1"/>
                </a:solidFill>
              </a:rPr>
              <a:t>Research Designs</a:t>
            </a:r>
          </a:p>
          <a:p>
            <a:r>
              <a:rPr lang="en-US" sz="1800" dirty="0">
                <a:solidFill>
                  <a:schemeClr val="bg1"/>
                </a:solidFill>
              </a:rPr>
              <a:t>Dr Caroline Jawad 2020</a:t>
            </a:r>
          </a:p>
        </p:txBody>
      </p:sp>
    </p:spTree>
    <p:extLst>
      <p:ext uri="{BB962C8B-B14F-4D97-AF65-F5344CB8AC3E}">
        <p14:creationId xmlns:p14="http://schemas.microsoft.com/office/powerpoint/2010/main" val="323610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8410ABB-AD95-D040-AEE4-AD6DC4C678AE}"/>
              </a:ext>
            </a:extLst>
          </p:cNvPr>
          <p:cNvPicPr>
            <a:picLocks noChangeAspect="1"/>
          </p:cNvPicPr>
          <p:nvPr/>
        </p:nvPicPr>
        <p:blipFill rotWithShape="1">
          <a:blip r:embed="rId2"/>
          <a:srcRect t="5383" r="1" b="1"/>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Tree>
    <p:extLst>
      <p:ext uri="{BB962C8B-B14F-4D97-AF65-F5344CB8AC3E}">
        <p14:creationId xmlns:p14="http://schemas.microsoft.com/office/powerpoint/2010/main" val="3359856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9C45F024-2468-4D8A-9E11-BB2B1E0A3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E7F634-C003-2944-B831-0455D34746B0}"/>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4500" dirty="0"/>
              <a:t>Epistemology, Ontology &amp; Research Practice </a:t>
            </a:r>
            <a:br>
              <a:rPr lang="en-US" sz="4500" dirty="0"/>
            </a:br>
            <a:r>
              <a:rPr lang="en-US" sz="4500" dirty="0"/>
              <a:t>SHOULD COME WITH A HEALTH WARNING</a:t>
            </a:r>
          </a:p>
        </p:txBody>
      </p:sp>
      <p:sp>
        <p:nvSpPr>
          <p:cNvPr id="17" name="Rectangle 16">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4535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413" name="Freeform: Shape 139">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11" name="Rectangle 2">
            <a:extLst>
              <a:ext uri="{FF2B5EF4-FFF2-40B4-BE49-F238E27FC236}">
                <a16:creationId xmlns:a16="http://schemas.microsoft.com/office/drawing/2014/main" id="{F1B6ECA6-143C-494E-8B07-35E1BEBC9109}"/>
              </a:ext>
            </a:extLst>
          </p:cNvPr>
          <p:cNvSpPr>
            <a:spLocks noGrp="1" noChangeArrowheads="1"/>
          </p:cNvSpPr>
          <p:nvPr>
            <p:ph type="title"/>
          </p:nvPr>
        </p:nvSpPr>
        <p:spPr>
          <a:xfrm>
            <a:off x="621792" y="1161288"/>
            <a:ext cx="3602736" cy="4526280"/>
          </a:xfrm>
        </p:spPr>
        <p:txBody>
          <a:bodyPr>
            <a:normAutofit/>
          </a:bodyPr>
          <a:lstStyle/>
          <a:p>
            <a:pPr>
              <a:defRPr/>
            </a:pPr>
            <a:r>
              <a:rPr lang="en-GB"/>
              <a:t>Key concepts of research</a:t>
            </a:r>
          </a:p>
        </p:txBody>
      </p:sp>
      <p:sp>
        <p:nvSpPr>
          <p:cNvPr id="142" name="Rectangle 14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3" name="Rectangle 3">
            <a:extLst>
              <a:ext uri="{FF2B5EF4-FFF2-40B4-BE49-F238E27FC236}">
                <a16:creationId xmlns:a16="http://schemas.microsoft.com/office/drawing/2014/main" id="{7F5CBD62-C149-FF43-AC58-EA7345C6CC8C}"/>
              </a:ext>
            </a:extLst>
          </p:cNvPr>
          <p:cNvSpPr>
            <a:spLocks noGrp="1" noChangeArrowheads="1"/>
          </p:cNvSpPr>
          <p:nvPr>
            <p:ph idx="1"/>
          </p:nvPr>
        </p:nvSpPr>
        <p:spPr>
          <a:xfrm>
            <a:off x="5434149" y="932688"/>
            <a:ext cx="5916603" cy="4992624"/>
          </a:xfrm>
        </p:spPr>
        <p:txBody>
          <a:bodyPr anchor="ctr">
            <a:normAutofit/>
          </a:bodyPr>
          <a:lstStyle/>
          <a:p>
            <a:pPr eaLnBrk="1" hangingPunct="1">
              <a:lnSpc>
                <a:spcPct val="100000"/>
              </a:lnSpc>
            </a:pPr>
            <a:r>
              <a:rPr lang="en-GB" altLang="en-US" sz="1700" b="1"/>
              <a:t>Research Philosophies</a:t>
            </a:r>
          </a:p>
          <a:p>
            <a:pPr eaLnBrk="1" hangingPunct="1">
              <a:lnSpc>
                <a:spcPct val="100000"/>
              </a:lnSpc>
            </a:pPr>
            <a:r>
              <a:rPr lang="en-GB" altLang="en-US" sz="1700"/>
              <a:t>- Epistemology: Positivism, Interpretivism, Pragmatism</a:t>
            </a:r>
          </a:p>
          <a:p>
            <a:pPr eaLnBrk="1" hangingPunct="1">
              <a:lnSpc>
                <a:spcPct val="100000"/>
              </a:lnSpc>
            </a:pPr>
            <a:r>
              <a:rPr lang="en-GB" altLang="en-US" sz="1700"/>
              <a:t>- Ontology: Objectivism, Subjectivism</a:t>
            </a:r>
          </a:p>
          <a:p>
            <a:pPr eaLnBrk="1" hangingPunct="1">
              <a:lnSpc>
                <a:spcPct val="100000"/>
              </a:lnSpc>
            </a:pPr>
            <a:r>
              <a:rPr lang="en-GB" altLang="en-US" sz="1700"/>
              <a:t>- Axiology: Value-free, Biased</a:t>
            </a:r>
          </a:p>
          <a:p>
            <a:pPr eaLnBrk="1" hangingPunct="1">
              <a:lnSpc>
                <a:spcPct val="100000"/>
              </a:lnSpc>
            </a:pPr>
            <a:r>
              <a:rPr lang="en-GB" altLang="en-US" sz="1700" b="1"/>
              <a:t>Research Approaches</a:t>
            </a:r>
          </a:p>
          <a:p>
            <a:pPr eaLnBrk="1" hangingPunct="1">
              <a:lnSpc>
                <a:spcPct val="100000"/>
              </a:lnSpc>
            </a:pPr>
            <a:r>
              <a:rPr lang="en-GB" altLang="en-US" sz="1700"/>
              <a:t>- Inductive / Deductive (Not always a straightforward dichotomy)</a:t>
            </a:r>
          </a:p>
          <a:p>
            <a:pPr eaLnBrk="1" hangingPunct="1">
              <a:lnSpc>
                <a:spcPct val="100000"/>
              </a:lnSpc>
            </a:pPr>
            <a:r>
              <a:rPr lang="en-GB" altLang="en-US" sz="1700" b="1"/>
              <a:t>Research Strategies</a:t>
            </a:r>
          </a:p>
          <a:p>
            <a:pPr eaLnBrk="1" hangingPunct="1">
              <a:lnSpc>
                <a:spcPct val="100000"/>
              </a:lnSpc>
            </a:pPr>
            <a:r>
              <a:rPr lang="it-IT" altLang="en-US" sz="1700"/>
              <a:t>- Quantitative</a:t>
            </a:r>
          </a:p>
          <a:p>
            <a:pPr eaLnBrk="1" hangingPunct="1">
              <a:lnSpc>
                <a:spcPct val="100000"/>
              </a:lnSpc>
            </a:pPr>
            <a:r>
              <a:rPr lang="it-IT" altLang="en-US" sz="1700"/>
              <a:t>- Qualitative</a:t>
            </a:r>
          </a:p>
          <a:p>
            <a:pPr eaLnBrk="1" hangingPunct="1">
              <a:lnSpc>
                <a:spcPct val="100000"/>
              </a:lnSpc>
            </a:pPr>
            <a:r>
              <a:rPr lang="it-IT" altLang="en-US" sz="1700"/>
              <a:t>- Combining Quantitative and Qualitative Strategies (multi-strategy research)</a:t>
            </a:r>
          </a:p>
          <a:p>
            <a:pPr eaLnBrk="1" hangingPunct="1">
              <a:lnSpc>
                <a:spcPct val="100000"/>
              </a:lnSpc>
            </a:pPr>
            <a:endParaRPr lang="en-GB" altLang="en-US" sz="1700" b="1"/>
          </a:p>
        </p:txBody>
      </p:sp>
    </p:spTree>
    <p:extLst>
      <p:ext uri="{BB962C8B-B14F-4D97-AF65-F5344CB8AC3E}">
        <p14:creationId xmlns:p14="http://schemas.microsoft.com/office/powerpoint/2010/main" val="424361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extLst>
              <a:ext uri="{FF2B5EF4-FFF2-40B4-BE49-F238E27FC236}">
                <a16:creationId xmlns:a16="http://schemas.microsoft.com/office/drawing/2014/main" id="{30ADDF94-6BBD-3F46-9EF2-F8E7051B2E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3525" y="2876550"/>
            <a:ext cx="1504950"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Picture 3">
            <a:extLst>
              <a:ext uri="{FF2B5EF4-FFF2-40B4-BE49-F238E27FC236}">
                <a16:creationId xmlns:a16="http://schemas.microsoft.com/office/drawing/2014/main" id="{A2ED1672-5D1C-984D-A3BD-DB61058B6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3525" y="1771650"/>
            <a:ext cx="1504950"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4">
            <a:extLst>
              <a:ext uri="{FF2B5EF4-FFF2-40B4-BE49-F238E27FC236}">
                <a16:creationId xmlns:a16="http://schemas.microsoft.com/office/drawing/2014/main" id="{84B5AE8B-DF93-B448-8183-9E6921E64F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6364" y="2324100"/>
            <a:ext cx="1514475"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a:extLst>
              <a:ext uri="{FF2B5EF4-FFF2-40B4-BE49-F238E27FC236}">
                <a16:creationId xmlns:a16="http://schemas.microsoft.com/office/drawing/2014/main" id="{BB78E153-7501-ED4F-B2F6-5DDBC6B137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6364" y="3429000"/>
            <a:ext cx="1514475"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6">
            <a:extLst>
              <a:ext uri="{FF2B5EF4-FFF2-40B4-BE49-F238E27FC236}">
                <a16:creationId xmlns:a16="http://schemas.microsoft.com/office/drawing/2014/main" id="{5B2791EC-7947-9641-97C4-4E4534FC09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49875" y="3981450"/>
            <a:ext cx="1504950"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7">
            <a:extLst>
              <a:ext uri="{FF2B5EF4-FFF2-40B4-BE49-F238E27FC236}">
                <a16:creationId xmlns:a16="http://schemas.microsoft.com/office/drawing/2014/main" id="{64AC3754-89D0-814E-B6D2-2B18F15727E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24338" y="3429000"/>
            <a:ext cx="1504950"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2" name="Picture 8">
            <a:extLst>
              <a:ext uri="{FF2B5EF4-FFF2-40B4-BE49-F238E27FC236}">
                <a16:creationId xmlns:a16="http://schemas.microsoft.com/office/drawing/2014/main" id="{BB67F90A-527F-884F-8EE4-B20DF4D2BA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24338" y="2324100"/>
            <a:ext cx="1504950" cy="110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9">
            <a:extLst>
              <a:ext uri="{FF2B5EF4-FFF2-40B4-BE49-F238E27FC236}">
                <a16:creationId xmlns:a16="http://schemas.microsoft.com/office/drawing/2014/main" id="{3F80BA61-6770-0E47-909D-3F733E1377B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40014" y="2109789"/>
            <a:ext cx="1343025"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10">
            <a:extLst>
              <a:ext uri="{FF2B5EF4-FFF2-40B4-BE49-F238E27FC236}">
                <a16:creationId xmlns:a16="http://schemas.microsoft.com/office/drawing/2014/main" id="{BC811102-EFA0-3546-9AF2-6658D1133A3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54826" y="1081089"/>
            <a:ext cx="2257425"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11">
            <a:extLst>
              <a:ext uri="{FF2B5EF4-FFF2-40B4-BE49-F238E27FC236}">
                <a16:creationId xmlns:a16="http://schemas.microsoft.com/office/drawing/2014/main" id="{CD4EACC8-F7C1-8B4E-8FF6-556817F57F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112126" y="2505075"/>
            <a:ext cx="885825"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6" name="Picture 12">
            <a:extLst>
              <a:ext uri="{FF2B5EF4-FFF2-40B4-BE49-F238E27FC236}">
                <a16:creationId xmlns:a16="http://schemas.microsoft.com/office/drawing/2014/main" id="{9EE619B8-3D7C-B24E-97CC-826BC19535E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112125" y="3509964"/>
            <a:ext cx="1962150"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7" name="Picture 13">
            <a:extLst>
              <a:ext uri="{FF2B5EF4-FFF2-40B4-BE49-F238E27FC236}">
                <a16:creationId xmlns:a16="http://schemas.microsoft.com/office/drawing/2014/main" id="{2792437A-6EAD-7944-BEBE-0761827A23B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641976" y="5373688"/>
            <a:ext cx="157162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8" name="Picture 14">
            <a:extLst>
              <a:ext uri="{FF2B5EF4-FFF2-40B4-BE49-F238E27FC236}">
                <a16:creationId xmlns:a16="http://schemas.microsoft.com/office/drawing/2014/main" id="{1C17F5DD-6F5B-4C40-A829-ED399AB2DB7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695576" y="3709988"/>
            <a:ext cx="1019175"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9" name="Picture 15">
            <a:extLst>
              <a:ext uri="{FF2B5EF4-FFF2-40B4-BE49-F238E27FC236}">
                <a16:creationId xmlns:a16="http://schemas.microsoft.com/office/drawing/2014/main" id="{AFFC2D5F-9183-8B49-BC5D-C7CAF6CA79A9}"/>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477001" y="1609725"/>
            <a:ext cx="390525"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0" name="Picture 16">
            <a:extLst>
              <a:ext uri="{FF2B5EF4-FFF2-40B4-BE49-F238E27FC236}">
                <a16:creationId xmlns:a16="http://schemas.microsoft.com/office/drawing/2014/main" id="{80EC2139-BD82-3540-BE83-84D83B3E4E6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708901" y="2862264"/>
            <a:ext cx="523875" cy="2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1" name="Picture 17">
            <a:extLst>
              <a:ext uri="{FF2B5EF4-FFF2-40B4-BE49-F238E27FC236}">
                <a16:creationId xmlns:a16="http://schemas.microsoft.com/office/drawing/2014/main" id="{CF0D3D10-033A-2E42-9BE3-8C90379609E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479675" y="698500"/>
            <a:ext cx="6675438" cy="38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2" name="Picture 18">
            <a:extLst>
              <a:ext uri="{FF2B5EF4-FFF2-40B4-BE49-F238E27FC236}">
                <a16:creationId xmlns:a16="http://schemas.microsoft.com/office/drawing/2014/main" id="{8DD99F4F-29EF-734C-85D7-8B26A4BDDAE8}"/>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616825" y="3981451"/>
            <a:ext cx="419100" cy="2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3" name="Picture 19">
            <a:extLst>
              <a:ext uri="{FF2B5EF4-FFF2-40B4-BE49-F238E27FC236}">
                <a16:creationId xmlns:a16="http://schemas.microsoft.com/office/drawing/2014/main" id="{4D97FAA7-9C78-B14B-8953-C8A40757EA2D}"/>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094414" y="4954588"/>
            <a:ext cx="28575"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4" name="Picture 20">
            <a:extLst>
              <a:ext uri="{FF2B5EF4-FFF2-40B4-BE49-F238E27FC236}">
                <a16:creationId xmlns:a16="http://schemas.microsoft.com/office/drawing/2014/main" id="{02FBD44E-5160-C049-B584-E3150F96748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949700" y="3995739"/>
            <a:ext cx="419100" cy="2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5" name="Picture 21">
            <a:extLst>
              <a:ext uri="{FF2B5EF4-FFF2-40B4-BE49-F238E27FC236}">
                <a16:creationId xmlns:a16="http://schemas.microsoft.com/office/drawing/2014/main" id="{B6913C2E-2CDE-264C-9E54-4B2634069C0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932238" y="2847975"/>
            <a:ext cx="419100" cy="4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8182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6" name="Rectangle 12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8" name="Rectangle 12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947" name="Rectangle 12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F9FA7-4049-6841-B3C2-54A3B3E7BE5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ltLang="en-US" sz="3700"/>
              <a:t>Major differences between deductive and inductive approaches to research</a:t>
            </a:r>
          </a:p>
        </p:txBody>
      </p:sp>
      <p:sp>
        <p:nvSpPr>
          <p:cNvPr id="257" name="Rectangle 25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9" name="Rectangle 25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7945" name="Group 57">
            <a:extLst>
              <a:ext uri="{FF2B5EF4-FFF2-40B4-BE49-F238E27FC236}">
                <a16:creationId xmlns:a16="http://schemas.microsoft.com/office/drawing/2014/main" id="{0A407DD0-9636-A649-BE57-2A1D3A17C050}"/>
              </a:ext>
            </a:extLst>
          </p:cNvPr>
          <p:cNvGraphicFramePr>
            <a:graphicFrameLocks noGrp="1"/>
          </p:cNvGraphicFramePr>
          <p:nvPr>
            <p:ph type="tbl" idx="4294967295"/>
            <p:extLst>
              <p:ext uri="{D42A27DB-BD31-4B8C-83A1-F6EECF244321}">
                <p14:modId xmlns:p14="http://schemas.microsoft.com/office/powerpoint/2010/main" val="3687658311"/>
              </p:ext>
            </p:extLst>
          </p:nvPr>
        </p:nvGraphicFramePr>
        <p:xfrm>
          <a:off x="4949309" y="625683"/>
          <a:ext cx="6676963" cy="5455381"/>
        </p:xfrm>
        <a:graphic>
          <a:graphicData uri="http://schemas.openxmlformats.org/drawingml/2006/table">
            <a:tbl>
              <a:tblPr firstRow="1" bandRow="1"/>
              <a:tblGrid>
                <a:gridCol w="3332951">
                  <a:extLst>
                    <a:ext uri="{9D8B030D-6E8A-4147-A177-3AD203B41FA5}">
                      <a16:colId xmlns:a16="http://schemas.microsoft.com/office/drawing/2014/main" val="20000"/>
                    </a:ext>
                  </a:extLst>
                </a:gridCol>
                <a:gridCol w="3344012">
                  <a:extLst>
                    <a:ext uri="{9D8B030D-6E8A-4147-A177-3AD203B41FA5}">
                      <a16:colId xmlns:a16="http://schemas.microsoft.com/office/drawing/2014/main" val="20001"/>
                    </a:ext>
                  </a:extLst>
                </a:gridCol>
              </a:tblGrid>
              <a:tr h="37386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600" b="0" i="1" u="none" strike="noStrike" cap="none" normalizeH="0" baseline="0">
                          <a:ln>
                            <a:noFill/>
                          </a:ln>
                          <a:solidFill>
                            <a:schemeClr val="tx1"/>
                          </a:solidFill>
                          <a:effectLst/>
                          <a:latin typeface="Arial" charset="0"/>
                          <a:ea typeface="Times New Roman" pitchFamily="18" charset="0"/>
                          <a:cs typeface="Arial" charset="0"/>
                        </a:rPr>
                        <a:t>Deduction emphasises</a:t>
                      </a:r>
                      <a:endParaRPr kumimoji="0" lang="en-GB" sz="1600" b="0" i="0" u="none" strike="noStrike" cap="none" normalizeH="0" baseline="0">
                        <a:ln>
                          <a:noFill/>
                        </a:ln>
                        <a:solidFill>
                          <a:schemeClr val="tx1"/>
                        </a:solidFill>
                        <a:effectLst/>
                        <a:latin typeface="Arial" charset="0"/>
                        <a:ea typeface="Times New Roman" pitchFamily="18" charset="0"/>
                        <a:cs typeface="Arial" charset="0"/>
                      </a:endParaRPr>
                    </a:p>
                  </a:txBody>
                  <a:tcPr marL="83612" marR="83612" marT="41806" marB="418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600" b="0" i="1" u="none" strike="noStrike" cap="none" normalizeH="0" baseline="0">
                          <a:ln>
                            <a:noFill/>
                          </a:ln>
                          <a:solidFill>
                            <a:schemeClr val="tx1"/>
                          </a:solidFill>
                          <a:effectLst/>
                          <a:latin typeface="Arial" charset="0"/>
                          <a:ea typeface="Times New Roman" pitchFamily="18" charset="0"/>
                          <a:cs typeface="Arial" charset="0"/>
                        </a:rPr>
                        <a:t>Induction emphasises</a:t>
                      </a:r>
                      <a:endParaRPr kumimoji="0" lang="en-GB" sz="1600" b="0" i="0" u="none" strike="noStrike" cap="none" normalizeH="0" baseline="0">
                        <a:ln>
                          <a:noFill/>
                        </a:ln>
                        <a:solidFill>
                          <a:schemeClr val="tx1"/>
                        </a:solidFill>
                        <a:effectLst/>
                        <a:latin typeface="Arial" charset="0"/>
                        <a:ea typeface="Times New Roman" pitchFamily="18" charset="0"/>
                        <a:cs typeface="Arial" charset="0"/>
                      </a:endParaRPr>
                    </a:p>
                  </a:txBody>
                  <a:tcPr marL="83612" marR="83612" marT="41806" marB="418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081521">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Scientific principles</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Moving from theory to data</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The need to explain causal relationships between variables</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The collection of quantitative data</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The application of controls to ensure validity of data</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The</a:t>
                      </a:r>
                      <a:r>
                        <a:rPr kumimoji="0" lang="en-US" sz="1600" b="0" i="0" u="none" strike="noStrike" cap="none" normalizeH="0" baseline="0">
                          <a:ln>
                            <a:noFill/>
                          </a:ln>
                          <a:solidFill>
                            <a:schemeClr val="tx1"/>
                          </a:solidFill>
                          <a:effectLst/>
                          <a:latin typeface="Arial" charset="0"/>
                          <a:ea typeface="Times New Roman" pitchFamily="18" charset="0"/>
                          <a:cs typeface="Arial" charset="0"/>
                        </a:rPr>
                        <a:t> operationalization</a:t>
                      </a:r>
                      <a:r>
                        <a:rPr kumimoji="0" lang="en-GB" sz="1600" b="0" i="0" u="none" strike="noStrike" cap="none" normalizeH="0" baseline="0">
                          <a:ln>
                            <a:noFill/>
                          </a:ln>
                          <a:solidFill>
                            <a:schemeClr val="tx1"/>
                          </a:solidFill>
                          <a:effectLst/>
                          <a:latin typeface="Arial" charset="0"/>
                          <a:ea typeface="Times New Roman" pitchFamily="18" charset="0"/>
                          <a:cs typeface="Arial" charset="0"/>
                        </a:rPr>
                        <a:t> of concepts to ensure clarity of definition</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A highly structured approach</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Researcher independence of what is being researched</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The necessity to select samples of sufficient size in order to generalise conclusions</a:t>
                      </a:r>
                      <a:endParaRPr kumimoji="0" lang="en-GB" sz="1600" b="0" i="0" u="none" strike="noStrike" cap="none" normalizeH="0" baseline="0">
                        <a:ln>
                          <a:noFill/>
                        </a:ln>
                        <a:solidFill>
                          <a:schemeClr val="tx1"/>
                        </a:solidFill>
                        <a:effectLst/>
                        <a:latin typeface="Arial" charset="0"/>
                        <a:cs typeface="Times New Roman" pitchFamily="18" charset="0"/>
                      </a:endParaRPr>
                    </a:p>
                  </a:txBody>
                  <a:tcPr marL="83612" marR="83612" marT="41806" marB="418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Gaining an understanding of the meanings humans attach to events</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A close understanding of the research context</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The collection of qualitative data</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A more flexible structure to permit changes of research emphasis as the research progresses</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A realisation that the research is part of the research process</a:t>
                      </a:r>
                    </a:p>
                    <a:p>
                      <a:pPr marL="342900" marR="0" lvl="0" indent="-342900" algn="l" defTabSz="914400" rtl="0" eaLnBrk="0" fontAlgn="base" latinLnBrk="0" hangingPunct="0">
                        <a:lnSpc>
                          <a:spcPct val="100000"/>
                        </a:lnSpc>
                        <a:spcBef>
                          <a:spcPct val="0"/>
                        </a:spcBef>
                        <a:spcAft>
                          <a:spcPct val="0"/>
                        </a:spcAft>
                        <a:buClrTx/>
                        <a:buSzTx/>
                        <a:buFont typeface="Symbol" pitchFamily="18" charset="2"/>
                        <a:buChar char=""/>
                        <a:tabLst/>
                      </a:pPr>
                      <a:r>
                        <a:rPr kumimoji="0" lang="en-GB" sz="1600" b="0" i="0" u="none" strike="noStrike" cap="none" normalizeH="0" baseline="0">
                          <a:ln>
                            <a:noFill/>
                          </a:ln>
                          <a:solidFill>
                            <a:schemeClr val="tx1"/>
                          </a:solidFill>
                          <a:effectLst/>
                          <a:latin typeface="Arial" charset="0"/>
                          <a:ea typeface="Times New Roman" pitchFamily="18" charset="0"/>
                          <a:cs typeface="Arial" charset="0"/>
                        </a:rPr>
                        <a:t>Less concern with the need to generalise</a:t>
                      </a:r>
                      <a:endParaRPr kumimoji="0" lang="en-GB" sz="1600" b="0" i="0" u="none" strike="noStrike" cap="none" normalizeH="0" baseline="0">
                        <a:ln>
                          <a:noFill/>
                        </a:ln>
                        <a:solidFill>
                          <a:schemeClr val="tx1"/>
                        </a:solidFill>
                        <a:effectLst/>
                        <a:latin typeface="Arial" charset="0"/>
                        <a:cs typeface="Times New Roman" pitchFamily="18" charset="0"/>
                      </a:endParaRPr>
                    </a:p>
                  </a:txBody>
                  <a:tcPr marL="83612" marR="83612" marT="41806" marB="418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94319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C23E6-36BF-B245-B31C-C0FA86BBB06A}"/>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a:t>Please fill in the gaps</a:t>
            </a:r>
          </a:p>
        </p:txBody>
      </p:sp>
      <p:sp>
        <p:nvSpPr>
          <p:cNvPr id="13" name="Rectangle 12">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5798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1" name="Rectangle 17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3" name="Rectangle 17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5" name="Rectangle 174">
            <a:extLst>
              <a:ext uri="{FF2B5EF4-FFF2-40B4-BE49-F238E27FC236}">
                <a16:creationId xmlns:a16="http://schemas.microsoft.com/office/drawing/2014/main" id="{50A3C1AB-1153-42D2-8378-34B849C1C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7" name="Rectangle 17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Rectangle 4">
            <a:extLst>
              <a:ext uri="{FF2B5EF4-FFF2-40B4-BE49-F238E27FC236}">
                <a16:creationId xmlns:a16="http://schemas.microsoft.com/office/drawing/2014/main" id="{C4DE21F7-3F9D-8945-8A75-226E33798DED}"/>
              </a:ext>
            </a:extLst>
          </p:cNvPr>
          <p:cNvSpPr>
            <a:spLocks noChangeArrowheads="1"/>
          </p:cNvSpPr>
          <p:nvPr/>
        </p:nvSpPr>
        <p:spPr bwMode="auto">
          <a:xfrm>
            <a:off x="2103121" y="4727173"/>
            <a:ext cx="7985759" cy="86882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0"/>
              </a:spcBef>
              <a:spcAft>
                <a:spcPts val="600"/>
              </a:spcAft>
            </a:pPr>
            <a:r>
              <a:rPr lang="en-US" altLang="en-US" sz="2800">
                <a:latin typeface="+mj-lt"/>
                <a:ea typeface="+mj-ea"/>
                <a:cs typeface="+mj-cs"/>
              </a:rPr>
              <a:t>Positivism, interpretivism and pragmatism epistemologies </a:t>
            </a:r>
          </a:p>
        </p:txBody>
      </p:sp>
      <p:sp>
        <p:nvSpPr>
          <p:cNvPr id="179" name="Rectangle: Rounded Corners 17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51302" name="Group 102">
            <a:extLst>
              <a:ext uri="{FF2B5EF4-FFF2-40B4-BE49-F238E27FC236}">
                <a16:creationId xmlns:a16="http://schemas.microsoft.com/office/drawing/2014/main" id="{9158BD0E-A22E-1643-9E0E-41658978ECB5}"/>
              </a:ext>
            </a:extLst>
          </p:cNvPr>
          <p:cNvGraphicFramePr>
            <a:graphicFrameLocks noGrp="1"/>
          </p:cNvGraphicFramePr>
          <p:nvPr>
            <p:extLst>
              <p:ext uri="{D42A27DB-BD31-4B8C-83A1-F6EECF244321}">
                <p14:modId xmlns:p14="http://schemas.microsoft.com/office/powerpoint/2010/main" val="589543668"/>
              </p:ext>
            </p:extLst>
          </p:nvPr>
        </p:nvGraphicFramePr>
        <p:xfrm>
          <a:off x="385157" y="643121"/>
          <a:ext cx="11421688" cy="3406850"/>
        </p:xfrm>
        <a:graphic>
          <a:graphicData uri="http://schemas.openxmlformats.org/drawingml/2006/table">
            <a:tbl>
              <a:tblPr/>
              <a:tblGrid>
                <a:gridCol w="2698421">
                  <a:extLst>
                    <a:ext uri="{9D8B030D-6E8A-4147-A177-3AD203B41FA5}">
                      <a16:colId xmlns:a16="http://schemas.microsoft.com/office/drawing/2014/main" val="20000"/>
                    </a:ext>
                  </a:extLst>
                </a:gridCol>
                <a:gridCol w="2222484">
                  <a:extLst>
                    <a:ext uri="{9D8B030D-6E8A-4147-A177-3AD203B41FA5}">
                      <a16:colId xmlns:a16="http://schemas.microsoft.com/office/drawing/2014/main" val="20001"/>
                    </a:ext>
                  </a:extLst>
                </a:gridCol>
                <a:gridCol w="2179891">
                  <a:extLst>
                    <a:ext uri="{9D8B030D-6E8A-4147-A177-3AD203B41FA5}">
                      <a16:colId xmlns:a16="http://schemas.microsoft.com/office/drawing/2014/main" val="20002"/>
                    </a:ext>
                  </a:extLst>
                </a:gridCol>
                <a:gridCol w="1870625">
                  <a:extLst>
                    <a:ext uri="{9D8B030D-6E8A-4147-A177-3AD203B41FA5}">
                      <a16:colId xmlns:a16="http://schemas.microsoft.com/office/drawing/2014/main" val="20003"/>
                    </a:ext>
                  </a:extLst>
                </a:gridCol>
                <a:gridCol w="2450267">
                  <a:extLst>
                    <a:ext uri="{9D8B030D-6E8A-4147-A177-3AD203B41FA5}">
                      <a16:colId xmlns:a16="http://schemas.microsoft.com/office/drawing/2014/main" val="20004"/>
                    </a:ext>
                  </a:extLst>
                </a:gridCol>
              </a:tblGrid>
              <a:tr h="107390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900" b="0" i="0" u="none" strike="noStrike" cap="none" normalizeH="0" baseline="0">
                        <a:ln>
                          <a:noFill/>
                        </a:ln>
                        <a:solidFill>
                          <a:schemeClr val="tx1"/>
                        </a:solidFill>
                        <a:effectLst/>
                        <a:latin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Research approach</a:t>
                      </a: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Ontology</a:t>
                      </a: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Axiology</a:t>
                      </a: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Research strategy</a:t>
                      </a: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2951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Positivism</a:t>
                      </a: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73907">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Interpretivism</a:t>
                      </a: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2951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900" b="0" i="1" u="none" strike="noStrike" cap="none" normalizeH="0" baseline="0">
                          <a:ln>
                            <a:noFill/>
                          </a:ln>
                          <a:solidFill>
                            <a:schemeClr val="tx1"/>
                          </a:solidFill>
                          <a:effectLst/>
                          <a:latin typeface="Arial" charset="0"/>
                          <a:ea typeface="Times New Roman" pitchFamily="18" charset="0"/>
                          <a:cs typeface="Arial" charset="0"/>
                        </a:rPr>
                        <a:t>Pragmatism</a:t>
                      </a: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900" b="0" i="0" u="none" strike="noStrike" cap="none" normalizeH="0" baseline="0">
                        <a:ln>
                          <a:noFill/>
                        </a:ln>
                        <a:solidFill>
                          <a:schemeClr val="tx1"/>
                        </a:solidFill>
                        <a:effectLst/>
                        <a:latin typeface="Arial" charset="0"/>
                        <a:ea typeface="Times New Roman" pitchFamily="18" charset="0"/>
                        <a:cs typeface="Arial" charset="0"/>
                      </a:endParaRPr>
                    </a:p>
                  </a:txBody>
                  <a:tcPr marL="145628" marR="145628" marT="72814" marB="728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42787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443" y="1023257"/>
            <a:ext cx="3732902" cy="4570457"/>
          </a:xfrm>
          <a:effectLst/>
        </p:spPr>
        <p:txBody>
          <a:bodyPr>
            <a:normAutofit/>
          </a:bodyPr>
          <a:lstStyle/>
          <a:p>
            <a:pPr algn="l"/>
            <a:r>
              <a:rPr lang="en-US" dirty="0"/>
              <a:t>Questions for Discussion</a:t>
            </a:r>
          </a:p>
        </p:txBody>
      </p:sp>
      <p:sp>
        <p:nvSpPr>
          <p:cNvPr id="3" name="Content Placeholder 2"/>
          <p:cNvSpPr>
            <a:spLocks noGrp="1"/>
          </p:cNvSpPr>
          <p:nvPr>
            <p:ph idx="1"/>
          </p:nvPr>
        </p:nvSpPr>
        <p:spPr>
          <a:xfrm>
            <a:off x="5252560" y="1023257"/>
            <a:ext cx="6025645" cy="4570457"/>
          </a:xfrm>
          <a:effectLst/>
        </p:spPr>
        <p:txBody>
          <a:bodyPr anchor="ctr">
            <a:normAutofit/>
          </a:bodyPr>
          <a:lstStyle/>
          <a:p>
            <a:pPr lvl="0">
              <a:lnSpc>
                <a:spcPct val="90000"/>
              </a:lnSpc>
            </a:pPr>
            <a:r>
              <a:rPr lang="en-US" sz="1900" dirty="0"/>
              <a:t>What is the focus and definition </a:t>
            </a:r>
            <a:r>
              <a:rPr lang="en-US" sz="1900"/>
              <a:t>for your approach?</a:t>
            </a:r>
            <a:endParaRPr lang="en-US" sz="1900" dirty="0"/>
          </a:p>
          <a:p>
            <a:pPr lvl="0">
              <a:lnSpc>
                <a:spcPct val="90000"/>
              </a:lnSpc>
            </a:pPr>
            <a:r>
              <a:rPr lang="en-US" sz="1900" dirty="0"/>
              <a:t>What are the origin and background influences for each approach?</a:t>
            </a:r>
          </a:p>
          <a:p>
            <a:pPr lvl="0">
              <a:lnSpc>
                <a:spcPct val="90000"/>
              </a:lnSpc>
            </a:pPr>
            <a:r>
              <a:rPr lang="en-US" sz="1900" dirty="0"/>
              <a:t>What are the defining features of each approach?</a:t>
            </a:r>
          </a:p>
          <a:p>
            <a:pPr lvl="0">
              <a:lnSpc>
                <a:spcPct val="90000"/>
              </a:lnSpc>
            </a:pPr>
            <a:r>
              <a:rPr lang="en-US" sz="1900" dirty="0"/>
              <a:t>What various forms can a study take within each approach?</a:t>
            </a:r>
          </a:p>
          <a:p>
            <a:pPr lvl="0">
              <a:lnSpc>
                <a:spcPct val="90000"/>
              </a:lnSpc>
            </a:pPr>
            <a:r>
              <a:rPr lang="en-US" sz="1900" dirty="0"/>
              <a:t>What are the procedures for using the approach?</a:t>
            </a:r>
          </a:p>
          <a:p>
            <a:pPr lvl="0">
              <a:lnSpc>
                <a:spcPct val="90000"/>
              </a:lnSpc>
            </a:pPr>
            <a:r>
              <a:rPr lang="en-US" sz="1900" dirty="0"/>
              <a:t>What challenges and emerging directions are associated with each approach?</a:t>
            </a:r>
          </a:p>
          <a:p>
            <a:pPr lvl="0">
              <a:lnSpc>
                <a:spcPct val="90000"/>
              </a:lnSpc>
            </a:pPr>
            <a:r>
              <a:rPr lang="en-US" sz="1900" dirty="0"/>
              <a:t>What are some similarities and differences among the five approaches?</a:t>
            </a:r>
          </a:p>
        </p:txBody>
      </p:sp>
      <p:sp>
        <p:nvSpPr>
          <p:cNvPr id="4" name="Slide Number Placeholder 3"/>
          <p:cNvSpPr>
            <a:spLocks noGrp="1"/>
          </p:cNvSpPr>
          <p:nvPr>
            <p:ph type="sldNum" sz="quarter" idx="12"/>
          </p:nvPr>
        </p:nvSpPr>
        <p:spPr>
          <a:xfrm>
            <a:off x="10514011" y="6000749"/>
            <a:ext cx="753545" cy="365125"/>
          </a:xfrm>
        </p:spPr>
        <p:txBody>
          <a:bodyPr>
            <a:normAutofit/>
          </a:bodyPr>
          <a:lstStyle/>
          <a:p>
            <a:pPr>
              <a:spcAft>
                <a:spcPts val="600"/>
              </a:spcAft>
            </a:pPr>
            <a:fld id="{422459A5-8857-0A41-8F31-3584217A9641}" type="slidenum">
              <a:rPr lang="en-US" smtClean="0"/>
              <a:pPr>
                <a:spcAft>
                  <a:spcPts val="600"/>
                </a:spcAft>
              </a:pPr>
              <a:t>9</a:t>
            </a:fld>
            <a:endParaRPr lang="en-US"/>
          </a:p>
        </p:txBody>
      </p:sp>
    </p:spTree>
    <p:extLst>
      <p:ext uri="{BB962C8B-B14F-4D97-AF65-F5344CB8AC3E}">
        <p14:creationId xmlns:p14="http://schemas.microsoft.com/office/powerpoint/2010/main" val="3759604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04" name="Rectangle 17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05" name="Rectangle 17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306" name="Rectangle 174">
            <a:extLst>
              <a:ext uri="{FF2B5EF4-FFF2-40B4-BE49-F238E27FC236}">
                <a16:creationId xmlns:a16="http://schemas.microsoft.com/office/drawing/2014/main" id="{50A3C1AB-1153-42D2-8378-34B849C1C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07" name="Rectangle 17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Rectangle 4">
            <a:extLst>
              <a:ext uri="{FF2B5EF4-FFF2-40B4-BE49-F238E27FC236}">
                <a16:creationId xmlns:a16="http://schemas.microsoft.com/office/drawing/2014/main" id="{C4DE21F7-3F9D-8945-8A75-226E33798DED}"/>
              </a:ext>
            </a:extLst>
          </p:cNvPr>
          <p:cNvSpPr>
            <a:spLocks noChangeArrowheads="1"/>
          </p:cNvSpPr>
          <p:nvPr/>
        </p:nvSpPr>
        <p:spPr bwMode="auto">
          <a:xfrm>
            <a:off x="2103121" y="4727173"/>
            <a:ext cx="7985759" cy="86882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0"/>
              </a:spcBef>
              <a:spcAft>
                <a:spcPts val="600"/>
              </a:spcAft>
            </a:pPr>
            <a:r>
              <a:rPr lang="en-US" altLang="en-US" sz="2800">
                <a:latin typeface="+mj-lt"/>
                <a:ea typeface="+mj-ea"/>
                <a:cs typeface="+mj-cs"/>
              </a:rPr>
              <a:t>Positivism, interpretivism and pragmatism epistemologies </a:t>
            </a:r>
          </a:p>
        </p:txBody>
      </p:sp>
      <p:sp>
        <p:nvSpPr>
          <p:cNvPr id="51308" name="Rectangle: Rounded Corners 17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51302" name="Group 102">
            <a:extLst>
              <a:ext uri="{FF2B5EF4-FFF2-40B4-BE49-F238E27FC236}">
                <a16:creationId xmlns:a16="http://schemas.microsoft.com/office/drawing/2014/main" id="{9158BD0E-A22E-1643-9E0E-41658978ECB5}"/>
              </a:ext>
            </a:extLst>
          </p:cNvPr>
          <p:cNvGraphicFramePr>
            <a:graphicFrameLocks noGrp="1"/>
          </p:cNvGraphicFramePr>
          <p:nvPr>
            <p:extLst>
              <p:ext uri="{D42A27DB-BD31-4B8C-83A1-F6EECF244321}">
                <p14:modId xmlns:p14="http://schemas.microsoft.com/office/powerpoint/2010/main" val="382213647"/>
              </p:ext>
            </p:extLst>
          </p:nvPr>
        </p:nvGraphicFramePr>
        <p:xfrm>
          <a:off x="667433" y="299258"/>
          <a:ext cx="10857138" cy="4094575"/>
        </p:xfrm>
        <a:graphic>
          <a:graphicData uri="http://schemas.openxmlformats.org/drawingml/2006/table">
            <a:tbl>
              <a:tblPr/>
              <a:tblGrid>
                <a:gridCol w="2565043">
                  <a:extLst>
                    <a:ext uri="{9D8B030D-6E8A-4147-A177-3AD203B41FA5}">
                      <a16:colId xmlns:a16="http://schemas.microsoft.com/office/drawing/2014/main" val="20000"/>
                    </a:ext>
                  </a:extLst>
                </a:gridCol>
                <a:gridCol w="2112631">
                  <a:extLst>
                    <a:ext uri="{9D8B030D-6E8A-4147-A177-3AD203B41FA5}">
                      <a16:colId xmlns:a16="http://schemas.microsoft.com/office/drawing/2014/main" val="20001"/>
                    </a:ext>
                  </a:extLst>
                </a:gridCol>
                <a:gridCol w="2072144">
                  <a:extLst>
                    <a:ext uri="{9D8B030D-6E8A-4147-A177-3AD203B41FA5}">
                      <a16:colId xmlns:a16="http://schemas.microsoft.com/office/drawing/2014/main" val="20002"/>
                    </a:ext>
                  </a:extLst>
                </a:gridCol>
                <a:gridCol w="1778164">
                  <a:extLst>
                    <a:ext uri="{9D8B030D-6E8A-4147-A177-3AD203B41FA5}">
                      <a16:colId xmlns:a16="http://schemas.microsoft.com/office/drawing/2014/main" val="20003"/>
                    </a:ext>
                  </a:extLst>
                </a:gridCol>
                <a:gridCol w="2329156">
                  <a:extLst>
                    <a:ext uri="{9D8B030D-6E8A-4147-A177-3AD203B41FA5}">
                      <a16:colId xmlns:a16="http://schemas.microsoft.com/office/drawing/2014/main" val="20004"/>
                    </a:ext>
                  </a:extLst>
                </a:gridCol>
              </a:tblGrid>
              <a:tr h="102364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Research approach</a:t>
                      </a:r>
                      <a:endParaRPr kumimoji="0" lang="en-GB" sz="2800" b="0" i="0" u="none" strike="noStrike" cap="none" normalizeH="0" baseline="0">
                        <a:ln>
                          <a:noFill/>
                        </a:ln>
                        <a:solidFill>
                          <a:schemeClr val="tx1"/>
                        </a:solidFill>
                        <a:effectLst/>
                        <a:latin typeface="Arial" charset="0"/>
                        <a:ea typeface="Times New Roman" pitchFamily="18" charset="0"/>
                        <a:cs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Ontology</a:t>
                      </a:r>
                      <a:endParaRPr kumimoji="0" lang="en-GB" sz="2800" b="0" i="0" u="none" strike="noStrike" cap="none" normalizeH="0" baseline="0">
                        <a:ln>
                          <a:noFill/>
                        </a:ln>
                        <a:solidFill>
                          <a:schemeClr val="tx1"/>
                        </a:solidFill>
                        <a:effectLst/>
                        <a:latin typeface="Arial" charset="0"/>
                        <a:ea typeface="Times New Roman" pitchFamily="18" charset="0"/>
                        <a:cs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Axiology</a:t>
                      </a:r>
                      <a:endParaRPr kumimoji="0" lang="en-GB" sz="2800" b="0" i="0" u="none" strike="noStrike" cap="none" normalizeH="0" baseline="0">
                        <a:ln>
                          <a:noFill/>
                        </a:ln>
                        <a:solidFill>
                          <a:schemeClr val="tx1"/>
                        </a:solidFill>
                        <a:effectLst/>
                        <a:latin typeface="Arial" charset="0"/>
                        <a:ea typeface="Times New Roman" pitchFamily="18" charset="0"/>
                        <a:cs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Research strategy</a:t>
                      </a:r>
                      <a:endParaRPr kumimoji="0" lang="en-GB" sz="2800" b="0" i="0" u="none" strike="noStrike" cap="none" normalizeH="0" baseline="0">
                        <a:ln>
                          <a:noFill/>
                        </a:ln>
                        <a:solidFill>
                          <a:schemeClr val="tx1"/>
                        </a:solidFill>
                        <a:effectLst/>
                        <a:latin typeface="Arial" charset="0"/>
                        <a:ea typeface="Times New Roman" pitchFamily="18" charset="0"/>
                        <a:cs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23644">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Positivism</a:t>
                      </a:r>
                      <a:endParaRPr kumimoji="0" lang="en-GB" sz="2800" b="0" i="0" u="none" strike="noStrike" cap="none" normalizeH="0" baseline="0">
                        <a:ln>
                          <a:noFill/>
                        </a:ln>
                        <a:solidFill>
                          <a:schemeClr val="tx1"/>
                        </a:solidFill>
                        <a:effectLst/>
                        <a:latin typeface="Arial" charset="0"/>
                        <a:ea typeface="Times New Roman" pitchFamily="18" charset="0"/>
                        <a:cs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Deductive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Objective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Value-free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Quantitative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0115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Interpretivism</a:t>
                      </a:r>
                      <a:endParaRPr kumimoji="0" lang="en-GB" sz="2800" b="0" i="0" u="none" strike="noStrike" cap="none" normalizeH="0" baseline="0">
                        <a:ln>
                          <a:noFill/>
                        </a:ln>
                        <a:solidFill>
                          <a:schemeClr val="tx1"/>
                        </a:solidFill>
                        <a:effectLst/>
                        <a:latin typeface="Arial" charset="0"/>
                        <a:ea typeface="Times New Roman" pitchFamily="18" charset="0"/>
                        <a:cs typeface="Arial" charset="0"/>
                      </a:endParaRP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Inductive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Subjective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Biased</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Qualitative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446129">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1" u="none" strike="noStrike" cap="none" normalizeH="0" baseline="0">
                          <a:ln>
                            <a:noFill/>
                          </a:ln>
                          <a:solidFill>
                            <a:schemeClr val="tx1"/>
                          </a:solidFill>
                          <a:effectLst/>
                          <a:latin typeface="Arial" charset="0"/>
                          <a:ea typeface="Times New Roman" pitchFamily="18" charset="0"/>
                          <a:cs typeface="Arial" charset="0"/>
                        </a:rPr>
                        <a:t>Pragmatism</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Deductive/</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Inductive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Objective and Subjective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Value-free/ Biased</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a:ln>
                            <a:noFill/>
                          </a:ln>
                          <a:solidFill>
                            <a:schemeClr val="tx1"/>
                          </a:solidFill>
                          <a:effectLst/>
                          <a:latin typeface="Arial" charset="0"/>
                          <a:ea typeface="Times New Roman" pitchFamily="18" charset="0"/>
                          <a:cs typeface="Arial" charset="0"/>
                        </a:rPr>
                        <a:t>Qualitative and/or Quantitative</a:t>
                      </a:r>
                    </a:p>
                  </a:txBody>
                  <a:tcPr marL="138114" marR="138114" marT="69057" marB="6905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54443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11" name="Rectangle 2">
            <a:extLst>
              <a:ext uri="{FF2B5EF4-FFF2-40B4-BE49-F238E27FC236}">
                <a16:creationId xmlns:a16="http://schemas.microsoft.com/office/drawing/2014/main" id="{F1B6ECA6-143C-494E-8B07-35E1BEBC9109}"/>
              </a:ext>
            </a:extLst>
          </p:cNvPr>
          <p:cNvSpPr>
            <a:spLocks noGrp="1" noChangeArrowheads="1"/>
          </p:cNvSpPr>
          <p:nvPr>
            <p:ph type="title"/>
          </p:nvPr>
        </p:nvSpPr>
        <p:spPr>
          <a:xfrm>
            <a:off x="621792" y="1161288"/>
            <a:ext cx="3602736" cy="4526280"/>
          </a:xfrm>
        </p:spPr>
        <p:txBody>
          <a:bodyPr>
            <a:normAutofit/>
          </a:bodyPr>
          <a:lstStyle/>
          <a:p>
            <a:pPr>
              <a:defRPr/>
            </a:pPr>
            <a:r>
              <a:rPr lang="en-GB"/>
              <a:t>Key concepts of research</a:t>
            </a:r>
          </a:p>
        </p:txBody>
      </p:sp>
      <p:sp>
        <p:nvSpPr>
          <p:cNvPr id="142" name="Rectangle 14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3" name="Rectangle 3">
            <a:extLst>
              <a:ext uri="{FF2B5EF4-FFF2-40B4-BE49-F238E27FC236}">
                <a16:creationId xmlns:a16="http://schemas.microsoft.com/office/drawing/2014/main" id="{7F5CBD62-C149-FF43-AC58-EA7345C6CC8C}"/>
              </a:ext>
            </a:extLst>
          </p:cNvPr>
          <p:cNvSpPr>
            <a:spLocks noGrp="1" noChangeArrowheads="1"/>
          </p:cNvSpPr>
          <p:nvPr>
            <p:ph idx="1"/>
          </p:nvPr>
        </p:nvSpPr>
        <p:spPr>
          <a:xfrm>
            <a:off x="5434149" y="932688"/>
            <a:ext cx="5916603" cy="4992624"/>
          </a:xfrm>
        </p:spPr>
        <p:txBody>
          <a:bodyPr anchor="ctr">
            <a:normAutofit/>
          </a:bodyPr>
          <a:lstStyle/>
          <a:p>
            <a:pPr eaLnBrk="1" hangingPunct="1">
              <a:lnSpc>
                <a:spcPct val="100000"/>
              </a:lnSpc>
            </a:pPr>
            <a:r>
              <a:rPr lang="en-GB" altLang="en-US" sz="1700" b="1"/>
              <a:t>Research Philosophies</a:t>
            </a:r>
          </a:p>
          <a:p>
            <a:pPr eaLnBrk="1" hangingPunct="1">
              <a:lnSpc>
                <a:spcPct val="100000"/>
              </a:lnSpc>
            </a:pPr>
            <a:r>
              <a:rPr lang="en-GB" altLang="en-US" sz="1700"/>
              <a:t>- Epistemology: Positivism, Interpretivism, Pragmatism</a:t>
            </a:r>
          </a:p>
          <a:p>
            <a:pPr eaLnBrk="1" hangingPunct="1">
              <a:lnSpc>
                <a:spcPct val="100000"/>
              </a:lnSpc>
            </a:pPr>
            <a:r>
              <a:rPr lang="en-GB" altLang="en-US" sz="1700"/>
              <a:t>- Ontology: Objectivism, Subjectivism</a:t>
            </a:r>
          </a:p>
          <a:p>
            <a:pPr eaLnBrk="1" hangingPunct="1">
              <a:lnSpc>
                <a:spcPct val="100000"/>
              </a:lnSpc>
            </a:pPr>
            <a:r>
              <a:rPr lang="en-GB" altLang="en-US" sz="1700"/>
              <a:t>- Axiology: Value-free, Biased</a:t>
            </a:r>
          </a:p>
          <a:p>
            <a:pPr eaLnBrk="1" hangingPunct="1">
              <a:lnSpc>
                <a:spcPct val="100000"/>
              </a:lnSpc>
            </a:pPr>
            <a:r>
              <a:rPr lang="en-GB" altLang="en-US" sz="1700" b="1"/>
              <a:t>Research Approaches</a:t>
            </a:r>
          </a:p>
          <a:p>
            <a:pPr eaLnBrk="1" hangingPunct="1">
              <a:lnSpc>
                <a:spcPct val="100000"/>
              </a:lnSpc>
            </a:pPr>
            <a:r>
              <a:rPr lang="en-GB" altLang="en-US" sz="1700"/>
              <a:t>- Inductive / Deductive (Not always a straightforward dichotomy)</a:t>
            </a:r>
          </a:p>
          <a:p>
            <a:pPr eaLnBrk="1" hangingPunct="1">
              <a:lnSpc>
                <a:spcPct val="100000"/>
              </a:lnSpc>
            </a:pPr>
            <a:r>
              <a:rPr lang="en-GB" altLang="en-US" sz="1700" b="1"/>
              <a:t>Research Strategies</a:t>
            </a:r>
          </a:p>
          <a:p>
            <a:pPr eaLnBrk="1" hangingPunct="1">
              <a:lnSpc>
                <a:spcPct val="100000"/>
              </a:lnSpc>
            </a:pPr>
            <a:r>
              <a:rPr lang="it-IT" altLang="en-US" sz="1700"/>
              <a:t>- Quantitative</a:t>
            </a:r>
          </a:p>
          <a:p>
            <a:pPr eaLnBrk="1" hangingPunct="1">
              <a:lnSpc>
                <a:spcPct val="100000"/>
              </a:lnSpc>
            </a:pPr>
            <a:r>
              <a:rPr lang="it-IT" altLang="en-US" sz="1700"/>
              <a:t>- Qualitative</a:t>
            </a:r>
          </a:p>
          <a:p>
            <a:pPr eaLnBrk="1" hangingPunct="1">
              <a:lnSpc>
                <a:spcPct val="100000"/>
              </a:lnSpc>
            </a:pPr>
            <a:r>
              <a:rPr lang="it-IT" altLang="en-US" sz="1700"/>
              <a:t>- Combining Quantitative and Qualitative Strategies (multi-strategy research)</a:t>
            </a:r>
          </a:p>
          <a:p>
            <a:pPr eaLnBrk="1" hangingPunct="1">
              <a:lnSpc>
                <a:spcPct val="100000"/>
              </a:lnSpc>
            </a:pPr>
            <a:endParaRPr lang="en-GB" altLang="en-US" sz="1700" b="1"/>
          </a:p>
        </p:txBody>
      </p:sp>
    </p:spTree>
    <p:extLst>
      <p:ext uri="{BB962C8B-B14F-4D97-AF65-F5344CB8AC3E}">
        <p14:creationId xmlns:p14="http://schemas.microsoft.com/office/powerpoint/2010/main" val="2178859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omputer&#10;&#10;Description automatically generated">
            <a:extLst>
              <a:ext uri="{FF2B5EF4-FFF2-40B4-BE49-F238E27FC236}">
                <a16:creationId xmlns:a16="http://schemas.microsoft.com/office/drawing/2014/main" id="{7B3F83F7-EC59-E243-9FDF-5784FA2D44A8}"/>
              </a:ext>
            </a:extLst>
          </p:cNvPr>
          <p:cNvPicPr>
            <a:picLocks noChangeAspect="1"/>
          </p:cNvPicPr>
          <p:nvPr/>
        </p:nvPicPr>
        <p:blipFill rotWithShape="1">
          <a:blip r:embed="rId2"/>
          <a:srcRect t="8704" b="9713"/>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008800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D42F095-5DD7-2745-B110-24163A147428}"/>
              </a:ext>
            </a:extLst>
          </p:cNvPr>
          <p:cNvSpPr>
            <a:spLocks noGrp="1"/>
          </p:cNvSpPr>
          <p:nvPr>
            <p:ph type="title"/>
          </p:nvPr>
        </p:nvSpPr>
        <p:spPr>
          <a:xfrm>
            <a:off x="841248" y="426720"/>
            <a:ext cx="10506456" cy="1919141"/>
          </a:xfrm>
        </p:spPr>
        <p:txBody>
          <a:bodyPr anchor="b">
            <a:normAutofit/>
          </a:bodyPr>
          <a:lstStyle/>
          <a:p>
            <a:r>
              <a:rPr lang="en-US" sz="6000"/>
              <a:t>Which comes first?</a:t>
            </a:r>
          </a:p>
        </p:txBody>
      </p:sp>
      <p:sp>
        <p:nvSpPr>
          <p:cNvPr id="11" name="Rectangle 10">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A1E3DD2-CC19-714E-89AF-D7284476446E}"/>
              </a:ext>
            </a:extLst>
          </p:cNvPr>
          <p:cNvSpPr>
            <a:spLocks noGrp="1"/>
          </p:cNvSpPr>
          <p:nvPr>
            <p:ph idx="1"/>
          </p:nvPr>
        </p:nvSpPr>
        <p:spPr>
          <a:xfrm>
            <a:off x="841248" y="3337269"/>
            <a:ext cx="10509504" cy="2905686"/>
          </a:xfrm>
        </p:spPr>
        <p:txBody>
          <a:bodyPr>
            <a:normAutofit/>
          </a:bodyPr>
          <a:lstStyle/>
          <a:p>
            <a:pPr>
              <a:lnSpc>
                <a:spcPct val="100000"/>
              </a:lnSpc>
            </a:pPr>
            <a:r>
              <a:rPr lang="en-GB" sz="1700" dirty="0"/>
              <a:t>4 key items in the construction and process of research: </a:t>
            </a:r>
          </a:p>
          <a:p>
            <a:pPr>
              <a:lnSpc>
                <a:spcPct val="100000"/>
              </a:lnSpc>
            </a:pPr>
            <a:r>
              <a:rPr lang="en-GB" sz="1700" dirty="0"/>
              <a:t>1.  Methods - techniques or procedures </a:t>
            </a:r>
          </a:p>
          <a:p>
            <a:pPr>
              <a:lnSpc>
                <a:spcPct val="100000"/>
              </a:lnSpc>
            </a:pPr>
            <a:r>
              <a:rPr lang="en-GB" sz="1700" dirty="0"/>
              <a:t>2.  Methodology - strategy, plan or design linking the choice of methods to the desired outcomes </a:t>
            </a:r>
          </a:p>
          <a:p>
            <a:pPr>
              <a:lnSpc>
                <a:spcPct val="100000"/>
              </a:lnSpc>
            </a:pPr>
            <a:r>
              <a:rPr lang="en-GB" sz="1700" dirty="0"/>
              <a:t>3.  Theoretical perspectives - our philosophical stance, informing the methodology and providing context for its logic and criteria </a:t>
            </a:r>
          </a:p>
          <a:p>
            <a:pPr>
              <a:lnSpc>
                <a:spcPct val="100000"/>
              </a:lnSpc>
            </a:pPr>
            <a:r>
              <a:rPr lang="en-GB" sz="1700" dirty="0"/>
              <a:t>4.  Epistemology &amp; Ontology - our theory of knowledge and view of reality, underpinning our theoretical perspective and methodology. </a:t>
            </a:r>
          </a:p>
          <a:p>
            <a:pPr>
              <a:lnSpc>
                <a:spcPct val="100000"/>
              </a:lnSpc>
            </a:pPr>
            <a:endParaRPr lang="en-US" sz="1700" dirty="0"/>
          </a:p>
        </p:txBody>
      </p:sp>
    </p:spTree>
    <p:extLst>
      <p:ext uri="{BB962C8B-B14F-4D97-AF65-F5344CB8AC3E}">
        <p14:creationId xmlns:p14="http://schemas.microsoft.com/office/powerpoint/2010/main" val="92457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F6576F-78DF-B846-AE03-1B96BDAA35A8}"/>
              </a:ext>
            </a:extLst>
          </p:cNvPr>
          <p:cNvSpPr>
            <a:spLocks noGrp="1"/>
          </p:cNvSpPr>
          <p:nvPr>
            <p:ph type="title"/>
          </p:nvPr>
        </p:nvSpPr>
        <p:spPr>
          <a:xfrm>
            <a:off x="838200" y="253397"/>
            <a:ext cx="10515600" cy="1273233"/>
          </a:xfrm>
        </p:spPr>
        <p:txBody>
          <a:bodyPr>
            <a:normAutofit/>
          </a:bodyPr>
          <a:lstStyle/>
          <a:p>
            <a:r>
              <a:rPr lang="en-US" dirty="0"/>
              <a:t>Positivism – the researcher as a scientist</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FA670E-3609-9C49-98EC-15B48160A6BF}"/>
              </a:ext>
            </a:extLst>
          </p:cNvPr>
          <p:cNvSpPr>
            <a:spLocks noGrp="1"/>
          </p:cNvSpPr>
          <p:nvPr>
            <p:ph idx="1"/>
          </p:nvPr>
        </p:nvSpPr>
        <p:spPr>
          <a:xfrm>
            <a:off x="838200" y="2478024"/>
            <a:ext cx="10515600" cy="3694176"/>
          </a:xfrm>
        </p:spPr>
        <p:txBody>
          <a:bodyPr>
            <a:normAutofit/>
          </a:bodyPr>
          <a:lstStyle/>
          <a:p>
            <a:pPr>
              <a:lnSpc>
                <a:spcPct val="100000"/>
              </a:lnSpc>
            </a:pPr>
            <a:r>
              <a:rPr lang="en-GB" sz="2000" dirty="0"/>
              <a:t>The Natural Sciences as a Model </a:t>
            </a:r>
          </a:p>
          <a:p>
            <a:pPr>
              <a:lnSpc>
                <a:spcPct val="100000"/>
              </a:lnSpc>
            </a:pPr>
            <a:r>
              <a:rPr lang="en-GB" sz="2000" dirty="0"/>
              <a:t>The Quest for </a:t>
            </a:r>
            <a:r>
              <a:rPr lang="en-GB" sz="2000" i="1" dirty="0"/>
              <a:t>Objective </a:t>
            </a:r>
            <a:r>
              <a:rPr lang="en-GB" sz="2000" dirty="0"/>
              <a:t>Knowledge </a:t>
            </a:r>
          </a:p>
          <a:p>
            <a:pPr>
              <a:lnSpc>
                <a:spcPct val="100000"/>
              </a:lnSpc>
            </a:pPr>
            <a:r>
              <a:rPr lang="en-GB" sz="2000" dirty="0"/>
              <a:t>A </a:t>
            </a:r>
            <a:r>
              <a:rPr lang="en-GB" sz="2000" i="1" dirty="0"/>
              <a:t>Deductive </a:t>
            </a:r>
            <a:r>
              <a:rPr lang="en-GB" sz="2000" dirty="0"/>
              <a:t>or Theory-Testing Approach  </a:t>
            </a:r>
          </a:p>
          <a:p>
            <a:pPr>
              <a:lnSpc>
                <a:spcPct val="100000"/>
              </a:lnSpc>
            </a:pPr>
            <a:r>
              <a:rPr lang="en-GB" sz="2000" dirty="0"/>
              <a:t>Underpinned by an </a:t>
            </a:r>
            <a:r>
              <a:rPr lang="en-GB" sz="2000" i="1" dirty="0"/>
              <a:t>Objectivist </a:t>
            </a:r>
            <a:r>
              <a:rPr lang="en-GB" sz="2000" dirty="0"/>
              <a:t>or </a:t>
            </a:r>
            <a:r>
              <a:rPr lang="en-GB" sz="2000" i="1" dirty="0"/>
              <a:t>Realist </a:t>
            </a:r>
            <a:r>
              <a:rPr lang="en-GB" sz="2000" dirty="0"/>
              <a:t>ontology: facts are facts </a:t>
            </a:r>
          </a:p>
          <a:p>
            <a:pPr>
              <a:lnSpc>
                <a:spcPct val="100000"/>
              </a:lnSpc>
            </a:pPr>
            <a:r>
              <a:rPr lang="en-GB" sz="2000" i="1" dirty="0"/>
              <a:t>Explaining </a:t>
            </a:r>
            <a:r>
              <a:rPr lang="en-GB" sz="2000" dirty="0"/>
              <a:t>how and why things happen: Measurement, Correlation, Statistical Logic, Verification </a:t>
            </a:r>
          </a:p>
          <a:p>
            <a:pPr>
              <a:lnSpc>
                <a:spcPct val="100000"/>
              </a:lnSpc>
            </a:pPr>
            <a:r>
              <a:rPr lang="en-GB" sz="2000" dirty="0"/>
              <a:t>Typical Methods: Surveys, Questionnaires, Random Sampling</a:t>
            </a:r>
          </a:p>
          <a:p>
            <a:pPr>
              <a:lnSpc>
                <a:spcPct val="100000"/>
              </a:lnSpc>
            </a:pPr>
            <a:r>
              <a:rPr lang="en-GB" sz="2000" dirty="0"/>
              <a:t>Example Hypothesis: </a:t>
            </a:r>
            <a:r>
              <a:rPr lang="en-GB" sz="2000" i="1" dirty="0"/>
              <a:t>Violence on TV Leads to Juvenile Violence </a:t>
            </a:r>
            <a:r>
              <a:rPr lang="en-GB" sz="2000" dirty="0"/>
              <a:t>! Problems with this approach? </a:t>
            </a:r>
          </a:p>
          <a:p>
            <a:pPr>
              <a:lnSpc>
                <a:spcPct val="100000"/>
              </a:lnSpc>
            </a:pPr>
            <a:endParaRPr lang="en-US" sz="2000" dirty="0"/>
          </a:p>
        </p:txBody>
      </p:sp>
    </p:spTree>
    <p:extLst>
      <p:ext uri="{BB962C8B-B14F-4D97-AF65-F5344CB8AC3E}">
        <p14:creationId xmlns:p14="http://schemas.microsoft.com/office/powerpoint/2010/main" val="4032534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D3F3-3B40-C94E-8A3D-373F290E0EC6}"/>
              </a:ext>
            </a:extLst>
          </p:cNvPr>
          <p:cNvSpPr>
            <a:spLocks noGrp="1"/>
          </p:cNvSpPr>
          <p:nvPr>
            <p:ph type="title"/>
          </p:nvPr>
        </p:nvSpPr>
        <p:spPr/>
        <p:txBody>
          <a:bodyPr>
            <a:normAutofit fontScale="90000"/>
          </a:bodyPr>
          <a:lstStyle/>
          <a:p>
            <a:r>
              <a:rPr lang="en-US" dirty="0"/>
              <a:t>Interpretivism – the researcher as a detective</a:t>
            </a:r>
          </a:p>
        </p:txBody>
      </p:sp>
      <p:sp>
        <p:nvSpPr>
          <p:cNvPr id="3" name="Content Placeholder 2">
            <a:extLst>
              <a:ext uri="{FF2B5EF4-FFF2-40B4-BE49-F238E27FC236}">
                <a16:creationId xmlns:a16="http://schemas.microsoft.com/office/drawing/2014/main" id="{1B5C9CE8-71ED-F746-B58F-A2059C444ADD}"/>
              </a:ext>
            </a:extLst>
          </p:cNvPr>
          <p:cNvSpPr>
            <a:spLocks noGrp="1"/>
          </p:cNvSpPr>
          <p:nvPr>
            <p:ph idx="1"/>
          </p:nvPr>
        </p:nvSpPr>
        <p:spPr/>
        <p:txBody>
          <a:bodyPr>
            <a:normAutofit fontScale="70000" lnSpcReduction="20000"/>
          </a:bodyPr>
          <a:lstStyle/>
          <a:p>
            <a:r>
              <a:rPr lang="en-GB" dirty="0"/>
              <a:t>Arises from a Critique of Using the Natural Sciences as a Model for Social Research ! </a:t>
            </a:r>
          </a:p>
          <a:p>
            <a:r>
              <a:rPr lang="en-GB" dirty="0"/>
              <a:t>The Quest for </a:t>
            </a:r>
            <a:r>
              <a:rPr lang="en-GB" i="1" dirty="0"/>
              <a:t>Subjective </a:t>
            </a:r>
            <a:r>
              <a:rPr lang="en-GB" dirty="0"/>
              <a:t>Knowledge</a:t>
            </a:r>
          </a:p>
          <a:p>
            <a:r>
              <a:rPr lang="en-GB" dirty="0"/>
              <a:t>An </a:t>
            </a:r>
            <a:r>
              <a:rPr lang="en-GB" i="1" dirty="0"/>
              <a:t>Inductive </a:t>
            </a:r>
            <a:r>
              <a:rPr lang="en-GB" dirty="0"/>
              <a:t>or Theory-Building Approach *</a:t>
            </a:r>
          </a:p>
          <a:p>
            <a:r>
              <a:rPr lang="en-GB" dirty="0"/>
              <a:t>Underpinned by a </a:t>
            </a:r>
            <a:r>
              <a:rPr lang="en-GB" i="1" dirty="0"/>
              <a:t>Subjectivist </a:t>
            </a:r>
            <a:r>
              <a:rPr lang="en-GB" dirty="0"/>
              <a:t>ontology: people are people</a:t>
            </a:r>
          </a:p>
          <a:p>
            <a:r>
              <a:rPr lang="en-GB" i="1" dirty="0"/>
              <a:t>Understanding </a:t>
            </a:r>
            <a:r>
              <a:rPr lang="en-GB" dirty="0"/>
              <a:t>How and Why Things Happen: Elucidating Meaning</a:t>
            </a:r>
          </a:p>
          <a:p>
            <a:r>
              <a:rPr lang="en-GB" dirty="0"/>
              <a:t>Typical Approaches: Ethnographic Study; In-depth Interviews; Analytical Approaches </a:t>
            </a:r>
          </a:p>
          <a:p>
            <a:r>
              <a:rPr lang="en-GB" dirty="0"/>
              <a:t>Revisiting the Example: </a:t>
            </a:r>
            <a:r>
              <a:rPr lang="en-GB" i="1" dirty="0"/>
              <a:t>What are the Causes of Juvenile Violence?</a:t>
            </a:r>
            <a:br>
              <a:rPr lang="en-GB" i="1" dirty="0"/>
            </a:br>
            <a:r>
              <a:rPr lang="en-GB" dirty="0"/>
              <a:t>! Problems with this Approach? </a:t>
            </a:r>
          </a:p>
        </p:txBody>
      </p:sp>
    </p:spTree>
    <p:extLst>
      <p:ext uri="{BB962C8B-B14F-4D97-AF65-F5344CB8AC3E}">
        <p14:creationId xmlns:p14="http://schemas.microsoft.com/office/powerpoint/2010/main" val="1977002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96B7-4074-3B4A-B93A-4EF2F63E1ED2}"/>
              </a:ext>
            </a:extLst>
          </p:cNvPr>
          <p:cNvSpPr>
            <a:spLocks noGrp="1"/>
          </p:cNvSpPr>
          <p:nvPr>
            <p:ph type="title"/>
          </p:nvPr>
        </p:nvSpPr>
        <p:spPr/>
        <p:txBody>
          <a:bodyPr/>
          <a:lstStyle/>
          <a:p>
            <a:r>
              <a:rPr lang="en-US" dirty="0"/>
              <a:t>Positivism</a:t>
            </a:r>
          </a:p>
        </p:txBody>
      </p:sp>
      <p:sp>
        <p:nvSpPr>
          <p:cNvPr id="4" name="Text Placeholder 3">
            <a:extLst>
              <a:ext uri="{FF2B5EF4-FFF2-40B4-BE49-F238E27FC236}">
                <a16:creationId xmlns:a16="http://schemas.microsoft.com/office/drawing/2014/main" id="{B8FE72A1-C817-B449-BD55-F16DBDFF8853}"/>
              </a:ext>
            </a:extLst>
          </p:cNvPr>
          <p:cNvSpPr>
            <a:spLocks noGrp="1"/>
          </p:cNvSpPr>
          <p:nvPr>
            <p:ph type="body" idx="1"/>
          </p:nvPr>
        </p:nvSpPr>
        <p:spPr/>
        <p:txBody>
          <a:bodyPr/>
          <a:lstStyle/>
          <a:p>
            <a:r>
              <a:rPr lang="en-US" dirty="0"/>
              <a:t>Pros</a:t>
            </a:r>
          </a:p>
        </p:txBody>
      </p:sp>
      <p:sp>
        <p:nvSpPr>
          <p:cNvPr id="5" name="Content Placeholder 4">
            <a:extLst>
              <a:ext uri="{FF2B5EF4-FFF2-40B4-BE49-F238E27FC236}">
                <a16:creationId xmlns:a16="http://schemas.microsoft.com/office/drawing/2014/main" id="{6BC2A257-55AD-F94A-9252-D97CAC8591E6}"/>
              </a:ext>
            </a:extLst>
          </p:cNvPr>
          <p:cNvSpPr>
            <a:spLocks noGrp="1"/>
          </p:cNvSpPr>
          <p:nvPr>
            <p:ph sz="half" idx="2"/>
          </p:nvPr>
        </p:nvSpPr>
        <p:spPr/>
        <p:txBody>
          <a:bodyPr>
            <a:normAutofit fontScale="92500" lnSpcReduction="20000"/>
          </a:bodyPr>
          <a:lstStyle/>
          <a:p>
            <a:r>
              <a:rPr lang="en-GB" dirty="0"/>
              <a:t>Economical collection of a large amount of data </a:t>
            </a:r>
          </a:p>
          <a:p>
            <a:r>
              <a:rPr lang="en-GB" dirty="0"/>
              <a:t>Clear theoretical focus for the research from the outset </a:t>
            </a:r>
          </a:p>
          <a:p>
            <a:r>
              <a:rPr lang="en-GB" dirty="0"/>
              <a:t>Greater opportunity for the researcher to retain control of the research process </a:t>
            </a:r>
          </a:p>
          <a:p>
            <a:r>
              <a:rPr lang="en-GB" dirty="0"/>
              <a:t>Easily comparable data </a:t>
            </a:r>
          </a:p>
          <a:p>
            <a:pPr marL="0" indent="0">
              <a:buNone/>
            </a:pPr>
            <a:endParaRPr lang="en-US" dirty="0"/>
          </a:p>
        </p:txBody>
      </p:sp>
      <p:sp>
        <p:nvSpPr>
          <p:cNvPr id="6" name="Text Placeholder 5">
            <a:extLst>
              <a:ext uri="{FF2B5EF4-FFF2-40B4-BE49-F238E27FC236}">
                <a16:creationId xmlns:a16="http://schemas.microsoft.com/office/drawing/2014/main" id="{DE694C57-72E9-2146-9BEC-068B6482E40F}"/>
              </a:ext>
            </a:extLst>
          </p:cNvPr>
          <p:cNvSpPr>
            <a:spLocks noGrp="1"/>
          </p:cNvSpPr>
          <p:nvPr>
            <p:ph type="body" sz="quarter" idx="3"/>
          </p:nvPr>
        </p:nvSpPr>
        <p:spPr/>
        <p:txBody>
          <a:bodyPr/>
          <a:lstStyle/>
          <a:p>
            <a:r>
              <a:rPr lang="en-US" dirty="0"/>
              <a:t>Cons</a:t>
            </a:r>
          </a:p>
        </p:txBody>
      </p:sp>
      <p:sp>
        <p:nvSpPr>
          <p:cNvPr id="7" name="Content Placeholder 6">
            <a:extLst>
              <a:ext uri="{FF2B5EF4-FFF2-40B4-BE49-F238E27FC236}">
                <a16:creationId xmlns:a16="http://schemas.microsoft.com/office/drawing/2014/main" id="{5EBBA485-7281-7C42-A838-90CBA4F527B8}"/>
              </a:ext>
            </a:extLst>
          </p:cNvPr>
          <p:cNvSpPr>
            <a:spLocks noGrp="1"/>
          </p:cNvSpPr>
          <p:nvPr>
            <p:ph sz="quarter" idx="4"/>
          </p:nvPr>
        </p:nvSpPr>
        <p:spPr/>
        <p:txBody>
          <a:bodyPr>
            <a:normAutofit fontScale="92500" lnSpcReduction="20000"/>
          </a:bodyPr>
          <a:lstStyle/>
          <a:p>
            <a:r>
              <a:rPr lang="en-GB" dirty="0"/>
              <a:t>Inflexible – direction often cannot be changed once data collection has started </a:t>
            </a:r>
          </a:p>
          <a:p>
            <a:r>
              <a:rPr lang="en-GB" dirty="0"/>
              <a:t>Weak at understanding social processes </a:t>
            </a:r>
          </a:p>
          <a:p>
            <a:r>
              <a:rPr lang="en-GB" dirty="0"/>
              <a:t>Often does not discover the meanings people attach to social phenomena </a:t>
            </a:r>
          </a:p>
          <a:p>
            <a:pPr marL="0" indent="0">
              <a:buNone/>
            </a:pPr>
            <a:endParaRPr lang="en-US" dirty="0"/>
          </a:p>
        </p:txBody>
      </p:sp>
    </p:spTree>
    <p:extLst>
      <p:ext uri="{BB962C8B-B14F-4D97-AF65-F5344CB8AC3E}">
        <p14:creationId xmlns:p14="http://schemas.microsoft.com/office/powerpoint/2010/main" val="62132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96B7-4074-3B4A-B93A-4EF2F63E1ED2}"/>
              </a:ext>
            </a:extLst>
          </p:cNvPr>
          <p:cNvSpPr>
            <a:spLocks noGrp="1"/>
          </p:cNvSpPr>
          <p:nvPr>
            <p:ph type="title"/>
          </p:nvPr>
        </p:nvSpPr>
        <p:spPr/>
        <p:txBody>
          <a:bodyPr/>
          <a:lstStyle/>
          <a:p>
            <a:r>
              <a:rPr lang="en-US" dirty="0"/>
              <a:t>Interpretivism</a:t>
            </a:r>
          </a:p>
        </p:txBody>
      </p:sp>
      <p:sp>
        <p:nvSpPr>
          <p:cNvPr id="4" name="Text Placeholder 3">
            <a:extLst>
              <a:ext uri="{FF2B5EF4-FFF2-40B4-BE49-F238E27FC236}">
                <a16:creationId xmlns:a16="http://schemas.microsoft.com/office/drawing/2014/main" id="{B8FE72A1-C817-B449-BD55-F16DBDFF8853}"/>
              </a:ext>
            </a:extLst>
          </p:cNvPr>
          <p:cNvSpPr>
            <a:spLocks noGrp="1"/>
          </p:cNvSpPr>
          <p:nvPr>
            <p:ph type="body" idx="1"/>
          </p:nvPr>
        </p:nvSpPr>
        <p:spPr/>
        <p:txBody>
          <a:bodyPr/>
          <a:lstStyle/>
          <a:p>
            <a:r>
              <a:rPr lang="en-US" dirty="0"/>
              <a:t>Pros</a:t>
            </a:r>
          </a:p>
        </p:txBody>
      </p:sp>
      <p:sp>
        <p:nvSpPr>
          <p:cNvPr id="5" name="Content Placeholder 4">
            <a:extLst>
              <a:ext uri="{FF2B5EF4-FFF2-40B4-BE49-F238E27FC236}">
                <a16:creationId xmlns:a16="http://schemas.microsoft.com/office/drawing/2014/main" id="{6BC2A257-55AD-F94A-9252-D97CAC8591E6}"/>
              </a:ext>
            </a:extLst>
          </p:cNvPr>
          <p:cNvSpPr>
            <a:spLocks noGrp="1"/>
          </p:cNvSpPr>
          <p:nvPr>
            <p:ph sz="half" idx="2"/>
          </p:nvPr>
        </p:nvSpPr>
        <p:spPr/>
        <p:txBody>
          <a:bodyPr>
            <a:normAutofit fontScale="92500" lnSpcReduction="20000"/>
          </a:bodyPr>
          <a:lstStyle/>
          <a:p>
            <a:r>
              <a:rPr lang="en-GB" dirty="0"/>
              <a:t>Facilitates understanding of how and why </a:t>
            </a:r>
          </a:p>
          <a:p>
            <a:r>
              <a:rPr lang="en-GB" dirty="0"/>
              <a:t>Enables the researcher to be alive to changes which occur </a:t>
            </a:r>
          </a:p>
          <a:p>
            <a:r>
              <a:rPr lang="en-GB" dirty="0"/>
              <a:t>Good at understanding social processes </a:t>
            </a:r>
          </a:p>
          <a:p>
            <a:r>
              <a:rPr lang="en-GB" dirty="0"/>
              <a:t>Allows for complexity and contextual factors </a:t>
            </a:r>
          </a:p>
          <a:p>
            <a:pPr marL="0" indent="0">
              <a:buNone/>
            </a:pPr>
            <a:endParaRPr lang="en-US" dirty="0"/>
          </a:p>
        </p:txBody>
      </p:sp>
      <p:sp>
        <p:nvSpPr>
          <p:cNvPr id="6" name="Text Placeholder 5">
            <a:extLst>
              <a:ext uri="{FF2B5EF4-FFF2-40B4-BE49-F238E27FC236}">
                <a16:creationId xmlns:a16="http://schemas.microsoft.com/office/drawing/2014/main" id="{DE694C57-72E9-2146-9BEC-068B6482E40F}"/>
              </a:ext>
            </a:extLst>
          </p:cNvPr>
          <p:cNvSpPr>
            <a:spLocks noGrp="1"/>
          </p:cNvSpPr>
          <p:nvPr>
            <p:ph type="body" sz="quarter" idx="3"/>
          </p:nvPr>
        </p:nvSpPr>
        <p:spPr/>
        <p:txBody>
          <a:bodyPr/>
          <a:lstStyle/>
          <a:p>
            <a:r>
              <a:rPr lang="en-US" dirty="0"/>
              <a:t>Cons</a:t>
            </a:r>
          </a:p>
        </p:txBody>
      </p:sp>
      <p:sp>
        <p:nvSpPr>
          <p:cNvPr id="7" name="Content Placeholder 6">
            <a:extLst>
              <a:ext uri="{FF2B5EF4-FFF2-40B4-BE49-F238E27FC236}">
                <a16:creationId xmlns:a16="http://schemas.microsoft.com/office/drawing/2014/main" id="{5EBBA485-7281-7C42-A838-90CBA4F527B8}"/>
              </a:ext>
            </a:extLst>
          </p:cNvPr>
          <p:cNvSpPr>
            <a:spLocks noGrp="1"/>
          </p:cNvSpPr>
          <p:nvPr>
            <p:ph sz="quarter" idx="4"/>
          </p:nvPr>
        </p:nvSpPr>
        <p:spPr/>
        <p:txBody>
          <a:bodyPr>
            <a:normAutofit fontScale="92500" lnSpcReduction="20000"/>
          </a:bodyPr>
          <a:lstStyle/>
          <a:p>
            <a:r>
              <a:rPr lang="en-GB" dirty="0"/>
              <a:t>Data collection can be time consuming </a:t>
            </a:r>
          </a:p>
          <a:p>
            <a:r>
              <a:rPr lang="en-GB" dirty="0"/>
              <a:t>Data analysis is challenging and can be complex </a:t>
            </a:r>
          </a:p>
          <a:p>
            <a:r>
              <a:rPr lang="en-GB" dirty="0"/>
              <a:t>Researcher has to live with the uncertainty that clear patterns may not emerge </a:t>
            </a:r>
          </a:p>
          <a:p>
            <a:r>
              <a:rPr lang="en-GB" dirty="0"/>
              <a:t>Generally perceived as less credible by ‘non- researchers’ </a:t>
            </a:r>
          </a:p>
          <a:p>
            <a:pPr marL="0" indent="0">
              <a:buNone/>
            </a:pPr>
            <a:endParaRPr lang="en-US" dirty="0"/>
          </a:p>
        </p:txBody>
      </p:sp>
    </p:spTree>
    <p:extLst>
      <p:ext uri="{BB962C8B-B14F-4D97-AF65-F5344CB8AC3E}">
        <p14:creationId xmlns:p14="http://schemas.microsoft.com/office/powerpoint/2010/main" val="881741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A443BC9A-E767-8347-A94E-43B4A89F2C23}"/>
              </a:ext>
            </a:extLst>
          </p:cNvPr>
          <p:cNvGraphicFramePr>
            <a:graphicFrameLocks noGrp="1"/>
          </p:cNvGraphicFramePr>
          <p:nvPr>
            <p:extLst>
              <p:ext uri="{D42A27DB-BD31-4B8C-83A1-F6EECF244321}">
                <p14:modId xmlns:p14="http://schemas.microsoft.com/office/powerpoint/2010/main" val="2593355742"/>
              </p:ext>
            </p:extLst>
          </p:nvPr>
        </p:nvGraphicFramePr>
        <p:xfrm>
          <a:off x="441960" y="716280"/>
          <a:ext cx="11155680" cy="5654040"/>
        </p:xfrm>
        <a:graphic>
          <a:graphicData uri="http://schemas.openxmlformats.org/drawingml/2006/table">
            <a:tbl>
              <a:tblPr firstRow="1" bandRow="1">
                <a:tableStyleId>{5C22544A-7EE6-4342-B048-85BDC9FD1C3A}</a:tableStyleId>
              </a:tblPr>
              <a:tblGrid>
                <a:gridCol w="2788920">
                  <a:extLst>
                    <a:ext uri="{9D8B030D-6E8A-4147-A177-3AD203B41FA5}">
                      <a16:colId xmlns:a16="http://schemas.microsoft.com/office/drawing/2014/main" val="734526568"/>
                    </a:ext>
                  </a:extLst>
                </a:gridCol>
                <a:gridCol w="2788920">
                  <a:extLst>
                    <a:ext uri="{9D8B030D-6E8A-4147-A177-3AD203B41FA5}">
                      <a16:colId xmlns:a16="http://schemas.microsoft.com/office/drawing/2014/main" val="3480172277"/>
                    </a:ext>
                  </a:extLst>
                </a:gridCol>
                <a:gridCol w="2788920">
                  <a:extLst>
                    <a:ext uri="{9D8B030D-6E8A-4147-A177-3AD203B41FA5}">
                      <a16:colId xmlns:a16="http://schemas.microsoft.com/office/drawing/2014/main" val="254912783"/>
                    </a:ext>
                  </a:extLst>
                </a:gridCol>
                <a:gridCol w="2788920">
                  <a:extLst>
                    <a:ext uri="{9D8B030D-6E8A-4147-A177-3AD203B41FA5}">
                      <a16:colId xmlns:a16="http://schemas.microsoft.com/office/drawing/2014/main" val="3178795567"/>
                    </a:ext>
                  </a:extLst>
                </a:gridCol>
              </a:tblGrid>
              <a:tr h="435845">
                <a:tc>
                  <a:txBody>
                    <a:bodyPr/>
                    <a:lstStyle/>
                    <a:p>
                      <a:r>
                        <a:rPr lang="en-GB" sz="1800">
                          <a:solidFill>
                            <a:srgbClr val="003399"/>
                          </a:solidFill>
                          <a:effectLst/>
                          <a:latin typeface="ArialMT"/>
                        </a:rPr>
                        <a:t>Positivism </a:t>
                      </a:r>
                      <a:endParaRPr lang="en-GB">
                        <a:effectLst/>
                      </a:endParaRPr>
                    </a:p>
                  </a:txBody>
                  <a:tcPr anchor="ctr"/>
                </a:tc>
                <a:tc>
                  <a:txBody>
                    <a:bodyPr/>
                    <a:lstStyle/>
                    <a:p>
                      <a:r>
                        <a:rPr lang="en-GB" sz="1800" dirty="0">
                          <a:solidFill>
                            <a:srgbClr val="003399"/>
                          </a:solidFill>
                          <a:effectLst/>
                          <a:latin typeface="ArialMT"/>
                        </a:rPr>
                        <a:t>Explaining </a:t>
                      </a:r>
                      <a:endParaRPr lang="en-GB" dirty="0">
                        <a:effectLst/>
                      </a:endParaRPr>
                    </a:p>
                  </a:txBody>
                  <a:tcPr anchor="ctr"/>
                </a:tc>
                <a:tc>
                  <a:txBody>
                    <a:bodyPr/>
                    <a:lstStyle/>
                    <a:p>
                      <a:r>
                        <a:rPr lang="en-GB" sz="1800">
                          <a:solidFill>
                            <a:srgbClr val="003399"/>
                          </a:solidFill>
                          <a:effectLst/>
                          <a:latin typeface="ArialMT"/>
                        </a:rPr>
                        <a:t>Interpretivism </a:t>
                      </a:r>
                      <a:endParaRPr lang="en-GB">
                        <a:effectLst/>
                      </a:endParaRPr>
                    </a:p>
                  </a:txBody>
                  <a:tcPr anchor="ctr"/>
                </a:tc>
                <a:tc>
                  <a:txBody>
                    <a:bodyPr/>
                    <a:lstStyle/>
                    <a:p>
                      <a:r>
                        <a:rPr lang="en-GB" sz="1800" dirty="0">
                          <a:solidFill>
                            <a:srgbClr val="003399"/>
                          </a:solidFill>
                          <a:effectLst/>
                          <a:latin typeface="ArialMT"/>
                        </a:rPr>
                        <a:t>Understanding</a:t>
                      </a:r>
                      <a:endParaRPr lang="en-GB" dirty="0">
                        <a:effectLst/>
                      </a:endParaRPr>
                    </a:p>
                  </a:txBody>
                  <a:tcPr anchor="ctr"/>
                </a:tc>
                <a:extLst>
                  <a:ext uri="{0D108BD9-81ED-4DB2-BD59-A6C34878D82A}">
                    <a16:rowId xmlns:a16="http://schemas.microsoft.com/office/drawing/2014/main" val="2127995857"/>
                  </a:ext>
                </a:extLst>
              </a:tr>
              <a:tr h="435845">
                <a:tc>
                  <a:txBody>
                    <a:bodyPr/>
                    <a:lstStyle/>
                    <a:p>
                      <a:r>
                        <a:rPr lang="en-GB" sz="1800">
                          <a:solidFill>
                            <a:srgbClr val="003399"/>
                          </a:solidFill>
                          <a:effectLst/>
                          <a:latin typeface="ArialMT"/>
                        </a:rPr>
                        <a:t>Natural sciences </a:t>
                      </a:r>
                      <a:endParaRPr lang="en-GB">
                        <a:effectLst/>
                      </a:endParaRPr>
                    </a:p>
                  </a:txBody>
                  <a:tcPr anchor="ctr"/>
                </a:tc>
                <a:tc>
                  <a:txBody>
                    <a:bodyPr/>
                    <a:lstStyle/>
                    <a:p>
                      <a:endParaRPr lang="en-GB">
                        <a:effectLst/>
                      </a:endParaRPr>
                    </a:p>
                  </a:txBody>
                  <a:tcPr anchor="ctr"/>
                </a:tc>
                <a:tc>
                  <a:txBody>
                    <a:bodyPr/>
                    <a:lstStyle/>
                    <a:p>
                      <a:r>
                        <a:rPr lang="en-GB" sz="1800">
                          <a:solidFill>
                            <a:srgbClr val="003399"/>
                          </a:solidFill>
                          <a:effectLst/>
                          <a:latin typeface="ArialMT"/>
                        </a:rPr>
                        <a:t>Social sciences </a:t>
                      </a:r>
                      <a:endParaRPr lang="en-GB">
                        <a:effectLst/>
                      </a:endParaRPr>
                    </a:p>
                  </a:txBody>
                  <a:tcPr anchor="ctr"/>
                </a:tc>
                <a:tc>
                  <a:txBody>
                    <a:bodyPr/>
                    <a:lstStyle/>
                    <a:p>
                      <a:endParaRPr lang="en-GB">
                        <a:effectLst/>
                      </a:endParaRPr>
                    </a:p>
                  </a:txBody>
                  <a:tcPr anchor="ctr"/>
                </a:tc>
                <a:extLst>
                  <a:ext uri="{0D108BD9-81ED-4DB2-BD59-A6C34878D82A}">
                    <a16:rowId xmlns:a16="http://schemas.microsoft.com/office/drawing/2014/main" val="4226431668"/>
                  </a:ext>
                </a:extLst>
              </a:tr>
              <a:tr h="1074686">
                <a:tc>
                  <a:txBody>
                    <a:bodyPr/>
                    <a:lstStyle/>
                    <a:p>
                      <a:r>
                        <a:rPr lang="en-GB" sz="1800">
                          <a:solidFill>
                            <a:srgbClr val="003399"/>
                          </a:solidFill>
                          <a:effectLst/>
                          <a:latin typeface="ArialMT"/>
                        </a:rPr>
                        <a:t>Objective </a:t>
                      </a:r>
                      <a:endParaRPr lang="en-GB">
                        <a:effectLst/>
                      </a:endParaRPr>
                    </a:p>
                  </a:txBody>
                  <a:tcPr anchor="ctr"/>
                </a:tc>
                <a:tc>
                  <a:txBody>
                    <a:bodyPr/>
                    <a:lstStyle/>
                    <a:p>
                      <a:r>
                        <a:rPr lang="en-GB" sz="1800">
                          <a:solidFill>
                            <a:srgbClr val="003399"/>
                          </a:solidFill>
                          <a:effectLst/>
                          <a:latin typeface="ArialMT"/>
                        </a:rPr>
                        <a:t>Observable facts </a:t>
                      </a:r>
                      <a:endParaRPr lang="en-GB">
                        <a:effectLst/>
                      </a:endParaRPr>
                    </a:p>
                  </a:txBody>
                  <a:tcPr anchor="ctr"/>
                </a:tc>
                <a:tc>
                  <a:txBody>
                    <a:bodyPr/>
                    <a:lstStyle/>
                    <a:p>
                      <a:r>
                        <a:rPr lang="en-GB" sz="1800">
                          <a:solidFill>
                            <a:srgbClr val="003399"/>
                          </a:solidFill>
                          <a:effectLst/>
                          <a:latin typeface="ArialMT"/>
                        </a:rPr>
                        <a:t>Subjective </a:t>
                      </a:r>
                      <a:endParaRPr lang="en-GB">
                        <a:effectLst/>
                      </a:endParaRPr>
                    </a:p>
                  </a:txBody>
                  <a:tcPr anchor="ctr"/>
                </a:tc>
                <a:tc>
                  <a:txBody>
                    <a:bodyPr/>
                    <a:lstStyle/>
                    <a:p>
                      <a:r>
                        <a:rPr lang="en-GB" sz="1800">
                          <a:solidFill>
                            <a:srgbClr val="003399"/>
                          </a:solidFill>
                          <a:effectLst/>
                          <a:latin typeface="ArialMT"/>
                        </a:rPr>
                        <a:t>Individual meanings and actions </a:t>
                      </a:r>
                      <a:endParaRPr lang="en-GB">
                        <a:effectLst/>
                      </a:endParaRPr>
                    </a:p>
                  </a:txBody>
                  <a:tcPr anchor="ctr"/>
                </a:tc>
                <a:extLst>
                  <a:ext uri="{0D108BD9-81ED-4DB2-BD59-A6C34878D82A}">
                    <a16:rowId xmlns:a16="http://schemas.microsoft.com/office/drawing/2014/main" val="2846772188"/>
                  </a:ext>
                </a:extLst>
              </a:tr>
              <a:tr h="1665762">
                <a:tc>
                  <a:txBody>
                    <a:bodyPr/>
                    <a:lstStyle/>
                    <a:p>
                      <a:r>
                        <a:rPr lang="en-GB" sz="1800">
                          <a:solidFill>
                            <a:srgbClr val="003399"/>
                          </a:solidFill>
                          <a:effectLst/>
                          <a:latin typeface="ArialMT"/>
                        </a:rPr>
                        <a:t>Realism </a:t>
                      </a:r>
                      <a:endParaRPr lang="en-GB">
                        <a:effectLst/>
                      </a:endParaRPr>
                    </a:p>
                  </a:txBody>
                  <a:tcPr anchor="ctr"/>
                </a:tc>
                <a:tc>
                  <a:txBody>
                    <a:bodyPr/>
                    <a:lstStyle/>
                    <a:p>
                      <a:r>
                        <a:rPr lang="en-GB" sz="1800">
                          <a:solidFill>
                            <a:srgbClr val="003399"/>
                          </a:solidFill>
                          <a:effectLst/>
                          <a:latin typeface="ArialMT"/>
                        </a:rPr>
                        <a:t>Facts are facts </a:t>
                      </a:r>
                      <a:endParaRPr lang="en-GB">
                        <a:effectLst/>
                      </a:endParaRPr>
                    </a:p>
                    <a:p>
                      <a:r>
                        <a:rPr lang="en-GB" sz="1700">
                          <a:solidFill>
                            <a:srgbClr val="001121"/>
                          </a:solidFill>
                          <a:effectLst/>
                          <a:latin typeface="ArialMT"/>
                        </a:rPr>
                        <a:t>the truth can be captured if we use the right methods </a:t>
                      </a:r>
                      <a:endParaRPr lang="en-GB">
                        <a:effectLst/>
                      </a:endParaRPr>
                    </a:p>
                  </a:txBody>
                  <a:tcPr anchor="ctr"/>
                </a:tc>
                <a:tc>
                  <a:txBody>
                    <a:bodyPr/>
                    <a:lstStyle/>
                    <a:p>
                      <a:r>
                        <a:rPr lang="en-GB" sz="1800">
                          <a:solidFill>
                            <a:srgbClr val="003399"/>
                          </a:solidFill>
                          <a:effectLst/>
                          <a:latin typeface="ArialMT"/>
                        </a:rPr>
                        <a:t>Subjectivism </a:t>
                      </a:r>
                      <a:endParaRPr lang="en-GB">
                        <a:effectLst/>
                      </a:endParaRPr>
                    </a:p>
                  </a:txBody>
                  <a:tcPr anchor="ctr"/>
                </a:tc>
                <a:tc>
                  <a:txBody>
                    <a:bodyPr/>
                    <a:lstStyle/>
                    <a:p>
                      <a:r>
                        <a:rPr lang="en-GB" sz="1800">
                          <a:solidFill>
                            <a:srgbClr val="003399"/>
                          </a:solidFill>
                          <a:effectLst/>
                          <a:latin typeface="ArialMT"/>
                        </a:rPr>
                        <a:t>People are people </a:t>
                      </a:r>
                      <a:endParaRPr lang="en-GB">
                        <a:effectLst/>
                      </a:endParaRPr>
                    </a:p>
                    <a:p>
                      <a:r>
                        <a:rPr lang="en-GB" sz="1700">
                          <a:solidFill>
                            <a:srgbClr val="001121"/>
                          </a:solidFill>
                          <a:effectLst/>
                          <a:latin typeface="ArialMT"/>
                        </a:rPr>
                        <a:t>the truth is out there, but it’s complex </a:t>
                      </a:r>
                      <a:endParaRPr lang="en-GB">
                        <a:effectLst/>
                      </a:endParaRPr>
                    </a:p>
                  </a:txBody>
                  <a:tcPr anchor="ctr"/>
                </a:tc>
                <a:extLst>
                  <a:ext uri="{0D108BD9-81ED-4DB2-BD59-A6C34878D82A}">
                    <a16:rowId xmlns:a16="http://schemas.microsoft.com/office/drawing/2014/main" val="719555120"/>
                  </a:ext>
                </a:extLst>
              </a:tr>
              <a:tr h="2041902">
                <a:tc>
                  <a:txBody>
                    <a:bodyPr/>
                    <a:lstStyle/>
                    <a:p>
                      <a:r>
                        <a:rPr lang="en-GB" sz="1800">
                          <a:solidFill>
                            <a:srgbClr val="003399"/>
                          </a:solidFill>
                          <a:effectLst/>
                          <a:latin typeface="ArialMT"/>
                        </a:rPr>
                        <a:t>Value-free </a:t>
                      </a:r>
                      <a:endParaRPr lang="en-GB">
                        <a:effectLst/>
                      </a:endParaRPr>
                    </a:p>
                  </a:txBody>
                  <a:tcPr anchor="ctr"/>
                </a:tc>
                <a:tc>
                  <a:txBody>
                    <a:bodyPr/>
                    <a:lstStyle/>
                    <a:p>
                      <a:r>
                        <a:rPr lang="en-GB" sz="1800">
                          <a:solidFill>
                            <a:srgbClr val="003399"/>
                          </a:solidFill>
                          <a:effectLst/>
                          <a:latin typeface="ArialMT"/>
                        </a:rPr>
                        <a:t>Universal principles and facts </a:t>
                      </a:r>
                      <a:endParaRPr lang="en-GB">
                        <a:effectLst/>
                      </a:endParaRPr>
                    </a:p>
                  </a:txBody>
                  <a:tcPr anchor="ctr"/>
                </a:tc>
                <a:tc>
                  <a:txBody>
                    <a:bodyPr/>
                    <a:lstStyle/>
                    <a:p>
                      <a:r>
                        <a:rPr lang="en-GB" sz="1800">
                          <a:solidFill>
                            <a:srgbClr val="003399"/>
                          </a:solidFill>
                          <a:effectLst/>
                          <a:latin typeface="ArialMT"/>
                        </a:rPr>
                        <a:t>Culturally and historically situated interpretations </a:t>
                      </a:r>
                      <a:endParaRPr lang="en-GB">
                        <a:effectLst/>
                      </a:endParaRPr>
                    </a:p>
                  </a:txBody>
                  <a:tcPr anchor="ctr"/>
                </a:tc>
                <a:tc>
                  <a:txBody>
                    <a:bodyPr/>
                    <a:lstStyle/>
                    <a:p>
                      <a:r>
                        <a:rPr lang="en-GB" sz="1800" dirty="0">
                          <a:solidFill>
                            <a:srgbClr val="003399"/>
                          </a:solidFill>
                          <a:effectLst/>
                          <a:latin typeface="ArialMT"/>
                        </a:rPr>
                        <a:t>Interpretations, meanings, motivations and values of social actors, structures and patterns </a:t>
                      </a:r>
                      <a:endParaRPr lang="en-GB" dirty="0">
                        <a:effectLst/>
                      </a:endParaRPr>
                    </a:p>
                  </a:txBody>
                  <a:tcPr anchor="ctr"/>
                </a:tc>
                <a:extLst>
                  <a:ext uri="{0D108BD9-81ED-4DB2-BD59-A6C34878D82A}">
                    <a16:rowId xmlns:a16="http://schemas.microsoft.com/office/drawing/2014/main" val="450931142"/>
                  </a:ext>
                </a:extLst>
              </a:tr>
            </a:tbl>
          </a:graphicData>
        </a:graphic>
      </p:graphicFrame>
    </p:spTree>
    <p:extLst>
      <p:ext uri="{BB962C8B-B14F-4D97-AF65-F5344CB8AC3E}">
        <p14:creationId xmlns:p14="http://schemas.microsoft.com/office/powerpoint/2010/main" val="2412909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0">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2">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4979E8-B2C4-D34F-9018-1B8D7FF25D1A}"/>
              </a:ext>
            </a:extLst>
          </p:cNvPr>
          <p:cNvSpPr>
            <a:spLocks noGrp="1"/>
          </p:cNvSpPr>
          <p:nvPr>
            <p:ph type="title"/>
          </p:nvPr>
        </p:nvSpPr>
        <p:spPr>
          <a:xfrm>
            <a:off x="838200" y="253397"/>
            <a:ext cx="10515600" cy="1273233"/>
          </a:xfrm>
        </p:spPr>
        <p:txBody>
          <a:bodyPr>
            <a:normAutofit/>
          </a:bodyPr>
          <a:lstStyle/>
          <a:p>
            <a:r>
              <a:rPr lang="en-GB" sz="2800"/>
              <a:t>The Methodological Continuum: Asking the Right Questions about Your Research </a:t>
            </a:r>
            <a:br>
              <a:rPr lang="en-GB" sz="2800"/>
            </a:br>
            <a:endParaRPr lang="en-US" sz="2800"/>
          </a:p>
        </p:txBody>
      </p:sp>
      <p:sp>
        <p:nvSpPr>
          <p:cNvPr id="15" name="Rectangle 1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67EAC140-BBC4-BC41-A64F-EC42705C8CD0}"/>
              </a:ext>
            </a:extLst>
          </p:cNvPr>
          <p:cNvGraphicFramePr>
            <a:graphicFrameLocks noGrp="1"/>
          </p:cNvGraphicFramePr>
          <p:nvPr>
            <p:ph idx="1"/>
            <p:extLst>
              <p:ext uri="{D42A27DB-BD31-4B8C-83A1-F6EECF244321}">
                <p14:modId xmlns:p14="http://schemas.microsoft.com/office/powerpoint/2010/main" val="3861139422"/>
              </p:ext>
            </p:extLst>
          </p:nvPr>
        </p:nvGraphicFramePr>
        <p:xfrm>
          <a:off x="838200" y="2274918"/>
          <a:ext cx="10515603" cy="4130824"/>
        </p:xfrm>
        <a:graphic>
          <a:graphicData uri="http://schemas.openxmlformats.org/drawingml/2006/table">
            <a:tbl>
              <a:tblPr firstRow="1" bandRow="1">
                <a:tableStyleId>{5C22544A-7EE6-4342-B048-85BDC9FD1C3A}</a:tableStyleId>
              </a:tblPr>
              <a:tblGrid>
                <a:gridCol w="1512779">
                  <a:extLst>
                    <a:ext uri="{9D8B030D-6E8A-4147-A177-3AD203B41FA5}">
                      <a16:colId xmlns:a16="http://schemas.microsoft.com/office/drawing/2014/main" val="2316513333"/>
                    </a:ext>
                  </a:extLst>
                </a:gridCol>
                <a:gridCol w="1740501">
                  <a:extLst>
                    <a:ext uri="{9D8B030D-6E8A-4147-A177-3AD203B41FA5}">
                      <a16:colId xmlns:a16="http://schemas.microsoft.com/office/drawing/2014/main" val="1999892176"/>
                    </a:ext>
                  </a:extLst>
                </a:gridCol>
                <a:gridCol w="1740501">
                  <a:extLst>
                    <a:ext uri="{9D8B030D-6E8A-4147-A177-3AD203B41FA5}">
                      <a16:colId xmlns:a16="http://schemas.microsoft.com/office/drawing/2014/main" val="2452949027"/>
                    </a:ext>
                  </a:extLst>
                </a:gridCol>
                <a:gridCol w="982457">
                  <a:extLst>
                    <a:ext uri="{9D8B030D-6E8A-4147-A177-3AD203B41FA5}">
                      <a16:colId xmlns:a16="http://schemas.microsoft.com/office/drawing/2014/main" val="2303926050"/>
                    </a:ext>
                  </a:extLst>
                </a:gridCol>
                <a:gridCol w="1210179">
                  <a:extLst>
                    <a:ext uri="{9D8B030D-6E8A-4147-A177-3AD203B41FA5}">
                      <a16:colId xmlns:a16="http://schemas.microsoft.com/office/drawing/2014/main" val="2789380718"/>
                    </a:ext>
                  </a:extLst>
                </a:gridCol>
                <a:gridCol w="1664593">
                  <a:extLst>
                    <a:ext uri="{9D8B030D-6E8A-4147-A177-3AD203B41FA5}">
                      <a16:colId xmlns:a16="http://schemas.microsoft.com/office/drawing/2014/main" val="1052383331"/>
                    </a:ext>
                  </a:extLst>
                </a:gridCol>
                <a:gridCol w="1664593">
                  <a:extLst>
                    <a:ext uri="{9D8B030D-6E8A-4147-A177-3AD203B41FA5}">
                      <a16:colId xmlns:a16="http://schemas.microsoft.com/office/drawing/2014/main" val="1321932436"/>
                    </a:ext>
                  </a:extLst>
                </a:gridCol>
              </a:tblGrid>
              <a:tr h="1582753">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b="1" kern="1200">
                          <a:solidFill>
                            <a:schemeClr val="lt1"/>
                          </a:solidFill>
                          <a:effectLst/>
                          <a:latin typeface="+mn-lt"/>
                          <a:ea typeface="+mn-ea"/>
                          <a:cs typeface="+mn-cs"/>
                        </a:rPr>
                        <a:t>Theory-Building</a:t>
                      </a:r>
                      <a:br>
                        <a:rPr lang="en-GB" sz="1900" b="1" kern="1200">
                          <a:solidFill>
                            <a:schemeClr val="lt1"/>
                          </a:solidFill>
                          <a:effectLst/>
                          <a:latin typeface="+mn-lt"/>
                          <a:ea typeface="+mn-ea"/>
                          <a:cs typeface="+mn-cs"/>
                        </a:rPr>
                      </a:br>
                      <a:r>
                        <a:rPr lang="en-GB" sz="1900" b="1" kern="1200">
                          <a:solidFill>
                            <a:schemeClr val="lt1"/>
                          </a:solidFill>
                          <a:effectLst/>
                          <a:latin typeface="+mn-lt"/>
                          <a:ea typeface="+mn-ea"/>
                          <a:cs typeface="+mn-cs"/>
                        </a:rPr>
                        <a:t>Qualitative</a:t>
                      </a:r>
                      <a:br>
                        <a:rPr lang="en-GB" sz="1900" b="1" kern="1200">
                          <a:solidFill>
                            <a:schemeClr val="lt1"/>
                          </a:solidFill>
                          <a:effectLst/>
                          <a:latin typeface="+mn-lt"/>
                          <a:ea typeface="+mn-ea"/>
                          <a:cs typeface="+mn-cs"/>
                        </a:rPr>
                      </a:br>
                      <a:r>
                        <a:rPr lang="en-GB" sz="1900" b="1" kern="1200">
                          <a:solidFill>
                            <a:schemeClr val="lt1"/>
                          </a:solidFill>
                          <a:effectLst/>
                          <a:latin typeface="+mn-lt"/>
                          <a:ea typeface="+mn-ea"/>
                          <a:cs typeface="+mn-cs"/>
                        </a:rPr>
                        <a:t>Heavily Interpretivist</a:t>
                      </a:r>
                      <a:br>
                        <a:rPr lang="en-GB" sz="1900" b="1" kern="1200">
                          <a:solidFill>
                            <a:schemeClr val="lt1"/>
                          </a:solidFill>
                          <a:effectLst/>
                          <a:latin typeface="+mn-lt"/>
                          <a:ea typeface="+mn-ea"/>
                          <a:cs typeface="+mn-cs"/>
                        </a:rPr>
                      </a:br>
                      <a:endParaRPr lang="en-GB" sz="1900"/>
                    </a:p>
                    <a:p>
                      <a:endParaRPr lang="en-US" sz="1900"/>
                    </a:p>
                  </a:txBody>
                  <a:tcPr marL="96509" marR="96509" marT="48255" marB="48255"/>
                </a:tc>
                <a:tc hMerge="1">
                  <a:txBody>
                    <a:bodyPr/>
                    <a:lstStyle/>
                    <a:p>
                      <a:endParaRPr lang="en-US" dirty="0"/>
                    </a:p>
                  </a:txBody>
                  <a:tcPr/>
                </a:tc>
                <a:tc hMerge="1">
                  <a:txBody>
                    <a:bodyPr/>
                    <a:lstStyle/>
                    <a:p>
                      <a:endParaRPr lang="en-US" dirty="0"/>
                    </a:p>
                  </a:txBody>
                  <a:tcPr/>
                </a:tc>
                <a:tc>
                  <a:txBody>
                    <a:bodyPr/>
                    <a:lstStyle/>
                    <a:p>
                      <a:endParaRPr lang="en-US" sz="1900"/>
                    </a:p>
                  </a:txBody>
                  <a:tcPr marL="96509" marR="96509" marT="48255" marB="48255"/>
                </a:tc>
                <a:tc>
                  <a:txBody>
                    <a:bodyPr/>
                    <a:lstStyle/>
                    <a:p>
                      <a:endParaRPr lang="en-US" sz="1900"/>
                    </a:p>
                  </a:txBody>
                  <a:tcPr marL="96509" marR="96509" marT="48255" marB="48255"/>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b="1" kern="1200">
                          <a:solidFill>
                            <a:schemeClr val="lt1"/>
                          </a:solidFill>
                          <a:effectLst/>
                          <a:latin typeface="+mn-lt"/>
                          <a:ea typeface="+mn-ea"/>
                          <a:cs typeface="+mn-cs"/>
                        </a:rPr>
                        <a:t>Theory-Testing Quantitative Heavily Positivist </a:t>
                      </a:r>
                      <a:endParaRPr lang="en-GB" sz="1900"/>
                    </a:p>
                  </a:txBody>
                  <a:tcPr marL="96509" marR="96509" marT="48255" marB="48255"/>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860745325"/>
                  </a:ext>
                </a:extLst>
              </a:tr>
              <a:tr h="424641">
                <a:tc>
                  <a:txBody>
                    <a:bodyPr/>
                    <a:lstStyle/>
                    <a:p>
                      <a:pPr algn="ctr"/>
                      <a:r>
                        <a:rPr lang="en-US" sz="1900"/>
                        <a:t>5</a:t>
                      </a:r>
                    </a:p>
                  </a:txBody>
                  <a:tcPr marL="96509" marR="96509" marT="48255" marB="48255"/>
                </a:tc>
                <a:tc>
                  <a:txBody>
                    <a:bodyPr/>
                    <a:lstStyle/>
                    <a:p>
                      <a:pPr algn="ctr"/>
                      <a:r>
                        <a:rPr lang="en-US" sz="1900"/>
                        <a:t>10</a:t>
                      </a:r>
                    </a:p>
                  </a:txBody>
                  <a:tcPr marL="96509" marR="96509" marT="48255" marB="48255"/>
                </a:tc>
                <a:tc>
                  <a:txBody>
                    <a:bodyPr/>
                    <a:lstStyle/>
                    <a:p>
                      <a:pPr algn="ctr"/>
                      <a:r>
                        <a:rPr lang="en-US" sz="1900"/>
                        <a:t>25</a:t>
                      </a:r>
                    </a:p>
                  </a:txBody>
                  <a:tcPr marL="96509" marR="96509" marT="48255" marB="48255"/>
                </a:tc>
                <a:tc>
                  <a:txBody>
                    <a:bodyPr/>
                    <a:lstStyle/>
                    <a:p>
                      <a:pPr algn="ctr"/>
                      <a:r>
                        <a:rPr lang="en-US" sz="1900"/>
                        <a:t>50</a:t>
                      </a:r>
                    </a:p>
                  </a:txBody>
                  <a:tcPr marL="96509" marR="96509" marT="48255" marB="48255"/>
                </a:tc>
                <a:tc>
                  <a:txBody>
                    <a:bodyPr/>
                    <a:lstStyle/>
                    <a:p>
                      <a:pPr algn="ctr"/>
                      <a:r>
                        <a:rPr lang="en-US" sz="1900"/>
                        <a:t>100</a:t>
                      </a:r>
                    </a:p>
                  </a:txBody>
                  <a:tcPr marL="96509" marR="96509" marT="48255" marB="48255"/>
                </a:tc>
                <a:tc>
                  <a:txBody>
                    <a:bodyPr/>
                    <a:lstStyle/>
                    <a:p>
                      <a:pPr algn="ctr"/>
                      <a:r>
                        <a:rPr lang="en-US" sz="1900"/>
                        <a:t>250</a:t>
                      </a:r>
                    </a:p>
                  </a:txBody>
                  <a:tcPr marL="96509" marR="96509" marT="48255" marB="48255"/>
                </a:tc>
                <a:tc>
                  <a:txBody>
                    <a:bodyPr/>
                    <a:lstStyle/>
                    <a:p>
                      <a:pPr algn="ctr"/>
                      <a:r>
                        <a:rPr lang="en-US" sz="1900"/>
                        <a:t>500</a:t>
                      </a:r>
                    </a:p>
                  </a:txBody>
                  <a:tcPr marL="96509" marR="96509" marT="48255" marB="48255"/>
                </a:tc>
                <a:extLst>
                  <a:ext uri="{0D108BD9-81ED-4DB2-BD59-A6C34878D82A}">
                    <a16:rowId xmlns:a16="http://schemas.microsoft.com/office/drawing/2014/main" val="892146215"/>
                  </a:ext>
                </a:extLst>
              </a:tr>
              <a:tr h="1872281">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kern="1200" dirty="0">
                          <a:solidFill>
                            <a:schemeClr val="dk1"/>
                          </a:solidFill>
                          <a:effectLst/>
                          <a:latin typeface="+mn-lt"/>
                          <a:ea typeface="+mn-ea"/>
                          <a:cs typeface="+mn-cs"/>
                        </a:rPr>
                        <a:t>5 Depth Face-to-Face Interviews High Response Rate Expected More Analytical Work </a:t>
                      </a:r>
                      <a:endParaRPr lang="en-GB" sz="1900" dirty="0"/>
                    </a:p>
                    <a:p>
                      <a:endParaRPr lang="en-US" sz="1900" dirty="0"/>
                    </a:p>
                  </a:txBody>
                  <a:tcPr marL="96509" marR="96509" marT="48255" marB="48255"/>
                </a:tc>
                <a:tc hMerge="1">
                  <a:txBody>
                    <a:bodyPr/>
                    <a:lstStyle/>
                    <a:p>
                      <a:endParaRPr lang="en-US" dirty="0"/>
                    </a:p>
                  </a:txBody>
                  <a:tcPr/>
                </a:tc>
                <a:tc hMerge="1">
                  <a:txBody>
                    <a:bodyPr/>
                    <a:lstStyle/>
                    <a:p>
                      <a:endParaRPr lang="en-US" dirty="0"/>
                    </a:p>
                  </a:txBody>
                  <a:tcPr/>
                </a:tc>
                <a:tc>
                  <a:txBody>
                    <a:bodyPr/>
                    <a:lstStyle/>
                    <a:p>
                      <a:endParaRPr lang="en-US" sz="1900"/>
                    </a:p>
                  </a:txBody>
                  <a:tcPr marL="96509" marR="96509" marT="48255" marB="48255"/>
                </a:tc>
                <a:tc>
                  <a:txBody>
                    <a:bodyPr/>
                    <a:lstStyle/>
                    <a:p>
                      <a:endParaRPr lang="en-US" sz="1900"/>
                    </a:p>
                  </a:txBody>
                  <a:tcPr marL="96509" marR="96509" marT="48255" marB="48255"/>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kern="1200">
                          <a:solidFill>
                            <a:schemeClr val="dk1"/>
                          </a:solidFill>
                          <a:effectLst/>
                          <a:latin typeface="+mn-lt"/>
                          <a:ea typeface="+mn-ea"/>
                          <a:cs typeface="+mn-cs"/>
                        </a:rPr>
                        <a:t>500 Closed-Ended Online Questionnaires Low Response Rate Expected</a:t>
                      </a:r>
                      <a:br>
                        <a:rPr lang="en-GB" sz="1900" kern="1200">
                          <a:solidFill>
                            <a:schemeClr val="dk1"/>
                          </a:solidFill>
                          <a:effectLst/>
                          <a:latin typeface="+mn-lt"/>
                          <a:ea typeface="+mn-ea"/>
                          <a:cs typeface="+mn-cs"/>
                        </a:rPr>
                      </a:br>
                      <a:r>
                        <a:rPr lang="en-GB" sz="1900" kern="1200">
                          <a:solidFill>
                            <a:schemeClr val="dk1"/>
                          </a:solidFill>
                          <a:effectLst/>
                          <a:latin typeface="+mn-lt"/>
                          <a:ea typeface="+mn-ea"/>
                          <a:cs typeface="+mn-cs"/>
                        </a:rPr>
                        <a:t>More Design/Implementation Work </a:t>
                      </a:r>
                      <a:endParaRPr lang="en-GB" sz="1900"/>
                    </a:p>
                    <a:p>
                      <a:endParaRPr lang="en-US" sz="1900"/>
                    </a:p>
                  </a:txBody>
                  <a:tcPr marL="96509" marR="96509" marT="48255" marB="48255"/>
                </a:tc>
                <a:tc hMerge="1">
                  <a:txBody>
                    <a:bodyPr/>
                    <a:lstStyle/>
                    <a:p>
                      <a:endParaRPr lang="en-US" dirty="0"/>
                    </a:p>
                  </a:txBody>
                  <a:tcPr/>
                </a:tc>
                <a:extLst>
                  <a:ext uri="{0D108BD9-81ED-4DB2-BD59-A6C34878D82A}">
                    <a16:rowId xmlns:a16="http://schemas.microsoft.com/office/drawing/2014/main" val="2006712204"/>
                  </a:ext>
                </a:extLst>
              </a:tr>
            </a:tbl>
          </a:graphicData>
        </a:graphic>
      </p:graphicFrame>
    </p:spTree>
    <p:extLst>
      <p:ext uri="{BB962C8B-B14F-4D97-AF65-F5344CB8AC3E}">
        <p14:creationId xmlns:p14="http://schemas.microsoft.com/office/powerpoint/2010/main" val="3074193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EE7BFD4-A9AF-CD44-AF41-710BB79AAEF6}"/>
              </a:ext>
            </a:extLst>
          </p:cNvPr>
          <p:cNvGraphicFramePr>
            <a:graphicFrameLocks noGrp="1"/>
          </p:cNvGraphicFramePr>
          <p:nvPr>
            <p:extLst>
              <p:ext uri="{D42A27DB-BD31-4B8C-83A1-F6EECF244321}">
                <p14:modId xmlns:p14="http://schemas.microsoft.com/office/powerpoint/2010/main" val="3459027340"/>
              </p:ext>
            </p:extLst>
          </p:nvPr>
        </p:nvGraphicFramePr>
        <p:xfrm>
          <a:off x="411480" y="611293"/>
          <a:ext cx="11369040" cy="5635414"/>
        </p:xfrm>
        <a:graphic>
          <a:graphicData uri="http://schemas.openxmlformats.org/drawingml/2006/table">
            <a:tbl>
              <a:tblPr firstRow="1" bandRow="1">
                <a:tableStyleId>{5940675A-B579-460E-94D1-54222C63F5DA}</a:tableStyleId>
              </a:tblPr>
              <a:tblGrid>
                <a:gridCol w="2273808">
                  <a:extLst>
                    <a:ext uri="{9D8B030D-6E8A-4147-A177-3AD203B41FA5}">
                      <a16:colId xmlns:a16="http://schemas.microsoft.com/office/drawing/2014/main" val="236937120"/>
                    </a:ext>
                  </a:extLst>
                </a:gridCol>
                <a:gridCol w="2273808">
                  <a:extLst>
                    <a:ext uri="{9D8B030D-6E8A-4147-A177-3AD203B41FA5}">
                      <a16:colId xmlns:a16="http://schemas.microsoft.com/office/drawing/2014/main" val="1004353159"/>
                    </a:ext>
                  </a:extLst>
                </a:gridCol>
                <a:gridCol w="2273808">
                  <a:extLst>
                    <a:ext uri="{9D8B030D-6E8A-4147-A177-3AD203B41FA5}">
                      <a16:colId xmlns:a16="http://schemas.microsoft.com/office/drawing/2014/main" val="4087693805"/>
                    </a:ext>
                  </a:extLst>
                </a:gridCol>
                <a:gridCol w="1255776">
                  <a:extLst>
                    <a:ext uri="{9D8B030D-6E8A-4147-A177-3AD203B41FA5}">
                      <a16:colId xmlns:a16="http://schemas.microsoft.com/office/drawing/2014/main" val="3107012192"/>
                    </a:ext>
                  </a:extLst>
                </a:gridCol>
                <a:gridCol w="3291840">
                  <a:extLst>
                    <a:ext uri="{9D8B030D-6E8A-4147-A177-3AD203B41FA5}">
                      <a16:colId xmlns:a16="http://schemas.microsoft.com/office/drawing/2014/main" val="1134004440"/>
                    </a:ext>
                  </a:extLst>
                </a:gridCol>
              </a:tblGrid>
              <a:tr h="482847">
                <a:tc>
                  <a:txBody>
                    <a:bodyPr/>
                    <a:lstStyle/>
                    <a:p>
                      <a:r>
                        <a:rPr lang="en-GB" sz="1400">
                          <a:effectLst/>
                        </a:rPr>
                        <a:t>Positivism </a:t>
                      </a:r>
                      <a:endParaRPr lang="en-GB">
                        <a:effectLst/>
                      </a:endParaRPr>
                    </a:p>
                  </a:txBody>
                  <a:tcPr anchor="ctr"/>
                </a:tc>
                <a:tc rowSpan="7">
                  <a:txBody>
                    <a:bodyPr/>
                    <a:lstStyle/>
                    <a:p>
                      <a:r>
                        <a:rPr lang="en-GB" sz="1800" b="0" i="0" u="none" strike="noStrike" kern="1200" dirty="0">
                          <a:solidFill>
                            <a:schemeClr val="tx1"/>
                          </a:solidFill>
                          <a:effectLst/>
                          <a:latin typeface="+mn-lt"/>
                          <a:ea typeface="+mn-ea"/>
                          <a:cs typeface="+mn-cs"/>
                        </a:rPr>
                        <a:t>⇦</a:t>
                      </a:r>
                      <a:r>
                        <a:rPr lang="en-GB" sz="1400" dirty="0">
                          <a:effectLst/>
                        </a:rPr>
                        <a:t>Post- positivism </a:t>
                      </a:r>
                      <a:r>
                        <a:rPr lang="en-GB" sz="1800" b="0" i="0" u="none" strike="noStrike" kern="1200" dirty="0">
                          <a:solidFill>
                            <a:schemeClr val="tx1"/>
                          </a:solidFill>
                          <a:effectLst/>
                          <a:latin typeface="+mn-lt"/>
                          <a:ea typeface="+mn-ea"/>
                          <a:cs typeface="+mn-cs"/>
                        </a:rPr>
                        <a:t>⇨</a:t>
                      </a:r>
                      <a:r>
                        <a:rPr lang="en-GB" sz="1400" dirty="0">
                          <a:effectLst/>
                        </a:rPr>
                        <a:t> </a:t>
                      </a: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sz="1400" dirty="0">
                        <a:effectLst/>
                      </a:endParaRPr>
                    </a:p>
                    <a:p>
                      <a:endParaRPr lang="en-GB" dirty="0">
                        <a:effectLst/>
                      </a:endParaRPr>
                    </a:p>
                  </a:txBody>
                  <a:tcPr anchor="ctr"/>
                </a:tc>
                <a:tc>
                  <a:txBody>
                    <a:bodyPr/>
                    <a:lstStyle/>
                    <a:p>
                      <a:r>
                        <a:rPr lang="en-GB" sz="1400">
                          <a:effectLst/>
                        </a:rPr>
                        <a:t>Interpretivism </a:t>
                      </a:r>
                      <a:endParaRPr lang="en-GB">
                        <a:effectLst/>
                      </a:endParaRPr>
                    </a:p>
                  </a:txBody>
                  <a:tcPr anchor="ctr"/>
                </a:tc>
                <a:tc rowSpan="7">
                  <a:txBody>
                    <a:bodyPr/>
                    <a:lstStyle/>
                    <a:p>
                      <a:r>
                        <a:rPr lang="en-GB" sz="1800" b="0" i="0" u="none" strike="noStrike" kern="1200" dirty="0">
                          <a:solidFill>
                            <a:schemeClr val="tx1"/>
                          </a:solidFill>
                          <a:effectLst/>
                          <a:latin typeface="+mn-lt"/>
                          <a:ea typeface="+mn-ea"/>
                          <a:cs typeface="+mn-cs"/>
                        </a:rPr>
                        <a:t>⇦ ⇨</a:t>
                      </a:r>
                      <a:endParaRPr lang="en-GB" dirty="0">
                        <a:effectLst/>
                      </a:endParaRPr>
                    </a:p>
                  </a:txBody>
                  <a:tcPr anchor="ctr"/>
                </a:tc>
                <a:tc>
                  <a:txBody>
                    <a:bodyPr/>
                    <a:lstStyle/>
                    <a:p>
                      <a:r>
                        <a:rPr lang="en-GB" sz="1400">
                          <a:effectLst/>
                        </a:rPr>
                        <a:t>Critical inquiry </a:t>
                      </a:r>
                      <a:endParaRPr lang="en-GB">
                        <a:effectLst/>
                      </a:endParaRPr>
                    </a:p>
                  </a:txBody>
                  <a:tcPr anchor="ctr"/>
                </a:tc>
                <a:extLst>
                  <a:ext uri="{0D108BD9-81ED-4DB2-BD59-A6C34878D82A}">
                    <a16:rowId xmlns:a16="http://schemas.microsoft.com/office/drawing/2014/main" val="4115523542"/>
                  </a:ext>
                </a:extLst>
              </a:tr>
              <a:tr h="482847">
                <a:tc>
                  <a:txBody>
                    <a:bodyPr/>
                    <a:lstStyle/>
                    <a:p>
                      <a:r>
                        <a:rPr lang="en-GB" sz="1400">
                          <a:effectLst/>
                        </a:rPr>
                        <a:t>Explaining </a:t>
                      </a:r>
                      <a:endParaRPr lang="en-GB">
                        <a:effectLst/>
                      </a:endParaRPr>
                    </a:p>
                  </a:txBody>
                  <a:tcPr anchor="ctr"/>
                </a:tc>
                <a:tc vMerge="1">
                  <a:txBody>
                    <a:bodyPr/>
                    <a:lstStyle/>
                    <a:p>
                      <a:endParaRPr lang="en-US"/>
                    </a:p>
                  </a:txBody>
                  <a:tcPr/>
                </a:tc>
                <a:tc>
                  <a:txBody>
                    <a:bodyPr/>
                    <a:lstStyle/>
                    <a:p>
                      <a:r>
                        <a:rPr lang="en-GB" sz="1400">
                          <a:effectLst/>
                        </a:rPr>
                        <a:t>Understanding </a:t>
                      </a:r>
                      <a:endParaRPr lang="en-GB">
                        <a:effectLst/>
                      </a:endParaRPr>
                    </a:p>
                  </a:txBody>
                  <a:tcPr anchor="ctr"/>
                </a:tc>
                <a:tc vMerge="1">
                  <a:txBody>
                    <a:bodyPr/>
                    <a:lstStyle/>
                    <a:p>
                      <a:endParaRPr lang="en-US"/>
                    </a:p>
                  </a:txBody>
                  <a:tcPr/>
                </a:tc>
                <a:tc rowSpan="5">
                  <a:txBody>
                    <a:bodyPr/>
                    <a:lstStyle/>
                    <a:p>
                      <a:r>
                        <a:rPr lang="en-GB" sz="1400" dirty="0">
                          <a:effectLst/>
                        </a:rPr>
                        <a:t>Challenging/Critiquing (for change) </a:t>
                      </a:r>
                      <a:endParaRPr lang="en-GB" dirty="0">
                        <a:effectLst/>
                      </a:endParaRPr>
                    </a:p>
                    <a:p>
                      <a:r>
                        <a:rPr lang="en-GB" sz="1800" b="0" i="0" u="none" strike="noStrike" kern="1200" dirty="0">
                          <a:solidFill>
                            <a:schemeClr val="tx1"/>
                          </a:solidFill>
                          <a:effectLst/>
                          <a:latin typeface="+mn-lt"/>
                          <a:ea typeface="+mn-ea"/>
                          <a:cs typeface="+mn-cs"/>
                        </a:rPr>
                        <a:t>⇦⇨</a:t>
                      </a:r>
                      <a:r>
                        <a:rPr lang="en-GB" sz="1400" dirty="0">
                          <a:effectLst/>
                        </a:rPr>
                        <a:t>Critical Theory </a:t>
                      </a:r>
                      <a:r>
                        <a:rPr lang="en-GB" sz="1800" b="0" i="0" u="none" strike="noStrike" kern="1200" dirty="0">
                          <a:solidFill>
                            <a:schemeClr val="tx1"/>
                          </a:solidFill>
                          <a:effectLst/>
                          <a:latin typeface="+mn-lt"/>
                          <a:ea typeface="+mn-ea"/>
                          <a:cs typeface="+mn-cs"/>
                        </a:rPr>
                        <a:t>⇦⇨</a:t>
                      </a:r>
                      <a:r>
                        <a:rPr lang="en-GB" sz="1400" dirty="0">
                          <a:effectLst/>
                        </a:rPr>
                        <a:t> Feminism </a:t>
                      </a:r>
                      <a:endParaRPr lang="en-GB" dirty="0">
                        <a:effectLst/>
                      </a:endParaRPr>
                    </a:p>
                    <a:p>
                      <a:r>
                        <a:rPr lang="en-GB" sz="1800" b="0" i="0" u="none" strike="noStrike" kern="1200" dirty="0">
                          <a:solidFill>
                            <a:schemeClr val="tx1"/>
                          </a:solidFill>
                          <a:effectLst/>
                          <a:latin typeface="+mn-lt"/>
                          <a:ea typeface="+mn-ea"/>
                          <a:cs typeface="+mn-cs"/>
                        </a:rPr>
                        <a:t>⇦⇨</a:t>
                      </a:r>
                      <a:r>
                        <a:rPr lang="en-GB" sz="1400" dirty="0">
                          <a:effectLst/>
                        </a:rPr>
                        <a:t> Postmodernism </a:t>
                      </a:r>
                      <a:r>
                        <a:rPr lang="en-GB" sz="1800" b="0" i="0" u="none" strike="noStrike" kern="1200" dirty="0">
                          <a:solidFill>
                            <a:schemeClr val="tx1"/>
                          </a:solidFill>
                          <a:effectLst/>
                          <a:latin typeface="+mn-lt"/>
                          <a:ea typeface="+mn-ea"/>
                          <a:cs typeface="+mn-cs"/>
                        </a:rPr>
                        <a:t>⇦⇨</a:t>
                      </a:r>
                      <a:r>
                        <a:rPr lang="en-GB" sz="1400" dirty="0">
                          <a:effectLst/>
                        </a:rPr>
                        <a:t> Poststructuralism </a:t>
                      </a:r>
                      <a:endParaRPr lang="en-GB" dirty="0">
                        <a:effectLst/>
                      </a:endParaRPr>
                    </a:p>
                  </a:txBody>
                  <a:tcPr anchor="ctr"/>
                </a:tc>
                <a:extLst>
                  <a:ext uri="{0D108BD9-81ED-4DB2-BD59-A6C34878D82A}">
                    <a16:rowId xmlns:a16="http://schemas.microsoft.com/office/drawing/2014/main" val="3944939380"/>
                  </a:ext>
                </a:extLst>
              </a:tr>
              <a:tr h="482847">
                <a:tc>
                  <a:txBody>
                    <a:bodyPr/>
                    <a:lstStyle/>
                    <a:p>
                      <a:r>
                        <a:rPr lang="en-GB" sz="1400">
                          <a:effectLst/>
                        </a:rPr>
                        <a:t>Natural sciences </a:t>
                      </a:r>
                      <a:endParaRPr lang="en-GB">
                        <a:effectLst/>
                      </a:endParaRPr>
                    </a:p>
                  </a:txBody>
                  <a:tcPr anchor="ctr"/>
                </a:tc>
                <a:tc vMerge="1">
                  <a:txBody>
                    <a:bodyPr/>
                    <a:lstStyle/>
                    <a:p>
                      <a:endParaRPr lang="en-US"/>
                    </a:p>
                  </a:txBody>
                  <a:tcPr/>
                </a:tc>
                <a:tc>
                  <a:txBody>
                    <a:bodyPr/>
                    <a:lstStyle/>
                    <a:p>
                      <a:r>
                        <a:rPr lang="en-GB" sz="1400">
                          <a:effectLst/>
                        </a:rPr>
                        <a:t>Social sciences </a:t>
                      </a:r>
                      <a:endParaRPr lang="en-GB">
                        <a:effectLst/>
                      </a:endParaRPr>
                    </a:p>
                  </a:txBody>
                  <a:tcPr anchor="ct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3750667063"/>
                  </a:ext>
                </a:extLst>
              </a:tr>
              <a:tr h="482847">
                <a:tc>
                  <a:txBody>
                    <a:bodyPr/>
                    <a:lstStyle/>
                    <a:p>
                      <a:r>
                        <a:rPr lang="en-GB" sz="1400">
                          <a:effectLst/>
                        </a:rPr>
                        <a:t>Objective </a:t>
                      </a:r>
                      <a:endParaRPr lang="en-GB">
                        <a:effectLst/>
                      </a:endParaRPr>
                    </a:p>
                  </a:txBody>
                  <a:tcPr anchor="ctr"/>
                </a:tc>
                <a:tc vMerge="1">
                  <a:txBody>
                    <a:bodyPr/>
                    <a:lstStyle/>
                    <a:p>
                      <a:endParaRPr lang="en-US"/>
                    </a:p>
                  </a:txBody>
                  <a:tcPr/>
                </a:tc>
                <a:tc>
                  <a:txBody>
                    <a:bodyPr/>
                    <a:lstStyle/>
                    <a:p>
                      <a:r>
                        <a:rPr lang="en-GB" sz="1400">
                          <a:effectLst/>
                        </a:rPr>
                        <a:t>Subjective </a:t>
                      </a:r>
                      <a:endParaRPr lang="en-GB">
                        <a:effectLst/>
                      </a:endParaRPr>
                    </a:p>
                  </a:txBody>
                  <a:tcPr anchor="ct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4032476787"/>
                  </a:ext>
                </a:extLst>
              </a:tr>
              <a:tr h="1230266">
                <a:tc>
                  <a:txBody>
                    <a:bodyPr/>
                    <a:lstStyle/>
                    <a:p>
                      <a:r>
                        <a:rPr lang="en-GB" sz="1400">
                          <a:effectLst/>
                        </a:rPr>
                        <a:t>Value-free </a:t>
                      </a:r>
                      <a:endParaRPr lang="en-GB">
                        <a:effectLst/>
                      </a:endParaRPr>
                    </a:p>
                  </a:txBody>
                  <a:tcPr anchor="ctr"/>
                </a:tc>
                <a:tc vMerge="1">
                  <a:txBody>
                    <a:bodyPr/>
                    <a:lstStyle/>
                    <a:p>
                      <a:endParaRPr lang="en-US"/>
                    </a:p>
                  </a:txBody>
                  <a:tcPr/>
                </a:tc>
                <a:tc>
                  <a:txBody>
                    <a:bodyPr/>
                    <a:lstStyle/>
                    <a:p>
                      <a:r>
                        <a:rPr lang="en-GB" sz="1400">
                          <a:effectLst/>
                        </a:rPr>
                        <a:t>Culturally and historically situated interpretations </a:t>
                      </a:r>
                      <a:endParaRPr lang="en-GB">
                        <a:effectLst/>
                      </a:endParaRPr>
                    </a:p>
                  </a:txBody>
                  <a:tcPr anchor="ct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4103552279"/>
                  </a:ext>
                </a:extLst>
              </a:tr>
              <a:tr h="1785870">
                <a:tc>
                  <a:txBody>
                    <a:bodyPr/>
                    <a:lstStyle/>
                    <a:p>
                      <a:r>
                        <a:rPr lang="en-GB" sz="1400">
                          <a:effectLst/>
                        </a:rPr>
                        <a:t>Universal principles and facts </a:t>
                      </a:r>
                      <a:endParaRPr lang="en-GB">
                        <a:effectLst/>
                      </a:endParaRPr>
                    </a:p>
                  </a:txBody>
                  <a:tcPr anchor="ctr"/>
                </a:tc>
                <a:tc vMerge="1">
                  <a:txBody>
                    <a:bodyPr/>
                    <a:lstStyle/>
                    <a:p>
                      <a:endParaRPr lang="en-US"/>
                    </a:p>
                  </a:txBody>
                  <a:tcPr/>
                </a:tc>
                <a:tc>
                  <a:txBody>
                    <a:bodyPr/>
                    <a:lstStyle/>
                    <a:p>
                      <a:r>
                        <a:rPr lang="en-GB" sz="1400">
                          <a:effectLst/>
                        </a:rPr>
                        <a:t>Individual interpretations, meanings, motivations and values of social actors </a:t>
                      </a:r>
                      <a:endParaRPr lang="en-GB">
                        <a:effectLst/>
                      </a:endParaRPr>
                    </a:p>
                  </a:txBody>
                  <a:tcPr anchor="ct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833551156"/>
                  </a:ext>
                </a:extLst>
              </a:tr>
              <a:tr h="687890">
                <a:tc>
                  <a:txBody>
                    <a:bodyPr/>
                    <a:lstStyle/>
                    <a:p>
                      <a:r>
                        <a:rPr lang="en-GB" sz="1400">
                          <a:effectLst/>
                        </a:rPr>
                        <a:t>Positivism </a:t>
                      </a:r>
                      <a:endParaRPr lang="en-GB">
                        <a:effectLst/>
                      </a:endParaRPr>
                    </a:p>
                  </a:txBody>
                  <a:tcPr anchor="ctr"/>
                </a:tc>
                <a:tc vMerge="1">
                  <a:txBody>
                    <a:bodyPr/>
                    <a:lstStyle/>
                    <a:p>
                      <a:endParaRPr lang="en-GB" dirty="0">
                        <a:effectLst/>
                      </a:endParaRPr>
                    </a:p>
                  </a:txBody>
                  <a:tcPr anchor="ctr"/>
                </a:tc>
                <a:tc>
                  <a:txBody>
                    <a:bodyPr/>
                    <a:lstStyle/>
                    <a:p>
                      <a:r>
                        <a:rPr lang="en-GB" sz="1400">
                          <a:effectLst/>
                        </a:rPr>
                        <a:t>Interpretivism </a:t>
                      </a:r>
                      <a:endParaRPr lang="en-GB">
                        <a:effectLst/>
                      </a:endParaRPr>
                    </a:p>
                  </a:txBody>
                  <a:tcPr anchor="ctr"/>
                </a:tc>
                <a:tc vMerge="1">
                  <a:txBody>
                    <a:bodyPr/>
                    <a:lstStyle/>
                    <a:p>
                      <a:endParaRPr lang="en-GB" dirty="0">
                        <a:effectLst/>
                      </a:endParaRPr>
                    </a:p>
                  </a:txBody>
                  <a:tcPr anchor="ctr"/>
                </a:tc>
                <a:tc>
                  <a:txBody>
                    <a:bodyPr/>
                    <a:lstStyle/>
                    <a:p>
                      <a:r>
                        <a:rPr lang="en-GB" sz="1400" dirty="0">
                          <a:effectLst/>
                        </a:rPr>
                        <a:t>Critical inquiry </a:t>
                      </a:r>
                      <a:endParaRPr lang="en-GB" dirty="0">
                        <a:effectLst/>
                      </a:endParaRPr>
                    </a:p>
                  </a:txBody>
                  <a:tcPr anchor="ctr"/>
                </a:tc>
                <a:extLst>
                  <a:ext uri="{0D108BD9-81ED-4DB2-BD59-A6C34878D82A}">
                    <a16:rowId xmlns:a16="http://schemas.microsoft.com/office/drawing/2014/main" val="1011568014"/>
                  </a:ext>
                </a:extLst>
              </a:tr>
            </a:tbl>
          </a:graphicData>
        </a:graphic>
      </p:graphicFrame>
    </p:spTree>
    <p:extLst>
      <p:ext uri="{BB962C8B-B14F-4D97-AF65-F5344CB8AC3E}">
        <p14:creationId xmlns:p14="http://schemas.microsoft.com/office/powerpoint/2010/main" val="2874056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5D164982-A589-784B-B0C0-BE8C1B0F58D9}"/>
              </a:ext>
            </a:extLst>
          </p:cNvPr>
          <p:cNvPicPr>
            <a:picLocks noChangeAspect="1"/>
          </p:cNvPicPr>
          <p:nvPr/>
        </p:nvPicPr>
        <p:blipFill rotWithShape="1">
          <a:blip r:embed="rId3"/>
          <a:srcRect l="5555" t="9111" r="5973" b="8444"/>
          <a:stretch/>
        </p:blipFill>
        <p:spPr>
          <a:xfrm>
            <a:off x="1219200" y="624840"/>
            <a:ext cx="9707880" cy="5654040"/>
          </a:xfrm>
          <a:prstGeom prst="rect">
            <a:avLst/>
          </a:prstGeom>
        </p:spPr>
      </p:pic>
    </p:spTree>
    <p:extLst>
      <p:ext uri="{BB962C8B-B14F-4D97-AF65-F5344CB8AC3E}">
        <p14:creationId xmlns:p14="http://schemas.microsoft.com/office/powerpoint/2010/main" val="1569588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67033BE1-3FCD-0847-9B3F-CF8AA60260D0}"/>
              </a:ext>
            </a:extLst>
          </p:cNvPr>
          <p:cNvPicPr>
            <a:picLocks noChangeAspect="1"/>
          </p:cNvPicPr>
          <p:nvPr/>
        </p:nvPicPr>
        <p:blipFill rotWithShape="1">
          <a:blip r:embed="rId3"/>
          <a:srcRect l="5139" t="9333" r="5833" b="9111"/>
          <a:stretch/>
        </p:blipFill>
        <p:spPr>
          <a:xfrm>
            <a:off x="1173480" y="640080"/>
            <a:ext cx="9768840" cy="5593080"/>
          </a:xfrm>
          <a:prstGeom prst="rect">
            <a:avLst/>
          </a:prstGeom>
        </p:spPr>
      </p:pic>
    </p:spTree>
    <p:extLst>
      <p:ext uri="{BB962C8B-B14F-4D97-AF65-F5344CB8AC3E}">
        <p14:creationId xmlns:p14="http://schemas.microsoft.com/office/powerpoint/2010/main" val="40822885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04457B45-11BC-554C-AB98-EC03FD04E0CD}"/>
              </a:ext>
            </a:extLst>
          </p:cNvPr>
          <p:cNvSpPr>
            <a:spLocks noGrp="1" noChangeArrowheads="1"/>
          </p:cNvSpPr>
          <p:nvPr>
            <p:ph type="title"/>
          </p:nvPr>
        </p:nvSpPr>
        <p:spPr>
          <a:xfrm>
            <a:off x="841248" y="426720"/>
            <a:ext cx="10506456" cy="1919141"/>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sz="6000" b="1"/>
              <a:t>We need to understand </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5" name="Rectangle 3">
            <a:extLst>
              <a:ext uri="{FF2B5EF4-FFF2-40B4-BE49-F238E27FC236}">
                <a16:creationId xmlns:a16="http://schemas.microsoft.com/office/drawing/2014/main" id="{B79DD496-901A-0D40-8350-FEB78BC8148A}"/>
              </a:ext>
            </a:extLst>
          </p:cNvPr>
          <p:cNvSpPr>
            <a:spLocks noGrp="1" noChangeArrowheads="1"/>
          </p:cNvSpPr>
          <p:nvPr>
            <p:ph type="body" idx="1"/>
          </p:nvPr>
        </p:nvSpPr>
        <p:spPr>
          <a:xfrm>
            <a:off x="841248" y="3337269"/>
            <a:ext cx="10509504" cy="2905686"/>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buFont typeface="Wingdings" pitchFamily="2" charset="2"/>
              <a:buNone/>
            </a:pPr>
            <a:endParaRPr lang="en-US" altLang="en-US" sz="2000" dirty="0"/>
          </a:p>
          <a:p>
            <a:pPr>
              <a:spcBef>
                <a:spcPts val="0"/>
              </a:spcBef>
            </a:pPr>
            <a:r>
              <a:rPr lang="en-US" altLang="en-US" sz="2000" dirty="0"/>
              <a:t>Ontology and epistemology;</a:t>
            </a:r>
          </a:p>
          <a:p>
            <a:pPr>
              <a:spcBef>
                <a:spcPts val="0"/>
              </a:spcBef>
            </a:pPr>
            <a:r>
              <a:rPr lang="en-US" altLang="en-US" sz="2000" dirty="0"/>
              <a:t>Understand the implications of rival sets of philosophical assumptions and their impact upon how we methodologically engage in management research;</a:t>
            </a:r>
          </a:p>
          <a:p>
            <a:pPr>
              <a:spcBef>
                <a:spcPts val="0"/>
              </a:spcBef>
            </a:pPr>
            <a:r>
              <a:rPr lang="en-US" altLang="en-US" sz="2000" dirty="0"/>
              <a:t>Be able to reflect upon your own assumptions about ontology and epistemology.   </a:t>
            </a:r>
          </a:p>
        </p:txBody>
      </p:sp>
    </p:spTree>
    <p:extLst>
      <p:ext uri="{BB962C8B-B14F-4D97-AF65-F5344CB8AC3E}">
        <p14:creationId xmlns:p14="http://schemas.microsoft.com/office/powerpoint/2010/main" val="102191103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B4B5C-8996-F14B-86ED-CD623A529988}"/>
              </a:ext>
            </a:extLst>
          </p:cNvPr>
          <p:cNvSpPr>
            <a:spLocks noGrp="1"/>
          </p:cNvSpPr>
          <p:nvPr>
            <p:ph type="title"/>
          </p:nvPr>
        </p:nvSpPr>
        <p:spPr/>
        <p:txBody>
          <a:bodyPr>
            <a:normAutofit fontScale="90000"/>
          </a:bodyPr>
          <a:lstStyle/>
          <a:p>
            <a:r>
              <a:rPr lang="en-GB" dirty="0"/>
              <a:t>Group/Individual Exercise: But I Don’t Have a Problem...! You have a research question</a:t>
            </a:r>
            <a:br>
              <a:rPr lang="en-GB" dirty="0"/>
            </a:br>
            <a:endParaRPr lang="en-US" dirty="0"/>
          </a:p>
        </p:txBody>
      </p:sp>
      <p:sp>
        <p:nvSpPr>
          <p:cNvPr id="3" name="Content Placeholder 2">
            <a:extLst>
              <a:ext uri="{FF2B5EF4-FFF2-40B4-BE49-F238E27FC236}">
                <a16:creationId xmlns:a16="http://schemas.microsoft.com/office/drawing/2014/main" id="{189E68D8-C7DB-4548-8F47-0438B3AAAC12}"/>
              </a:ext>
            </a:extLst>
          </p:cNvPr>
          <p:cNvSpPr>
            <a:spLocks noGrp="1"/>
          </p:cNvSpPr>
          <p:nvPr>
            <p:ph idx="1"/>
          </p:nvPr>
        </p:nvSpPr>
        <p:spPr/>
        <p:txBody>
          <a:bodyPr>
            <a:normAutofit fontScale="62500" lnSpcReduction="20000"/>
          </a:bodyPr>
          <a:lstStyle/>
          <a:p>
            <a:r>
              <a:rPr lang="en-GB" dirty="0"/>
              <a:t>Working with this question, follow these steps: </a:t>
            </a:r>
          </a:p>
          <a:p>
            <a:r>
              <a:rPr lang="en-GB" i="1" dirty="0"/>
              <a:t>1.  Epistemology &amp; Ontology</a:t>
            </a:r>
            <a:r>
              <a:rPr lang="en-GB" dirty="0"/>
              <a:t>: considering your question, decide whether your approach will be more positivist or more interpretivist (or a combination) by asking: what kind of knowledge is valid and how can we make sense of existence/reality? (10 Minutes) </a:t>
            </a:r>
          </a:p>
          <a:p>
            <a:r>
              <a:rPr lang="en-GB" i="1" dirty="0"/>
              <a:t>2.  Methods</a:t>
            </a:r>
            <a:r>
              <a:rPr lang="en-GB" dirty="0"/>
              <a:t>: Draw up a short research brief containing: (a) the methods you could use (e.g. closed-ended questionnaires, depth-interviews); (b) the scale of your research (e.g. sample size) and (c) the mode of data collection ( e.g. face-to-face, by post, by e-mail, by telephone). (5 Minutes) </a:t>
            </a:r>
          </a:p>
          <a:p>
            <a:r>
              <a:rPr lang="en-GB" dirty="0"/>
              <a:t>3.  Report back on: (</a:t>
            </a:r>
            <a:r>
              <a:rPr lang="en-GB" dirty="0" err="1"/>
              <a:t>i</a:t>
            </a:r>
            <a:r>
              <a:rPr lang="en-GB" dirty="0"/>
              <a:t>) how your research brief grew out of your epistemological starting point(s); (ii) any difficulties you faced in agreeing on epistemological and ontological positions in relation to your proposed research; (iii) potential limitations to the research: e.g. in terms of validity, representativeness, etc. (5 Minutes) </a:t>
            </a:r>
          </a:p>
          <a:p>
            <a:endParaRPr lang="en-US" dirty="0"/>
          </a:p>
        </p:txBody>
      </p:sp>
    </p:spTree>
    <p:extLst>
      <p:ext uri="{BB962C8B-B14F-4D97-AF65-F5344CB8AC3E}">
        <p14:creationId xmlns:p14="http://schemas.microsoft.com/office/powerpoint/2010/main" val="2199504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DE538DCE-82CE-874F-B8BE-62142CB05E45}"/>
              </a:ext>
            </a:extLst>
          </p:cNvPr>
          <p:cNvSpPr>
            <a:spLocks noGrp="1"/>
          </p:cNvSpPr>
          <p:nvPr>
            <p:ph type="title"/>
          </p:nvPr>
        </p:nvSpPr>
        <p:spPr>
          <a:xfrm>
            <a:off x="841248" y="426720"/>
            <a:ext cx="10506456" cy="1919141"/>
          </a:xfrm>
        </p:spPr>
        <p:txBody>
          <a:bodyPr anchor="b">
            <a:normAutofit/>
          </a:bodyPr>
          <a:lstStyle/>
          <a:p>
            <a:r>
              <a:rPr lang="en-US" altLang="en-US" sz="6000" b="1"/>
              <a:t>Exercise: In groups</a:t>
            </a:r>
            <a:endParaRPr lang="en-US" sz="6000"/>
          </a:p>
        </p:txBody>
      </p:sp>
      <p:sp>
        <p:nvSpPr>
          <p:cNvPr id="73" name="Rectangle 72">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Rectangle 2">
            <a:extLst>
              <a:ext uri="{FF2B5EF4-FFF2-40B4-BE49-F238E27FC236}">
                <a16:creationId xmlns:a16="http://schemas.microsoft.com/office/drawing/2014/main" id="{53B79073-5083-5C40-AF6C-834D32BE31C0}"/>
              </a:ext>
            </a:extLst>
          </p:cNvPr>
          <p:cNvSpPr>
            <a:spLocks noGrp="1" noChangeArrowheads="1"/>
          </p:cNvSpPr>
          <p:nvPr>
            <p:ph idx="1"/>
          </p:nvPr>
        </p:nvSpPr>
        <p:spPr>
          <a:xfrm>
            <a:off x="841248" y="3337269"/>
            <a:ext cx="10509504" cy="2905686"/>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lnSpc>
                <a:spcPct val="100000"/>
              </a:lnSpc>
              <a:buFont typeface="Wingdings" pitchFamily="2" charset="2"/>
              <a:buNone/>
            </a:pPr>
            <a:endParaRPr lang="en-US" altLang="en-US" sz="2000" dirty="0"/>
          </a:p>
          <a:p>
            <a:pPr>
              <a:lnSpc>
                <a:spcPct val="100000"/>
              </a:lnSpc>
            </a:pPr>
            <a:r>
              <a:rPr lang="en-US" altLang="en-US" sz="2000" dirty="0"/>
              <a:t>Identify the different ways by which people decide whether or not something is “true” or “false”;</a:t>
            </a:r>
          </a:p>
          <a:p>
            <a:pPr>
              <a:lnSpc>
                <a:spcPct val="100000"/>
              </a:lnSpc>
            </a:pPr>
            <a:r>
              <a:rPr lang="en-US" altLang="en-US" sz="2000" dirty="0"/>
              <a:t>How , and why, do these different ways of establishing truth etc. vary? </a:t>
            </a:r>
          </a:p>
          <a:p>
            <a:pPr>
              <a:lnSpc>
                <a:spcPct val="100000"/>
              </a:lnSpc>
            </a:pPr>
            <a:r>
              <a:rPr lang="en-US" altLang="en-US" sz="2000" dirty="0"/>
              <a:t>Which of these ways of establishing “truth” do you prefer and why?</a:t>
            </a:r>
          </a:p>
          <a:p>
            <a:pPr>
              <a:lnSpc>
                <a:spcPct val="100000"/>
              </a:lnSpc>
              <a:buFont typeface="Wingdings" pitchFamily="2" charset="2"/>
              <a:buNone/>
            </a:pPr>
            <a:endParaRPr lang="en-US" altLang="en-US" sz="2000" dirty="0"/>
          </a:p>
          <a:p>
            <a:pPr>
              <a:lnSpc>
                <a:spcPct val="100000"/>
              </a:lnSpc>
              <a:buFont typeface="Wingdings" pitchFamily="2" charset="2"/>
              <a:buNone/>
            </a:pPr>
            <a:r>
              <a:rPr lang="en-US" altLang="en-US" sz="2000" i="1" dirty="0"/>
              <a:t>		</a:t>
            </a:r>
          </a:p>
        </p:txBody>
      </p:sp>
    </p:spTree>
    <p:extLst>
      <p:ext uri="{BB962C8B-B14F-4D97-AF65-F5344CB8AC3E}">
        <p14:creationId xmlns:p14="http://schemas.microsoft.com/office/powerpoint/2010/main" val="4249658559"/>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7B01-85D0-6C47-80CF-1D421D220C18}"/>
              </a:ext>
            </a:extLst>
          </p:cNvPr>
          <p:cNvSpPr>
            <a:spLocks noGrp="1"/>
          </p:cNvSpPr>
          <p:nvPr>
            <p:ph type="title"/>
          </p:nvPr>
        </p:nvSpPr>
        <p:spPr>
          <a:xfrm>
            <a:off x="778764" y="-144907"/>
            <a:ext cx="10177272" cy="2990088"/>
          </a:xfrm>
        </p:spPr>
        <p:txBody>
          <a:bodyPr>
            <a:normAutofit/>
          </a:bodyPr>
          <a:lstStyle/>
          <a:p>
            <a:r>
              <a:rPr lang="en-US" altLang="en-US" b="1" dirty="0"/>
              <a:t>Describe </a:t>
            </a:r>
            <a:endParaRPr lang="en-US" dirty="0"/>
          </a:p>
        </p:txBody>
      </p:sp>
      <p:sp>
        <p:nvSpPr>
          <p:cNvPr id="24579" name="AutoShape 3">
            <a:extLst>
              <a:ext uri="{FF2B5EF4-FFF2-40B4-BE49-F238E27FC236}">
                <a16:creationId xmlns:a16="http://schemas.microsoft.com/office/drawing/2014/main" id="{D51E5382-062B-5848-8D4B-7F4ED6C165C1}"/>
              </a:ext>
            </a:extLst>
          </p:cNvPr>
          <p:cNvSpPr>
            <a:spLocks noChangeArrowheads="1"/>
          </p:cNvSpPr>
          <p:nvPr/>
        </p:nvSpPr>
        <p:spPr bwMode="auto">
          <a:xfrm>
            <a:off x="5111750" y="2216150"/>
            <a:ext cx="3568700" cy="2882900"/>
          </a:xfrm>
          <a:prstGeom prst="cube">
            <a:avLst>
              <a:gd name="adj" fmla="val 24995"/>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80" name="Line 4">
            <a:extLst>
              <a:ext uri="{FF2B5EF4-FFF2-40B4-BE49-F238E27FC236}">
                <a16:creationId xmlns:a16="http://schemas.microsoft.com/office/drawing/2014/main" id="{78541F6B-E008-4046-A917-70C2E727196F}"/>
              </a:ext>
            </a:extLst>
          </p:cNvPr>
          <p:cNvSpPr>
            <a:spLocks noChangeShapeType="1"/>
          </p:cNvSpPr>
          <p:nvPr/>
        </p:nvSpPr>
        <p:spPr bwMode="auto">
          <a:xfrm>
            <a:off x="5867400" y="2209800"/>
            <a:ext cx="0" cy="2133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1" name="Line 5">
            <a:extLst>
              <a:ext uri="{FF2B5EF4-FFF2-40B4-BE49-F238E27FC236}">
                <a16:creationId xmlns:a16="http://schemas.microsoft.com/office/drawing/2014/main" id="{03F03FD0-9AFD-0041-984D-F45245831A60}"/>
              </a:ext>
            </a:extLst>
          </p:cNvPr>
          <p:cNvSpPr>
            <a:spLocks noChangeShapeType="1"/>
          </p:cNvSpPr>
          <p:nvPr/>
        </p:nvSpPr>
        <p:spPr bwMode="auto">
          <a:xfrm flipV="1">
            <a:off x="5105400" y="4343400"/>
            <a:ext cx="762000" cy="7620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2" name="Line 6">
            <a:extLst>
              <a:ext uri="{FF2B5EF4-FFF2-40B4-BE49-F238E27FC236}">
                <a16:creationId xmlns:a16="http://schemas.microsoft.com/office/drawing/2014/main" id="{0EE8A8F6-F646-A245-890A-D4C0AF178119}"/>
              </a:ext>
            </a:extLst>
          </p:cNvPr>
          <p:cNvSpPr>
            <a:spLocks noChangeShapeType="1"/>
          </p:cNvSpPr>
          <p:nvPr/>
        </p:nvSpPr>
        <p:spPr bwMode="auto">
          <a:xfrm>
            <a:off x="5867400" y="4343400"/>
            <a:ext cx="28194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829367331"/>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Freeform: Shape 4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4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D53A94-1223-DB44-BAE4-35276B7643BE}"/>
              </a:ext>
            </a:extLst>
          </p:cNvPr>
          <p:cNvSpPr>
            <a:spLocks noGrp="1"/>
          </p:cNvSpPr>
          <p:nvPr>
            <p:ph type="title"/>
          </p:nvPr>
        </p:nvSpPr>
        <p:spPr>
          <a:xfrm>
            <a:off x="838200" y="253397"/>
            <a:ext cx="10515600" cy="1273233"/>
          </a:xfrm>
        </p:spPr>
        <p:txBody>
          <a:bodyPr>
            <a:normAutofit/>
          </a:bodyPr>
          <a:lstStyle/>
          <a:p>
            <a:r>
              <a:rPr lang="en-US" altLang="en-US">
                <a:latin typeface="Arial Narrow" panose="020B0604020202020204" pitchFamily="34" charset="0"/>
              </a:rPr>
              <a:t>Many of you will have described the object in three dimensional terms - cube</a:t>
            </a:r>
            <a:endParaRPr lang="en-US"/>
          </a:p>
        </p:txBody>
      </p:sp>
      <p:sp>
        <p:nvSpPr>
          <p:cNvPr id="45" name="Rectangle 4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93ACAF-2C16-184D-9961-D46A48322F29}"/>
              </a:ext>
            </a:extLst>
          </p:cNvPr>
          <p:cNvSpPr>
            <a:spLocks noGrp="1"/>
          </p:cNvSpPr>
          <p:nvPr>
            <p:ph idx="1"/>
          </p:nvPr>
        </p:nvSpPr>
        <p:spPr>
          <a:xfrm>
            <a:off x="838200" y="2478024"/>
            <a:ext cx="10515600" cy="3694176"/>
          </a:xfrm>
        </p:spPr>
        <p:txBody>
          <a:bodyPr>
            <a:normAutofit/>
          </a:bodyPr>
          <a:lstStyle/>
          <a:p>
            <a:pPr marL="0" indent="0">
              <a:lnSpc>
                <a:spcPct val="100000"/>
              </a:lnSpc>
              <a:buNone/>
            </a:pPr>
            <a:endParaRPr lang="en-US" altLang="en-US" sz="1700" dirty="0">
              <a:latin typeface="Arial Narrow" panose="020B0604020202020204" pitchFamily="34" charset="0"/>
            </a:endParaRPr>
          </a:p>
          <a:p>
            <a:pPr>
              <a:lnSpc>
                <a:spcPct val="100000"/>
              </a:lnSpc>
              <a:spcBef>
                <a:spcPts val="0"/>
              </a:spcBef>
              <a:buFontTx/>
              <a:buChar char="•"/>
            </a:pPr>
            <a:r>
              <a:rPr lang="en-US" altLang="en-US" sz="1700" dirty="0">
                <a:latin typeface="Arial Narrow" panose="020B0604020202020204" pitchFamily="34" charset="0"/>
              </a:rPr>
              <a:t>Which face of the cube is facing towards you? </a:t>
            </a:r>
          </a:p>
          <a:p>
            <a:pPr>
              <a:lnSpc>
                <a:spcPct val="100000"/>
              </a:lnSpc>
              <a:spcBef>
                <a:spcPts val="0"/>
              </a:spcBef>
              <a:buFontTx/>
              <a:buChar char="•"/>
            </a:pPr>
            <a:r>
              <a:rPr lang="en-US" altLang="en-US" sz="1700" dirty="0">
                <a:latin typeface="Arial Narrow" panose="020B0604020202020204" pitchFamily="34" charset="0"/>
              </a:rPr>
              <a:t>Why should this happen?</a:t>
            </a:r>
          </a:p>
          <a:p>
            <a:pPr>
              <a:lnSpc>
                <a:spcPct val="100000"/>
              </a:lnSpc>
              <a:spcBef>
                <a:spcPts val="0"/>
              </a:spcBef>
              <a:buFontTx/>
              <a:buChar char="•"/>
            </a:pPr>
            <a:r>
              <a:rPr lang="en-US" altLang="en-US" sz="1700" dirty="0">
                <a:latin typeface="Arial Narrow" panose="020B0604020202020204" pitchFamily="34" charset="0"/>
              </a:rPr>
              <a:t>Why would you assumed that this is a three dimensional object? </a:t>
            </a:r>
          </a:p>
          <a:p>
            <a:pPr>
              <a:lnSpc>
                <a:spcPct val="100000"/>
              </a:lnSpc>
              <a:spcBef>
                <a:spcPts val="0"/>
              </a:spcBef>
              <a:buFontTx/>
              <a:buChar char="•"/>
            </a:pPr>
            <a:r>
              <a:rPr lang="en-US" altLang="en-US" sz="1700" dirty="0">
                <a:latin typeface="Arial Narrow" panose="020B0604020202020204" pitchFamily="34" charset="0"/>
              </a:rPr>
              <a:t>Surely it is just as possible to see this as flat - as a mixture of oblongs, parallelograms and triangles etc. Is there something which we bring with us to observing, what is after all a very simple set of data, which makes us interpret these data in a particular way - as three dimensional. </a:t>
            </a:r>
          </a:p>
          <a:p>
            <a:pPr>
              <a:lnSpc>
                <a:spcPct val="100000"/>
              </a:lnSpc>
              <a:spcBef>
                <a:spcPts val="0"/>
              </a:spcBef>
              <a:buFontTx/>
              <a:buChar char="•"/>
            </a:pPr>
            <a:r>
              <a:rPr lang="en-US" altLang="en-US" sz="1700" dirty="0">
                <a:latin typeface="Arial Narrow" panose="020B0604020202020204" pitchFamily="34" charset="0"/>
              </a:rPr>
              <a:t>Role of baggage we bring with us - cultural and theoretical - also role of physiological - e.g. where our attention gets directed but simultaneously excludes. </a:t>
            </a:r>
          </a:p>
          <a:p>
            <a:pPr>
              <a:lnSpc>
                <a:spcPct val="100000"/>
              </a:lnSpc>
              <a:spcBef>
                <a:spcPts val="0"/>
              </a:spcBef>
              <a:buFontTx/>
              <a:buChar char="•"/>
            </a:pPr>
            <a:r>
              <a:rPr lang="en-US" altLang="en-US" sz="1700" dirty="0">
                <a:latin typeface="Arial Narrow" panose="020B0604020202020204" pitchFamily="34" charset="0"/>
              </a:rPr>
              <a:t>Does what has happened above cast any doubt upon the epistemological objectivist claim that we can observe what is “out there” in a passive manner so that we do not contaminate what we see during that act of observation? If, for instance, you think we cannot do this, what does this mean for social scientific knowledge - especially where that knowledge concerns complex social phenomena, such as organizations</a:t>
            </a:r>
            <a:r>
              <a:rPr lang="en-US" altLang="en-US" sz="1700" dirty="0"/>
              <a:t>, </a:t>
            </a:r>
            <a:r>
              <a:rPr lang="en-US" altLang="en-US" sz="1700" dirty="0">
                <a:latin typeface="Arial Narrow" panose="020B0604020202020204" pitchFamily="34" charset="0"/>
              </a:rPr>
              <a:t>rather than just a few lines drawn on a slide?</a:t>
            </a:r>
          </a:p>
          <a:p>
            <a:pPr>
              <a:lnSpc>
                <a:spcPct val="100000"/>
              </a:lnSpc>
            </a:pPr>
            <a:endParaRPr lang="en-US" sz="1700" dirty="0"/>
          </a:p>
        </p:txBody>
      </p:sp>
    </p:spTree>
    <p:extLst>
      <p:ext uri="{BB962C8B-B14F-4D97-AF65-F5344CB8AC3E}">
        <p14:creationId xmlns:p14="http://schemas.microsoft.com/office/powerpoint/2010/main" val="4621277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638" name="Rectangle 73">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9639" name="Rectangle 75">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634" name="Rectangle 2">
            <a:extLst>
              <a:ext uri="{FF2B5EF4-FFF2-40B4-BE49-F238E27FC236}">
                <a16:creationId xmlns:a16="http://schemas.microsoft.com/office/drawing/2014/main" id="{72591D28-7960-B140-A334-51CFFC24A2FC}"/>
              </a:ext>
            </a:extLst>
          </p:cNvPr>
          <p:cNvSpPr>
            <a:spLocks noGrp="1" noChangeArrowheads="1"/>
          </p:cNvSpPr>
          <p:nvPr>
            <p:ph type="title"/>
          </p:nvPr>
        </p:nvSpPr>
        <p:spPr>
          <a:xfrm>
            <a:off x="868680" y="1719072"/>
            <a:ext cx="3103427" cy="3520440"/>
          </a:xfrm>
        </p:spPr>
        <p:txBody>
          <a:bodyPr anchor="t">
            <a:normAutofit/>
          </a:bodyPr>
          <a:lstStyle/>
          <a:p>
            <a:r>
              <a:rPr lang="en-US" altLang="en-US" sz="3300" b="1"/>
              <a:t>How  philosophy impacts upon management research</a:t>
            </a:r>
            <a:br>
              <a:rPr lang="en-US" altLang="en-US" sz="3300" b="1"/>
            </a:br>
            <a:endParaRPr lang="en-US" altLang="en-US" sz="3300" b="1"/>
          </a:p>
        </p:txBody>
      </p:sp>
      <p:sp>
        <p:nvSpPr>
          <p:cNvPr id="78" name="Rectangle 77">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9640" name="Rectangle 3">
            <a:extLst>
              <a:ext uri="{FF2B5EF4-FFF2-40B4-BE49-F238E27FC236}">
                <a16:creationId xmlns:a16="http://schemas.microsoft.com/office/drawing/2014/main" id="{411BFFF6-15A4-4937-8B0D-84994D85853E}"/>
              </a:ext>
            </a:extLst>
          </p:cNvPr>
          <p:cNvGraphicFramePr>
            <a:graphicFrameLocks noGrp="1"/>
          </p:cNvGraphicFramePr>
          <p:nvPr>
            <p:ph idx="1"/>
            <p:extLst>
              <p:ext uri="{D42A27DB-BD31-4B8C-83A1-F6EECF244321}">
                <p14:modId xmlns:p14="http://schemas.microsoft.com/office/powerpoint/2010/main" val="4199209651"/>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8745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7106" name="Object 2">
            <a:extLst>
              <a:ext uri="{FF2B5EF4-FFF2-40B4-BE49-F238E27FC236}">
                <a16:creationId xmlns:a16="http://schemas.microsoft.com/office/drawing/2014/main" id="{D8FF7CF0-D80E-494B-B668-661462A4CA94}"/>
              </a:ext>
            </a:extLst>
          </p:cNvPr>
          <p:cNvGraphicFramePr>
            <a:graphicFrameLocks noGrp="1"/>
          </p:cNvGraphicFramePr>
          <p:nvPr>
            <p:ph idx="4294967295"/>
            <p:extLst>
              <p:ext uri="{D42A27DB-BD31-4B8C-83A1-F6EECF244321}">
                <p14:modId xmlns:p14="http://schemas.microsoft.com/office/powerpoint/2010/main" val="4242674709"/>
              </p:ext>
            </p:extLst>
          </p:nvPr>
        </p:nvGraphicFramePr>
        <p:xfrm>
          <a:off x="312420" y="1325880"/>
          <a:ext cx="11567160" cy="4861560"/>
        </p:xfrm>
        <a:graphic>
          <a:graphicData uri="http://schemas.openxmlformats.org/presentationml/2006/ole">
            <mc:AlternateContent xmlns:mc="http://schemas.openxmlformats.org/markup-compatibility/2006">
              <mc:Choice xmlns:v="urn:schemas-microsoft-com:vml" Requires="v">
                <p:oleObj spid="_x0000_s124941" name="Document" r:id="rId4" imgW="23609300" imgH="14287500" progId="Word.Document.6">
                  <p:embed/>
                </p:oleObj>
              </mc:Choice>
              <mc:Fallback>
                <p:oleObj name="Document" r:id="rId4" imgW="23609300" imgH="14287500" progId="Word.Document.6">
                  <p:embed/>
                  <p:pic>
                    <p:nvPicPr>
                      <p:cNvPr id="47106" name="Object 2">
                        <a:extLst>
                          <a:ext uri="{FF2B5EF4-FFF2-40B4-BE49-F238E27FC236}">
                            <a16:creationId xmlns:a16="http://schemas.microsoft.com/office/drawing/2014/main" id="{D8FF7CF0-D80E-494B-B668-661462A4CA94}"/>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420" y="1325880"/>
                        <a:ext cx="11567160" cy="486156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1935343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9C4FC-21D1-9447-B0A4-45BE39C2B666}"/>
              </a:ext>
            </a:extLst>
          </p:cNvPr>
          <p:cNvSpPr>
            <a:spLocks noGrp="1"/>
          </p:cNvSpPr>
          <p:nvPr>
            <p:ph type="title"/>
          </p:nvPr>
        </p:nvSpPr>
        <p:spPr>
          <a:xfrm>
            <a:off x="841248" y="503132"/>
            <a:ext cx="10509504" cy="1974892"/>
          </a:xfrm>
        </p:spPr>
        <p:txBody>
          <a:bodyPr anchor="b">
            <a:normAutofit/>
          </a:bodyPr>
          <a:lstStyle/>
          <a:p>
            <a:r>
              <a:rPr lang="en-US" sz="5400" dirty="0"/>
              <a:t>Deductive and inductive</a:t>
            </a:r>
          </a:p>
        </p:txBody>
      </p:sp>
      <p:sp>
        <p:nvSpPr>
          <p:cNvPr id="15"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F322F7-0A22-B54D-B2FB-4F20E6FB83CA}"/>
              </a:ext>
            </a:extLst>
          </p:cNvPr>
          <p:cNvSpPr>
            <a:spLocks noGrp="1"/>
          </p:cNvSpPr>
          <p:nvPr>
            <p:ph idx="1"/>
          </p:nvPr>
        </p:nvSpPr>
        <p:spPr>
          <a:xfrm>
            <a:off x="841248" y="3328416"/>
            <a:ext cx="10509504" cy="2715768"/>
          </a:xfrm>
        </p:spPr>
        <p:txBody>
          <a:bodyPr>
            <a:normAutofit/>
          </a:bodyPr>
          <a:lstStyle/>
          <a:p>
            <a:r>
              <a:rPr lang="en-GB" sz="2000"/>
              <a:t>Social research comprises two broad methods of logical reasoning: (a) deductive reasoning that involves the confirmation of hypotheses from theories; and (b) inductive reasoning that involves the development of generalizations from specific observations (</a:t>
            </a:r>
            <a:r>
              <a:rPr lang="en-GB" sz="2000" b="1" u="sng">
                <a:hlinkClick r:id="rId2"/>
              </a:rPr>
              <a:t>Kerlinger, 1973</a:t>
            </a:r>
            <a:r>
              <a:rPr lang="en-GB" sz="2000"/>
              <a:t>). </a:t>
            </a:r>
            <a:endParaRPr lang="en-US" sz="2000"/>
          </a:p>
        </p:txBody>
      </p:sp>
    </p:spTree>
    <p:extLst>
      <p:ext uri="{BB962C8B-B14F-4D97-AF65-F5344CB8AC3E}">
        <p14:creationId xmlns:p14="http://schemas.microsoft.com/office/powerpoint/2010/main" val="1749596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AAECD-CFC7-7148-99D7-C2CEC81DA333}"/>
              </a:ext>
            </a:extLst>
          </p:cNvPr>
          <p:cNvSpPr>
            <a:spLocks noGrp="1"/>
          </p:cNvSpPr>
          <p:nvPr>
            <p:ph type="title"/>
          </p:nvPr>
        </p:nvSpPr>
        <p:spPr>
          <a:xfrm>
            <a:off x="841248" y="251312"/>
            <a:ext cx="10506456" cy="1010264"/>
          </a:xfrm>
        </p:spPr>
        <p:txBody>
          <a:bodyPr anchor="ctr">
            <a:normAutofit/>
          </a:bodyPr>
          <a:lstStyle/>
          <a:p>
            <a:r>
              <a:rPr lang="en-GB" sz="3100" b="1" dirty="0"/>
              <a:t>Qual Vs Quan: Basic differences </a:t>
            </a:r>
            <a:br>
              <a:rPr lang="en-GB" sz="3100" dirty="0"/>
            </a:br>
            <a:endParaRPr lang="en-US" sz="3100" dirty="0"/>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D8B521B3-8A5D-8441-B185-B90DB5507E62}"/>
              </a:ext>
            </a:extLst>
          </p:cNvPr>
          <p:cNvGraphicFramePr>
            <a:graphicFrameLocks noGrp="1"/>
          </p:cNvGraphicFramePr>
          <p:nvPr>
            <p:ph idx="1"/>
            <p:extLst>
              <p:ext uri="{D42A27DB-BD31-4B8C-83A1-F6EECF244321}">
                <p14:modId xmlns:p14="http://schemas.microsoft.com/office/powerpoint/2010/main" val="2860784650"/>
              </p:ext>
            </p:extLst>
          </p:nvPr>
        </p:nvGraphicFramePr>
        <p:xfrm>
          <a:off x="1432074" y="1650222"/>
          <a:ext cx="9318709" cy="4584950"/>
        </p:xfrm>
        <a:graphic>
          <a:graphicData uri="http://schemas.openxmlformats.org/drawingml/2006/table">
            <a:tbl>
              <a:tblPr firstRow="1" bandRow="1">
                <a:tableStyleId>{5C22544A-7EE6-4342-B048-85BDC9FD1C3A}</a:tableStyleId>
              </a:tblPr>
              <a:tblGrid>
                <a:gridCol w="2157274">
                  <a:extLst>
                    <a:ext uri="{9D8B030D-6E8A-4147-A177-3AD203B41FA5}">
                      <a16:colId xmlns:a16="http://schemas.microsoft.com/office/drawing/2014/main" val="753505726"/>
                    </a:ext>
                  </a:extLst>
                </a:gridCol>
                <a:gridCol w="3559284">
                  <a:extLst>
                    <a:ext uri="{9D8B030D-6E8A-4147-A177-3AD203B41FA5}">
                      <a16:colId xmlns:a16="http://schemas.microsoft.com/office/drawing/2014/main" val="3988633769"/>
                    </a:ext>
                  </a:extLst>
                </a:gridCol>
                <a:gridCol w="3602151">
                  <a:extLst>
                    <a:ext uri="{9D8B030D-6E8A-4147-A177-3AD203B41FA5}">
                      <a16:colId xmlns:a16="http://schemas.microsoft.com/office/drawing/2014/main" val="1708071358"/>
                    </a:ext>
                  </a:extLst>
                </a:gridCol>
              </a:tblGrid>
              <a:tr h="413397">
                <a:tc>
                  <a:txBody>
                    <a:bodyPr/>
                    <a:lstStyle/>
                    <a:p>
                      <a:endParaRPr lang="en-GB" sz="1800"/>
                    </a:p>
                  </a:txBody>
                  <a:tcPr marL="93954" marR="93954" marT="46977" marB="46977"/>
                </a:tc>
                <a:tc>
                  <a:txBody>
                    <a:bodyPr/>
                    <a:lstStyle/>
                    <a:p>
                      <a:r>
                        <a:rPr lang="en-GB" sz="1800"/>
                        <a:t>Qualitative</a:t>
                      </a:r>
                    </a:p>
                  </a:txBody>
                  <a:tcPr marL="93954" marR="93954" marT="46977" marB="46977"/>
                </a:tc>
                <a:tc>
                  <a:txBody>
                    <a:bodyPr/>
                    <a:lstStyle/>
                    <a:p>
                      <a:r>
                        <a:rPr lang="en-GB" sz="1800"/>
                        <a:t>Quantitative</a:t>
                      </a:r>
                    </a:p>
                  </a:txBody>
                  <a:tcPr marL="93954" marR="93954" marT="46977" marB="46977"/>
                </a:tc>
                <a:extLst>
                  <a:ext uri="{0D108BD9-81ED-4DB2-BD59-A6C34878D82A}">
                    <a16:rowId xmlns:a16="http://schemas.microsoft.com/office/drawing/2014/main" val="2748874891"/>
                  </a:ext>
                </a:extLst>
              </a:tr>
              <a:tr h="695259">
                <a:tc>
                  <a:txBody>
                    <a:bodyPr/>
                    <a:lstStyle/>
                    <a:p>
                      <a:r>
                        <a:rPr lang="en-GB" sz="1800">
                          <a:solidFill>
                            <a:schemeClr val="tx1"/>
                          </a:solidFill>
                          <a:effectLst/>
                          <a:latin typeface="BookAntiqua"/>
                        </a:rPr>
                        <a:t>Purpose </a:t>
                      </a:r>
                      <a:endParaRPr lang="en-GB" sz="1800">
                        <a:solidFill>
                          <a:schemeClr val="tx1"/>
                        </a:solidFill>
                      </a:endParaRPr>
                    </a:p>
                    <a:p>
                      <a:r>
                        <a:rPr lang="en-GB" sz="1800">
                          <a:solidFill>
                            <a:schemeClr val="tx1"/>
                          </a:solidFill>
                          <a:effectLst/>
                          <a:latin typeface="BookAntiqua"/>
                        </a:rPr>
                        <a:t> </a:t>
                      </a:r>
                      <a:endParaRPr lang="en-GB" sz="1800">
                        <a:solidFill>
                          <a:schemeClr val="tx1"/>
                        </a:solidFill>
                      </a:endParaRPr>
                    </a:p>
                  </a:txBody>
                  <a:tcPr marL="93954" marR="93954" marT="46977" marB="46977"/>
                </a:tc>
                <a:tc>
                  <a:txBody>
                    <a:bodyPr/>
                    <a:lstStyle/>
                    <a:p>
                      <a:r>
                        <a:rPr lang="en-GB" sz="1800">
                          <a:solidFill>
                            <a:schemeClr val="tx1"/>
                          </a:solidFill>
                          <a:effectLst/>
                          <a:latin typeface="BookAntiqua"/>
                        </a:rPr>
                        <a:t>To describe a situation, gain insight to particular practice... </a:t>
                      </a:r>
                      <a:endParaRPr lang="en-GB" sz="1800">
                        <a:solidFill>
                          <a:schemeClr val="tx1"/>
                        </a:solidFill>
                      </a:endParaRPr>
                    </a:p>
                  </a:txBody>
                  <a:tcPr marL="93954" marR="93954" marT="46977" marB="46977"/>
                </a:tc>
                <a:tc>
                  <a:txBody>
                    <a:bodyPr/>
                    <a:lstStyle/>
                    <a:p>
                      <a:r>
                        <a:rPr lang="en-GB" sz="1800">
                          <a:solidFill>
                            <a:schemeClr val="tx1"/>
                          </a:solidFill>
                          <a:effectLst/>
                          <a:latin typeface="BookAntiqua"/>
                        </a:rPr>
                        <a:t>To measure magnitude-How widespread is a practice... </a:t>
                      </a:r>
                      <a:endParaRPr lang="en-GB" sz="1800">
                        <a:solidFill>
                          <a:schemeClr val="tx1"/>
                        </a:solidFill>
                      </a:endParaRPr>
                    </a:p>
                  </a:txBody>
                  <a:tcPr marL="93954" marR="93954" marT="46977" marB="46977"/>
                </a:tc>
                <a:extLst>
                  <a:ext uri="{0D108BD9-81ED-4DB2-BD59-A6C34878D82A}">
                    <a16:rowId xmlns:a16="http://schemas.microsoft.com/office/drawing/2014/main" val="510897563"/>
                  </a:ext>
                </a:extLst>
              </a:tr>
              <a:tr h="695259">
                <a:tc>
                  <a:txBody>
                    <a:bodyPr/>
                    <a:lstStyle/>
                    <a:p>
                      <a:r>
                        <a:rPr lang="en-GB" sz="1800">
                          <a:solidFill>
                            <a:schemeClr val="tx1"/>
                          </a:solidFill>
                        </a:rPr>
                        <a:t>Format</a:t>
                      </a:r>
                    </a:p>
                  </a:txBody>
                  <a:tcPr marL="93954" marR="93954" marT="46977" marB="46977"/>
                </a:tc>
                <a:tc>
                  <a:txBody>
                    <a:bodyPr/>
                    <a:lstStyle/>
                    <a:p>
                      <a:r>
                        <a:rPr lang="en-GB" sz="1800">
                          <a:solidFill>
                            <a:schemeClr val="tx1"/>
                          </a:solidFill>
                          <a:effectLst/>
                          <a:latin typeface="BookAntiqua"/>
                        </a:rPr>
                        <a:t>No pre-determined response categories </a:t>
                      </a:r>
                      <a:endParaRPr lang="en-GB" sz="1800">
                        <a:solidFill>
                          <a:schemeClr val="tx1"/>
                        </a:solidFill>
                      </a:endParaRPr>
                    </a:p>
                  </a:txBody>
                  <a:tcPr marL="93954" marR="93954" marT="46977" marB="46977"/>
                </a:tc>
                <a:tc>
                  <a:txBody>
                    <a:bodyPr/>
                    <a:lstStyle/>
                    <a:p>
                      <a:r>
                        <a:rPr lang="en-GB" sz="1800">
                          <a:solidFill>
                            <a:schemeClr val="tx1"/>
                          </a:solidFill>
                          <a:effectLst/>
                          <a:latin typeface="BookAntiqua"/>
                        </a:rPr>
                        <a:t>Pre-determined response categories, standard measures </a:t>
                      </a:r>
                      <a:endParaRPr lang="en-GB" sz="1800">
                        <a:solidFill>
                          <a:schemeClr val="tx1"/>
                        </a:solidFill>
                      </a:endParaRPr>
                    </a:p>
                  </a:txBody>
                  <a:tcPr marL="93954" marR="93954" marT="46977" marB="46977"/>
                </a:tc>
                <a:extLst>
                  <a:ext uri="{0D108BD9-81ED-4DB2-BD59-A6C34878D82A}">
                    <a16:rowId xmlns:a16="http://schemas.microsoft.com/office/drawing/2014/main" val="1466843845"/>
                  </a:ext>
                </a:extLst>
              </a:tr>
              <a:tr h="695259">
                <a:tc>
                  <a:txBody>
                    <a:bodyPr/>
                    <a:lstStyle/>
                    <a:p>
                      <a:r>
                        <a:rPr lang="en-GB" sz="1800">
                          <a:solidFill>
                            <a:schemeClr val="tx1"/>
                          </a:solidFill>
                        </a:rPr>
                        <a:t>Data</a:t>
                      </a:r>
                    </a:p>
                  </a:txBody>
                  <a:tcPr marL="93954" marR="93954" marT="46977" marB="46977"/>
                </a:tc>
                <a:tc>
                  <a:txBody>
                    <a:bodyPr/>
                    <a:lstStyle/>
                    <a:p>
                      <a:r>
                        <a:rPr lang="en-GB" sz="1800">
                          <a:solidFill>
                            <a:schemeClr val="tx1"/>
                          </a:solidFill>
                          <a:effectLst/>
                          <a:latin typeface="BookAntiqua"/>
                        </a:rPr>
                        <a:t>In-depth explanatory data from a small sample </a:t>
                      </a:r>
                      <a:endParaRPr lang="en-GB" sz="1800">
                        <a:solidFill>
                          <a:schemeClr val="tx1"/>
                        </a:solidFill>
                      </a:endParaRPr>
                    </a:p>
                  </a:txBody>
                  <a:tcPr marL="93954" marR="93954" marT="46977" marB="46977"/>
                </a:tc>
                <a:tc>
                  <a:txBody>
                    <a:bodyPr/>
                    <a:lstStyle/>
                    <a:p>
                      <a:r>
                        <a:rPr lang="en-GB" sz="1800">
                          <a:solidFill>
                            <a:schemeClr val="tx1"/>
                          </a:solidFill>
                          <a:effectLst/>
                          <a:latin typeface="BookAntiqua"/>
                        </a:rPr>
                        <a:t>Wide breadth of data from large statistically representative sample </a:t>
                      </a:r>
                      <a:endParaRPr lang="en-GB" sz="1800">
                        <a:solidFill>
                          <a:schemeClr val="tx1"/>
                        </a:solidFill>
                      </a:endParaRPr>
                    </a:p>
                  </a:txBody>
                  <a:tcPr marL="93954" marR="93954" marT="46977" marB="46977"/>
                </a:tc>
                <a:extLst>
                  <a:ext uri="{0D108BD9-81ED-4DB2-BD59-A6C34878D82A}">
                    <a16:rowId xmlns:a16="http://schemas.microsoft.com/office/drawing/2014/main" val="2882407054"/>
                  </a:ext>
                </a:extLst>
              </a:tr>
              <a:tr h="695259">
                <a:tc>
                  <a:txBody>
                    <a:bodyPr/>
                    <a:lstStyle/>
                    <a:p>
                      <a:r>
                        <a:rPr lang="en-GB" sz="1800">
                          <a:solidFill>
                            <a:schemeClr val="tx1"/>
                          </a:solidFill>
                        </a:rPr>
                        <a:t>Analysis</a:t>
                      </a:r>
                    </a:p>
                  </a:txBody>
                  <a:tcPr marL="93954" marR="93954" marT="46977" marB="46977"/>
                </a:tc>
                <a:tc>
                  <a:txBody>
                    <a:bodyPr/>
                    <a:lstStyle/>
                    <a:p>
                      <a:r>
                        <a:rPr lang="en-GB" sz="1800">
                          <a:solidFill>
                            <a:schemeClr val="tx1"/>
                          </a:solidFill>
                          <a:effectLst/>
                          <a:latin typeface="BookAntiqua"/>
                        </a:rPr>
                        <a:t>Draws out patterns from concepts and insights </a:t>
                      </a:r>
                      <a:endParaRPr lang="en-GB" sz="1800">
                        <a:solidFill>
                          <a:schemeClr val="tx1"/>
                        </a:solidFill>
                      </a:endParaRPr>
                    </a:p>
                  </a:txBody>
                  <a:tcPr marL="93954" marR="93954" marT="46977" marB="46977"/>
                </a:tc>
                <a:tc>
                  <a:txBody>
                    <a:bodyPr/>
                    <a:lstStyle/>
                    <a:p>
                      <a:r>
                        <a:rPr lang="en-GB" sz="1800">
                          <a:solidFill>
                            <a:schemeClr val="tx1"/>
                          </a:solidFill>
                          <a:effectLst/>
                          <a:latin typeface="BookAntiqua"/>
                        </a:rPr>
                        <a:t>Tests hypotheses, uses data to support conclusion </a:t>
                      </a:r>
                      <a:endParaRPr lang="en-GB" sz="1800">
                        <a:solidFill>
                          <a:schemeClr val="tx1"/>
                        </a:solidFill>
                      </a:endParaRPr>
                    </a:p>
                  </a:txBody>
                  <a:tcPr marL="93954" marR="93954" marT="46977" marB="46977"/>
                </a:tc>
                <a:extLst>
                  <a:ext uri="{0D108BD9-81ED-4DB2-BD59-A6C34878D82A}">
                    <a16:rowId xmlns:a16="http://schemas.microsoft.com/office/drawing/2014/main" val="1797642046"/>
                  </a:ext>
                </a:extLst>
              </a:tr>
              <a:tr h="977120">
                <a:tc>
                  <a:txBody>
                    <a:bodyPr/>
                    <a:lstStyle/>
                    <a:p>
                      <a:r>
                        <a:rPr lang="en-GB" sz="1800">
                          <a:solidFill>
                            <a:schemeClr val="tx1"/>
                          </a:solidFill>
                        </a:rPr>
                        <a:t>Result</a:t>
                      </a:r>
                    </a:p>
                  </a:txBody>
                  <a:tcPr marL="93954" marR="93954" marT="46977" marB="46977"/>
                </a:tc>
                <a:tc>
                  <a:txBody>
                    <a:bodyPr/>
                    <a:lstStyle/>
                    <a:p>
                      <a:r>
                        <a:rPr lang="en-GB" sz="1800">
                          <a:solidFill>
                            <a:schemeClr val="tx1"/>
                          </a:solidFill>
                          <a:effectLst/>
                          <a:latin typeface="BookAntiqua"/>
                        </a:rPr>
                        <a:t>Illustrative explanation &amp; individual responses </a:t>
                      </a:r>
                      <a:endParaRPr lang="en-GB" sz="1800">
                        <a:solidFill>
                          <a:schemeClr val="tx1"/>
                        </a:solidFill>
                      </a:endParaRPr>
                    </a:p>
                  </a:txBody>
                  <a:tcPr marL="93954" marR="93954" marT="46977" marB="46977"/>
                </a:tc>
                <a:tc>
                  <a:txBody>
                    <a:bodyPr/>
                    <a:lstStyle/>
                    <a:p>
                      <a:r>
                        <a:rPr lang="en-GB" sz="1800" dirty="0">
                          <a:solidFill>
                            <a:schemeClr val="tx1"/>
                          </a:solidFill>
                          <a:effectLst/>
                          <a:latin typeface="BookAntiqua"/>
                        </a:rPr>
                        <a:t>Numerical aggregation in summaries, responses are clustered </a:t>
                      </a:r>
                      <a:endParaRPr lang="en-GB" sz="1800" dirty="0">
                        <a:solidFill>
                          <a:schemeClr val="tx1"/>
                        </a:solidFill>
                      </a:endParaRPr>
                    </a:p>
                  </a:txBody>
                  <a:tcPr marL="93954" marR="93954" marT="46977" marB="46977"/>
                </a:tc>
                <a:extLst>
                  <a:ext uri="{0D108BD9-81ED-4DB2-BD59-A6C34878D82A}">
                    <a16:rowId xmlns:a16="http://schemas.microsoft.com/office/drawing/2014/main" val="3361931389"/>
                  </a:ext>
                </a:extLst>
              </a:tr>
              <a:tr h="413397">
                <a:tc>
                  <a:txBody>
                    <a:bodyPr/>
                    <a:lstStyle/>
                    <a:p>
                      <a:r>
                        <a:rPr lang="en-GB" sz="1800"/>
                        <a:t>Sampling</a:t>
                      </a:r>
                    </a:p>
                  </a:txBody>
                  <a:tcPr marL="93954" marR="93954" marT="46977" marB="46977"/>
                </a:tc>
                <a:tc>
                  <a:txBody>
                    <a:bodyPr/>
                    <a:lstStyle/>
                    <a:p>
                      <a:r>
                        <a:rPr lang="en-GB" sz="1800"/>
                        <a:t>Theoretical </a:t>
                      </a:r>
                    </a:p>
                  </a:txBody>
                  <a:tcPr marL="93954" marR="93954" marT="46977" marB="46977"/>
                </a:tc>
                <a:tc>
                  <a:txBody>
                    <a:bodyPr/>
                    <a:lstStyle/>
                    <a:p>
                      <a:r>
                        <a:rPr lang="en-GB" sz="1800"/>
                        <a:t>Statistical</a:t>
                      </a:r>
                    </a:p>
                  </a:txBody>
                  <a:tcPr marL="93954" marR="93954" marT="46977" marB="46977"/>
                </a:tc>
                <a:extLst>
                  <a:ext uri="{0D108BD9-81ED-4DB2-BD59-A6C34878D82A}">
                    <a16:rowId xmlns:a16="http://schemas.microsoft.com/office/drawing/2014/main" val="2783502575"/>
                  </a:ext>
                </a:extLst>
              </a:tr>
            </a:tbl>
          </a:graphicData>
        </a:graphic>
      </p:graphicFrame>
    </p:spTree>
    <p:extLst>
      <p:ext uri="{BB962C8B-B14F-4D97-AF65-F5344CB8AC3E}">
        <p14:creationId xmlns:p14="http://schemas.microsoft.com/office/powerpoint/2010/main" val="2510947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3ACBD-37EC-7441-AB1D-DE0A4AE0020A}"/>
              </a:ext>
            </a:extLst>
          </p:cNvPr>
          <p:cNvSpPr>
            <a:spLocks noGrp="1"/>
          </p:cNvSpPr>
          <p:nvPr>
            <p:ph type="title"/>
          </p:nvPr>
        </p:nvSpPr>
        <p:spPr>
          <a:xfrm>
            <a:off x="841248" y="685800"/>
            <a:ext cx="10506456" cy="1157005"/>
          </a:xfrm>
        </p:spPr>
        <p:txBody>
          <a:bodyPr vert="horz" lIns="91440" tIns="45720" rIns="91440" bIns="45720" rtlCol="0" anchor="b">
            <a:normAutofit/>
          </a:bodyPr>
          <a:lstStyle/>
          <a:p>
            <a:r>
              <a:rPr lang="en-US" sz="3700" b="1" dirty="0"/>
              <a:t>Qual Vs Quan: Analytic approaches</a:t>
            </a:r>
            <a:br>
              <a:rPr lang="en-US" sz="3700" dirty="0"/>
            </a:br>
            <a:endParaRPr lang="en-US" sz="3700" dirty="0"/>
          </a:p>
        </p:txBody>
      </p:sp>
      <p:sp>
        <p:nvSpPr>
          <p:cNvPr id="18"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CF3B736E-C882-B845-8599-8DC520CE98A8}"/>
              </a:ext>
            </a:extLst>
          </p:cNvPr>
          <p:cNvGraphicFramePr>
            <a:graphicFrameLocks noGrp="1"/>
          </p:cNvGraphicFramePr>
          <p:nvPr>
            <p:ph idx="1"/>
            <p:extLst>
              <p:ext uri="{D42A27DB-BD31-4B8C-83A1-F6EECF244321}">
                <p14:modId xmlns:p14="http://schemas.microsoft.com/office/powerpoint/2010/main" val="757469535"/>
              </p:ext>
            </p:extLst>
          </p:nvPr>
        </p:nvGraphicFramePr>
        <p:xfrm>
          <a:off x="1098987" y="2295252"/>
          <a:ext cx="9984882" cy="3876950"/>
        </p:xfrm>
        <a:graphic>
          <a:graphicData uri="http://schemas.openxmlformats.org/drawingml/2006/table">
            <a:tbl>
              <a:tblPr firstRow="1" bandRow="1">
                <a:tableStyleId>{5C22544A-7EE6-4342-B048-85BDC9FD1C3A}</a:tableStyleId>
              </a:tblPr>
              <a:tblGrid>
                <a:gridCol w="2897750">
                  <a:extLst>
                    <a:ext uri="{9D8B030D-6E8A-4147-A177-3AD203B41FA5}">
                      <a16:colId xmlns:a16="http://schemas.microsoft.com/office/drawing/2014/main" val="4005603432"/>
                    </a:ext>
                  </a:extLst>
                </a:gridCol>
                <a:gridCol w="3537151">
                  <a:extLst>
                    <a:ext uri="{9D8B030D-6E8A-4147-A177-3AD203B41FA5}">
                      <a16:colId xmlns:a16="http://schemas.microsoft.com/office/drawing/2014/main" val="2345368732"/>
                    </a:ext>
                  </a:extLst>
                </a:gridCol>
                <a:gridCol w="3549981">
                  <a:extLst>
                    <a:ext uri="{9D8B030D-6E8A-4147-A177-3AD203B41FA5}">
                      <a16:colId xmlns:a16="http://schemas.microsoft.com/office/drawing/2014/main" val="2076389054"/>
                    </a:ext>
                  </a:extLst>
                </a:gridCol>
              </a:tblGrid>
              <a:tr h="479908">
                <a:tc>
                  <a:txBody>
                    <a:bodyPr/>
                    <a:lstStyle/>
                    <a:p>
                      <a:endParaRPr lang="en-US" sz="2200"/>
                    </a:p>
                  </a:txBody>
                  <a:tcPr marL="104838" marR="104838" marT="56356" marB="56356"/>
                </a:tc>
                <a:tc>
                  <a:txBody>
                    <a:bodyPr/>
                    <a:lstStyle/>
                    <a:p>
                      <a:r>
                        <a:rPr lang="en-US" sz="2200"/>
                        <a:t>Qualitative</a:t>
                      </a:r>
                    </a:p>
                  </a:txBody>
                  <a:tcPr marL="104838" marR="104838" marT="56356" marB="56356"/>
                </a:tc>
                <a:tc>
                  <a:txBody>
                    <a:bodyPr/>
                    <a:lstStyle/>
                    <a:p>
                      <a:r>
                        <a:rPr lang="en-US" sz="2200"/>
                        <a:t>Quantitatve</a:t>
                      </a:r>
                    </a:p>
                  </a:txBody>
                  <a:tcPr marL="104838" marR="104838" marT="56356" marB="56356"/>
                </a:tc>
                <a:extLst>
                  <a:ext uri="{0D108BD9-81ED-4DB2-BD59-A6C34878D82A}">
                    <a16:rowId xmlns:a16="http://schemas.microsoft.com/office/drawing/2014/main" val="3549435712"/>
                  </a:ext>
                </a:extLst>
              </a:tr>
              <a:tr h="479908">
                <a:tc>
                  <a:txBody>
                    <a:bodyPr/>
                    <a:lstStyle/>
                    <a:p>
                      <a:r>
                        <a:rPr lang="en-US" sz="2200"/>
                        <a:t>Research question</a:t>
                      </a:r>
                    </a:p>
                  </a:txBody>
                  <a:tcPr marL="104838" marR="104838" marT="56356" marB="56356"/>
                </a:tc>
                <a:tc>
                  <a:txBody>
                    <a:bodyPr/>
                    <a:lstStyle/>
                    <a:p>
                      <a:r>
                        <a:rPr lang="en-GB" sz="2200">
                          <a:solidFill>
                            <a:schemeClr val="tx1"/>
                          </a:solidFill>
                          <a:effectLst/>
                          <a:latin typeface="BookAntiqua"/>
                        </a:rPr>
                        <a:t>Fixed/Focused </a:t>
                      </a:r>
                      <a:endParaRPr lang="en-GB" sz="2200">
                        <a:solidFill>
                          <a:schemeClr val="tx1"/>
                        </a:solidFill>
                      </a:endParaRPr>
                    </a:p>
                  </a:txBody>
                  <a:tcPr marL="104838" marR="104838" marT="56356" marB="56356"/>
                </a:tc>
                <a:tc>
                  <a:txBody>
                    <a:bodyPr/>
                    <a:lstStyle/>
                    <a:p>
                      <a:r>
                        <a:rPr lang="en-GB" sz="2200">
                          <a:solidFill>
                            <a:schemeClr val="tx1"/>
                          </a:solidFill>
                          <a:effectLst/>
                          <a:latin typeface="BookAntiqua"/>
                        </a:rPr>
                        <a:t>Broader, contextual, flexible </a:t>
                      </a:r>
                      <a:endParaRPr lang="en-GB" sz="2200">
                        <a:solidFill>
                          <a:schemeClr val="tx1"/>
                        </a:solidFill>
                      </a:endParaRPr>
                    </a:p>
                  </a:txBody>
                  <a:tcPr marL="104838" marR="104838" marT="56356" marB="56356"/>
                </a:tc>
                <a:extLst>
                  <a:ext uri="{0D108BD9-81ED-4DB2-BD59-A6C34878D82A}">
                    <a16:rowId xmlns:a16="http://schemas.microsoft.com/office/drawing/2014/main" val="1545569859"/>
                  </a:ext>
                </a:extLst>
              </a:tr>
              <a:tr h="1144909">
                <a:tc>
                  <a:txBody>
                    <a:bodyPr/>
                    <a:lstStyle/>
                    <a:p>
                      <a:r>
                        <a:rPr lang="en-US" sz="2200"/>
                        <a:t>Expected outcome</a:t>
                      </a:r>
                    </a:p>
                  </a:txBody>
                  <a:tcPr marL="104838" marR="104838" marT="56356" marB="5635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kern="1200">
                          <a:solidFill>
                            <a:schemeClr val="dk1"/>
                          </a:solidFill>
                          <a:effectLst/>
                          <a:latin typeface="+mn-lt"/>
                          <a:ea typeface="+mn-ea"/>
                          <a:cs typeface="+mn-cs"/>
                        </a:rPr>
                        <a:t>Identified in advance </a:t>
                      </a:r>
                      <a:endParaRPr lang="en-GB" sz="2200"/>
                    </a:p>
                  </a:txBody>
                  <a:tcPr marL="104838" marR="104838" marT="56356" marB="5635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kern="1200">
                          <a:solidFill>
                            <a:schemeClr val="dk1"/>
                          </a:solidFill>
                          <a:effectLst/>
                          <a:latin typeface="+mn-lt"/>
                          <a:ea typeface="+mn-ea"/>
                          <a:cs typeface="+mn-cs"/>
                        </a:rPr>
                        <a:t>Usually not predefined, emergent research question </a:t>
                      </a:r>
                      <a:endParaRPr lang="en-GB" sz="2200"/>
                    </a:p>
                  </a:txBody>
                  <a:tcPr marL="104838" marR="104838" marT="56356" marB="56356"/>
                </a:tc>
                <a:extLst>
                  <a:ext uri="{0D108BD9-81ED-4DB2-BD59-A6C34878D82A}">
                    <a16:rowId xmlns:a16="http://schemas.microsoft.com/office/drawing/2014/main" val="3350508539"/>
                  </a:ext>
                </a:extLst>
              </a:tr>
              <a:tr h="479908">
                <a:tc>
                  <a:txBody>
                    <a:bodyPr/>
                    <a:lstStyle/>
                    <a:p>
                      <a:r>
                        <a:rPr lang="en-US" sz="2200"/>
                        <a:t>Hierarchy of phases </a:t>
                      </a:r>
                    </a:p>
                  </a:txBody>
                  <a:tcPr marL="104838" marR="104838" marT="56356" marB="56356"/>
                </a:tc>
                <a:tc>
                  <a:txBody>
                    <a:bodyPr/>
                    <a:lstStyle/>
                    <a:p>
                      <a:r>
                        <a:rPr lang="en-US" sz="2200"/>
                        <a:t>Linearity</a:t>
                      </a:r>
                    </a:p>
                  </a:txBody>
                  <a:tcPr marL="104838" marR="104838" marT="56356" marB="56356"/>
                </a:tc>
                <a:tc>
                  <a:txBody>
                    <a:bodyPr/>
                    <a:lstStyle/>
                    <a:p>
                      <a:r>
                        <a:rPr lang="en-US" sz="2200"/>
                        <a:t>Circular</a:t>
                      </a:r>
                    </a:p>
                  </a:txBody>
                  <a:tcPr marL="104838" marR="104838" marT="56356" marB="56356"/>
                </a:tc>
                <a:extLst>
                  <a:ext uri="{0D108BD9-81ED-4DB2-BD59-A6C34878D82A}">
                    <a16:rowId xmlns:a16="http://schemas.microsoft.com/office/drawing/2014/main" val="3151842639"/>
                  </a:ext>
                </a:extLst>
              </a:tr>
              <a:tr h="812409">
                <a:tc>
                  <a:txBody>
                    <a:bodyPr/>
                    <a:lstStyle/>
                    <a:p>
                      <a:r>
                        <a:rPr lang="en-US" sz="2200"/>
                        <a:t>Confounding factors</a:t>
                      </a:r>
                    </a:p>
                  </a:txBody>
                  <a:tcPr marL="104838" marR="104838" marT="56356" marB="5635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kern="1200">
                          <a:solidFill>
                            <a:schemeClr val="dk1"/>
                          </a:solidFill>
                          <a:effectLst/>
                          <a:latin typeface="+mn-lt"/>
                          <a:ea typeface="+mn-ea"/>
                          <a:cs typeface="+mn-cs"/>
                        </a:rPr>
                        <a:t>Controlled during design &amp; analysis </a:t>
                      </a:r>
                      <a:endParaRPr lang="en-GB" sz="2200"/>
                    </a:p>
                  </a:txBody>
                  <a:tcPr marL="104838" marR="104838" marT="56356" marB="56356"/>
                </a:tc>
                <a:tc>
                  <a:txBody>
                    <a:bodyPr/>
                    <a:lstStyle/>
                    <a:p>
                      <a:r>
                        <a:rPr lang="en-US" sz="2200"/>
                        <a:t>Searched in the field</a:t>
                      </a:r>
                    </a:p>
                  </a:txBody>
                  <a:tcPr marL="104838" marR="104838" marT="56356" marB="56356"/>
                </a:tc>
                <a:extLst>
                  <a:ext uri="{0D108BD9-81ED-4DB2-BD59-A6C34878D82A}">
                    <a16:rowId xmlns:a16="http://schemas.microsoft.com/office/drawing/2014/main" val="3559597629"/>
                  </a:ext>
                </a:extLst>
              </a:tr>
              <a:tr h="479908">
                <a:tc>
                  <a:txBody>
                    <a:bodyPr/>
                    <a:lstStyle/>
                    <a:p>
                      <a:r>
                        <a:rPr lang="en-US" sz="2200"/>
                        <a:t>Time dimensions</a:t>
                      </a:r>
                    </a:p>
                  </a:txBody>
                  <a:tcPr marL="104838" marR="104838" marT="56356" marB="56356"/>
                </a:tc>
                <a:tc>
                  <a:txBody>
                    <a:bodyPr/>
                    <a:lstStyle/>
                    <a:p>
                      <a:r>
                        <a:rPr lang="en-US" sz="2200"/>
                        <a:t>Slower</a:t>
                      </a:r>
                    </a:p>
                  </a:txBody>
                  <a:tcPr marL="104838" marR="104838" marT="56356" marB="56356"/>
                </a:tc>
                <a:tc>
                  <a:txBody>
                    <a:bodyPr/>
                    <a:lstStyle/>
                    <a:p>
                      <a:r>
                        <a:rPr lang="en-US" sz="2200"/>
                        <a:t>Rapid and slower</a:t>
                      </a:r>
                    </a:p>
                  </a:txBody>
                  <a:tcPr marL="104838" marR="104838" marT="56356" marB="56356"/>
                </a:tc>
                <a:extLst>
                  <a:ext uri="{0D108BD9-81ED-4DB2-BD59-A6C34878D82A}">
                    <a16:rowId xmlns:a16="http://schemas.microsoft.com/office/drawing/2014/main" val="2264348341"/>
                  </a:ext>
                </a:extLst>
              </a:tr>
            </a:tbl>
          </a:graphicData>
        </a:graphic>
      </p:graphicFrame>
    </p:spTree>
    <p:extLst>
      <p:ext uri="{BB962C8B-B14F-4D97-AF65-F5344CB8AC3E}">
        <p14:creationId xmlns:p14="http://schemas.microsoft.com/office/powerpoint/2010/main" val="1997499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BA9FF-1642-E349-AEE4-0B17B50E420A}"/>
              </a:ext>
            </a:extLst>
          </p:cNvPr>
          <p:cNvSpPr>
            <a:spLocks noGrp="1"/>
          </p:cNvSpPr>
          <p:nvPr>
            <p:ph type="title"/>
          </p:nvPr>
        </p:nvSpPr>
        <p:spPr>
          <a:xfrm>
            <a:off x="841248" y="685800"/>
            <a:ext cx="10506456" cy="1157005"/>
          </a:xfrm>
        </p:spPr>
        <p:txBody>
          <a:bodyPr anchor="b">
            <a:normAutofit/>
          </a:bodyPr>
          <a:lstStyle/>
          <a:p>
            <a:r>
              <a:rPr lang="en-US" sz="4100" b="1"/>
              <a:t>Qual Vs Quan: Data collection methods</a:t>
            </a:r>
            <a:endParaRPr lang="en-US" sz="4100"/>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239ED3D2-1275-1248-A185-4FE7A2DBB692}"/>
              </a:ext>
            </a:extLst>
          </p:cNvPr>
          <p:cNvGraphicFramePr>
            <a:graphicFrameLocks noGrp="1"/>
          </p:cNvGraphicFramePr>
          <p:nvPr>
            <p:ph idx="1"/>
            <p:extLst>
              <p:ext uri="{D42A27DB-BD31-4B8C-83A1-F6EECF244321}">
                <p14:modId xmlns:p14="http://schemas.microsoft.com/office/powerpoint/2010/main" val="4089471763"/>
              </p:ext>
            </p:extLst>
          </p:nvPr>
        </p:nvGraphicFramePr>
        <p:xfrm>
          <a:off x="1777100" y="2295252"/>
          <a:ext cx="8628656" cy="3876950"/>
        </p:xfrm>
        <a:graphic>
          <a:graphicData uri="http://schemas.openxmlformats.org/drawingml/2006/table">
            <a:tbl>
              <a:tblPr firstRow="1" bandRow="1">
                <a:tableStyleId>{5C22544A-7EE6-4342-B048-85BDC9FD1C3A}</a:tableStyleId>
              </a:tblPr>
              <a:tblGrid>
                <a:gridCol w="1648430">
                  <a:extLst>
                    <a:ext uri="{9D8B030D-6E8A-4147-A177-3AD203B41FA5}">
                      <a16:colId xmlns:a16="http://schemas.microsoft.com/office/drawing/2014/main" val="262434007"/>
                    </a:ext>
                  </a:extLst>
                </a:gridCol>
                <a:gridCol w="3533471">
                  <a:extLst>
                    <a:ext uri="{9D8B030D-6E8A-4147-A177-3AD203B41FA5}">
                      <a16:colId xmlns:a16="http://schemas.microsoft.com/office/drawing/2014/main" val="3985056081"/>
                    </a:ext>
                  </a:extLst>
                </a:gridCol>
                <a:gridCol w="3446755">
                  <a:extLst>
                    <a:ext uri="{9D8B030D-6E8A-4147-A177-3AD203B41FA5}">
                      <a16:colId xmlns:a16="http://schemas.microsoft.com/office/drawing/2014/main" val="1871813605"/>
                    </a:ext>
                  </a:extLst>
                </a:gridCol>
              </a:tblGrid>
              <a:tr h="523270">
                <a:tc>
                  <a:txBody>
                    <a:bodyPr/>
                    <a:lstStyle/>
                    <a:p>
                      <a:endParaRPr lang="en-US" sz="2300"/>
                    </a:p>
                  </a:txBody>
                  <a:tcPr marL="118925" marR="118925" marT="59462" marB="5946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300"/>
                        <a:t>Qualitative</a:t>
                      </a:r>
                    </a:p>
                  </a:txBody>
                  <a:tcPr marL="118925" marR="118925" marT="59462" marB="59462"/>
                </a:tc>
                <a:tc>
                  <a:txBody>
                    <a:bodyPr/>
                    <a:lstStyle/>
                    <a:p>
                      <a:r>
                        <a:rPr lang="en-US" sz="2300"/>
                        <a:t>Quantitative</a:t>
                      </a:r>
                    </a:p>
                  </a:txBody>
                  <a:tcPr marL="118925" marR="118925" marT="59462" marB="59462"/>
                </a:tc>
                <a:extLst>
                  <a:ext uri="{0D108BD9-81ED-4DB2-BD59-A6C34878D82A}">
                    <a16:rowId xmlns:a16="http://schemas.microsoft.com/office/drawing/2014/main" val="2859859429"/>
                  </a:ext>
                </a:extLst>
              </a:tr>
              <a:tr h="1236818">
                <a:tc>
                  <a:txBody>
                    <a:bodyPr/>
                    <a:lstStyle/>
                    <a:p>
                      <a:r>
                        <a:rPr lang="en-US" sz="2300"/>
                        <a:t>Sampling</a:t>
                      </a:r>
                    </a:p>
                  </a:txBody>
                  <a:tcPr marL="118925" marR="118925" marT="59462" marB="59462"/>
                </a:tc>
                <a:tc>
                  <a:txBody>
                    <a:bodyPr/>
                    <a:lstStyle/>
                    <a:p>
                      <a:r>
                        <a:rPr lang="en-GB" sz="2300">
                          <a:solidFill>
                            <a:schemeClr val="tx1"/>
                          </a:solidFill>
                          <a:effectLst/>
                          <a:latin typeface="BookAntiqua"/>
                        </a:rPr>
                        <a:t>Random sampling </a:t>
                      </a:r>
                      <a:endParaRPr lang="en-GB" sz="2300">
                        <a:solidFill>
                          <a:schemeClr val="tx1"/>
                        </a:solidFill>
                      </a:endParaRPr>
                    </a:p>
                  </a:txBody>
                  <a:tcPr marL="118925" marR="118925" marT="59462" marB="59462"/>
                </a:tc>
                <a:tc>
                  <a:txBody>
                    <a:bodyPr/>
                    <a:lstStyle/>
                    <a:p>
                      <a:r>
                        <a:rPr lang="en-GB" sz="2300">
                          <a:solidFill>
                            <a:schemeClr val="tx1"/>
                          </a:solidFill>
                          <a:effectLst/>
                          <a:latin typeface="BookAntiqua"/>
                        </a:rPr>
                        <a:t>Open ended and less structured protocols (Flexible) </a:t>
                      </a:r>
                      <a:endParaRPr lang="en-GB" sz="2300">
                        <a:solidFill>
                          <a:schemeClr val="tx1"/>
                        </a:solidFill>
                      </a:endParaRPr>
                    </a:p>
                  </a:txBody>
                  <a:tcPr marL="118925" marR="118925" marT="59462" marB="59462"/>
                </a:tc>
                <a:extLst>
                  <a:ext uri="{0D108BD9-81ED-4DB2-BD59-A6C34878D82A}">
                    <a16:rowId xmlns:a16="http://schemas.microsoft.com/office/drawing/2014/main" val="3274792062"/>
                  </a:ext>
                </a:extLst>
              </a:tr>
              <a:tr h="880044">
                <a:tc>
                  <a:txBody>
                    <a:bodyPr/>
                    <a:lstStyle/>
                    <a:p>
                      <a:r>
                        <a:rPr lang="en-US" sz="2300"/>
                        <a:t>Tools</a:t>
                      </a:r>
                    </a:p>
                  </a:txBody>
                  <a:tcPr marL="118925" marR="118925" marT="59462" marB="59462"/>
                </a:tc>
                <a:tc>
                  <a:txBody>
                    <a:bodyPr/>
                    <a:lstStyle/>
                    <a:p>
                      <a:r>
                        <a:rPr lang="en-GB" sz="2300">
                          <a:solidFill>
                            <a:schemeClr val="tx1"/>
                          </a:solidFill>
                          <a:effectLst/>
                          <a:latin typeface="BookAntiqua"/>
                        </a:rPr>
                        <a:t>Structured data collection instruments </a:t>
                      </a:r>
                      <a:endParaRPr lang="en-GB" sz="2300">
                        <a:solidFill>
                          <a:schemeClr val="tx1"/>
                        </a:solidFill>
                      </a:endParaRPr>
                    </a:p>
                  </a:txBody>
                  <a:tcPr marL="118925" marR="118925" marT="59462" marB="59462"/>
                </a:tc>
                <a:tc>
                  <a:txBody>
                    <a:bodyPr/>
                    <a:lstStyle/>
                    <a:p>
                      <a:r>
                        <a:rPr lang="en-GB" sz="2300">
                          <a:solidFill>
                            <a:schemeClr val="tx1"/>
                          </a:solidFill>
                          <a:effectLst/>
                          <a:latin typeface="BookAntiqua"/>
                        </a:rPr>
                        <a:t>Depend on interactive interviews </a:t>
                      </a:r>
                      <a:endParaRPr lang="en-GB" sz="2300">
                        <a:solidFill>
                          <a:schemeClr val="tx1"/>
                        </a:solidFill>
                      </a:endParaRPr>
                    </a:p>
                  </a:txBody>
                  <a:tcPr marL="118925" marR="118925" marT="59462" marB="59462"/>
                </a:tc>
                <a:extLst>
                  <a:ext uri="{0D108BD9-81ED-4DB2-BD59-A6C34878D82A}">
                    <a16:rowId xmlns:a16="http://schemas.microsoft.com/office/drawing/2014/main" val="3064889020"/>
                  </a:ext>
                </a:extLst>
              </a:tr>
              <a:tr h="1236818">
                <a:tc>
                  <a:txBody>
                    <a:bodyPr/>
                    <a:lstStyle/>
                    <a:p>
                      <a:r>
                        <a:rPr lang="en-US" sz="2300"/>
                        <a:t>Results</a:t>
                      </a:r>
                    </a:p>
                  </a:txBody>
                  <a:tcPr marL="118925" marR="118925" marT="59462" marB="59462"/>
                </a:tc>
                <a:tc>
                  <a:txBody>
                    <a:bodyPr/>
                    <a:lstStyle/>
                    <a:p>
                      <a:r>
                        <a:rPr lang="en-GB" sz="2300">
                          <a:solidFill>
                            <a:schemeClr val="tx1"/>
                          </a:solidFill>
                          <a:effectLst/>
                          <a:latin typeface="BookAntiqua"/>
                        </a:rPr>
                        <a:t>Produce results that generalize, compare and summarize </a:t>
                      </a:r>
                      <a:endParaRPr lang="en-GB" sz="2300">
                        <a:solidFill>
                          <a:schemeClr val="tx1"/>
                        </a:solidFill>
                      </a:endParaRPr>
                    </a:p>
                  </a:txBody>
                  <a:tcPr marL="118925" marR="118925" marT="59462" marB="59462"/>
                </a:tc>
                <a:tc>
                  <a:txBody>
                    <a:bodyPr/>
                    <a:lstStyle/>
                    <a:p>
                      <a:r>
                        <a:rPr lang="en-GB" sz="2300" dirty="0">
                          <a:solidFill>
                            <a:schemeClr val="tx1"/>
                          </a:solidFill>
                          <a:effectLst/>
                          <a:latin typeface="BookAntiqua"/>
                        </a:rPr>
                        <a:t>Produce results that give meaning, experience and views </a:t>
                      </a:r>
                      <a:endParaRPr lang="en-GB" sz="2300" dirty="0">
                        <a:solidFill>
                          <a:schemeClr val="tx1"/>
                        </a:solidFill>
                      </a:endParaRPr>
                    </a:p>
                  </a:txBody>
                  <a:tcPr marL="118925" marR="118925" marT="59462" marB="59462"/>
                </a:tc>
                <a:extLst>
                  <a:ext uri="{0D108BD9-81ED-4DB2-BD59-A6C34878D82A}">
                    <a16:rowId xmlns:a16="http://schemas.microsoft.com/office/drawing/2014/main" val="1688167958"/>
                  </a:ext>
                </a:extLst>
              </a:tr>
            </a:tbl>
          </a:graphicData>
        </a:graphic>
      </p:graphicFrame>
    </p:spTree>
    <p:extLst>
      <p:ext uri="{BB962C8B-B14F-4D97-AF65-F5344CB8AC3E}">
        <p14:creationId xmlns:p14="http://schemas.microsoft.com/office/powerpoint/2010/main" val="2683077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3AD2A-3E52-6C49-9D5C-5A7FED3C5312}"/>
              </a:ext>
            </a:extLst>
          </p:cNvPr>
          <p:cNvSpPr>
            <a:spLocks noGrp="1"/>
          </p:cNvSpPr>
          <p:nvPr>
            <p:ph type="title"/>
          </p:nvPr>
        </p:nvSpPr>
        <p:spPr>
          <a:xfrm>
            <a:off x="841248" y="503132"/>
            <a:ext cx="10509504" cy="1974892"/>
          </a:xfrm>
        </p:spPr>
        <p:txBody>
          <a:bodyPr anchor="b">
            <a:normAutofit/>
          </a:bodyPr>
          <a:lstStyle/>
          <a:p>
            <a:r>
              <a:rPr lang="en-GB" sz="4600" b="1"/>
              <a:t>Quantitative/Qualitative methods or Quantitative/Qualitative data?</a:t>
            </a:r>
            <a:endParaRPr lang="en-US" sz="4600"/>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9D3ED9-4250-8F46-B8D3-E266FA47EC92}"/>
              </a:ext>
            </a:extLst>
          </p:cNvPr>
          <p:cNvSpPr>
            <a:spLocks noGrp="1"/>
          </p:cNvSpPr>
          <p:nvPr>
            <p:ph idx="1"/>
          </p:nvPr>
        </p:nvSpPr>
        <p:spPr>
          <a:xfrm>
            <a:off x="841248" y="3328416"/>
            <a:ext cx="10509504" cy="2715768"/>
          </a:xfrm>
        </p:spPr>
        <p:txBody>
          <a:bodyPr>
            <a:normAutofit/>
          </a:bodyPr>
          <a:lstStyle/>
          <a:p>
            <a:r>
              <a:rPr lang="en-GB" sz="2000"/>
              <a:t>In some ways we don’t really like to use the term ‘</a:t>
            </a:r>
            <a:r>
              <a:rPr lang="en-GB" sz="2000">
                <a:hlinkClick r:id="rId2" tooltip="Click for more information"/>
              </a:rPr>
              <a:t>quantitative</a:t>
            </a:r>
            <a:r>
              <a:rPr lang="en-GB" sz="2000"/>
              <a:t> methods’ as it somehow suggests that they are totally divorced from ‘</a:t>
            </a:r>
            <a:r>
              <a:rPr lang="en-GB" sz="2000">
                <a:hlinkClick r:id="rId3" tooltip="Click for more information"/>
              </a:rPr>
              <a:t>qualitative</a:t>
            </a:r>
            <a:r>
              <a:rPr lang="en-GB" sz="2000"/>
              <a:t> methods’. It is important to avoid confusing methods with data. </a:t>
            </a:r>
          </a:p>
          <a:p>
            <a:r>
              <a:rPr lang="en-GB" sz="2000"/>
              <a:t>It is more accurate to use the terms ‘quantitative’ and ‘qualitative’ to describe data rather than methods, since any method can generate both quantitative and qualitative data.</a:t>
            </a:r>
            <a:endParaRPr lang="en-US" sz="2000"/>
          </a:p>
        </p:txBody>
      </p:sp>
    </p:spTree>
    <p:extLst>
      <p:ext uri="{BB962C8B-B14F-4D97-AF65-F5344CB8AC3E}">
        <p14:creationId xmlns:p14="http://schemas.microsoft.com/office/powerpoint/2010/main" val="3388579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A6183-542E-824A-B82F-9AA9B8E9FA90}"/>
              </a:ext>
            </a:extLst>
          </p:cNvPr>
          <p:cNvSpPr>
            <a:spLocks noGrp="1"/>
          </p:cNvSpPr>
          <p:nvPr>
            <p:ph type="title"/>
          </p:nvPr>
        </p:nvSpPr>
        <p:spPr>
          <a:xfrm>
            <a:off x="841248" y="426720"/>
            <a:ext cx="10506456" cy="1919141"/>
          </a:xfrm>
        </p:spPr>
        <p:txBody>
          <a:bodyPr anchor="b">
            <a:normAutofit/>
          </a:bodyPr>
          <a:lstStyle/>
          <a:p>
            <a:r>
              <a:rPr lang="en-GB" sz="4700" b="1"/>
              <a:t>Quantitative/Qualitative methods or Quantitative/Qualitative data?</a:t>
            </a:r>
            <a:endParaRPr lang="en-US" sz="4700"/>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593E55-03FD-7C4F-AC25-7E2F01401A32}"/>
              </a:ext>
            </a:extLst>
          </p:cNvPr>
          <p:cNvSpPr>
            <a:spLocks noGrp="1"/>
          </p:cNvSpPr>
          <p:nvPr>
            <p:ph idx="1"/>
          </p:nvPr>
        </p:nvSpPr>
        <p:spPr>
          <a:xfrm>
            <a:off x="841248" y="3337269"/>
            <a:ext cx="10509504" cy="2905686"/>
          </a:xfrm>
        </p:spPr>
        <p:txBody>
          <a:bodyPr>
            <a:normAutofit/>
          </a:bodyPr>
          <a:lstStyle/>
          <a:p>
            <a:r>
              <a:rPr lang="en-GB" sz="2000"/>
              <a:t>You may be conducting face-to-face interviews with young people in their own homes but choose a highly structured format using closed questions to generate </a:t>
            </a:r>
            <a:r>
              <a:rPr lang="en-GB" sz="2000">
                <a:hlinkClick r:id="rId2" tooltip="Click for more information"/>
              </a:rPr>
              <a:t>quantitative data</a:t>
            </a:r>
            <a:r>
              <a:rPr lang="en-GB" sz="2000"/>
              <a:t> because you are striving for comparable data across a very large sample (say 15,000 students). </a:t>
            </a:r>
          </a:p>
          <a:p>
            <a:r>
              <a:rPr lang="en-GB" sz="2000"/>
              <a:t>Alternatively you may be interested in a deep contextualised account from half a dozen key individuals, in which case quantitative data would be unlikely to provide the necessary depth and context. Selecting the data needed to answer your research questions is the important thing, not selecting any specific method.</a:t>
            </a:r>
            <a:endParaRPr lang="en-US" sz="2000"/>
          </a:p>
        </p:txBody>
      </p:sp>
    </p:spTree>
    <p:extLst>
      <p:ext uri="{BB962C8B-B14F-4D97-AF65-F5344CB8AC3E}">
        <p14:creationId xmlns:p14="http://schemas.microsoft.com/office/powerpoint/2010/main" val="33189543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641A1-E015-5A4E-9F8A-BF205B91004E}"/>
              </a:ext>
            </a:extLst>
          </p:cNvPr>
          <p:cNvSpPr>
            <a:spLocks noGrp="1"/>
          </p:cNvSpPr>
          <p:nvPr>
            <p:ph type="title"/>
          </p:nvPr>
        </p:nvSpPr>
        <p:spPr>
          <a:xfrm>
            <a:off x="841248" y="251312"/>
            <a:ext cx="10506456" cy="1010264"/>
          </a:xfrm>
        </p:spPr>
        <p:txBody>
          <a:bodyPr anchor="ctr">
            <a:normAutofit fontScale="90000"/>
          </a:bodyPr>
          <a:lstStyle/>
          <a:p>
            <a:r>
              <a:rPr lang="en-GB" b="1" dirty="0"/>
              <a:t>Quantitative/Qualitative methods or Quantitative/Qualitative data?</a:t>
            </a:r>
            <a:endParaRPr lang="en-US" dirty="0"/>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CBAAA91B-8166-414D-9B1B-A3749C7B50DF}"/>
              </a:ext>
            </a:extLst>
          </p:cNvPr>
          <p:cNvGraphicFramePr>
            <a:graphicFrameLocks noGrp="1"/>
          </p:cNvGraphicFramePr>
          <p:nvPr>
            <p:ph idx="1"/>
            <p:extLst>
              <p:ext uri="{D42A27DB-BD31-4B8C-83A1-F6EECF244321}">
                <p14:modId xmlns:p14="http://schemas.microsoft.com/office/powerpoint/2010/main" val="1970244013"/>
              </p:ext>
            </p:extLst>
          </p:nvPr>
        </p:nvGraphicFramePr>
        <p:xfrm>
          <a:off x="1788993" y="1650222"/>
          <a:ext cx="8604871" cy="4584948"/>
        </p:xfrm>
        <a:graphic>
          <a:graphicData uri="http://schemas.openxmlformats.org/drawingml/2006/table">
            <a:tbl>
              <a:tblPr/>
              <a:tblGrid>
                <a:gridCol w="2937997">
                  <a:extLst>
                    <a:ext uri="{9D8B030D-6E8A-4147-A177-3AD203B41FA5}">
                      <a16:colId xmlns:a16="http://schemas.microsoft.com/office/drawing/2014/main" val="1427308388"/>
                    </a:ext>
                  </a:extLst>
                </a:gridCol>
                <a:gridCol w="2771151">
                  <a:extLst>
                    <a:ext uri="{9D8B030D-6E8A-4147-A177-3AD203B41FA5}">
                      <a16:colId xmlns:a16="http://schemas.microsoft.com/office/drawing/2014/main" val="1550943114"/>
                    </a:ext>
                  </a:extLst>
                </a:gridCol>
                <a:gridCol w="2895723">
                  <a:extLst>
                    <a:ext uri="{9D8B030D-6E8A-4147-A177-3AD203B41FA5}">
                      <a16:colId xmlns:a16="http://schemas.microsoft.com/office/drawing/2014/main" val="3322383832"/>
                    </a:ext>
                  </a:extLst>
                </a:gridCol>
              </a:tblGrid>
              <a:tr h="440363">
                <a:tc>
                  <a:txBody>
                    <a:bodyPr/>
                    <a:lstStyle/>
                    <a:p>
                      <a:r>
                        <a:rPr lang="en-GB" sz="2500" b="1">
                          <a:effectLst/>
                        </a:rPr>
                        <a:t>Quantitative data</a:t>
                      </a:r>
                      <a:endParaRPr lang="en-GB" sz="2500">
                        <a:effectLst/>
                      </a:endParaRP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b="1">
                          <a:effectLst/>
                        </a:rPr>
                        <a:t>Method</a:t>
                      </a:r>
                      <a:endParaRPr lang="en-GB" sz="2500">
                        <a:effectLst/>
                      </a:endParaRP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b="1">
                          <a:effectLst/>
                        </a:rPr>
                        <a:t>Qualitative data</a:t>
                      </a:r>
                      <a:endParaRPr lang="en-GB" sz="2500">
                        <a:effectLst/>
                      </a:endParaRP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8815204"/>
                  </a:ext>
                </a:extLst>
              </a:tr>
              <a:tr h="828917">
                <a:tc>
                  <a:txBody>
                    <a:bodyPr/>
                    <a:lstStyle/>
                    <a:p>
                      <a:r>
                        <a:rPr lang="en-GB" sz="2500">
                          <a:effectLst/>
                        </a:rPr>
                        <a:t>Highly structured questions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Interviews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Loose script or guide</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13692974"/>
                  </a:ext>
                </a:extLst>
              </a:tr>
              <a:tr h="828917">
                <a:tc>
                  <a:txBody>
                    <a:bodyPr/>
                    <a:lstStyle/>
                    <a:p>
                      <a:r>
                        <a:rPr lang="en-GB" sz="2500">
                          <a:effectLst/>
                        </a:rPr>
                        <a:t>Closed questions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Questionnaire</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Open-ended questions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88100397"/>
                  </a:ext>
                </a:extLst>
              </a:tr>
              <a:tr h="828917">
                <a:tc>
                  <a:txBody>
                    <a:bodyPr/>
                    <a:lstStyle/>
                    <a:p>
                      <a:r>
                        <a:rPr lang="en-GB" sz="2500">
                          <a:effectLst/>
                        </a:rPr>
                        <a:t>Detailed coding schemes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Observation</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Participant observation</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5124661"/>
                  </a:ext>
                </a:extLst>
              </a:tr>
              <a:tr h="828917">
                <a:tc>
                  <a:txBody>
                    <a:bodyPr/>
                    <a:lstStyle/>
                    <a:p>
                      <a:r>
                        <a:rPr lang="en-GB" sz="2500">
                          <a:effectLst/>
                        </a:rPr>
                        <a:t>Content analysis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Documents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Impressions &amp; inferences</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57345164"/>
                  </a:ext>
                </a:extLst>
              </a:tr>
              <a:tr h="828917">
                <a:tc>
                  <a:txBody>
                    <a:bodyPr/>
                    <a:lstStyle/>
                    <a:p>
                      <a:r>
                        <a:rPr lang="en-GB" sz="2500">
                          <a:effectLst/>
                        </a:rPr>
                        <a:t>Standardised test score</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Assessment</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500">
                          <a:effectLst/>
                        </a:rPr>
                        <a:t>Formative judgement</a:t>
                      </a:r>
                    </a:p>
                  </a:txBody>
                  <a:tcPr marL="97139" marR="9713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13100530"/>
                  </a:ext>
                </a:extLst>
              </a:tr>
            </a:tbl>
          </a:graphicData>
        </a:graphic>
      </p:graphicFrame>
    </p:spTree>
    <p:extLst>
      <p:ext uri="{BB962C8B-B14F-4D97-AF65-F5344CB8AC3E}">
        <p14:creationId xmlns:p14="http://schemas.microsoft.com/office/powerpoint/2010/main" val="7951331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DD51-CC19-AF44-BEB7-0892B1DDEEC9}"/>
              </a:ext>
            </a:extLst>
          </p:cNvPr>
          <p:cNvSpPr>
            <a:spLocks noGrp="1"/>
          </p:cNvSpPr>
          <p:nvPr>
            <p:ph type="title"/>
          </p:nvPr>
        </p:nvSpPr>
        <p:spPr/>
        <p:txBody>
          <a:bodyPr/>
          <a:lstStyle/>
          <a:p>
            <a:r>
              <a:rPr lang="en-US" dirty="0"/>
              <a:t>Operational detail</a:t>
            </a:r>
          </a:p>
        </p:txBody>
      </p:sp>
      <p:sp>
        <p:nvSpPr>
          <p:cNvPr id="3" name="Content Placeholder 2">
            <a:extLst>
              <a:ext uri="{FF2B5EF4-FFF2-40B4-BE49-F238E27FC236}">
                <a16:creationId xmlns:a16="http://schemas.microsoft.com/office/drawing/2014/main" id="{4BDD2975-4A76-FF4A-BE18-C8B8102F6DD8}"/>
              </a:ext>
            </a:extLst>
          </p:cNvPr>
          <p:cNvSpPr>
            <a:spLocks noGrp="1"/>
          </p:cNvSpPr>
          <p:nvPr>
            <p:ph idx="1"/>
          </p:nvPr>
        </p:nvSpPr>
        <p:spPr/>
        <p:txBody>
          <a:bodyPr>
            <a:normAutofit fontScale="62500" lnSpcReduction="20000"/>
          </a:bodyPr>
          <a:lstStyle/>
          <a:p>
            <a:r>
              <a:rPr lang="en-GB" dirty="0"/>
              <a:t>The hallmark of </a:t>
            </a:r>
            <a:r>
              <a:rPr lang="en-GB" dirty="0">
                <a:hlinkClick r:id="rId2" tooltip="Click for more information"/>
              </a:rPr>
              <a:t>quantitative</a:t>
            </a:r>
            <a:r>
              <a:rPr lang="en-GB" dirty="0"/>
              <a:t> research is measurement - we want to measure our key concepts and express them in numerical form. Some data we gather as researchers in education are directly observable (biological characteristics, the number of students in a class etc.), but most concepts are unobservable or ‘</a:t>
            </a:r>
            <a:r>
              <a:rPr lang="en-GB" dirty="0">
                <a:hlinkClick r:id="rId3" tooltip="Click for more information"/>
              </a:rPr>
              <a:t>latent variables</a:t>
            </a:r>
            <a:r>
              <a:rPr lang="en-GB" dirty="0"/>
              <a:t>’. For any internal mental state (anxiety, motivation, satisfaction) or inferred characteristic (e.g. educational achievement, socio-economic class, school ethos, effective teachers etc) we have to operationalise the concept, which means we need to create observable measures of the latent construct. </a:t>
            </a:r>
          </a:p>
          <a:p>
            <a:r>
              <a:rPr lang="en-GB" dirty="0"/>
              <a:t>Hence the use of attitude scales, checklists, personality inventories, standardised tests and examination results and so on. Establishing the </a:t>
            </a:r>
            <a:r>
              <a:rPr lang="en-GB" dirty="0">
                <a:hlinkClick r:id="rId4" tooltip="Click for more information"/>
              </a:rPr>
              <a:t>reliability</a:t>
            </a:r>
            <a:r>
              <a:rPr lang="en-GB" dirty="0"/>
              <a:t> and </a:t>
            </a:r>
            <a:r>
              <a:rPr lang="en-GB" dirty="0">
                <a:hlinkClick r:id="rId5" tooltip="Click for more information"/>
              </a:rPr>
              <a:t>validity</a:t>
            </a:r>
            <a:r>
              <a:rPr lang="en-GB" dirty="0"/>
              <a:t> of your measures is central but beyond the scope of this module. </a:t>
            </a:r>
          </a:p>
          <a:p>
            <a:r>
              <a:rPr lang="en-GB" i="1" dirty="0"/>
              <a:t>See </a:t>
            </a:r>
            <a:r>
              <a:rPr lang="en-GB" i="1" dirty="0" err="1"/>
              <a:t>Muijs</a:t>
            </a:r>
            <a:r>
              <a:rPr lang="en-GB" i="1" dirty="0"/>
              <a:t> (2004)</a:t>
            </a:r>
            <a:r>
              <a:rPr lang="en-GB" dirty="0"/>
              <a:t> for a simple introduction and any general methods text (e.g. </a:t>
            </a:r>
            <a:r>
              <a:rPr lang="en-GB" i="1" dirty="0"/>
              <a:t>Cohen et. al., 2007, Newby, 2009</a:t>
            </a:r>
            <a:r>
              <a:rPr lang="en-GB" dirty="0"/>
              <a:t>) for further detail.</a:t>
            </a:r>
            <a:endParaRPr lang="en-US" dirty="0"/>
          </a:p>
        </p:txBody>
      </p:sp>
    </p:spTree>
    <p:extLst>
      <p:ext uri="{BB962C8B-B14F-4D97-AF65-F5344CB8AC3E}">
        <p14:creationId xmlns:p14="http://schemas.microsoft.com/office/powerpoint/2010/main" val="17748489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B4DFD0-F0DE-3748-AD12-29A169962E5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Measurements</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2D8C0795-7FC5-604A-9B0B-9D2961815E1C}"/>
              </a:ext>
            </a:extLst>
          </p:cNvPr>
          <p:cNvPicPr>
            <a:picLocks noGrp="1" noChangeAspect="1"/>
          </p:cNvPicPr>
          <p:nvPr>
            <p:ph idx="1"/>
          </p:nvPr>
        </p:nvPicPr>
        <p:blipFill>
          <a:blip r:embed="rId2"/>
          <a:stretch>
            <a:fillRect/>
          </a:stretch>
        </p:blipFill>
        <p:spPr>
          <a:xfrm>
            <a:off x="5414356" y="1086248"/>
            <a:ext cx="6408836" cy="4534251"/>
          </a:xfrm>
          <a:prstGeom prst="rect">
            <a:avLst/>
          </a:prstGeom>
        </p:spPr>
      </p:pic>
    </p:spTree>
    <p:extLst>
      <p:ext uri="{BB962C8B-B14F-4D97-AF65-F5344CB8AC3E}">
        <p14:creationId xmlns:p14="http://schemas.microsoft.com/office/powerpoint/2010/main" val="42389230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9F81F08-B3D2-4FCD-AA95-9A7D77BA25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66537C28-7D02-447F-9F0C-36DE2D1BF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518"/>
            <a:ext cx="128016" cy="53218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561EF98-4048-C44A-A295-B3D74D2282D6}"/>
              </a:ext>
            </a:extLst>
          </p:cNvPr>
          <p:cNvPicPr>
            <a:picLocks noChangeAspect="1"/>
          </p:cNvPicPr>
          <p:nvPr/>
        </p:nvPicPr>
        <p:blipFill rotWithShape="1">
          <a:blip r:embed="rId2"/>
          <a:srcRect t="18199" r="1" b="4538"/>
          <a:stretch/>
        </p:blipFill>
        <p:spPr>
          <a:xfrm>
            <a:off x="650945" y="537518"/>
            <a:ext cx="10927080" cy="5318896"/>
          </a:xfrm>
          <a:prstGeom prst="rect">
            <a:avLst/>
          </a:prstGeom>
        </p:spPr>
      </p:pic>
      <p:sp>
        <p:nvSpPr>
          <p:cNvPr id="13" name="Rectangle 12">
            <a:extLst>
              <a:ext uri="{FF2B5EF4-FFF2-40B4-BE49-F238E27FC236}">
                <a16:creationId xmlns:a16="http://schemas.microsoft.com/office/drawing/2014/main" id="{4EA3CC4C-B1A0-4F1A-9CF7-5A51A4EDE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6197504"/>
            <a:ext cx="109270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13488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4DFD0-F0DE-3748-AD12-29A169962E56}"/>
              </a:ext>
            </a:extLst>
          </p:cNvPr>
          <p:cNvSpPr>
            <a:spLocks noGrp="1"/>
          </p:cNvSpPr>
          <p:nvPr>
            <p:ph type="title"/>
          </p:nvPr>
        </p:nvSpPr>
        <p:spPr/>
        <p:txBody>
          <a:bodyPr/>
          <a:lstStyle/>
          <a:p>
            <a:r>
              <a:rPr lang="en-GB" b="1" dirty="0"/>
              <a:t>Nominal data</a:t>
            </a:r>
            <a:r>
              <a:rPr lang="en-GB" dirty="0"/>
              <a:t> </a:t>
            </a:r>
            <a:endParaRPr lang="en-US" dirty="0"/>
          </a:p>
        </p:txBody>
      </p:sp>
      <p:sp>
        <p:nvSpPr>
          <p:cNvPr id="3" name="Content Placeholder 2">
            <a:extLst>
              <a:ext uri="{FF2B5EF4-FFF2-40B4-BE49-F238E27FC236}">
                <a16:creationId xmlns:a16="http://schemas.microsoft.com/office/drawing/2014/main" id="{63F68D78-68E8-4840-A0D7-63D4464DED08}"/>
              </a:ext>
            </a:extLst>
          </p:cNvPr>
          <p:cNvSpPr>
            <a:spLocks noGrp="1"/>
          </p:cNvSpPr>
          <p:nvPr>
            <p:ph idx="1"/>
          </p:nvPr>
        </p:nvSpPr>
        <p:spPr/>
        <p:txBody>
          <a:bodyPr>
            <a:normAutofit fontScale="85000" lnSpcReduction="20000"/>
          </a:bodyPr>
          <a:lstStyle/>
          <a:p>
            <a:r>
              <a:rPr lang="en-GB" dirty="0"/>
              <a:t>A categorical form with cases being sorted into discrete groups. These groups are also mutually exclusive; each case has to be placed in one group only. Though numbers are attached to these categories for analysis the numbers themselves are just labels - they simply represent the name of the category. Ethnicity is a good example of a nominal variable. We may use numbers to identify different ethnic groups (e.g. 0= White British, 1= mixed heritage, 2=Indian, 3=Pakistani etc) but the numbers just represent or stand for group membership, ‘3’ does not mean Pakistani students are three times more of ethnicity than White British students!</a:t>
            </a:r>
            <a:endParaRPr lang="en-US" dirty="0"/>
          </a:p>
        </p:txBody>
      </p:sp>
    </p:spTree>
    <p:extLst>
      <p:ext uri="{BB962C8B-B14F-4D97-AF65-F5344CB8AC3E}">
        <p14:creationId xmlns:p14="http://schemas.microsoft.com/office/powerpoint/2010/main" val="11256831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210A48-0587-0E49-A869-78AB87AE3C39}"/>
              </a:ext>
            </a:extLst>
          </p:cNvPr>
          <p:cNvPicPr>
            <a:picLocks noChangeAspect="1"/>
          </p:cNvPicPr>
          <p:nvPr/>
        </p:nvPicPr>
        <p:blipFill>
          <a:blip r:embed="rId2"/>
          <a:stretch>
            <a:fillRect/>
          </a:stretch>
        </p:blipFill>
        <p:spPr>
          <a:xfrm>
            <a:off x="2998788" y="386975"/>
            <a:ext cx="5645150" cy="6084049"/>
          </a:xfrm>
          <a:prstGeom prst="rect">
            <a:avLst/>
          </a:prstGeom>
        </p:spPr>
      </p:pic>
    </p:spTree>
    <p:extLst>
      <p:ext uri="{BB962C8B-B14F-4D97-AF65-F5344CB8AC3E}">
        <p14:creationId xmlns:p14="http://schemas.microsoft.com/office/powerpoint/2010/main" val="4253846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F6E36-77E7-3C4D-B291-FE036D982B3E}"/>
              </a:ext>
            </a:extLst>
          </p:cNvPr>
          <p:cNvSpPr>
            <a:spLocks noGrp="1"/>
          </p:cNvSpPr>
          <p:nvPr>
            <p:ph type="title"/>
          </p:nvPr>
        </p:nvSpPr>
        <p:spPr/>
        <p:txBody>
          <a:bodyPr/>
          <a:lstStyle/>
          <a:p>
            <a:r>
              <a:rPr lang="en-GB" b="1" dirty="0"/>
              <a:t>Ordinal data</a:t>
            </a:r>
            <a:endParaRPr lang="en-US" dirty="0"/>
          </a:p>
        </p:txBody>
      </p:sp>
      <p:sp>
        <p:nvSpPr>
          <p:cNvPr id="3" name="Content Placeholder 2">
            <a:extLst>
              <a:ext uri="{FF2B5EF4-FFF2-40B4-BE49-F238E27FC236}">
                <a16:creationId xmlns:a16="http://schemas.microsoft.com/office/drawing/2014/main" id="{C4EFD4F1-2081-7440-8FBE-3982ED2E02C4}"/>
              </a:ext>
            </a:extLst>
          </p:cNvPr>
          <p:cNvSpPr>
            <a:spLocks noGrp="1"/>
          </p:cNvSpPr>
          <p:nvPr>
            <p:ph idx="1"/>
          </p:nvPr>
        </p:nvSpPr>
        <p:spPr/>
        <p:txBody>
          <a:bodyPr>
            <a:normAutofit fontScale="92500" lnSpcReduction="20000"/>
          </a:bodyPr>
          <a:lstStyle/>
          <a:p>
            <a:r>
              <a:rPr lang="en-GB" dirty="0"/>
              <a:t>A categorical form in which cases are sorted into discrete groups. However, unlike nominal data, these categories can be placed into a meaningful order. Social economic class is a good example of this. Different social economic groups are ranked based on how relatively affluent they are but we do not have a precise measure of how different each category is from one another. Though we can say people from the ‘higher managerial’ group are better off than those from the ‘routine occupations’ group we do not have a measure of the size of this gap. The differences between each category may vary.</a:t>
            </a:r>
            <a:endParaRPr lang="en-US" dirty="0"/>
          </a:p>
        </p:txBody>
      </p:sp>
    </p:spTree>
    <p:extLst>
      <p:ext uri="{BB962C8B-B14F-4D97-AF65-F5344CB8AC3E}">
        <p14:creationId xmlns:p14="http://schemas.microsoft.com/office/powerpoint/2010/main" val="3576117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DA65CA-10D1-B64E-A94C-6C338E6654F4}"/>
              </a:ext>
            </a:extLst>
          </p:cNvPr>
          <p:cNvPicPr>
            <a:picLocks noChangeAspect="1"/>
          </p:cNvPicPr>
          <p:nvPr/>
        </p:nvPicPr>
        <p:blipFill rotWithShape="1">
          <a:blip r:embed="rId2"/>
          <a:srcRect t="14074" r="1" b="27762"/>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Tree>
    <p:extLst>
      <p:ext uri="{BB962C8B-B14F-4D97-AF65-F5344CB8AC3E}">
        <p14:creationId xmlns:p14="http://schemas.microsoft.com/office/powerpoint/2010/main" val="31983351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DF93-2330-4F4C-B678-C85905A00722}"/>
              </a:ext>
            </a:extLst>
          </p:cNvPr>
          <p:cNvSpPr>
            <a:spLocks noGrp="1"/>
          </p:cNvSpPr>
          <p:nvPr>
            <p:ph type="title"/>
          </p:nvPr>
        </p:nvSpPr>
        <p:spPr/>
        <p:txBody>
          <a:bodyPr/>
          <a:lstStyle/>
          <a:p>
            <a:r>
              <a:rPr lang="en-GB" b="1" dirty="0"/>
              <a:t>Continuous data</a:t>
            </a:r>
            <a:r>
              <a:rPr lang="en-GB" dirty="0"/>
              <a:t> (scale) </a:t>
            </a:r>
            <a:endParaRPr lang="en-US" dirty="0"/>
          </a:p>
        </p:txBody>
      </p:sp>
      <p:sp>
        <p:nvSpPr>
          <p:cNvPr id="3" name="Content Placeholder 2">
            <a:extLst>
              <a:ext uri="{FF2B5EF4-FFF2-40B4-BE49-F238E27FC236}">
                <a16:creationId xmlns:a16="http://schemas.microsoft.com/office/drawing/2014/main" id="{9B33B406-EF33-6649-B6CD-9D0C8D5973AD}"/>
              </a:ext>
            </a:extLst>
          </p:cNvPr>
          <p:cNvSpPr>
            <a:spLocks noGrp="1"/>
          </p:cNvSpPr>
          <p:nvPr>
            <p:ph idx="1"/>
          </p:nvPr>
        </p:nvSpPr>
        <p:spPr/>
        <p:txBody>
          <a:bodyPr>
            <a:normAutofit fontScale="77500" lnSpcReduction="20000"/>
          </a:bodyPr>
          <a:lstStyle/>
          <a:p>
            <a:r>
              <a:rPr lang="en-GB" dirty="0"/>
              <a:t>A form where there is a wide range of possible values which can produce a relatively precise measure. All the points on the scale should be separated by the same value so we can ascertain exactly how different two cases are from one another. Height is a good example of this. Somebody who is 190cm tall is 10cm taller than somebody who is 180cm tall. It is the exact same difference as between someone who is 145cm tall and someone who is 155cm tall. This may sound obvious (actually that part is obvious!) but although collecting data which is continuous is desirable surprisingly few variables are quantified in such a powerful manner! Test score is a good example of a scale variable in education.</a:t>
            </a:r>
            <a:endParaRPr lang="en-US" dirty="0"/>
          </a:p>
        </p:txBody>
      </p:sp>
    </p:spTree>
    <p:extLst>
      <p:ext uri="{BB962C8B-B14F-4D97-AF65-F5344CB8AC3E}">
        <p14:creationId xmlns:p14="http://schemas.microsoft.com/office/powerpoint/2010/main" val="5422193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6" name="Rectangle 7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62" name="Rectangle 2">
            <a:extLst>
              <a:ext uri="{FF2B5EF4-FFF2-40B4-BE49-F238E27FC236}">
                <a16:creationId xmlns:a16="http://schemas.microsoft.com/office/drawing/2014/main" id="{93A0E435-8A38-DF43-A45B-25FA8C1AA895}"/>
              </a:ext>
            </a:extLst>
          </p:cNvPr>
          <p:cNvSpPr>
            <a:spLocks noGrp="1" noChangeArrowheads="1"/>
          </p:cNvSpPr>
          <p:nvPr>
            <p:ph type="title"/>
          </p:nvPr>
        </p:nvSpPr>
        <p:spPr>
          <a:xfrm>
            <a:off x="1115568" y="548640"/>
            <a:ext cx="10168128" cy="1179576"/>
          </a:xfrm>
        </p:spPr>
        <p:txBody>
          <a:bodyPr>
            <a:normAutofit/>
          </a:bodyPr>
          <a:lstStyle/>
          <a:p>
            <a:r>
              <a:rPr lang="en-GB" altLang="en-US" b="1"/>
              <a:t>Qualitative skills</a:t>
            </a:r>
            <a:endParaRPr lang="en-US" altLang="en-US" b="1"/>
          </a:p>
        </p:txBody>
      </p:sp>
      <p:sp>
        <p:nvSpPr>
          <p:cNvPr id="78" name="Rectangle 7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63" name="Rectangle 3">
            <a:extLst>
              <a:ext uri="{FF2B5EF4-FFF2-40B4-BE49-F238E27FC236}">
                <a16:creationId xmlns:a16="http://schemas.microsoft.com/office/drawing/2014/main" id="{59D03269-C034-BD4C-B39C-4429B6EC2AFB}"/>
              </a:ext>
            </a:extLst>
          </p:cNvPr>
          <p:cNvSpPr>
            <a:spLocks noGrp="1" noChangeArrowheads="1"/>
          </p:cNvSpPr>
          <p:nvPr>
            <p:ph type="body" idx="1"/>
          </p:nvPr>
        </p:nvSpPr>
        <p:spPr>
          <a:xfrm>
            <a:off x="1115568" y="2481943"/>
            <a:ext cx="10168128" cy="3695020"/>
          </a:xfrm>
        </p:spPr>
        <p:txBody>
          <a:bodyPr>
            <a:normAutofit/>
          </a:bodyPr>
          <a:lstStyle/>
          <a:p>
            <a:pPr>
              <a:lnSpc>
                <a:spcPct val="100000"/>
              </a:lnSpc>
            </a:pPr>
            <a:r>
              <a:rPr lang="en-GB" altLang="en-US" sz="2000"/>
              <a:t>There is a general under-estimation of the complex skills that high quality, qualitative research involves.</a:t>
            </a:r>
          </a:p>
          <a:p>
            <a:pPr>
              <a:lnSpc>
                <a:spcPct val="100000"/>
              </a:lnSpc>
            </a:pPr>
            <a:r>
              <a:rPr lang="en-GB" altLang="en-US" sz="2000"/>
              <a:t>There is a need to combat the assumption that it is an easy alternative for those who ‘can’t do stats’.</a:t>
            </a:r>
          </a:p>
          <a:p>
            <a:pPr>
              <a:lnSpc>
                <a:spcPct val="100000"/>
              </a:lnSpc>
              <a:buFontTx/>
              <a:buChar char="•"/>
            </a:pPr>
            <a:r>
              <a:rPr lang="en-GB" altLang="en-US" sz="2000"/>
              <a:t>A result of the misapprehension that qualitative research is easy, is a perception of qualitative research as lower and less significant than quantitative research. But complex skills required for qualitative research.</a:t>
            </a:r>
          </a:p>
          <a:p>
            <a:pPr>
              <a:lnSpc>
                <a:spcPct val="100000"/>
              </a:lnSpc>
              <a:buFontTx/>
              <a:buChar char="•"/>
            </a:pPr>
            <a:r>
              <a:rPr lang="en-GB" altLang="en-US" sz="2000"/>
              <a:t>This training need was identified in the accompanying study carried out by Cassell et al 2005 entitled ‘Benchmarking Good Practice in Qualitative Research’. See the website </a:t>
            </a:r>
            <a:r>
              <a:rPr lang="en-US" altLang="en-US" sz="2000"/>
              <a:t>http://www.shef.ac.uk/bgpinqmr/</a:t>
            </a:r>
          </a:p>
        </p:txBody>
      </p:sp>
    </p:spTree>
    <p:extLst>
      <p:ext uri="{BB962C8B-B14F-4D97-AF65-F5344CB8AC3E}">
        <p14:creationId xmlns:p14="http://schemas.microsoft.com/office/powerpoint/2010/main" val="40565677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FDAE67D6-2CD6-FA4D-9728-A5A6F8E0B394}"/>
              </a:ext>
            </a:extLst>
          </p:cNvPr>
          <p:cNvSpPr>
            <a:spLocks noGrp="1" noChangeArrowheads="1"/>
          </p:cNvSpPr>
          <p:nvPr>
            <p:ph type="title"/>
          </p:nvPr>
        </p:nvSpPr>
        <p:spPr>
          <a:xfrm>
            <a:off x="841248" y="503132"/>
            <a:ext cx="10509504" cy="1974892"/>
          </a:xfrm>
        </p:spPr>
        <p:txBody>
          <a:bodyPr anchor="b">
            <a:normAutofit/>
          </a:bodyPr>
          <a:lstStyle/>
          <a:p>
            <a:r>
              <a:rPr lang="en-GB" altLang="en-US" sz="5400" b="1" dirty="0"/>
              <a:t>Objectives</a:t>
            </a:r>
            <a:endParaRPr lang="en-US" altLang="en-US" sz="5400" b="1" dirty="0"/>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107" name="Rectangle 3">
            <a:extLst>
              <a:ext uri="{FF2B5EF4-FFF2-40B4-BE49-F238E27FC236}">
                <a16:creationId xmlns:a16="http://schemas.microsoft.com/office/drawing/2014/main" id="{20549251-8C18-954E-9DD4-A660D7F55DA8}"/>
              </a:ext>
            </a:extLst>
          </p:cNvPr>
          <p:cNvSpPr>
            <a:spLocks noGrp="1" noChangeArrowheads="1"/>
          </p:cNvSpPr>
          <p:nvPr>
            <p:ph type="body" idx="1"/>
          </p:nvPr>
        </p:nvSpPr>
        <p:spPr>
          <a:xfrm>
            <a:off x="841248" y="3328416"/>
            <a:ext cx="10509504" cy="2715768"/>
          </a:xfrm>
        </p:spPr>
        <p:txBody>
          <a:bodyPr>
            <a:normAutofit/>
          </a:bodyPr>
          <a:lstStyle/>
          <a:p>
            <a:pPr>
              <a:lnSpc>
                <a:spcPct val="100000"/>
              </a:lnSpc>
            </a:pPr>
            <a:r>
              <a:rPr lang="en-GB" altLang="en-US" sz="2000"/>
              <a:t>By the end of the session participants should be aware of both the complexity and importance of the following key skills needed for qualitative research:</a:t>
            </a:r>
          </a:p>
          <a:p>
            <a:pPr lvl="1">
              <a:lnSpc>
                <a:spcPct val="100000"/>
              </a:lnSpc>
            </a:pPr>
            <a:r>
              <a:rPr lang="en-GB" altLang="en-US" sz="2000"/>
              <a:t>Data collection skills</a:t>
            </a:r>
          </a:p>
          <a:p>
            <a:pPr lvl="1">
              <a:lnSpc>
                <a:spcPct val="100000"/>
              </a:lnSpc>
            </a:pPr>
            <a:r>
              <a:rPr lang="en-GB" altLang="en-US" sz="2000"/>
              <a:t>Data analysis skills</a:t>
            </a:r>
          </a:p>
          <a:p>
            <a:pPr lvl="1">
              <a:lnSpc>
                <a:spcPct val="100000"/>
              </a:lnSpc>
            </a:pPr>
            <a:r>
              <a:rPr lang="en-GB" altLang="en-US" sz="2000"/>
              <a:t>Writing skills</a:t>
            </a:r>
          </a:p>
          <a:p>
            <a:pPr lvl="1">
              <a:lnSpc>
                <a:spcPct val="100000"/>
              </a:lnSpc>
            </a:pPr>
            <a:r>
              <a:rPr lang="en-GB" altLang="en-US" sz="2000"/>
              <a:t>Ability to be reflexive</a:t>
            </a:r>
          </a:p>
          <a:p>
            <a:pPr lvl="1">
              <a:lnSpc>
                <a:spcPct val="100000"/>
              </a:lnSpc>
            </a:pPr>
            <a:r>
              <a:rPr lang="en-GB" altLang="en-US" sz="2000"/>
              <a:t>Ability to manoeuvre around philosophical debates.</a:t>
            </a:r>
          </a:p>
        </p:txBody>
      </p:sp>
    </p:spTree>
    <p:extLst>
      <p:ext uri="{BB962C8B-B14F-4D97-AF65-F5344CB8AC3E}">
        <p14:creationId xmlns:p14="http://schemas.microsoft.com/office/powerpoint/2010/main" val="27793247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67BB7E2-1CBD-7040-9674-C76B0A5EA062}"/>
              </a:ext>
            </a:extLst>
          </p:cNvPr>
          <p:cNvSpPr>
            <a:spLocks noGrp="1" noChangeArrowheads="1"/>
          </p:cNvSpPr>
          <p:nvPr>
            <p:ph type="title"/>
          </p:nvPr>
        </p:nvSpPr>
        <p:spPr/>
        <p:txBody>
          <a:bodyPr/>
          <a:lstStyle/>
          <a:p>
            <a:pPr algn="ctr"/>
            <a:r>
              <a:rPr lang="en-GB" altLang="en-US" b="1" dirty="0"/>
              <a:t>Outline</a:t>
            </a:r>
            <a:endParaRPr lang="en-US" altLang="en-US" b="1" dirty="0"/>
          </a:p>
        </p:txBody>
      </p:sp>
      <p:sp>
        <p:nvSpPr>
          <p:cNvPr id="48131" name="Rectangle 3">
            <a:extLst>
              <a:ext uri="{FF2B5EF4-FFF2-40B4-BE49-F238E27FC236}">
                <a16:creationId xmlns:a16="http://schemas.microsoft.com/office/drawing/2014/main" id="{97150A00-DE19-6145-A8BD-8BA803E00BD1}"/>
              </a:ext>
            </a:extLst>
          </p:cNvPr>
          <p:cNvSpPr>
            <a:spLocks noGrp="1" noChangeArrowheads="1"/>
          </p:cNvSpPr>
          <p:nvPr>
            <p:ph type="body" idx="1"/>
          </p:nvPr>
        </p:nvSpPr>
        <p:spPr/>
        <p:txBody>
          <a:bodyPr>
            <a:normAutofit fontScale="77500" lnSpcReduction="20000"/>
          </a:bodyPr>
          <a:lstStyle/>
          <a:p>
            <a:r>
              <a:rPr lang="en-GB" altLang="en-US" dirty="0"/>
              <a:t>Writing Skills - Data collection skills  - Data analysis skills - Critical reflexivity skills</a:t>
            </a:r>
          </a:p>
          <a:p>
            <a:r>
              <a:rPr lang="en-GB" altLang="en-US" dirty="0"/>
              <a:t>Qualitative researchers also need a thorough awareness of the philosophical assumptions underpinning their research. Although quantitative researchers should also have such a meticulous understanding, in practice their underlying philosophical assumptions are often seen as the default choice and are left unchallenged. It is therefore often only qualitative researchers that are pushed to defend their philosophical beliefs. The ability to manoeuvre around philosophical debates is therefore a skill which pervades the research process at every stage. Thus this skill will not be considered separately but will be investigated as part of the other skills.</a:t>
            </a:r>
            <a:endParaRPr lang="en-US" altLang="en-US" dirty="0"/>
          </a:p>
          <a:p>
            <a:endParaRPr lang="en-GB" altLang="en-US" dirty="0"/>
          </a:p>
          <a:p>
            <a:pPr>
              <a:buFont typeface="Wingdings" pitchFamily="2" charset="2"/>
              <a:buNone/>
            </a:pPr>
            <a:endParaRPr lang="en-US" altLang="en-US" dirty="0"/>
          </a:p>
        </p:txBody>
      </p:sp>
    </p:spTree>
    <p:extLst>
      <p:ext uri="{BB962C8B-B14F-4D97-AF65-F5344CB8AC3E}">
        <p14:creationId xmlns:p14="http://schemas.microsoft.com/office/powerpoint/2010/main" val="32243722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8034CF8B-A55F-024D-869A-93874FF346F9}"/>
              </a:ext>
            </a:extLst>
          </p:cNvPr>
          <p:cNvSpPr>
            <a:spLocks noGrp="1" noChangeArrowheads="1"/>
          </p:cNvSpPr>
          <p:nvPr>
            <p:ph type="title"/>
          </p:nvPr>
        </p:nvSpPr>
        <p:spPr>
          <a:xfrm>
            <a:off x="841248" y="503132"/>
            <a:ext cx="10509504" cy="1974892"/>
          </a:xfrm>
        </p:spPr>
        <p:txBody>
          <a:bodyPr anchor="b">
            <a:normAutofit/>
          </a:bodyPr>
          <a:lstStyle/>
          <a:p>
            <a:r>
              <a:rPr lang="en-GB" altLang="en-US" sz="5400" b="1"/>
              <a:t>Data collection skills</a:t>
            </a:r>
            <a:endParaRPr lang="en-US" altLang="en-US" sz="5400" b="1"/>
          </a:p>
        </p:txBody>
      </p:sp>
      <p:sp>
        <p:nvSpPr>
          <p:cNvPr id="138" name="Rectangle 13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5" name="Rectangle 3">
            <a:extLst>
              <a:ext uri="{FF2B5EF4-FFF2-40B4-BE49-F238E27FC236}">
                <a16:creationId xmlns:a16="http://schemas.microsoft.com/office/drawing/2014/main" id="{554A9221-8D30-2B43-9FF2-BA16CE2C4C39}"/>
              </a:ext>
            </a:extLst>
          </p:cNvPr>
          <p:cNvSpPr>
            <a:spLocks noGrp="1" noChangeArrowheads="1"/>
          </p:cNvSpPr>
          <p:nvPr>
            <p:ph type="body" idx="1"/>
          </p:nvPr>
        </p:nvSpPr>
        <p:spPr>
          <a:xfrm>
            <a:off x="841248" y="3328416"/>
            <a:ext cx="10509504" cy="2715768"/>
          </a:xfrm>
        </p:spPr>
        <p:txBody>
          <a:bodyPr>
            <a:normAutofit/>
          </a:bodyPr>
          <a:lstStyle/>
          <a:p>
            <a:pPr>
              <a:buFont typeface="Wingdings" pitchFamily="2" charset="2"/>
              <a:buNone/>
            </a:pPr>
            <a:r>
              <a:rPr lang="en-GB" altLang="en-US" sz="2000" b="1" dirty="0"/>
              <a:t>	Skills required</a:t>
            </a:r>
            <a:r>
              <a:rPr lang="en-US" altLang="en-US" sz="2000" b="1" dirty="0"/>
              <a:t> for </a:t>
            </a:r>
            <a:r>
              <a:rPr lang="en-GB" altLang="en-US" sz="2000" b="1" dirty="0"/>
              <a:t>a vast number of qualitative research methods</a:t>
            </a:r>
            <a:endParaRPr lang="en-US" altLang="en-US" sz="2000" b="1" dirty="0"/>
          </a:p>
          <a:p>
            <a:r>
              <a:rPr lang="en-GB" altLang="en-US" sz="2000" dirty="0"/>
              <a:t>Training in a qualitative research method</a:t>
            </a:r>
            <a:r>
              <a:rPr lang="en-US" altLang="en-US" sz="2000" dirty="0"/>
              <a:t> </a:t>
            </a:r>
          </a:p>
          <a:p>
            <a:r>
              <a:rPr lang="en-GB" altLang="en-US" sz="2000" dirty="0"/>
              <a:t>An awareness of a broad range of methods</a:t>
            </a:r>
            <a:r>
              <a:rPr lang="en-US" altLang="en-US" sz="2000" dirty="0"/>
              <a:t> </a:t>
            </a:r>
          </a:p>
          <a:p>
            <a:r>
              <a:rPr lang="en-GB" altLang="en-US" sz="2000" dirty="0"/>
              <a:t>Ability to choose a method and apply it in a way which is consistent with underlying philosophical assumptions</a:t>
            </a:r>
            <a:endParaRPr lang="en-US" altLang="en-US" sz="2000" dirty="0"/>
          </a:p>
        </p:txBody>
      </p:sp>
    </p:spTree>
    <p:extLst>
      <p:ext uri="{BB962C8B-B14F-4D97-AF65-F5344CB8AC3E}">
        <p14:creationId xmlns:p14="http://schemas.microsoft.com/office/powerpoint/2010/main" val="38281750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AE9AA56-3A19-C241-BF7B-2E8B9EDFB5CB}"/>
              </a:ext>
            </a:extLst>
          </p:cNvPr>
          <p:cNvSpPr>
            <a:spLocks noGrp="1" noChangeArrowheads="1"/>
          </p:cNvSpPr>
          <p:nvPr>
            <p:ph type="title"/>
          </p:nvPr>
        </p:nvSpPr>
        <p:spPr/>
        <p:txBody>
          <a:bodyPr/>
          <a:lstStyle/>
          <a:p>
            <a:pPr algn="ctr"/>
            <a:r>
              <a:rPr lang="en-GB" altLang="en-US" b="1"/>
              <a:t>Data collection skills</a:t>
            </a:r>
            <a:endParaRPr lang="en-US" altLang="en-US" b="1"/>
          </a:p>
        </p:txBody>
      </p:sp>
      <p:sp>
        <p:nvSpPr>
          <p:cNvPr id="9219" name="Rectangle 3">
            <a:extLst>
              <a:ext uri="{FF2B5EF4-FFF2-40B4-BE49-F238E27FC236}">
                <a16:creationId xmlns:a16="http://schemas.microsoft.com/office/drawing/2014/main" id="{49B94E91-AFA5-9D4F-B0CF-110B7FD11CC6}"/>
              </a:ext>
            </a:extLst>
          </p:cNvPr>
          <p:cNvSpPr>
            <a:spLocks noGrp="1" noChangeArrowheads="1"/>
          </p:cNvSpPr>
          <p:nvPr>
            <p:ph type="body" idx="1"/>
          </p:nvPr>
        </p:nvSpPr>
        <p:spPr/>
        <p:txBody>
          <a:bodyPr>
            <a:normAutofit/>
          </a:bodyPr>
          <a:lstStyle/>
          <a:p>
            <a:pPr>
              <a:buFont typeface="Wingdings" pitchFamily="2" charset="2"/>
              <a:buNone/>
            </a:pPr>
            <a:r>
              <a:rPr lang="en-GB" altLang="en-US" dirty="0"/>
              <a:t>	</a:t>
            </a:r>
            <a:r>
              <a:rPr lang="en-GB" altLang="en-US" b="1" dirty="0"/>
              <a:t>Generic</a:t>
            </a:r>
            <a:r>
              <a:rPr lang="en-GB" altLang="en-US" dirty="0"/>
              <a:t> </a:t>
            </a:r>
            <a:r>
              <a:rPr lang="en-GB" altLang="en-US" b="1" dirty="0"/>
              <a:t>skills required:</a:t>
            </a:r>
            <a:endParaRPr lang="en-US" altLang="en-US" b="1" dirty="0"/>
          </a:p>
          <a:p>
            <a:r>
              <a:rPr lang="en-US" altLang="en-US" dirty="0"/>
              <a:t>Interpersonal skills to:</a:t>
            </a:r>
          </a:p>
          <a:p>
            <a:pPr lvl="1"/>
            <a:r>
              <a:rPr lang="en-GB" altLang="en-US" dirty="0"/>
              <a:t>1. Gain access - </a:t>
            </a:r>
            <a:r>
              <a:rPr lang="en-US" altLang="en-US" dirty="0"/>
              <a:t>Taylor and Bogdan (1984: 20) explain that in order to get access it is important to project the right image, convince gate keepers you are non-threatening and give a ‘vague and imprecise’ summary of the research procedures and objectives in order to reduce the risk of defensive or self-conscious behavior (Waddington 1994).</a:t>
            </a:r>
            <a:endParaRPr lang="en-GB" altLang="en-US" dirty="0"/>
          </a:p>
        </p:txBody>
      </p:sp>
    </p:spTree>
    <p:extLst>
      <p:ext uri="{BB962C8B-B14F-4D97-AF65-F5344CB8AC3E}">
        <p14:creationId xmlns:p14="http://schemas.microsoft.com/office/powerpoint/2010/main" val="16296334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6360-1B00-B24A-A85D-F9747742A386}"/>
              </a:ext>
            </a:extLst>
          </p:cNvPr>
          <p:cNvSpPr>
            <a:spLocks noGrp="1"/>
          </p:cNvSpPr>
          <p:nvPr>
            <p:ph type="title"/>
          </p:nvPr>
        </p:nvSpPr>
        <p:spPr/>
        <p:txBody>
          <a:bodyPr/>
          <a:lstStyle/>
          <a:p>
            <a:r>
              <a:rPr lang="en-US" altLang="en-US" b="1" dirty="0"/>
              <a:t>Maintaining prolonged contact</a:t>
            </a:r>
            <a:endParaRPr lang="en-US" dirty="0"/>
          </a:p>
        </p:txBody>
      </p:sp>
      <p:sp>
        <p:nvSpPr>
          <p:cNvPr id="3" name="Content Placeholder 2">
            <a:extLst>
              <a:ext uri="{FF2B5EF4-FFF2-40B4-BE49-F238E27FC236}">
                <a16:creationId xmlns:a16="http://schemas.microsoft.com/office/drawing/2014/main" id="{29EE8278-F45B-DA4D-B629-77826BF28A03}"/>
              </a:ext>
            </a:extLst>
          </p:cNvPr>
          <p:cNvSpPr>
            <a:spLocks noGrp="1"/>
          </p:cNvSpPr>
          <p:nvPr>
            <p:ph idx="1"/>
          </p:nvPr>
        </p:nvSpPr>
        <p:spPr/>
        <p:txBody>
          <a:bodyPr>
            <a:normAutofit fontScale="85000" lnSpcReduction="20000"/>
          </a:bodyPr>
          <a:lstStyle/>
          <a:p>
            <a:r>
              <a:rPr lang="en-US" altLang="en-US" dirty="0"/>
              <a:t>2. Once the researcher has gained access they must continue to use these skills to concentrate on </a:t>
            </a:r>
            <a:r>
              <a:rPr lang="en-US" altLang="en-US" b="1" dirty="0"/>
              <a:t>maintaining prolonged contact</a:t>
            </a:r>
            <a:r>
              <a:rPr lang="en-US" altLang="en-US" dirty="0"/>
              <a:t>. They need to continue to project a non-threatening image whilst building up trust. The richest data can be obtained when the relationship between the participant and the researcher is one of trust and rapport, and the latter feels able to express themselves fully and is able to describe their feelings and views, rather than giving brief, socially-acceptable answers. According to Fetterman (1986:89) the researcher should be ‘courteous polite and respectful’ and should avoid uninvited displays of friendliness and familiarity (1991:89). </a:t>
            </a:r>
            <a:endParaRPr lang="en-US" dirty="0"/>
          </a:p>
        </p:txBody>
      </p:sp>
    </p:spTree>
    <p:extLst>
      <p:ext uri="{BB962C8B-B14F-4D97-AF65-F5344CB8AC3E}">
        <p14:creationId xmlns:p14="http://schemas.microsoft.com/office/powerpoint/2010/main" val="24792170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120E4-3D36-F647-9A18-AB4F20038CB4}"/>
              </a:ext>
            </a:extLst>
          </p:cNvPr>
          <p:cNvSpPr>
            <a:spLocks noGrp="1"/>
          </p:cNvSpPr>
          <p:nvPr>
            <p:ph type="title"/>
          </p:nvPr>
        </p:nvSpPr>
        <p:spPr>
          <a:xfrm>
            <a:off x="841248" y="426720"/>
            <a:ext cx="10506456" cy="1919141"/>
          </a:xfrm>
        </p:spPr>
        <p:txBody>
          <a:bodyPr anchor="b">
            <a:normAutofit/>
          </a:bodyPr>
          <a:lstStyle/>
          <a:p>
            <a:r>
              <a:rPr lang="en-GB" altLang="en-US" sz="4700"/>
              <a:t>Build trust in the research relationship </a:t>
            </a:r>
            <a:br>
              <a:rPr lang="en-GB" altLang="en-US" sz="4700"/>
            </a:br>
            <a:endParaRPr lang="en-US" sz="4700"/>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1353C8-B070-D945-9FE2-3528CFF48AE1}"/>
              </a:ext>
            </a:extLst>
          </p:cNvPr>
          <p:cNvSpPr>
            <a:spLocks noGrp="1"/>
          </p:cNvSpPr>
          <p:nvPr>
            <p:ph idx="1"/>
          </p:nvPr>
        </p:nvSpPr>
        <p:spPr>
          <a:xfrm>
            <a:off x="841248" y="3337269"/>
            <a:ext cx="10509504" cy="2905686"/>
          </a:xfrm>
        </p:spPr>
        <p:txBody>
          <a:bodyPr>
            <a:normAutofit/>
          </a:bodyPr>
          <a:lstStyle/>
          <a:p>
            <a:r>
              <a:rPr lang="en-US" sz="2000"/>
              <a:t>3. </a:t>
            </a:r>
            <a:r>
              <a:rPr lang="en-US" altLang="en-US" sz="2000"/>
              <a:t>Therefore the qualitative researcher needs to be particularly skillful in building and maintaining a research relationship. Taylor and Bogdan (1984) emphasise that they should try to highlight whatever feature they have in common with their respondents, act interested in respondents’ views and try to help people wherever possible.</a:t>
            </a:r>
          </a:p>
          <a:p>
            <a:endParaRPr lang="en-US" sz="2000"/>
          </a:p>
        </p:txBody>
      </p:sp>
    </p:spTree>
    <p:extLst>
      <p:ext uri="{BB962C8B-B14F-4D97-AF65-F5344CB8AC3E}">
        <p14:creationId xmlns:p14="http://schemas.microsoft.com/office/powerpoint/2010/main" val="12637710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EA33A3BF-96EC-314D-B878-F08495D4094C}"/>
              </a:ext>
            </a:extLst>
          </p:cNvPr>
          <p:cNvSpPr>
            <a:spLocks noGrp="1" noChangeArrowheads="1"/>
          </p:cNvSpPr>
          <p:nvPr>
            <p:ph type="title"/>
          </p:nvPr>
        </p:nvSpPr>
        <p:spPr>
          <a:xfrm>
            <a:off x="841248" y="503132"/>
            <a:ext cx="10509504" cy="1974892"/>
          </a:xfrm>
        </p:spPr>
        <p:txBody>
          <a:bodyPr anchor="b">
            <a:normAutofit/>
          </a:bodyPr>
          <a:lstStyle/>
          <a:p>
            <a:r>
              <a:rPr lang="en-US" altLang="en-US" sz="5400" b="1"/>
              <a:t>Data analysis skills</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1" name="Rectangle 3">
            <a:extLst>
              <a:ext uri="{FF2B5EF4-FFF2-40B4-BE49-F238E27FC236}">
                <a16:creationId xmlns:a16="http://schemas.microsoft.com/office/drawing/2014/main" id="{565BAFB6-48F0-5545-A12C-958B7372C8CB}"/>
              </a:ext>
            </a:extLst>
          </p:cNvPr>
          <p:cNvSpPr>
            <a:spLocks noGrp="1" noChangeArrowheads="1"/>
          </p:cNvSpPr>
          <p:nvPr>
            <p:ph type="body" idx="1"/>
          </p:nvPr>
        </p:nvSpPr>
        <p:spPr>
          <a:xfrm>
            <a:off x="841248" y="3328416"/>
            <a:ext cx="10509504" cy="2715768"/>
          </a:xfrm>
        </p:spPr>
        <p:txBody>
          <a:bodyPr>
            <a:normAutofit/>
          </a:bodyPr>
          <a:lstStyle/>
          <a:p>
            <a:pPr>
              <a:lnSpc>
                <a:spcPct val="100000"/>
              </a:lnSpc>
              <a:buFont typeface="Wingdings" pitchFamily="2" charset="2"/>
              <a:buNone/>
            </a:pPr>
            <a:r>
              <a:rPr lang="en-GB" altLang="en-US" sz="2000" b="1"/>
              <a:t>	Generic skills required:</a:t>
            </a:r>
          </a:p>
          <a:p>
            <a:pPr>
              <a:lnSpc>
                <a:spcPct val="100000"/>
              </a:lnSpc>
            </a:pPr>
            <a:r>
              <a:rPr lang="en-US" altLang="en-US" sz="2000"/>
              <a:t>Creativity and judgment to make sense of and transform massive amounts of data/text into theory by:</a:t>
            </a:r>
          </a:p>
          <a:p>
            <a:pPr lvl="1">
              <a:lnSpc>
                <a:spcPct val="100000"/>
              </a:lnSpc>
            </a:pPr>
            <a:r>
              <a:rPr lang="en-US" altLang="en-US" sz="2000"/>
              <a:t>reducing the volume of raw information</a:t>
            </a:r>
          </a:p>
          <a:p>
            <a:pPr lvl="1">
              <a:lnSpc>
                <a:spcPct val="100000"/>
              </a:lnSpc>
            </a:pPr>
            <a:r>
              <a:rPr lang="en-US" altLang="en-US" sz="2000"/>
              <a:t>sifting trivia from significance</a:t>
            </a:r>
          </a:p>
          <a:p>
            <a:pPr lvl="1">
              <a:lnSpc>
                <a:spcPct val="100000"/>
              </a:lnSpc>
            </a:pPr>
            <a:r>
              <a:rPr lang="en-US" altLang="en-US" sz="2000"/>
              <a:t>identifying significant themes</a:t>
            </a:r>
          </a:p>
          <a:p>
            <a:pPr lvl="1">
              <a:lnSpc>
                <a:spcPct val="100000"/>
              </a:lnSpc>
            </a:pPr>
            <a:r>
              <a:rPr lang="en-US" altLang="en-US" sz="2000"/>
              <a:t>constructing a conceptual framework</a:t>
            </a:r>
          </a:p>
          <a:p>
            <a:pPr lvl="1">
              <a:lnSpc>
                <a:spcPct val="100000"/>
              </a:lnSpc>
              <a:buFont typeface="Wingdings" pitchFamily="2" charset="2"/>
              <a:buNone/>
            </a:pPr>
            <a:endParaRPr lang="en-GB" altLang="en-US" sz="2000"/>
          </a:p>
        </p:txBody>
      </p:sp>
    </p:spTree>
    <p:extLst>
      <p:ext uri="{BB962C8B-B14F-4D97-AF65-F5344CB8AC3E}">
        <p14:creationId xmlns:p14="http://schemas.microsoft.com/office/powerpoint/2010/main" val="16392479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DC184CA4-3CA2-7E45-97CC-DCF80C9BAE55}"/>
              </a:ext>
            </a:extLst>
          </p:cNvPr>
          <p:cNvSpPr>
            <a:spLocks noGrp="1" noChangeArrowheads="1"/>
          </p:cNvSpPr>
          <p:nvPr>
            <p:ph type="title"/>
          </p:nvPr>
        </p:nvSpPr>
        <p:spPr>
          <a:xfrm>
            <a:off x="841248" y="503132"/>
            <a:ext cx="10509504" cy="1974892"/>
          </a:xfrm>
        </p:spPr>
        <p:txBody>
          <a:bodyPr anchor="b">
            <a:normAutofit/>
          </a:bodyPr>
          <a:lstStyle/>
          <a:p>
            <a:r>
              <a:rPr lang="en-US" altLang="en-US" sz="5400" b="1"/>
              <a:t>Data analysis skills </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3" name="Rectangle 3">
            <a:extLst>
              <a:ext uri="{FF2B5EF4-FFF2-40B4-BE49-F238E27FC236}">
                <a16:creationId xmlns:a16="http://schemas.microsoft.com/office/drawing/2014/main" id="{C0D22F8F-E094-0F42-B536-B2D825074356}"/>
              </a:ext>
            </a:extLst>
          </p:cNvPr>
          <p:cNvSpPr>
            <a:spLocks noGrp="1" noChangeArrowheads="1"/>
          </p:cNvSpPr>
          <p:nvPr>
            <p:ph type="body" idx="1"/>
          </p:nvPr>
        </p:nvSpPr>
        <p:spPr>
          <a:xfrm>
            <a:off x="841248" y="3328416"/>
            <a:ext cx="10509504" cy="2715768"/>
          </a:xfrm>
        </p:spPr>
        <p:txBody>
          <a:bodyPr>
            <a:normAutofit/>
          </a:bodyPr>
          <a:lstStyle/>
          <a:p>
            <a:r>
              <a:rPr lang="en-GB" altLang="en-US" sz="2000"/>
              <a:t>Ability to go beyond description </a:t>
            </a:r>
          </a:p>
          <a:p>
            <a:r>
              <a:rPr lang="en-GB" altLang="en-US" sz="2000"/>
              <a:t>Link elements</a:t>
            </a:r>
          </a:p>
          <a:p>
            <a:r>
              <a:rPr lang="en-GB" altLang="en-US" sz="2000"/>
              <a:t>Weave a ‘story’</a:t>
            </a:r>
          </a:p>
          <a:p>
            <a:r>
              <a:rPr lang="en-GB" altLang="en-US" sz="2000" i="1"/>
              <a:t>‘Qualitative enquiry depends, at every stage, on the skills training, insights, and capabilities of the inquirer. Qualitative analysis ultimately depends on the analytical intellect and style of the analyst’</a:t>
            </a:r>
            <a:r>
              <a:rPr lang="en-GB" altLang="en-US" sz="2000"/>
              <a:t> (Patton 2004: p.436). </a:t>
            </a:r>
            <a:endParaRPr lang="en-US" altLang="en-US" sz="2000"/>
          </a:p>
        </p:txBody>
      </p:sp>
    </p:spTree>
    <p:extLst>
      <p:ext uri="{BB962C8B-B14F-4D97-AF65-F5344CB8AC3E}">
        <p14:creationId xmlns:p14="http://schemas.microsoft.com/office/powerpoint/2010/main" val="20080599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40764A28-A46A-3D4D-973B-CF4691D7A6CA}"/>
              </a:ext>
            </a:extLst>
          </p:cNvPr>
          <p:cNvSpPr>
            <a:spLocks noGrp="1" noChangeArrowheads="1"/>
          </p:cNvSpPr>
          <p:nvPr>
            <p:ph type="title"/>
          </p:nvPr>
        </p:nvSpPr>
        <p:spPr>
          <a:xfrm>
            <a:off x="841248" y="426720"/>
            <a:ext cx="10506456" cy="1919141"/>
          </a:xfrm>
        </p:spPr>
        <p:txBody>
          <a:bodyPr anchor="b">
            <a:normAutofit/>
          </a:bodyPr>
          <a:lstStyle/>
          <a:p>
            <a:r>
              <a:rPr lang="en-US" altLang="en-US" sz="6000" b="1"/>
              <a:t>Data analysis skills</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5" name="Rectangle 3">
            <a:extLst>
              <a:ext uri="{FF2B5EF4-FFF2-40B4-BE49-F238E27FC236}">
                <a16:creationId xmlns:a16="http://schemas.microsoft.com/office/drawing/2014/main" id="{CAF5B75E-F1F4-F845-BF50-9B75B1AF4375}"/>
              </a:ext>
            </a:extLst>
          </p:cNvPr>
          <p:cNvSpPr>
            <a:spLocks noGrp="1" noChangeArrowheads="1"/>
          </p:cNvSpPr>
          <p:nvPr>
            <p:ph type="body" idx="1"/>
          </p:nvPr>
        </p:nvSpPr>
        <p:spPr>
          <a:xfrm>
            <a:off x="841248" y="3337269"/>
            <a:ext cx="10509504" cy="2905686"/>
          </a:xfrm>
        </p:spPr>
        <p:txBody>
          <a:bodyPr>
            <a:normAutofit/>
          </a:bodyPr>
          <a:lstStyle/>
          <a:p>
            <a:pPr>
              <a:buFont typeface="Wingdings" pitchFamily="2" charset="2"/>
              <a:buNone/>
            </a:pPr>
            <a:endParaRPr lang="en-GB" altLang="en-US" sz="2000" b="1"/>
          </a:p>
          <a:p>
            <a:r>
              <a:rPr lang="en-GB" altLang="en-US" sz="2000"/>
              <a:t>Ability to start analysing and interpreting data whilst still collecting it</a:t>
            </a:r>
            <a:r>
              <a:rPr lang="en-US" altLang="en-US" sz="2000"/>
              <a:t> </a:t>
            </a:r>
          </a:p>
          <a:p>
            <a:pPr>
              <a:buFont typeface="Wingdings" pitchFamily="2" charset="2"/>
              <a:buNone/>
            </a:pPr>
            <a:r>
              <a:rPr lang="en-GB" altLang="en-US" sz="2000"/>
              <a:t>	</a:t>
            </a:r>
            <a:r>
              <a:rPr lang="en-GB" altLang="en-US" sz="2000" i="1"/>
              <a:t>Analysis is a ‘pervasive activity throughout the life of a research project. Analysis is not simply one of the later stages of research, to be followed by an equally separate phase of ‘writing up results’.</a:t>
            </a:r>
            <a:r>
              <a:rPr lang="en-GB" altLang="en-US" sz="2000"/>
              <a:t> (Coffey and Atkinson 1996: 10-11).</a:t>
            </a:r>
          </a:p>
          <a:p>
            <a:r>
              <a:rPr lang="en-GB" altLang="en-US" sz="2000"/>
              <a:t>Ability to strike a balance between focused exploration on one hand and (attempted) open-mindness on the other.</a:t>
            </a:r>
          </a:p>
          <a:p>
            <a:pPr>
              <a:buFont typeface="Wingdings" pitchFamily="2" charset="2"/>
              <a:buNone/>
            </a:pPr>
            <a:endParaRPr lang="en-US" altLang="en-US" sz="2000"/>
          </a:p>
          <a:p>
            <a:endParaRPr lang="en-US" altLang="en-US" sz="2000"/>
          </a:p>
        </p:txBody>
      </p:sp>
    </p:spTree>
    <p:extLst>
      <p:ext uri="{BB962C8B-B14F-4D97-AF65-F5344CB8AC3E}">
        <p14:creationId xmlns:p14="http://schemas.microsoft.com/office/powerpoint/2010/main" val="6232599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6" name="Rectangle 2">
            <a:extLst>
              <a:ext uri="{FF2B5EF4-FFF2-40B4-BE49-F238E27FC236}">
                <a16:creationId xmlns:a16="http://schemas.microsoft.com/office/drawing/2014/main" id="{DCBA12D1-D40D-C24B-B309-D319EB5F4BCB}"/>
              </a:ext>
            </a:extLst>
          </p:cNvPr>
          <p:cNvSpPr>
            <a:spLocks noGrp="1" noChangeArrowheads="1"/>
          </p:cNvSpPr>
          <p:nvPr>
            <p:ph type="title"/>
          </p:nvPr>
        </p:nvSpPr>
        <p:spPr>
          <a:xfrm>
            <a:off x="841248" y="503132"/>
            <a:ext cx="10509504" cy="1974892"/>
          </a:xfrm>
        </p:spPr>
        <p:txBody>
          <a:bodyPr anchor="b">
            <a:normAutofit/>
          </a:bodyPr>
          <a:lstStyle/>
          <a:p>
            <a:r>
              <a:rPr lang="en-GB" altLang="en-US" sz="5400" b="1"/>
              <a:t>Exercise 1</a:t>
            </a:r>
            <a:endParaRPr lang="en-US" altLang="en-US" sz="5400" b="1"/>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3187" name="Rectangle 3">
            <a:extLst>
              <a:ext uri="{FF2B5EF4-FFF2-40B4-BE49-F238E27FC236}">
                <a16:creationId xmlns:a16="http://schemas.microsoft.com/office/drawing/2014/main" id="{4F9A1DF7-AF39-2C41-80A5-8F61945ACE42}"/>
              </a:ext>
            </a:extLst>
          </p:cNvPr>
          <p:cNvSpPr>
            <a:spLocks noGrp="1" noChangeArrowheads="1"/>
          </p:cNvSpPr>
          <p:nvPr>
            <p:ph type="body" idx="1"/>
          </p:nvPr>
        </p:nvSpPr>
        <p:spPr>
          <a:xfrm>
            <a:off x="841248" y="3328416"/>
            <a:ext cx="10509504" cy="2715768"/>
          </a:xfrm>
        </p:spPr>
        <p:txBody>
          <a:bodyPr>
            <a:normAutofit/>
          </a:bodyPr>
          <a:lstStyle/>
          <a:p>
            <a:endParaRPr lang="en-GB" altLang="en-US" sz="2000"/>
          </a:p>
          <a:p>
            <a:r>
              <a:rPr lang="en-GB" altLang="en-US" sz="2000"/>
              <a:t>Review the complex skills involved in qualitative collection methods and qualitative analysis and assess your strengths and weaknesses regarding these skills.</a:t>
            </a:r>
          </a:p>
          <a:p>
            <a:pPr>
              <a:buFont typeface="Wingdings" pitchFamily="2" charset="2"/>
              <a:buNone/>
            </a:pPr>
            <a:r>
              <a:rPr lang="en-GB" altLang="en-US" sz="2000"/>
              <a:t>	</a:t>
            </a:r>
          </a:p>
          <a:p>
            <a:pPr>
              <a:buFont typeface="Wingdings" pitchFamily="2" charset="2"/>
              <a:buNone/>
            </a:pPr>
            <a:endParaRPr lang="en-GB" altLang="en-US" sz="2000"/>
          </a:p>
          <a:p>
            <a:pPr>
              <a:buFont typeface="Wingdings" pitchFamily="2" charset="2"/>
              <a:buNone/>
            </a:pPr>
            <a:r>
              <a:rPr lang="en-GB" altLang="en-US" sz="2000"/>
              <a:t>	.</a:t>
            </a:r>
            <a:endParaRPr lang="en-US" altLang="en-US" sz="2000"/>
          </a:p>
        </p:txBody>
      </p:sp>
    </p:spTree>
    <p:extLst>
      <p:ext uri="{BB962C8B-B14F-4D97-AF65-F5344CB8AC3E}">
        <p14:creationId xmlns:p14="http://schemas.microsoft.com/office/powerpoint/2010/main" val="9148187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AFB337A4-90CE-F344-BC96-62251ECE97AB}"/>
              </a:ext>
            </a:extLst>
          </p:cNvPr>
          <p:cNvSpPr>
            <a:spLocks noGrp="1" noChangeArrowheads="1"/>
          </p:cNvSpPr>
          <p:nvPr>
            <p:ph type="title"/>
          </p:nvPr>
        </p:nvSpPr>
        <p:spPr>
          <a:xfrm>
            <a:off x="841248" y="426720"/>
            <a:ext cx="10506456" cy="1919141"/>
          </a:xfrm>
        </p:spPr>
        <p:txBody>
          <a:bodyPr anchor="b">
            <a:normAutofit/>
          </a:bodyPr>
          <a:lstStyle/>
          <a:p>
            <a:r>
              <a:rPr lang="en-GB" altLang="en-US" sz="6000" b="1"/>
              <a:t>Writing skills</a:t>
            </a:r>
            <a:endParaRPr lang="en-US"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3" name="Rectangle 3">
            <a:extLst>
              <a:ext uri="{FF2B5EF4-FFF2-40B4-BE49-F238E27FC236}">
                <a16:creationId xmlns:a16="http://schemas.microsoft.com/office/drawing/2014/main" id="{04FDAA6A-294A-9541-8E0F-8EDDFFFC7EB3}"/>
              </a:ext>
            </a:extLst>
          </p:cNvPr>
          <p:cNvSpPr>
            <a:spLocks noGrp="1" noChangeArrowheads="1"/>
          </p:cNvSpPr>
          <p:nvPr>
            <p:ph type="body" idx="1"/>
          </p:nvPr>
        </p:nvSpPr>
        <p:spPr>
          <a:xfrm>
            <a:off x="841248" y="3337269"/>
            <a:ext cx="10509504" cy="2905686"/>
          </a:xfrm>
        </p:spPr>
        <p:txBody>
          <a:bodyPr>
            <a:normAutofit/>
          </a:bodyPr>
          <a:lstStyle/>
          <a:p>
            <a:r>
              <a:rPr lang="en-GB" altLang="en-US" sz="2000"/>
              <a:t>A qualitative researcher needs to be particularly skilful in writing because unlike quantitative work, which can be interpreted through tables and summaries, qualitative work carries its meaning in the entire text  (Richardson 2000). </a:t>
            </a:r>
          </a:p>
          <a:p>
            <a:r>
              <a:rPr lang="en-GB" altLang="en-US" sz="2000"/>
              <a:t>Qualitative data/text is highly complex and only carefully crafted writing can do justice to this.</a:t>
            </a:r>
          </a:p>
          <a:p>
            <a:r>
              <a:rPr lang="en-GB" altLang="en-US" sz="2000"/>
              <a:t>Qualitative researchers need  to be able to use a variety of stylistic devices.</a:t>
            </a:r>
          </a:p>
          <a:p>
            <a:r>
              <a:rPr lang="en-GB" altLang="en-US" sz="2000"/>
              <a:t>It is qualitative writing which forms the contribution</a:t>
            </a:r>
          </a:p>
          <a:p>
            <a:endParaRPr lang="en-GB" altLang="en-US" sz="2000"/>
          </a:p>
        </p:txBody>
      </p:sp>
    </p:spTree>
    <p:extLst>
      <p:ext uri="{BB962C8B-B14F-4D97-AF65-F5344CB8AC3E}">
        <p14:creationId xmlns:p14="http://schemas.microsoft.com/office/powerpoint/2010/main" val="15405235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E743EA11-DC1D-9E41-A2B1-8E08F29DA87A}"/>
              </a:ext>
            </a:extLst>
          </p:cNvPr>
          <p:cNvSpPr>
            <a:spLocks noGrp="1" noChangeArrowheads="1"/>
          </p:cNvSpPr>
          <p:nvPr>
            <p:ph type="title"/>
          </p:nvPr>
        </p:nvSpPr>
        <p:spPr>
          <a:xfrm>
            <a:off x="841248" y="426720"/>
            <a:ext cx="10506456" cy="1919141"/>
          </a:xfrm>
        </p:spPr>
        <p:txBody>
          <a:bodyPr anchor="b">
            <a:normAutofit/>
          </a:bodyPr>
          <a:lstStyle/>
          <a:p>
            <a:r>
              <a:rPr lang="en-GB" altLang="en-US" sz="6000" b="1"/>
              <a:t>Writing skills</a:t>
            </a:r>
            <a:endParaRPr lang="en-US"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579" name="Rectangle 3">
            <a:extLst>
              <a:ext uri="{FF2B5EF4-FFF2-40B4-BE49-F238E27FC236}">
                <a16:creationId xmlns:a16="http://schemas.microsoft.com/office/drawing/2014/main" id="{74CBDD3C-53A7-9148-B393-0D3DA1FD43C2}"/>
              </a:ext>
            </a:extLst>
          </p:cNvPr>
          <p:cNvSpPr>
            <a:spLocks noGrp="1" noChangeArrowheads="1"/>
          </p:cNvSpPr>
          <p:nvPr>
            <p:ph type="body" idx="1"/>
          </p:nvPr>
        </p:nvSpPr>
        <p:spPr>
          <a:xfrm>
            <a:off x="841248" y="3337269"/>
            <a:ext cx="10509504" cy="2905686"/>
          </a:xfrm>
        </p:spPr>
        <p:txBody>
          <a:bodyPr>
            <a:normAutofit/>
          </a:bodyPr>
          <a:lstStyle/>
          <a:p>
            <a:r>
              <a:rPr lang="en-GB" altLang="en-US" sz="2000"/>
              <a:t>Ability to successfully balance description and interpretation.</a:t>
            </a:r>
            <a:r>
              <a:rPr lang="en-US" altLang="en-US" sz="2000"/>
              <a:t> </a:t>
            </a:r>
          </a:p>
          <a:p>
            <a:pPr lvl="1"/>
            <a:r>
              <a:rPr lang="en-GB" altLang="en-US" sz="2000"/>
              <a:t>Enough detail to provide a rich insight.</a:t>
            </a:r>
          </a:p>
          <a:p>
            <a:pPr lvl="1"/>
            <a:r>
              <a:rPr lang="en-GB" altLang="en-US" sz="2000"/>
              <a:t>Enough focus to present a convincing argument</a:t>
            </a:r>
          </a:p>
          <a:p>
            <a:pPr lvl="1">
              <a:buFont typeface="Wingdings" pitchFamily="2" charset="2"/>
              <a:buNone/>
            </a:pPr>
            <a:r>
              <a:rPr lang="en-GB" altLang="en-US" sz="2000" i="1"/>
              <a:t>	Qualitative research focus comes from deciding what is significant and simply providing enough evidence to illuminate and make that case (Patton 2002)</a:t>
            </a:r>
          </a:p>
          <a:p>
            <a:pPr lvl="1">
              <a:buFont typeface="Wingdings" pitchFamily="2" charset="2"/>
              <a:buNone/>
            </a:pPr>
            <a:endParaRPr lang="en-US" altLang="en-US" sz="2000" i="1"/>
          </a:p>
          <a:p>
            <a:endParaRPr lang="en-US" altLang="en-US" sz="2000" i="1"/>
          </a:p>
          <a:p>
            <a:endParaRPr lang="en-US" altLang="en-US" sz="2000"/>
          </a:p>
        </p:txBody>
      </p:sp>
    </p:spTree>
    <p:extLst>
      <p:ext uri="{BB962C8B-B14F-4D97-AF65-F5344CB8AC3E}">
        <p14:creationId xmlns:p14="http://schemas.microsoft.com/office/powerpoint/2010/main" val="19559302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5E4A9532-212B-C644-929B-A04CCE2822A0}"/>
              </a:ext>
            </a:extLst>
          </p:cNvPr>
          <p:cNvSpPr>
            <a:spLocks noGrp="1" noChangeArrowheads="1"/>
          </p:cNvSpPr>
          <p:nvPr>
            <p:ph type="title"/>
          </p:nvPr>
        </p:nvSpPr>
        <p:spPr>
          <a:xfrm>
            <a:off x="841248" y="426720"/>
            <a:ext cx="10506456" cy="1919141"/>
          </a:xfrm>
        </p:spPr>
        <p:txBody>
          <a:bodyPr anchor="b">
            <a:normAutofit/>
          </a:bodyPr>
          <a:lstStyle/>
          <a:p>
            <a:r>
              <a:rPr lang="en-GB" altLang="en-US" sz="6000" b="1"/>
              <a:t>Writing skills</a:t>
            </a:r>
            <a:endParaRPr lang="en-US"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7" name="Rectangle 3">
            <a:extLst>
              <a:ext uri="{FF2B5EF4-FFF2-40B4-BE49-F238E27FC236}">
                <a16:creationId xmlns:a16="http://schemas.microsoft.com/office/drawing/2014/main" id="{BE88C7F8-0591-A04B-A31B-E7E30D3F927E}"/>
              </a:ext>
            </a:extLst>
          </p:cNvPr>
          <p:cNvSpPr>
            <a:spLocks noGrp="1" noChangeArrowheads="1"/>
          </p:cNvSpPr>
          <p:nvPr>
            <p:ph type="body" idx="1"/>
          </p:nvPr>
        </p:nvSpPr>
        <p:spPr>
          <a:xfrm>
            <a:off x="841248" y="3337269"/>
            <a:ext cx="10509504" cy="2905686"/>
          </a:xfrm>
        </p:spPr>
        <p:txBody>
          <a:bodyPr>
            <a:normAutofit/>
          </a:bodyPr>
          <a:lstStyle/>
          <a:p>
            <a:endParaRPr lang="en-GB" altLang="en-US" sz="2000"/>
          </a:p>
          <a:p>
            <a:r>
              <a:rPr lang="en-GB" altLang="en-US" sz="2000"/>
              <a:t>Ability to concisely summarise a complex, detailed argument in the space available.</a:t>
            </a:r>
          </a:p>
          <a:p>
            <a:r>
              <a:rPr lang="en-GB" altLang="en-US" sz="2000"/>
              <a:t>Given the size constraints in many journal articles this skill is especially necessary when striving to publish papers in these journals. </a:t>
            </a:r>
          </a:p>
          <a:p>
            <a:r>
              <a:rPr lang="en-GB" altLang="en-US" sz="2000"/>
              <a:t>Ability to incorporate philosophical assumptions into writing style.</a:t>
            </a:r>
          </a:p>
          <a:p>
            <a:endParaRPr lang="en-GB" altLang="en-US" sz="2000"/>
          </a:p>
          <a:p>
            <a:endParaRPr lang="en-GB" altLang="en-US" sz="2000"/>
          </a:p>
          <a:p>
            <a:endParaRPr lang="en-US" altLang="en-US" sz="2000"/>
          </a:p>
        </p:txBody>
      </p:sp>
    </p:spTree>
    <p:extLst>
      <p:ext uri="{BB962C8B-B14F-4D97-AF65-F5344CB8AC3E}">
        <p14:creationId xmlns:p14="http://schemas.microsoft.com/office/powerpoint/2010/main" val="4593074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Rectangle 2">
            <a:extLst>
              <a:ext uri="{FF2B5EF4-FFF2-40B4-BE49-F238E27FC236}">
                <a16:creationId xmlns:a16="http://schemas.microsoft.com/office/drawing/2014/main" id="{067114C4-31A4-F145-A5B9-ED67F7E0CA36}"/>
              </a:ext>
            </a:extLst>
          </p:cNvPr>
          <p:cNvSpPr>
            <a:spLocks noGrp="1" noChangeArrowheads="1"/>
          </p:cNvSpPr>
          <p:nvPr>
            <p:ph type="title"/>
          </p:nvPr>
        </p:nvSpPr>
        <p:spPr>
          <a:xfrm>
            <a:off x="841248" y="426720"/>
            <a:ext cx="10506456" cy="1919141"/>
          </a:xfrm>
        </p:spPr>
        <p:txBody>
          <a:bodyPr anchor="b">
            <a:normAutofit/>
          </a:bodyPr>
          <a:lstStyle/>
          <a:p>
            <a:r>
              <a:rPr lang="en-GB" altLang="en-US" sz="6000" b="1"/>
              <a:t>Reflexive skills and qualitative research </a:t>
            </a:r>
            <a:endParaRPr lang="en-US"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419" name="Rectangle 3">
            <a:extLst>
              <a:ext uri="{FF2B5EF4-FFF2-40B4-BE49-F238E27FC236}">
                <a16:creationId xmlns:a16="http://schemas.microsoft.com/office/drawing/2014/main" id="{82129010-0D76-044C-BF41-A0DD9F1E55E0}"/>
              </a:ext>
            </a:extLst>
          </p:cNvPr>
          <p:cNvSpPr>
            <a:spLocks noGrp="1" noChangeArrowheads="1"/>
          </p:cNvSpPr>
          <p:nvPr>
            <p:ph type="body" idx="1"/>
          </p:nvPr>
        </p:nvSpPr>
        <p:spPr>
          <a:xfrm>
            <a:off x="841248" y="3337269"/>
            <a:ext cx="10509504" cy="2905686"/>
          </a:xfrm>
        </p:spPr>
        <p:txBody>
          <a:bodyPr>
            <a:normAutofit/>
          </a:bodyPr>
          <a:lstStyle/>
          <a:p>
            <a:r>
              <a:rPr lang="en-GB" altLang="en-US" sz="2000"/>
              <a:t>Quantitative research takes extensive measures  to strive for objectivity</a:t>
            </a:r>
          </a:p>
          <a:p>
            <a:r>
              <a:rPr lang="en-GB" altLang="en-US" sz="2000"/>
              <a:t>Qualitative research takes the researchers interaction with the field as an explicit part of knowledge production and includes the subjectivities of the researcher and of those being studied as part of the research process (Flick 1998). </a:t>
            </a:r>
          </a:p>
          <a:p>
            <a:r>
              <a:rPr lang="en-GB" altLang="en-US" sz="2000"/>
              <a:t> As a result, qualitative researchers are called on to reflect on their work and explore the implications of their role in producing certain kinds of knowledges.</a:t>
            </a:r>
            <a:endParaRPr lang="en-US" altLang="en-US" sz="2000"/>
          </a:p>
        </p:txBody>
      </p:sp>
    </p:spTree>
    <p:extLst>
      <p:ext uri="{BB962C8B-B14F-4D97-AF65-F5344CB8AC3E}">
        <p14:creationId xmlns:p14="http://schemas.microsoft.com/office/powerpoint/2010/main" val="1197121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6" name="Rectangle 2">
            <a:extLst>
              <a:ext uri="{FF2B5EF4-FFF2-40B4-BE49-F238E27FC236}">
                <a16:creationId xmlns:a16="http://schemas.microsoft.com/office/drawing/2014/main" id="{05469A1E-3BDC-2440-B111-E57C826622A1}"/>
              </a:ext>
            </a:extLst>
          </p:cNvPr>
          <p:cNvSpPr>
            <a:spLocks noGrp="1" noChangeArrowheads="1"/>
          </p:cNvSpPr>
          <p:nvPr>
            <p:ph type="title"/>
          </p:nvPr>
        </p:nvSpPr>
        <p:spPr>
          <a:xfrm>
            <a:off x="841248" y="426720"/>
            <a:ext cx="10506456" cy="1919141"/>
          </a:xfrm>
        </p:spPr>
        <p:txBody>
          <a:bodyPr anchor="b">
            <a:normAutofit/>
          </a:bodyPr>
          <a:lstStyle/>
          <a:p>
            <a:r>
              <a:rPr lang="en-GB" altLang="en-US" sz="6000" b="1" dirty="0"/>
              <a:t>What are reflexive skills?*</a:t>
            </a:r>
            <a:endParaRPr lang="en-US" altLang="en-US" sz="6000" b="1" dirty="0"/>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467" name="Rectangle 3">
            <a:extLst>
              <a:ext uri="{FF2B5EF4-FFF2-40B4-BE49-F238E27FC236}">
                <a16:creationId xmlns:a16="http://schemas.microsoft.com/office/drawing/2014/main" id="{BFDA00EF-1E1A-114A-BBE1-6D28370E03F8}"/>
              </a:ext>
            </a:extLst>
          </p:cNvPr>
          <p:cNvSpPr>
            <a:spLocks noGrp="1" noChangeArrowheads="1"/>
          </p:cNvSpPr>
          <p:nvPr>
            <p:ph type="body" idx="1"/>
          </p:nvPr>
        </p:nvSpPr>
        <p:spPr>
          <a:xfrm>
            <a:off x="841248" y="3337269"/>
            <a:ext cx="10509504" cy="2905686"/>
          </a:xfrm>
        </p:spPr>
        <p:txBody>
          <a:bodyPr>
            <a:normAutofit/>
          </a:bodyPr>
          <a:lstStyle/>
          <a:p>
            <a:r>
              <a:rPr lang="en-GB" altLang="en-US" sz="2000"/>
              <a:t>Skills which enable the qualitative researcher to critically appraise their research in relation to:</a:t>
            </a:r>
          </a:p>
          <a:p>
            <a:pPr lvl="1"/>
            <a:r>
              <a:rPr lang="en-GB" altLang="en-US" sz="2000"/>
              <a:t>The role that the researcher plays in knowledge production.</a:t>
            </a:r>
          </a:p>
          <a:p>
            <a:pPr lvl="1"/>
            <a:r>
              <a:rPr lang="en-GB" altLang="en-US" sz="2000"/>
              <a:t>How the process of research shapes the outcomes.</a:t>
            </a:r>
          </a:p>
          <a:p>
            <a:pPr lvl="1"/>
            <a:r>
              <a:rPr lang="en-GB" altLang="en-US" sz="2000"/>
              <a:t>Understanding how/why we arrived at the end result.</a:t>
            </a:r>
          </a:p>
          <a:p>
            <a:endParaRPr lang="en-US" altLang="en-US" sz="2000"/>
          </a:p>
        </p:txBody>
      </p:sp>
    </p:spTree>
    <p:extLst>
      <p:ext uri="{BB962C8B-B14F-4D97-AF65-F5344CB8AC3E}">
        <p14:creationId xmlns:p14="http://schemas.microsoft.com/office/powerpoint/2010/main" val="38570679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490" name="Rectangle 2">
            <a:extLst>
              <a:ext uri="{FF2B5EF4-FFF2-40B4-BE49-F238E27FC236}">
                <a16:creationId xmlns:a16="http://schemas.microsoft.com/office/drawing/2014/main" id="{85D2BB3C-6E3C-D442-BFA3-398592CCCFFF}"/>
              </a:ext>
            </a:extLst>
          </p:cNvPr>
          <p:cNvSpPr>
            <a:spLocks noGrp="1" noChangeArrowheads="1"/>
          </p:cNvSpPr>
          <p:nvPr>
            <p:ph type="title"/>
          </p:nvPr>
        </p:nvSpPr>
        <p:spPr>
          <a:xfrm>
            <a:off x="841248" y="426720"/>
            <a:ext cx="10506456" cy="1919141"/>
          </a:xfrm>
        </p:spPr>
        <p:txBody>
          <a:bodyPr anchor="b">
            <a:normAutofit/>
          </a:bodyPr>
          <a:lstStyle/>
          <a:p>
            <a:r>
              <a:rPr lang="en-GB" altLang="en-US" sz="6000" b="1"/>
              <a:t>Reflexive skills in practice</a:t>
            </a:r>
            <a:endParaRPr lang="en-US"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491" name="Rectangle 3">
            <a:extLst>
              <a:ext uri="{FF2B5EF4-FFF2-40B4-BE49-F238E27FC236}">
                <a16:creationId xmlns:a16="http://schemas.microsoft.com/office/drawing/2014/main" id="{49F99345-4673-0146-91F1-92D8119DE851}"/>
              </a:ext>
            </a:extLst>
          </p:cNvPr>
          <p:cNvSpPr>
            <a:spLocks noGrp="1" noChangeArrowheads="1"/>
          </p:cNvSpPr>
          <p:nvPr>
            <p:ph type="body" idx="1"/>
          </p:nvPr>
        </p:nvSpPr>
        <p:spPr>
          <a:xfrm>
            <a:off x="841248" y="3337269"/>
            <a:ext cx="10509504" cy="2905686"/>
          </a:xfrm>
        </p:spPr>
        <p:txBody>
          <a:bodyPr>
            <a:normAutofit/>
          </a:bodyPr>
          <a:lstStyle/>
          <a:p>
            <a:r>
              <a:rPr lang="en-GB" altLang="en-US" sz="2000"/>
              <a:t>Writing self-critical accounts</a:t>
            </a:r>
          </a:p>
          <a:p>
            <a:r>
              <a:rPr lang="en-GB" altLang="en-US" sz="2000"/>
              <a:t>Keeping a field diary</a:t>
            </a:r>
          </a:p>
          <a:p>
            <a:r>
              <a:rPr lang="en-GB" altLang="en-US" sz="2000"/>
              <a:t>Reflecting on writing style</a:t>
            </a:r>
          </a:p>
          <a:p>
            <a:endParaRPr lang="en-GB" altLang="en-US" sz="2000"/>
          </a:p>
          <a:p>
            <a:endParaRPr lang="en-US" altLang="en-US" sz="2000"/>
          </a:p>
        </p:txBody>
      </p:sp>
    </p:spTree>
    <p:extLst>
      <p:ext uri="{BB962C8B-B14F-4D97-AF65-F5344CB8AC3E}">
        <p14:creationId xmlns:p14="http://schemas.microsoft.com/office/powerpoint/2010/main" val="214175082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258" name="Rectangle 2">
            <a:extLst>
              <a:ext uri="{FF2B5EF4-FFF2-40B4-BE49-F238E27FC236}">
                <a16:creationId xmlns:a16="http://schemas.microsoft.com/office/drawing/2014/main" id="{113A93E1-6A87-9348-9D84-1235C5EC3449}"/>
              </a:ext>
            </a:extLst>
          </p:cNvPr>
          <p:cNvSpPr>
            <a:spLocks noGrp="1" noChangeArrowheads="1"/>
          </p:cNvSpPr>
          <p:nvPr>
            <p:ph type="title"/>
          </p:nvPr>
        </p:nvSpPr>
        <p:spPr>
          <a:xfrm>
            <a:off x="841248" y="426720"/>
            <a:ext cx="10506456" cy="1919141"/>
          </a:xfrm>
        </p:spPr>
        <p:txBody>
          <a:bodyPr anchor="b">
            <a:normAutofit/>
          </a:bodyPr>
          <a:lstStyle/>
          <a:p>
            <a:r>
              <a:rPr lang="en-GB" altLang="en-US" sz="6000" b="1"/>
              <a:t>Exercise 2</a:t>
            </a:r>
            <a:endParaRPr lang="en-US"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6259" name="Rectangle 3">
            <a:extLst>
              <a:ext uri="{FF2B5EF4-FFF2-40B4-BE49-F238E27FC236}">
                <a16:creationId xmlns:a16="http://schemas.microsoft.com/office/drawing/2014/main" id="{1C324F2E-7509-A34E-8957-CACEE6CE0455}"/>
              </a:ext>
            </a:extLst>
          </p:cNvPr>
          <p:cNvSpPr>
            <a:spLocks noGrp="1" noChangeArrowheads="1"/>
          </p:cNvSpPr>
          <p:nvPr>
            <p:ph type="body" idx="1"/>
          </p:nvPr>
        </p:nvSpPr>
        <p:spPr>
          <a:xfrm>
            <a:off x="841248" y="3337269"/>
            <a:ext cx="10509504" cy="2905686"/>
          </a:xfrm>
        </p:spPr>
        <p:txBody>
          <a:bodyPr>
            <a:normAutofit/>
          </a:bodyPr>
          <a:lstStyle/>
          <a:p>
            <a:endParaRPr lang="en-GB" altLang="en-US" sz="2000"/>
          </a:p>
          <a:p>
            <a:r>
              <a:rPr lang="en-GB" altLang="en-US" sz="2000"/>
              <a:t>Review the complex skills involved both in writing and  being reflexive about qualitative management research. Assess your strengths and weaknesses regarding these skills.</a:t>
            </a:r>
          </a:p>
        </p:txBody>
      </p:sp>
    </p:spTree>
    <p:extLst>
      <p:ext uri="{BB962C8B-B14F-4D97-AF65-F5344CB8AC3E}">
        <p14:creationId xmlns:p14="http://schemas.microsoft.com/office/powerpoint/2010/main" val="35274738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630DB8E3-ACEC-D84C-B542-3722195C20A3}"/>
              </a:ext>
            </a:extLst>
          </p:cNvPr>
          <p:cNvSpPr>
            <a:spLocks noGrp="1" noChangeArrowheads="1"/>
          </p:cNvSpPr>
          <p:nvPr>
            <p:ph type="title"/>
          </p:nvPr>
        </p:nvSpPr>
        <p:spPr>
          <a:xfrm>
            <a:off x="841248" y="426720"/>
            <a:ext cx="10506456" cy="1919141"/>
          </a:xfrm>
        </p:spPr>
        <p:txBody>
          <a:bodyPr anchor="b">
            <a:normAutofit/>
          </a:bodyPr>
          <a:lstStyle/>
          <a:p>
            <a:r>
              <a:rPr lang="en-GB" altLang="en-US" sz="6000" b="1"/>
              <a:t>How are qualitative research skills learned?</a:t>
            </a:r>
            <a:r>
              <a:rPr lang="en-US" altLang="en-US" sz="6000"/>
              <a:t> </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23" name="Rectangle 3">
            <a:extLst>
              <a:ext uri="{FF2B5EF4-FFF2-40B4-BE49-F238E27FC236}">
                <a16:creationId xmlns:a16="http://schemas.microsoft.com/office/drawing/2014/main" id="{F3D5D147-3089-E847-BF00-6E4B47B15C1D}"/>
              </a:ext>
            </a:extLst>
          </p:cNvPr>
          <p:cNvSpPr>
            <a:spLocks noGrp="1" noChangeArrowheads="1"/>
          </p:cNvSpPr>
          <p:nvPr>
            <p:ph type="body" idx="1"/>
          </p:nvPr>
        </p:nvSpPr>
        <p:spPr>
          <a:xfrm>
            <a:off x="841248" y="3337269"/>
            <a:ext cx="10509504" cy="2905686"/>
          </a:xfrm>
        </p:spPr>
        <p:txBody>
          <a:bodyPr>
            <a:normAutofit/>
          </a:bodyPr>
          <a:lstStyle/>
          <a:p>
            <a:r>
              <a:rPr lang="en-GB" altLang="en-US" sz="2000" b="1"/>
              <a:t>‘On the job’ through a long apprenticeship</a:t>
            </a:r>
            <a:r>
              <a:rPr lang="en-GB" altLang="en-US" sz="2000"/>
              <a:t> </a:t>
            </a:r>
          </a:p>
          <a:p>
            <a:r>
              <a:rPr lang="en-GB" altLang="en-US" sz="2000"/>
              <a:t>This helps develop a kind of maturity which helps produce good qualitative research.</a:t>
            </a:r>
          </a:p>
          <a:p>
            <a:endParaRPr lang="en-US" altLang="en-US" sz="2000"/>
          </a:p>
          <a:p>
            <a:endParaRPr lang="en-GB" altLang="en-US" sz="2000"/>
          </a:p>
          <a:p>
            <a:endParaRPr lang="en-GB" altLang="en-US" sz="2000"/>
          </a:p>
        </p:txBody>
      </p:sp>
    </p:spTree>
    <p:extLst>
      <p:ext uri="{BB962C8B-B14F-4D97-AF65-F5344CB8AC3E}">
        <p14:creationId xmlns:p14="http://schemas.microsoft.com/office/powerpoint/2010/main" val="33736627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3" name="Rectangle 7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4" name="Rectangle 74">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a:extLst>
              <a:ext uri="{FF2B5EF4-FFF2-40B4-BE49-F238E27FC236}">
                <a16:creationId xmlns:a16="http://schemas.microsoft.com/office/drawing/2014/main" id="{435BD31F-BC04-8049-B7F6-37C8B8521C9A}"/>
              </a:ext>
            </a:extLst>
          </p:cNvPr>
          <p:cNvSpPr>
            <a:spLocks noGrp="1" noChangeArrowheads="1"/>
          </p:cNvSpPr>
          <p:nvPr>
            <p:ph type="title"/>
          </p:nvPr>
        </p:nvSpPr>
        <p:spPr>
          <a:xfrm>
            <a:off x="838199" y="1093788"/>
            <a:ext cx="10506455" cy="2967208"/>
          </a:xfrm>
        </p:spPr>
        <p:txBody>
          <a:bodyPr vert="horz" lIns="91440" tIns="45720" rIns="91440" bIns="45720" rtlCol="0" anchor="b">
            <a:normAutofit/>
          </a:bodyPr>
          <a:lstStyle/>
          <a:p>
            <a:r>
              <a:rPr lang="en-US" altLang="en-US" sz="8000" b="1"/>
              <a:t>The Range of Qualitative</a:t>
            </a:r>
            <a:r>
              <a:rPr lang="en-US" altLang="en-US" sz="8000"/>
              <a:t> </a:t>
            </a:r>
            <a:r>
              <a:rPr lang="en-US" altLang="en-US" sz="8000" b="1"/>
              <a:t>Methods</a:t>
            </a:r>
          </a:p>
        </p:txBody>
      </p:sp>
      <p:sp>
        <p:nvSpPr>
          <p:cNvPr id="2055" name="Rectangle 76">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6" name="Rectangle 78">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16244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2082" name="Rectangle 2">
            <a:extLst>
              <a:ext uri="{FF2B5EF4-FFF2-40B4-BE49-F238E27FC236}">
                <a16:creationId xmlns:a16="http://schemas.microsoft.com/office/drawing/2014/main" id="{6C4B8889-67EF-F847-9E33-809877BC2DF1}"/>
              </a:ext>
            </a:extLst>
          </p:cNvPr>
          <p:cNvSpPr>
            <a:spLocks noGrp="1" noChangeArrowheads="1"/>
          </p:cNvSpPr>
          <p:nvPr>
            <p:ph type="title"/>
          </p:nvPr>
        </p:nvSpPr>
        <p:spPr>
          <a:xfrm>
            <a:off x="841248" y="426720"/>
            <a:ext cx="10506456" cy="1919141"/>
          </a:xfrm>
        </p:spPr>
        <p:txBody>
          <a:bodyPr anchor="b">
            <a:normAutofit/>
          </a:bodyPr>
          <a:lstStyle/>
          <a:p>
            <a:r>
              <a:rPr lang="en-GB" altLang="en-US" sz="6000" b="1"/>
              <a:t>Statement of the issue</a:t>
            </a:r>
            <a:br>
              <a:rPr lang="en-GB" altLang="en-US" sz="6000" b="1"/>
            </a:br>
            <a:endParaRPr lang="en-GB" altLang="en-US" sz="6000" b="1"/>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2083" name="Rectangle 3">
            <a:extLst>
              <a:ext uri="{FF2B5EF4-FFF2-40B4-BE49-F238E27FC236}">
                <a16:creationId xmlns:a16="http://schemas.microsoft.com/office/drawing/2014/main" id="{AE8BC0FA-EC73-EE47-AD7C-CE72030EEB8C}"/>
              </a:ext>
            </a:extLst>
          </p:cNvPr>
          <p:cNvSpPr>
            <a:spLocks noGrp="1" noChangeArrowheads="1"/>
          </p:cNvSpPr>
          <p:nvPr>
            <p:ph type="body" idx="1"/>
          </p:nvPr>
        </p:nvSpPr>
        <p:spPr>
          <a:xfrm>
            <a:off x="841248" y="3337269"/>
            <a:ext cx="10509504" cy="2905686"/>
          </a:xfrm>
        </p:spPr>
        <p:txBody>
          <a:bodyPr>
            <a:normAutofit/>
          </a:bodyPr>
          <a:lstStyle/>
          <a:p>
            <a:pPr>
              <a:lnSpc>
                <a:spcPct val="100000"/>
              </a:lnSpc>
              <a:buFont typeface="Wingdings" pitchFamily="2" charset="2"/>
              <a:buNone/>
            </a:pPr>
            <a:r>
              <a:rPr lang="en-GB" altLang="en-US" sz="1900"/>
              <a:t>	Research suggests that </a:t>
            </a:r>
          </a:p>
          <a:p>
            <a:pPr>
              <a:lnSpc>
                <a:spcPct val="100000"/>
              </a:lnSpc>
            </a:pPr>
            <a:r>
              <a:rPr lang="en-GB" altLang="en-US" sz="1900"/>
              <a:t>There are a range of different techniques available for qualitative data collection and analysis, but qualitative management researchers often focus on using just a small selection of them.</a:t>
            </a:r>
          </a:p>
          <a:p>
            <a:pPr>
              <a:lnSpc>
                <a:spcPct val="100000"/>
              </a:lnSpc>
            </a:pPr>
            <a:r>
              <a:rPr lang="en-GB" altLang="en-US" sz="1900"/>
              <a:t>Researchers need to be more aware of the variety of qualitative techniques of data collection and analysis that are available</a:t>
            </a:r>
          </a:p>
          <a:p>
            <a:pPr>
              <a:lnSpc>
                <a:spcPct val="100000"/>
              </a:lnSpc>
            </a:pPr>
            <a:r>
              <a:rPr lang="en-GB" altLang="en-US" sz="1900"/>
              <a:t>This may lead to more diverse ways of addressing contemporary theoretical and practical issues. </a:t>
            </a:r>
          </a:p>
          <a:p>
            <a:pPr>
              <a:lnSpc>
                <a:spcPct val="100000"/>
              </a:lnSpc>
            </a:pPr>
            <a:endParaRPr lang="en-GB" altLang="en-US" sz="1900"/>
          </a:p>
        </p:txBody>
      </p:sp>
    </p:spTree>
    <p:extLst>
      <p:ext uri="{BB962C8B-B14F-4D97-AF65-F5344CB8AC3E}">
        <p14:creationId xmlns:p14="http://schemas.microsoft.com/office/powerpoint/2010/main" val="276856460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02" name="Rectangle 2">
            <a:extLst>
              <a:ext uri="{FF2B5EF4-FFF2-40B4-BE49-F238E27FC236}">
                <a16:creationId xmlns:a16="http://schemas.microsoft.com/office/drawing/2014/main" id="{3292AE77-D06C-CE45-8602-870423007214}"/>
              </a:ext>
            </a:extLst>
          </p:cNvPr>
          <p:cNvSpPr>
            <a:spLocks noGrp="1" noChangeArrowheads="1"/>
          </p:cNvSpPr>
          <p:nvPr>
            <p:ph type="title"/>
          </p:nvPr>
        </p:nvSpPr>
        <p:spPr>
          <a:xfrm>
            <a:off x="841248" y="426720"/>
            <a:ext cx="10506456" cy="1919141"/>
          </a:xfrm>
        </p:spPr>
        <p:txBody>
          <a:bodyPr anchor="b">
            <a:normAutofit/>
          </a:bodyPr>
          <a:lstStyle/>
          <a:p>
            <a:r>
              <a:rPr lang="en-GB" altLang="en-US" sz="6000" b="1"/>
              <a:t>Categories of qualitative research methods</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203" name="Rectangle 3">
            <a:extLst>
              <a:ext uri="{FF2B5EF4-FFF2-40B4-BE49-F238E27FC236}">
                <a16:creationId xmlns:a16="http://schemas.microsoft.com/office/drawing/2014/main" id="{E10D6375-1672-7942-9E9C-A87647DB8BC9}"/>
              </a:ext>
            </a:extLst>
          </p:cNvPr>
          <p:cNvSpPr>
            <a:spLocks noGrp="1" noChangeArrowheads="1"/>
          </p:cNvSpPr>
          <p:nvPr>
            <p:ph type="body" idx="1"/>
          </p:nvPr>
        </p:nvSpPr>
        <p:spPr>
          <a:xfrm>
            <a:off x="841248" y="3337269"/>
            <a:ext cx="10509504" cy="2905686"/>
          </a:xfrm>
        </p:spPr>
        <p:txBody>
          <a:bodyPr>
            <a:normAutofit/>
          </a:bodyPr>
          <a:lstStyle/>
          <a:p>
            <a:pPr>
              <a:buFont typeface="Wingdings" pitchFamily="2" charset="2"/>
              <a:buNone/>
            </a:pPr>
            <a:r>
              <a:rPr lang="en-GB" altLang="en-US" sz="2000"/>
              <a:t>	As a result of the diversity in qualitative techniques,  number of authors have tried to provide various taxonomies, or categories, of different qualitative methods. </a:t>
            </a:r>
          </a:p>
          <a:p>
            <a:endParaRPr lang="en-GB" altLang="en-US" sz="2000"/>
          </a:p>
        </p:txBody>
      </p:sp>
    </p:spTree>
    <p:extLst>
      <p:ext uri="{BB962C8B-B14F-4D97-AF65-F5344CB8AC3E}">
        <p14:creationId xmlns:p14="http://schemas.microsoft.com/office/powerpoint/2010/main" val="12842784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26" name="Rectangle 2">
            <a:extLst>
              <a:ext uri="{FF2B5EF4-FFF2-40B4-BE49-F238E27FC236}">
                <a16:creationId xmlns:a16="http://schemas.microsoft.com/office/drawing/2014/main" id="{C1F12FA4-057F-6A43-BC01-3265238077D1}"/>
              </a:ext>
            </a:extLst>
          </p:cNvPr>
          <p:cNvSpPr>
            <a:spLocks noGrp="1" noChangeArrowheads="1"/>
          </p:cNvSpPr>
          <p:nvPr>
            <p:ph type="title"/>
          </p:nvPr>
        </p:nvSpPr>
        <p:spPr>
          <a:xfrm>
            <a:off x="841248" y="503132"/>
            <a:ext cx="10509504" cy="1974892"/>
          </a:xfrm>
        </p:spPr>
        <p:txBody>
          <a:bodyPr anchor="b">
            <a:normAutofit/>
          </a:bodyPr>
          <a:lstStyle/>
          <a:p>
            <a:br>
              <a:rPr lang="en-GB" altLang="en-US" sz="4200" b="1"/>
            </a:br>
            <a:r>
              <a:rPr lang="en-GB" altLang="en-US" sz="4200" b="1"/>
              <a:t>Ways of categorising qualitative methods</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227" name="Rectangle 3">
            <a:extLst>
              <a:ext uri="{FF2B5EF4-FFF2-40B4-BE49-F238E27FC236}">
                <a16:creationId xmlns:a16="http://schemas.microsoft.com/office/drawing/2014/main" id="{9E84055E-2304-4944-A79E-921A900761F8}"/>
              </a:ext>
            </a:extLst>
          </p:cNvPr>
          <p:cNvSpPr>
            <a:spLocks noGrp="1" noChangeArrowheads="1"/>
          </p:cNvSpPr>
          <p:nvPr>
            <p:ph type="body" idx="1"/>
          </p:nvPr>
        </p:nvSpPr>
        <p:spPr>
          <a:xfrm>
            <a:off x="841248" y="3328416"/>
            <a:ext cx="10509504" cy="2715768"/>
          </a:xfrm>
        </p:spPr>
        <p:txBody>
          <a:bodyPr>
            <a:normAutofit/>
          </a:bodyPr>
          <a:lstStyle/>
          <a:p>
            <a:r>
              <a:rPr lang="en-GB" altLang="en-US" sz="2000"/>
              <a:t>One way of categorising them is according to level of analysis:</a:t>
            </a:r>
          </a:p>
          <a:p>
            <a:pPr lvl="1"/>
            <a:r>
              <a:rPr lang="en-GB" altLang="en-US" sz="2000"/>
              <a:t>Individual (e.g. research diaries, life histories)</a:t>
            </a:r>
          </a:p>
          <a:p>
            <a:pPr lvl="1"/>
            <a:r>
              <a:rPr lang="en-GB" altLang="en-US" sz="2000"/>
              <a:t>Group (e.g. focus groups)</a:t>
            </a:r>
          </a:p>
          <a:p>
            <a:pPr lvl="1"/>
            <a:r>
              <a:rPr lang="en-GB" altLang="en-US" sz="2000"/>
              <a:t>Organisational (e.g. case studies, ethnography)</a:t>
            </a:r>
          </a:p>
          <a:p>
            <a:r>
              <a:rPr lang="en-GB" altLang="en-US" sz="2000"/>
              <a:t>No one form of categorisation is all-inclusive, but this can be a useful heuristic device</a:t>
            </a:r>
          </a:p>
          <a:p>
            <a:endParaRPr lang="en-GB" altLang="en-US" sz="2000"/>
          </a:p>
        </p:txBody>
      </p:sp>
    </p:spTree>
    <p:extLst>
      <p:ext uri="{BB962C8B-B14F-4D97-AF65-F5344CB8AC3E}">
        <p14:creationId xmlns:p14="http://schemas.microsoft.com/office/powerpoint/2010/main" val="27169447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6418" name="Rectangle 2">
            <a:extLst>
              <a:ext uri="{FF2B5EF4-FFF2-40B4-BE49-F238E27FC236}">
                <a16:creationId xmlns:a16="http://schemas.microsoft.com/office/drawing/2014/main" id="{10305ACA-B0C1-4049-8430-A8E0021B54B2}"/>
              </a:ext>
            </a:extLst>
          </p:cNvPr>
          <p:cNvSpPr>
            <a:spLocks noGrp="1" noChangeArrowheads="1"/>
          </p:cNvSpPr>
          <p:nvPr>
            <p:ph type="title"/>
          </p:nvPr>
        </p:nvSpPr>
        <p:spPr>
          <a:xfrm>
            <a:off x="841248" y="503132"/>
            <a:ext cx="10509504" cy="1974892"/>
          </a:xfrm>
        </p:spPr>
        <p:txBody>
          <a:bodyPr anchor="b">
            <a:normAutofit/>
          </a:bodyPr>
          <a:lstStyle/>
          <a:p>
            <a:r>
              <a:rPr lang="en-GB" altLang="en-US" sz="5400" b="1"/>
              <a:t>Other ways of grouping qualitative techniques</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6419" name="Rectangle 3">
            <a:extLst>
              <a:ext uri="{FF2B5EF4-FFF2-40B4-BE49-F238E27FC236}">
                <a16:creationId xmlns:a16="http://schemas.microsoft.com/office/drawing/2014/main" id="{5F795C2B-808C-B144-9B60-B241E86A2EDB}"/>
              </a:ext>
            </a:extLst>
          </p:cNvPr>
          <p:cNvSpPr>
            <a:spLocks noGrp="1" noChangeArrowheads="1"/>
          </p:cNvSpPr>
          <p:nvPr>
            <p:ph type="body" idx="1"/>
          </p:nvPr>
        </p:nvSpPr>
        <p:spPr>
          <a:xfrm>
            <a:off x="841248" y="3328416"/>
            <a:ext cx="10509504" cy="2715768"/>
          </a:xfrm>
        </p:spPr>
        <p:txBody>
          <a:bodyPr>
            <a:normAutofit/>
          </a:bodyPr>
          <a:lstStyle/>
          <a:p>
            <a:r>
              <a:rPr lang="en-GB" altLang="en-US" sz="2000"/>
              <a:t>Some are research strategies: eg: case studies; stakeholder analysis; hermeneutics, which prescribe particular approaches to research </a:t>
            </a:r>
          </a:p>
          <a:p>
            <a:r>
              <a:rPr lang="en-GB" altLang="en-US" sz="2000"/>
              <a:t>Some are different ways of conducting interviews: e.g.: repertory grid, electronic interviews, critical incident technique, life histories</a:t>
            </a:r>
          </a:p>
          <a:p>
            <a:r>
              <a:rPr lang="en-GB" altLang="en-US" sz="2000"/>
              <a:t>Some fit in with a particular epistemological approach e.g.: discourse analysis, repertory grid </a:t>
            </a:r>
          </a:p>
          <a:p>
            <a:endParaRPr lang="en-GB" altLang="en-US" sz="2000"/>
          </a:p>
        </p:txBody>
      </p:sp>
    </p:spTree>
    <p:extLst>
      <p:ext uri="{BB962C8B-B14F-4D97-AF65-F5344CB8AC3E}">
        <p14:creationId xmlns:p14="http://schemas.microsoft.com/office/powerpoint/2010/main" val="66683032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8466" name="Rectangle 2">
            <a:extLst>
              <a:ext uri="{FF2B5EF4-FFF2-40B4-BE49-F238E27FC236}">
                <a16:creationId xmlns:a16="http://schemas.microsoft.com/office/drawing/2014/main" id="{DD68D48C-4C3C-E54D-A9B0-F292131D811B}"/>
              </a:ext>
            </a:extLst>
          </p:cNvPr>
          <p:cNvSpPr>
            <a:spLocks noGrp="1" noChangeArrowheads="1"/>
          </p:cNvSpPr>
          <p:nvPr>
            <p:ph type="title"/>
          </p:nvPr>
        </p:nvSpPr>
        <p:spPr/>
        <p:txBody>
          <a:bodyPr/>
          <a:lstStyle/>
          <a:p>
            <a:pPr algn="ctr"/>
            <a:r>
              <a:rPr lang="en-GB" altLang="en-US" sz="3600" b="1"/>
              <a:t>Some different qualitative methods</a:t>
            </a:r>
          </a:p>
        </p:txBody>
      </p:sp>
      <p:sp>
        <p:nvSpPr>
          <p:cNvPr id="318467" name="Rectangle 3">
            <a:extLst>
              <a:ext uri="{FF2B5EF4-FFF2-40B4-BE49-F238E27FC236}">
                <a16:creationId xmlns:a16="http://schemas.microsoft.com/office/drawing/2014/main" id="{172A5DEF-4EDA-8E47-B1A6-12E5B72695B1}"/>
              </a:ext>
            </a:extLst>
          </p:cNvPr>
          <p:cNvSpPr>
            <a:spLocks noGrp="1" noChangeArrowheads="1"/>
          </p:cNvSpPr>
          <p:nvPr>
            <p:ph type="body" sz="half" idx="1"/>
          </p:nvPr>
        </p:nvSpPr>
        <p:spPr>
          <a:xfrm>
            <a:off x="1981200" y="1981200"/>
            <a:ext cx="4033838" cy="3886200"/>
          </a:xfrm>
        </p:spPr>
        <p:txBody>
          <a:bodyPr>
            <a:normAutofit fontScale="92500" lnSpcReduction="20000"/>
          </a:bodyPr>
          <a:lstStyle/>
          <a:p>
            <a:pPr>
              <a:lnSpc>
                <a:spcPct val="90000"/>
              </a:lnSpc>
            </a:pPr>
            <a:r>
              <a:rPr lang="en-GB" altLang="en-US" sz="2400"/>
              <a:t>Action research</a:t>
            </a:r>
          </a:p>
          <a:p>
            <a:pPr>
              <a:lnSpc>
                <a:spcPct val="90000"/>
              </a:lnSpc>
            </a:pPr>
            <a:r>
              <a:rPr lang="en-GB" altLang="en-US" sz="2400"/>
              <a:t>Analytic induction</a:t>
            </a:r>
          </a:p>
          <a:p>
            <a:pPr>
              <a:lnSpc>
                <a:spcPct val="90000"/>
              </a:lnSpc>
            </a:pPr>
            <a:r>
              <a:rPr lang="en-GB" altLang="en-US" sz="2400"/>
              <a:t>Attributional coding</a:t>
            </a:r>
          </a:p>
          <a:p>
            <a:pPr>
              <a:lnSpc>
                <a:spcPct val="90000"/>
              </a:lnSpc>
            </a:pPr>
            <a:r>
              <a:rPr lang="en-GB" altLang="en-US" sz="2400"/>
              <a:t>Case Studies</a:t>
            </a:r>
          </a:p>
          <a:p>
            <a:pPr>
              <a:lnSpc>
                <a:spcPct val="90000"/>
              </a:lnSpc>
            </a:pPr>
            <a:r>
              <a:rPr lang="en-GB" altLang="en-US" sz="2400"/>
              <a:t>Cognitive Mapping</a:t>
            </a:r>
          </a:p>
          <a:p>
            <a:pPr>
              <a:lnSpc>
                <a:spcPct val="90000"/>
              </a:lnSpc>
            </a:pPr>
            <a:r>
              <a:rPr lang="en-GB" altLang="en-US" sz="2400"/>
              <a:t>Conversation analysis</a:t>
            </a:r>
          </a:p>
          <a:p>
            <a:pPr>
              <a:lnSpc>
                <a:spcPct val="90000"/>
              </a:lnSpc>
            </a:pPr>
            <a:r>
              <a:rPr lang="en-GB" altLang="en-US" sz="2400"/>
              <a:t>Co-research</a:t>
            </a:r>
          </a:p>
          <a:p>
            <a:pPr>
              <a:lnSpc>
                <a:spcPct val="90000"/>
              </a:lnSpc>
            </a:pPr>
            <a:r>
              <a:rPr lang="en-GB" altLang="en-US" sz="2400"/>
              <a:t>Critical analysis</a:t>
            </a:r>
          </a:p>
          <a:p>
            <a:pPr>
              <a:lnSpc>
                <a:spcPct val="90000"/>
              </a:lnSpc>
            </a:pPr>
            <a:r>
              <a:rPr lang="en-GB" altLang="en-US" sz="2400"/>
              <a:t>Critical Incident Technique</a:t>
            </a:r>
          </a:p>
          <a:p>
            <a:pPr>
              <a:lnSpc>
                <a:spcPct val="90000"/>
              </a:lnSpc>
            </a:pPr>
            <a:r>
              <a:rPr lang="en-GB" altLang="en-US" sz="2400"/>
              <a:t>Diary studies</a:t>
            </a:r>
          </a:p>
        </p:txBody>
      </p:sp>
      <p:sp>
        <p:nvSpPr>
          <p:cNvPr id="318468" name="Rectangle 4">
            <a:extLst>
              <a:ext uri="{FF2B5EF4-FFF2-40B4-BE49-F238E27FC236}">
                <a16:creationId xmlns:a16="http://schemas.microsoft.com/office/drawing/2014/main" id="{8AAEB5D6-3A70-E043-917B-91C23F9CC532}"/>
              </a:ext>
            </a:extLst>
          </p:cNvPr>
          <p:cNvSpPr>
            <a:spLocks noGrp="1" noChangeArrowheads="1"/>
          </p:cNvSpPr>
          <p:nvPr>
            <p:ph type="body" sz="half" idx="2"/>
          </p:nvPr>
        </p:nvSpPr>
        <p:spPr>
          <a:xfrm>
            <a:off x="6176964" y="1981200"/>
            <a:ext cx="4033837" cy="3886200"/>
          </a:xfrm>
        </p:spPr>
        <p:txBody>
          <a:bodyPr>
            <a:normAutofit fontScale="85000" lnSpcReduction="20000"/>
          </a:bodyPr>
          <a:lstStyle/>
          <a:p>
            <a:pPr>
              <a:lnSpc>
                <a:spcPct val="90000"/>
              </a:lnSpc>
            </a:pPr>
            <a:r>
              <a:rPr lang="en-GB" altLang="en-US" sz="2400"/>
              <a:t>Discourse analysis</a:t>
            </a:r>
          </a:p>
          <a:p>
            <a:pPr>
              <a:lnSpc>
                <a:spcPct val="90000"/>
              </a:lnSpc>
            </a:pPr>
            <a:r>
              <a:rPr lang="en-GB" altLang="en-US" sz="2400"/>
              <a:t>Document analysis</a:t>
            </a:r>
          </a:p>
          <a:p>
            <a:pPr>
              <a:lnSpc>
                <a:spcPct val="90000"/>
              </a:lnSpc>
            </a:pPr>
            <a:r>
              <a:rPr lang="en-GB" altLang="en-US" sz="2400"/>
              <a:t>Electronic Interviews</a:t>
            </a:r>
          </a:p>
          <a:p>
            <a:pPr>
              <a:lnSpc>
                <a:spcPct val="90000"/>
              </a:lnSpc>
            </a:pPr>
            <a:r>
              <a:rPr lang="en-GB" altLang="en-US" sz="2400"/>
              <a:t>Ethnomethodology</a:t>
            </a:r>
          </a:p>
          <a:p>
            <a:pPr>
              <a:lnSpc>
                <a:spcPct val="90000"/>
              </a:lnSpc>
            </a:pPr>
            <a:r>
              <a:rPr lang="en-GB" altLang="en-US" sz="2400"/>
              <a:t>Ethnography</a:t>
            </a:r>
          </a:p>
          <a:p>
            <a:pPr>
              <a:lnSpc>
                <a:spcPct val="90000"/>
              </a:lnSpc>
            </a:pPr>
            <a:r>
              <a:rPr lang="en-GB" altLang="en-US" sz="2400"/>
              <a:t>Grounded theory</a:t>
            </a:r>
          </a:p>
          <a:p>
            <a:pPr>
              <a:lnSpc>
                <a:spcPct val="90000"/>
              </a:lnSpc>
            </a:pPr>
            <a:r>
              <a:rPr lang="en-GB" altLang="en-US" sz="2400"/>
              <a:t>Group methods</a:t>
            </a:r>
          </a:p>
          <a:p>
            <a:pPr>
              <a:lnSpc>
                <a:spcPct val="90000"/>
              </a:lnSpc>
            </a:pPr>
            <a:r>
              <a:rPr lang="en-GB" altLang="en-US" sz="2400"/>
              <a:t>Hermeneutics</a:t>
            </a:r>
          </a:p>
          <a:p>
            <a:pPr>
              <a:lnSpc>
                <a:spcPct val="90000"/>
              </a:lnSpc>
            </a:pPr>
            <a:r>
              <a:rPr lang="en-GB" altLang="en-US" sz="2400"/>
              <a:t>Interviews </a:t>
            </a:r>
          </a:p>
          <a:p>
            <a:pPr>
              <a:lnSpc>
                <a:spcPct val="90000"/>
              </a:lnSpc>
            </a:pPr>
            <a:r>
              <a:rPr lang="en-GB" altLang="en-US" sz="2400"/>
              <a:t>Life Histories</a:t>
            </a:r>
          </a:p>
          <a:p>
            <a:pPr>
              <a:lnSpc>
                <a:spcPct val="90000"/>
              </a:lnSpc>
            </a:pPr>
            <a:r>
              <a:rPr lang="en-GB" altLang="en-US" sz="2400"/>
              <a:t>Matrices</a:t>
            </a:r>
          </a:p>
        </p:txBody>
      </p:sp>
    </p:spTree>
    <p:extLst>
      <p:ext uri="{BB962C8B-B14F-4D97-AF65-F5344CB8AC3E}">
        <p14:creationId xmlns:p14="http://schemas.microsoft.com/office/powerpoint/2010/main" val="22053189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8467">
                                            <p:txEl>
                                              <p:pRg st="0" end="0"/>
                                            </p:txEl>
                                          </p:spTgt>
                                        </p:tgtEl>
                                        <p:attrNameLst>
                                          <p:attrName>style.visibility</p:attrName>
                                        </p:attrNameLst>
                                      </p:cBhvr>
                                      <p:to>
                                        <p:strVal val="visible"/>
                                      </p:to>
                                    </p:set>
                                    <p:anim calcmode="lin" valueType="num">
                                      <p:cBhvr additive="base">
                                        <p:cTn id="7" dur="500" fill="hold"/>
                                        <p:tgtEl>
                                          <p:spTgt spid="3184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184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18467">
                                            <p:txEl>
                                              <p:pRg st="1" end="1"/>
                                            </p:txEl>
                                          </p:spTgt>
                                        </p:tgtEl>
                                        <p:attrNameLst>
                                          <p:attrName>style.visibility</p:attrName>
                                        </p:attrNameLst>
                                      </p:cBhvr>
                                      <p:to>
                                        <p:strVal val="visible"/>
                                      </p:to>
                                    </p:set>
                                    <p:anim calcmode="lin" valueType="num">
                                      <p:cBhvr additive="base">
                                        <p:cTn id="13" dur="500" fill="hold"/>
                                        <p:tgtEl>
                                          <p:spTgt spid="31846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1846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18467">
                                            <p:txEl>
                                              <p:pRg st="2" end="2"/>
                                            </p:txEl>
                                          </p:spTgt>
                                        </p:tgtEl>
                                        <p:attrNameLst>
                                          <p:attrName>style.visibility</p:attrName>
                                        </p:attrNameLst>
                                      </p:cBhvr>
                                      <p:to>
                                        <p:strVal val="visible"/>
                                      </p:to>
                                    </p:set>
                                    <p:anim calcmode="lin" valueType="num">
                                      <p:cBhvr additive="base">
                                        <p:cTn id="19" dur="500" fill="hold"/>
                                        <p:tgtEl>
                                          <p:spTgt spid="31846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846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18467">
                                            <p:txEl>
                                              <p:pRg st="3" end="3"/>
                                            </p:txEl>
                                          </p:spTgt>
                                        </p:tgtEl>
                                        <p:attrNameLst>
                                          <p:attrName>style.visibility</p:attrName>
                                        </p:attrNameLst>
                                      </p:cBhvr>
                                      <p:to>
                                        <p:strVal val="visible"/>
                                      </p:to>
                                    </p:set>
                                    <p:anim calcmode="lin" valueType="num">
                                      <p:cBhvr additive="base">
                                        <p:cTn id="25" dur="500" fill="hold"/>
                                        <p:tgtEl>
                                          <p:spTgt spid="31846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1846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18467">
                                            <p:txEl>
                                              <p:pRg st="4" end="4"/>
                                            </p:txEl>
                                          </p:spTgt>
                                        </p:tgtEl>
                                        <p:attrNameLst>
                                          <p:attrName>style.visibility</p:attrName>
                                        </p:attrNameLst>
                                      </p:cBhvr>
                                      <p:to>
                                        <p:strVal val="visible"/>
                                      </p:to>
                                    </p:set>
                                    <p:anim calcmode="lin" valueType="num">
                                      <p:cBhvr additive="base">
                                        <p:cTn id="31" dur="500" fill="hold"/>
                                        <p:tgtEl>
                                          <p:spTgt spid="31846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1846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18467">
                                            <p:txEl>
                                              <p:pRg st="5" end="5"/>
                                            </p:txEl>
                                          </p:spTgt>
                                        </p:tgtEl>
                                        <p:attrNameLst>
                                          <p:attrName>style.visibility</p:attrName>
                                        </p:attrNameLst>
                                      </p:cBhvr>
                                      <p:to>
                                        <p:strVal val="visible"/>
                                      </p:to>
                                    </p:set>
                                    <p:anim calcmode="lin" valueType="num">
                                      <p:cBhvr additive="base">
                                        <p:cTn id="37" dur="500" fill="hold"/>
                                        <p:tgtEl>
                                          <p:spTgt spid="31846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1846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18467">
                                            <p:txEl>
                                              <p:pRg st="6" end="6"/>
                                            </p:txEl>
                                          </p:spTgt>
                                        </p:tgtEl>
                                        <p:attrNameLst>
                                          <p:attrName>style.visibility</p:attrName>
                                        </p:attrNameLst>
                                      </p:cBhvr>
                                      <p:to>
                                        <p:strVal val="visible"/>
                                      </p:to>
                                    </p:set>
                                    <p:anim calcmode="lin" valueType="num">
                                      <p:cBhvr additive="base">
                                        <p:cTn id="43" dur="500" fill="hold"/>
                                        <p:tgtEl>
                                          <p:spTgt spid="31846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1846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18467">
                                            <p:txEl>
                                              <p:pRg st="7" end="7"/>
                                            </p:txEl>
                                          </p:spTgt>
                                        </p:tgtEl>
                                        <p:attrNameLst>
                                          <p:attrName>style.visibility</p:attrName>
                                        </p:attrNameLst>
                                      </p:cBhvr>
                                      <p:to>
                                        <p:strVal val="visible"/>
                                      </p:to>
                                    </p:set>
                                    <p:anim calcmode="lin" valueType="num">
                                      <p:cBhvr additive="base">
                                        <p:cTn id="49" dur="500" fill="hold"/>
                                        <p:tgtEl>
                                          <p:spTgt spid="318467">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18467">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318467">
                                            <p:txEl>
                                              <p:pRg st="8" end="8"/>
                                            </p:txEl>
                                          </p:spTgt>
                                        </p:tgtEl>
                                        <p:attrNameLst>
                                          <p:attrName>style.visibility</p:attrName>
                                        </p:attrNameLst>
                                      </p:cBhvr>
                                      <p:to>
                                        <p:strVal val="visible"/>
                                      </p:to>
                                    </p:set>
                                    <p:anim calcmode="lin" valueType="num">
                                      <p:cBhvr additive="base">
                                        <p:cTn id="55" dur="500" fill="hold"/>
                                        <p:tgtEl>
                                          <p:spTgt spid="318467">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318467">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318467">
                                            <p:txEl>
                                              <p:pRg st="9" end="9"/>
                                            </p:txEl>
                                          </p:spTgt>
                                        </p:tgtEl>
                                        <p:attrNameLst>
                                          <p:attrName>style.visibility</p:attrName>
                                        </p:attrNameLst>
                                      </p:cBhvr>
                                      <p:to>
                                        <p:strVal val="visible"/>
                                      </p:to>
                                    </p:set>
                                    <p:anim calcmode="lin" valueType="num">
                                      <p:cBhvr additive="base">
                                        <p:cTn id="61" dur="500" fill="hold"/>
                                        <p:tgtEl>
                                          <p:spTgt spid="318467">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31846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318468">
                                            <p:txEl>
                                              <p:pRg st="0" end="0"/>
                                            </p:txEl>
                                          </p:spTgt>
                                        </p:tgtEl>
                                        <p:attrNameLst>
                                          <p:attrName>style.visibility</p:attrName>
                                        </p:attrNameLst>
                                      </p:cBhvr>
                                      <p:to>
                                        <p:strVal val="visible"/>
                                      </p:to>
                                    </p:set>
                                    <p:anim calcmode="lin" valueType="num">
                                      <p:cBhvr additive="base">
                                        <p:cTn id="67" dur="500" fill="hold"/>
                                        <p:tgtEl>
                                          <p:spTgt spid="318468">
                                            <p:txEl>
                                              <p:pRg st="0" end="0"/>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31846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318468">
                                            <p:txEl>
                                              <p:pRg st="1" end="1"/>
                                            </p:txEl>
                                          </p:spTgt>
                                        </p:tgtEl>
                                        <p:attrNameLst>
                                          <p:attrName>style.visibility</p:attrName>
                                        </p:attrNameLst>
                                      </p:cBhvr>
                                      <p:to>
                                        <p:strVal val="visible"/>
                                      </p:to>
                                    </p:set>
                                    <p:anim calcmode="lin" valueType="num">
                                      <p:cBhvr additive="base">
                                        <p:cTn id="73" dur="500" fill="hold"/>
                                        <p:tgtEl>
                                          <p:spTgt spid="318468">
                                            <p:txEl>
                                              <p:pRg st="1" end="1"/>
                                            </p:txEl>
                                          </p:spTgt>
                                        </p:tgtEl>
                                        <p:attrNameLst>
                                          <p:attrName>ppt_x</p:attrName>
                                        </p:attrNameLst>
                                      </p:cBhvr>
                                      <p:tavLst>
                                        <p:tav tm="0">
                                          <p:val>
                                            <p:strVal val="0-#ppt_w/2"/>
                                          </p:val>
                                        </p:tav>
                                        <p:tav tm="100000">
                                          <p:val>
                                            <p:strVal val="#ppt_x"/>
                                          </p:val>
                                        </p:tav>
                                      </p:tavLst>
                                    </p:anim>
                                    <p:anim calcmode="lin" valueType="num">
                                      <p:cBhvr additive="base">
                                        <p:cTn id="74" dur="500" fill="hold"/>
                                        <p:tgtEl>
                                          <p:spTgt spid="31846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318468">
                                            <p:txEl>
                                              <p:pRg st="2" end="2"/>
                                            </p:txEl>
                                          </p:spTgt>
                                        </p:tgtEl>
                                        <p:attrNameLst>
                                          <p:attrName>style.visibility</p:attrName>
                                        </p:attrNameLst>
                                      </p:cBhvr>
                                      <p:to>
                                        <p:strVal val="visible"/>
                                      </p:to>
                                    </p:set>
                                    <p:anim calcmode="lin" valueType="num">
                                      <p:cBhvr additive="base">
                                        <p:cTn id="79" dur="500" fill="hold"/>
                                        <p:tgtEl>
                                          <p:spTgt spid="318468">
                                            <p:txEl>
                                              <p:pRg st="2" end="2"/>
                                            </p:txEl>
                                          </p:spTgt>
                                        </p:tgtEl>
                                        <p:attrNameLst>
                                          <p:attrName>ppt_x</p:attrName>
                                        </p:attrNameLst>
                                      </p:cBhvr>
                                      <p:tavLst>
                                        <p:tav tm="0">
                                          <p:val>
                                            <p:strVal val="0-#ppt_w/2"/>
                                          </p:val>
                                        </p:tav>
                                        <p:tav tm="100000">
                                          <p:val>
                                            <p:strVal val="#ppt_x"/>
                                          </p:val>
                                        </p:tav>
                                      </p:tavLst>
                                    </p:anim>
                                    <p:anim calcmode="lin" valueType="num">
                                      <p:cBhvr additive="base">
                                        <p:cTn id="80" dur="500" fill="hold"/>
                                        <p:tgtEl>
                                          <p:spTgt spid="31846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318468">
                                            <p:txEl>
                                              <p:pRg st="3" end="3"/>
                                            </p:txEl>
                                          </p:spTgt>
                                        </p:tgtEl>
                                        <p:attrNameLst>
                                          <p:attrName>style.visibility</p:attrName>
                                        </p:attrNameLst>
                                      </p:cBhvr>
                                      <p:to>
                                        <p:strVal val="visible"/>
                                      </p:to>
                                    </p:set>
                                    <p:anim calcmode="lin" valueType="num">
                                      <p:cBhvr additive="base">
                                        <p:cTn id="85" dur="500" fill="hold"/>
                                        <p:tgtEl>
                                          <p:spTgt spid="318468">
                                            <p:txEl>
                                              <p:pRg st="3" end="3"/>
                                            </p:txEl>
                                          </p:spTgt>
                                        </p:tgtEl>
                                        <p:attrNameLst>
                                          <p:attrName>ppt_x</p:attrName>
                                        </p:attrNameLst>
                                      </p:cBhvr>
                                      <p:tavLst>
                                        <p:tav tm="0">
                                          <p:val>
                                            <p:strVal val="0-#ppt_w/2"/>
                                          </p:val>
                                        </p:tav>
                                        <p:tav tm="100000">
                                          <p:val>
                                            <p:strVal val="#ppt_x"/>
                                          </p:val>
                                        </p:tav>
                                      </p:tavLst>
                                    </p:anim>
                                    <p:anim calcmode="lin" valueType="num">
                                      <p:cBhvr additive="base">
                                        <p:cTn id="86" dur="500" fill="hold"/>
                                        <p:tgtEl>
                                          <p:spTgt spid="31846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318468">
                                            <p:txEl>
                                              <p:pRg st="4" end="4"/>
                                            </p:txEl>
                                          </p:spTgt>
                                        </p:tgtEl>
                                        <p:attrNameLst>
                                          <p:attrName>style.visibility</p:attrName>
                                        </p:attrNameLst>
                                      </p:cBhvr>
                                      <p:to>
                                        <p:strVal val="visible"/>
                                      </p:to>
                                    </p:set>
                                    <p:anim calcmode="lin" valueType="num">
                                      <p:cBhvr additive="base">
                                        <p:cTn id="91" dur="500" fill="hold"/>
                                        <p:tgtEl>
                                          <p:spTgt spid="318468">
                                            <p:txEl>
                                              <p:pRg st="4" end="4"/>
                                            </p:txEl>
                                          </p:spTgt>
                                        </p:tgtEl>
                                        <p:attrNameLst>
                                          <p:attrName>ppt_x</p:attrName>
                                        </p:attrNameLst>
                                      </p:cBhvr>
                                      <p:tavLst>
                                        <p:tav tm="0">
                                          <p:val>
                                            <p:strVal val="0-#ppt_w/2"/>
                                          </p:val>
                                        </p:tav>
                                        <p:tav tm="100000">
                                          <p:val>
                                            <p:strVal val="#ppt_x"/>
                                          </p:val>
                                        </p:tav>
                                      </p:tavLst>
                                    </p:anim>
                                    <p:anim calcmode="lin" valueType="num">
                                      <p:cBhvr additive="base">
                                        <p:cTn id="92" dur="500" fill="hold"/>
                                        <p:tgtEl>
                                          <p:spTgt spid="31846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318468">
                                            <p:txEl>
                                              <p:pRg st="5" end="5"/>
                                            </p:txEl>
                                          </p:spTgt>
                                        </p:tgtEl>
                                        <p:attrNameLst>
                                          <p:attrName>style.visibility</p:attrName>
                                        </p:attrNameLst>
                                      </p:cBhvr>
                                      <p:to>
                                        <p:strVal val="visible"/>
                                      </p:to>
                                    </p:set>
                                    <p:anim calcmode="lin" valueType="num">
                                      <p:cBhvr additive="base">
                                        <p:cTn id="97" dur="500" fill="hold"/>
                                        <p:tgtEl>
                                          <p:spTgt spid="318468">
                                            <p:txEl>
                                              <p:pRg st="5" end="5"/>
                                            </p:txEl>
                                          </p:spTgt>
                                        </p:tgtEl>
                                        <p:attrNameLst>
                                          <p:attrName>ppt_x</p:attrName>
                                        </p:attrNameLst>
                                      </p:cBhvr>
                                      <p:tavLst>
                                        <p:tav tm="0">
                                          <p:val>
                                            <p:strVal val="0-#ppt_w/2"/>
                                          </p:val>
                                        </p:tav>
                                        <p:tav tm="100000">
                                          <p:val>
                                            <p:strVal val="#ppt_x"/>
                                          </p:val>
                                        </p:tav>
                                      </p:tavLst>
                                    </p:anim>
                                    <p:anim calcmode="lin" valueType="num">
                                      <p:cBhvr additive="base">
                                        <p:cTn id="98" dur="500" fill="hold"/>
                                        <p:tgtEl>
                                          <p:spTgt spid="31846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99" fill="hold" nodeType="clickPar">
                      <p:stCondLst>
                        <p:cond delay="indefinite"/>
                      </p:stCondLst>
                      <p:childTnLst>
                        <p:par>
                          <p:cTn id="100" fill="hold" nodeType="withGroup">
                            <p:stCondLst>
                              <p:cond delay="0"/>
                            </p:stCondLst>
                            <p:childTnLst>
                              <p:par>
                                <p:cTn id="101" presetID="2" presetClass="entr" presetSubtype="8" fill="hold" grpId="0" nodeType="clickEffect">
                                  <p:stCondLst>
                                    <p:cond delay="0"/>
                                  </p:stCondLst>
                                  <p:childTnLst>
                                    <p:set>
                                      <p:cBhvr>
                                        <p:cTn id="102" dur="1" fill="hold">
                                          <p:stCondLst>
                                            <p:cond delay="0"/>
                                          </p:stCondLst>
                                        </p:cTn>
                                        <p:tgtEl>
                                          <p:spTgt spid="318468">
                                            <p:txEl>
                                              <p:pRg st="6" end="6"/>
                                            </p:txEl>
                                          </p:spTgt>
                                        </p:tgtEl>
                                        <p:attrNameLst>
                                          <p:attrName>style.visibility</p:attrName>
                                        </p:attrNameLst>
                                      </p:cBhvr>
                                      <p:to>
                                        <p:strVal val="visible"/>
                                      </p:to>
                                    </p:set>
                                    <p:anim calcmode="lin" valueType="num">
                                      <p:cBhvr additive="base">
                                        <p:cTn id="103" dur="500" fill="hold"/>
                                        <p:tgtEl>
                                          <p:spTgt spid="318468">
                                            <p:txEl>
                                              <p:pRg st="6" end="6"/>
                                            </p:txEl>
                                          </p:spTgt>
                                        </p:tgtEl>
                                        <p:attrNameLst>
                                          <p:attrName>ppt_x</p:attrName>
                                        </p:attrNameLst>
                                      </p:cBhvr>
                                      <p:tavLst>
                                        <p:tav tm="0">
                                          <p:val>
                                            <p:strVal val="0-#ppt_w/2"/>
                                          </p:val>
                                        </p:tav>
                                        <p:tav tm="100000">
                                          <p:val>
                                            <p:strVal val="#ppt_x"/>
                                          </p:val>
                                        </p:tav>
                                      </p:tavLst>
                                    </p:anim>
                                    <p:anim calcmode="lin" valueType="num">
                                      <p:cBhvr additive="base">
                                        <p:cTn id="104" dur="500" fill="hold"/>
                                        <p:tgtEl>
                                          <p:spTgt spid="318468">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105" fill="hold" nodeType="clickPar">
                      <p:stCondLst>
                        <p:cond delay="indefinite"/>
                      </p:stCondLst>
                      <p:childTnLst>
                        <p:par>
                          <p:cTn id="106" fill="hold" nodeType="withGroup">
                            <p:stCondLst>
                              <p:cond delay="0"/>
                            </p:stCondLst>
                            <p:childTnLst>
                              <p:par>
                                <p:cTn id="107" presetID="2" presetClass="entr" presetSubtype="8" fill="hold" grpId="0" nodeType="clickEffect">
                                  <p:stCondLst>
                                    <p:cond delay="0"/>
                                  </p:stCondLst>
                                  <p:childTnLst>
                                    <p:set>
                                      <p:cBhvr>
                                        <p:cTn id="108" dur="1" fill="hold">
                                          <p:stCondLst>
                                            <p:cond delay="0"/>
                                          </p:stCondLst>
                                        </p:cTn>
                                        <p:tgtEl>
                                          <p:spTgt spid="318468">
                                            <p:txEl>
                                              <p:pRg st="7" end="7"/>
                                            </p:txEl>
                                          </p:spTgt>
                                        </p:tgtEl>
                                        <p:attrNameLst>
                                          <p:attrName>style.visibility</p:attrName>
                                        </p:attrNameLst>
                                      </p:cBhvr>
                                      <p:to>
                                        <p:strVal val="visible"/>
                                      </p:to>
                                    </p:set>
                                    <p:anim calcmode="lin" valueType="num">
                                      <p:cBhvr additive="base">
                                        <p:cTn id="109" dur="500" fill="hold"/>
                                        <p:tgtEl>
                                          <p:spTgt spid="318468">
                                            <p:txEl>
                                              <p:pRg st="7" end="7"/>
                                            </p:txEl>
                                          </p:spTgt>
                                        </p:tgtEl>
                                        <p:attrNameLst>
                                          <p:attrName>ppt_x</p:attrName>
                                        </p:attrNameLst>
                                      </p:cBhvr>
                                      <p:tavLst>
                                        <p:tav tm="0">
                                          <p:val>
                                            <p:strVal val="0-#ppt_w/2"/>
                                          </p:val>
                                        </p:tav>
                                        <p:tav tm="100000">
                                          <p:val>
                                            <p:strVal val="#ppt_x"/>
                                          </p:val>
                                        </p:tav>
                                      </p:tavLst>
                                    </p:anim>
                                    <p:anim calcmode="lin" valueType="num">
                                      <p:cBhvr additive="base">
                                        <p:cTn id="110" dur="500" fill="hold"/>
                                        <p:tgtEl>
                                          <p:spTgt spid="318468">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111" fill="hold" nodeType="clickPar">
                      <p:stCondLst>
                        <p:cond delay="indefinite"/>
                      </p:stCondLst>
                      <p:childTnLst>
                        <p:par>
                          <p:cTn id="112" fill="hold" nodeType="withGroup">
                            <p:stCondLst>
                              <p:cond delay="0"/>
                            </p:stCondLst>
                            <p:childTnLst>
                              <p:par>
                                <p:cTn id="113" presetID="2" presetClass="entr" presetSubtype="8" fill="hold" grpId="0" nodeType="clickEffect">
                                  <p:stCondLst>
                                    <p:cond delay="0"/>
                                  </p:stCondLst>
                                  <p:childTnLst>
                                    <p:set>
                                      <p:cBhvr>
                                        <p:cTn id="114" dur="1" fill="hold">
                                          <p:stCondLst>
                                            <p:cond delay="0"/>
                                          </p:stCondLst>
                                        </p:cTn>
                                        <p:tgtEl>
                                          <p:spTgt spid="318468">
                                            <p:txEl>
                                              <p:pRg st="8" end="8"/>
                                            </p:txEl>
                                          </p:spTgt>
                                        </p:tgtEl>
                                        <p:attrNameLst>
                                          <p:attrName>style.visibility</p:attrName>
                                        </p:attrNameLst>
                                      </p:cBhvr>
                                      <p:to>
                                        <p:strVal val="visible"/>
                                      </p:to>
                                    </p:set>
                                    <p:anim calcmode="lin" valueType="num">
                                      <p:cBhvr additive="base">
                                        <p:cTn id="115" dur="500" fill="hold"/>
                                        <p:tgtEl>
                                          <p:spTgt spid="318468">
                                            <p:txEl>
                                              <p:pRg st="8" end="8"/>
                                            </p:txEl>
                                          </p:spTgt>
                                        </p:tgtEl>
                                        <p:attrNameLst>
                                          <p:attrName>ppt_x</p:attrName>
                                        </p:attrNameLst>
                                      </p:cBhvr>
                                      <p:tavLst>
                                        <p:tav tm="0">
                                          <p:val>
                                            <p:strVal val="0-#ppt_w/2"/>
                                          </p:val>
                                        </p:tav>
                                        <p:tav tm="100000">
                                          <p:val>
                                            <p:strVal val="#ppt_x"/>
                                          </p:val>
                                        </p:tav>
                                      </p:tavLst>
                                    </p:anim>
                                    <p:anim calcmode="lin" valueType="num">
                                      <p:cBhvr additive="base">
                                        <p:cTn id="116" dur="500" fill="hold"/>
                                        <p:tgtEl>
                                          <p:spTgt spid="318468">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117" fill="hold" nodeType="clickPar">
                      <p:stCondLst>
                        <p:cond delay="indefinite"/>
                      </p:stCondLst>
                      <p:childTnLst>
                        <p:par>
                          <p:cTn id="118" fill="hold" nodeType="withGroup">
                            <p:stCondLst>
                              <p:cond delay="0"/>
                            </p:stCondLst>
                            <p:childTnLst>
                              <p:par>
                                <p:cTn id="119" presetID="2" presetClass="entr" presetSubtype="8" fill="hold" grpId="0" nodeType="clickEffect">
                                  <p:stCondLst>
                                    <p:cond delay="0"/>
                                  </p:stCondLst>
                                  <p:childTnLst>
                                    <p:set>
                                      <p:cBhvr>
                                        <p:cTn id="120" dur="1" fill="hold">
                                          <p:stCondLst>
                                            <p:cond delay="0"/>
                                          </p:stCondLst>
                                        </p:cTn>
                                        <p:tgtEl>
                                          <p:spTgt spid="318468">
                                            <p:txEl>
                                              <p:pRg st="9" end="9"/>
                                            </p:txEl>
                                          </p:spTgt>
                                        </p:tgtEl>
                                        <p:attrNameLst>
                                          <p:attrName>style.visibility</p:attrName>
                                        </p:attrNameLst>
                                      </p:cBhvr>
                                      <p:to>
                                        <p:strVal val="visible"/>
                                      </p:to>
                                    </p:set>
                                    <p:anim calcmode="lin" valueType="num">
                                      <p:cBhvr additive="base">
                                        <p:cTn id="121" dur="500" fill="hold"/>
                                        <p:tgtEl>
                                          <p:spTgt spid="318468">
                                            <p:txEl>
                                              <p:pRg st="9" end="9"/>
                                            </p:txEl>
                                          </p:spTgt>
                                        </p:tgtEl>
                                        <p:attrNameLst>
                                          <p:attrName>ppt_x</p:attrName>
                                        </p:attrNameLst>
                                      </p:cBhvr>
                                      <p:tavLst>
                                        <p:tav tm="0">
                                          <p:val>
                                            <p:strVal val="0-#ppt_w/2"/>
                                          </p:val>
                                        </p:tav>
                                        <p:tav tm="100000">
                                          <p:val>
                                            <p:strVal val="#ppt_x"/>
                                          </p:val>
                                        </p:tav>
                                      </p:tavLst>
                                    </p:anim>
                                    <p:anim calcmode="lin" valueType="num">
                                      <p:cBhvr additive="base">
                                        <p:cTn id="122" dur="500" fill="hold"/>
                                        <p:tgtEl>
                                          <p:spTgt spid="318468">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123" fill="hold" nodeType="clickPar">
                      <p:stCondLst>
                        <p:cond delay="indefinite"/>
                      </p:stCondLst>
                      <p:childTnLst>
                        <p:par>
                          <p:cTn id="124" fill="hold" nodeType="withGroup">
                            <p:stCondLst>
                              <p:cond delay="0"/>
                            </p:stCondLst>
                            <p:childTnLst>
                              <p:par>
                                <p:cTn id="125" presetID="2" presetClass="entr" presetSubtype="8" fill="hold" grpId="0" nodeType="clickEffect">
                                  <p:stCondLst>
                                    <p:cond delay="0"/>
                                  </p:stCondLst>
                                  <p:childTnLst>
                                    <p:set>
                                      <p:cBhvr>
                                        <p:cTn id="126" dur="1" fill="hold">
                                          <p:stCondLst>
                                            <p:cond delay="0"/>
                                          </p:stCondLst>
                                        </p:cTn>
                                        <p:tgtEl>
                                          <p:spTgt spid="318468">
                                            <p:txEl>
                                              <p:pRg st="10" end="10"/>
                                            </p:txEl>
                                          </p:spTgt>
                                        </p:tgtEl>
                                        <p:attrNameLst>
                                          <p:attrName>style.visibility</p:attrName>
                                        </p:attrNameLst>
                                      </p:cBhvr>
                                      <p:to>
                                        <p:strVal val="visible"/>
                                      </p:to>
                                    </p:set>
                                    <p:anim calcmode="lin" valueType="num">
                                      <p:cBhvr additive="base">
                                        <p:cTn id="127" dur="500" fill="hold"/>
                                        <p:tgtEl>
                                          <p:spTgt spid="318468">
                                            <p:txEl>
                                              <p:pRg st="10" end="10"/>
                                            </p:txEl>
                                          </p:spTgt>
                                        </p:tgtEl>
                                        <p:attrNameLst>
                                          <p:attrName>ppt_x</p:attrName>
                                        </p:attrNameLst>
                                      </p:cBhvr>
                                      <p:tavLst>
                                        <p:tav tm="0">
                                          <p:val>
                                            <p:strVal val="0-#ppt_w/2"/>
                                          </p:val>
                                        </p:tav>
                                        <p:tav tm="100000">
                                          <p:val>
                                            <p:strVal val="#ppt_x"/>
                                          </p:val>
                                        </p:tav>
                                      </p:tavLst>
                                    </p:anim>
                                    <p:anim calcmode="lin" valueType="num">
                                      <p:cBhvr additive="base">
                                        <p:cTn id="128" dur="500" fill="hold"/>
                                        <p:tgtEl>
                                          <p:spTgt spid="318468">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467" grpId="0" build="p" autoUpdateAnimBg="0"/>
      <p:bldP spid="318468" grpId="0" build="p"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514" name="Rectangle 2">
            <a:extLst>
              <a:ext uri="{FF2B5EF4-FFF2-40B4-BE49-F238E27FC236}">
                <a16:creationId xmlns:a16="http://schemas.microsoft.com/office/drawing/2014/main" id="{5376106F-C79A-364C-833F-F01DF8540B08}"/>
              </a:ext>
            </a:extLst>
          </p:cNvPr>
          <p:cNvSpPr>
            <a:spLocks noGrp="1" noChangeArrowheads="1"/>
          </p:cNvSpPr>
          <p:nvPr>
            <p:ph type="title"/>
          </p:nvPr>
        </p:nvSpPr>
        <p:spPr/>
        <p:txBody>
          <a:bodyPr/>
          <a:lstStyle/>
          <a:p>
            <a:pPr algn="ctr"/>
            <a:r>
              <a:rPr lang="en-GB" altLang="en-US" b="1"/>
              <a:t>Some different qualitative methods</a:t>
            </a:r>
          </a:p>
        </p:txBody>
      </p:sp>
      <p:sp>
        <p:nvSpPr>
          <p:cNvPr id="320515" name="Rectangle 3">
            <a:extLst>
              <a:ext uri="{FF2B5EF4-FFF2-40B4-BE49-F238E27FC236}">
                <a16:creationId xmlns:a16="http://schemas.microsoft.com/office/drawing/2014/main" id="{8A249726-B9B0-6B4C-8841-3D754F2C1876}"/>
              </a:ext>
            </a:extLst>
          </p:cNvPr>
          <p:cNvSpPr>
            <a:spLocks noGrp="1" noChangeArrowheads="1"/>
          </p:cNvSpPr>
          <p:nvPr>
            <p:ph type="body" sz="half" idx="1"/>
          </p:nvPr>
        </p:nvSpPr>
        <p:spPr>
          <a:xfrm>
            <a:off x="1981200" y="1981200"/>
            <a:ext cx="4033838" cy="3886200"/>
          </a:xfrm>
        </p:spPr>
        <p:txBody>
          <a:bodyPr>
            <a:normAutofit fontScale="92500" lnSpcReduction="20000"/>
          </a:bodyPr>
          <a:lstStyle/>
          <a:p>
            <a:r>
              <a:rPr lang="en-GB" altLang="en-US" sz="2400"/>
              <a:t>Metaphors</a:t>
            </a:r>
          </a:p>
          <a:p>
            <a:r>
              <a:rPr lang="en-GB" altLang="en-US" sz="2400"/>
              <a:t>Narratives</a:t>
            </a:r>
          </a:p>
          <a:p>
            <a:r>
              <a:rPr lang="en-GB" altLang="en-US" sz="2400"/>
              <a:t>Participant Observation</a:t>
            </a:r>
          </a:p>
          <a:p>
            <a:r>
              <a:rPr lang="en-GB" altLang="en-US" sz="2400"/>
              <a:t>Pictures (video etc.)</a:t>
            </a:r>
          </a:p>
          <a:p>
            <a:r>
              <a:rPr lang="en-GB" altLang="en-US" sz="2400"/>
              <a:t>Repertory Grid	</a:t>
            </a:r>
          </a:p>
          <a:p>
            <a:r>
              <a:rPr lang="en-GB" altLang="en-US" sz="2400"/>
              <a:t>Search conferences</a:t>
            </a:r>
          </a:p>
          <a:p>
            <a:r>
              <a:rPr lang="en-GB" altLang="en-US" sz="2400"/>
              <a:t>Soft systems analysis</a:t>
            </a:r>
          </a:p>
          <a:p>
            <a:r>
              <a:rPr lang="en-GB" altLang="en-US" sz="2400"/>
              <a:t>Story analysis</a:t>
            </a:r>
          </a:p>
          <a:p>
            <a:r>
              <a:rPr lang="en-GB" altLang="en-US" sz="2400"/>
              <a:t>Template analysis</a:t>
            </a:r>
          </a:p>
          <a:p>
            <a:endParaRPr lang="en-GB" altLang="en-US" sz="2400"/>
          </a:p>
        </p:txBody>
      </p:sp>
      <p:sp>
        <p:nvSpPr>
          <p:cNvPr id="320516" name="Rectangle 4">
            <a:extLst>
              <a:ext uri="{FF2B5EF4-FFF2-40B4-BE49-F238E27FC236}">
                <a16:creationId xmlns:a16="http://schemas.microsoft.com/office/drawing/2014/main" id="{FB55E9A0-5060-DD4D-BAE2-4E3561BA6338}"/>
              </a:ext>
            </a:extLst>
          </p:cNvPr>
          <p:cNvSpPr>
            <a:spLocks noGrp="1" noChangeArrowheads="1"/>
          </p:cNvSpPr>
          <p:nvPr>
            <p:ph type="body" sz="half" idx="2"/>
          </p:nvPr>
        </p:nvSpPr>
        <p:spPr>
          <a:xfrm>
            <a:off x="6176964" y="1981200"/>
            <a:ext cx="4033837" cy="3886200"/>
          </a:xfrm>
        </p:spPr>
        <p:txBody>
          <a:bodyPr/>
          <a:lstStyle/>
          <a:p>
            <a:r>
              <a:rPr lang="en-GB" altLang="en-US" sz="2400"/>
              <a:t>Twenty Statements Test</a:t>
            </a:r>
          </a:p>
          <a:p>
            <a:r>
              <a:rPr lang="en-GB" altLang="en-US" sz="2400"/>
              <a:t>Tracer studies</a:t>
            </a:r>
          </a:p>
          <a:p>
            <a:endParaRPr lang="en-GB" altLang="en-US" sz="2400"/>
          </a:p>
        </p:txBody>
      </p:sp>
    </p:spTree>
    <p:extLst>
      <p:ext uri="{BB962C8B-B14F-4D97-AF65-F5344CB8AC3E}">
        <p14:creationId xmlns:p14="http://schemas.microsoft.com/office/powerpoint/2010/main" val="15046529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562" name="Rectangle 2">
            <a:extLst>
              <a:ext uri="{FF2B5EF4-FFF2-40B4-BE49-F238E27FC236}">
                <a16:creationId xmlns:a16="http://schemas.microsoft.com/office/drawing/2014/main" id="{F0F43CD7-4C90-3147-9C92-89655C26C8D7}"/>
              </a:ext>
            </a:extLst>
          </p:cNvPr>
          <p:cNvSpPr>
            <a:spLocks noGrp="1" noChangeArrowheads="1"/>
          </p:cNvSpPr>
          <p:nvPr>
            <p:ph type="title"/>
          </p:nvPr>
        </p:nvSpPr>
        <p:spPr>
          <a:xfrm>
            <a:off x="841248" y="503132"/>
            <a:ext cx="10509504" cy="1974892"/>
          </a:xfrm>
        </p:spPr>
        <p:txBody>
          <a:bodyPr anchor="b">
            <a:normAutofit/>
          </a:bodyPr>
          <a:lstStyle/>
          <a:p>
            <a:r>
              <a:rPr lang="en-GB" altLang="en-US" sz="5400" b="1"/>
              <a:t>An example of variety: different types of interviews</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2563" name="Rectangle 3">
            <a:extLst>
              <a:ext uri="{FF2B5EF4-FFF2-40B4-BE49-F238E27FC236}">
                <a16:creationId xmlns:a16="http://schemas.microsoft.com/office/drawing/2014/main" id="{EADE2FFF-EBA5-014B-8CA6-83D2C761A7E3}"/>
              </a:ext>
            </a:extLst>
          </p:cNvPr>
          <p:cNvSpPr>
            <a:spLocks noGrp="1" noChangeArrowheads="1"/>
          </p:cNvSpPr>
          <p:nvPr>
            <p:ph type="body" idx="1"/>
          </p:nvPr>
        </p:nvSpPr>
        <p:spPr>
          <a:xfrm>
            <a:off x="841248" y="3328416"/>
            <a:ext cx="10509504" cy="2715768"/>
          </a:xfrm>
        </p:spPr>
        <p:txBody>
          <a:bodyPr>
            <a:normAutofit/>
          </a:bodyPr>
          <a:lstStyle/>
          <a:p>
            <a:pPr>
              <a:lnSpc>
                <a:spcPct val="100000"/>
              </a:lnSpc>
              <a:buFont typeface="Wingdings" pitchFamily="2" charset="2"/>
              <a:buNone/>
            </a:pPr>
            <a:r>
              <a:rPr lang="en-GB" altLang="en-US" sz="1900"/>
              <a:t>	The qualitative research interview can take on a number of different formats. Some examples are highlighted below and on the next slide:</a:t>
            </a:r>
          </a:p>
          <a:p>
            <a:pPr>
              <a:lnSpc>
                <a:spcPct val="100000"/>
              </a:lnSpc>
            </a:pPr>
            <a:r>
              <a:rPr lang="en-GB" altLang="en-US" sz="1900"/>
              <a:t>Repertory grid interview: This is framed within a particular theoretical framework, (Kelly’s personal construct theory) and located within a specific epistemological position. It allows the interviewer to structure an individual’s personal constructs through using a grid</a:t>
            </a:r>
          </a:p>
          <a:p>
            <a:pPr>
              <a:lnSpc>
                <a:spcPct val="100000"/>
              </a:lnSpc>
            </a:pPr>
            <a:r>
              <a:rPr lang="en-GB" altLang="en-US" sz="1900"/>
              <a:t>Life history interview: In this method, the interview focuses on asking an individual to tell their life story, and them draws on various aspects of that story to make an interpretation about social phenomena</a:t>
            </a:r>
          </a:p>
        </p:txBody>
      </p:sp>
    </p:spTree>
    <p:extLst>
      <p:ext uri="{BB962C8B-B14F-4D97-AF65-F5344CB8AC3E}">
        <p14:creationId xmlns:p14="http://schemas.microsoft.com/office/powerpoint/2010/main" val="4053575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4610" name="Rectangle 2">
            <a:extLst>
              <a:ext uri="{FF2B5EF4-FFF2-40B4-BE49-F238E27FC236}">
                <a16:creationId xmlns:a16="http://schemas.microsoft.com/office/drawing/2014/main" id="{9D0D35D2-70D9-C849-B2E2-336816FA56C6}"/>
              </a:ext>
            </a:extLst>
          </p:cNvPr>
          <p:cNvSpPr>
            <a:spLocks noGrp="1" noChangeArrowheads="1"/>
          </p:cNvSpPr>
          <p:nvPr>
            <p:ph type="title"/>
          </p:nvPr>
        </p:nvSpPr>
        <p:spPr>
          <a:xfrm>
            <a:off x="841248" y="503132"/>
            <a:ext cx="10509504" cy="1974892"/>
          </a:xfrm>
        </p:spPr>
        <p:txBody>
          <a:bodyPr anchor="b">
            <a:normAutofit/>
          </a:bodyPr>
          <a:lstStyle/>
          <a:p>
            <a:r>
              <a:rPr lang="en-GB" altLang="en-US" sz="5400" b="1"/>
              <a:t>An example of variety: different types of interviews</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4611" name="Rectangle 3">
            <a:extLst>
              <a:ext uri="{FF2B5EF4-FFF2-40B4-BE49-F238E27FC236}">
                <a16:creationId xmlns:a16="http://schemas.microsoft.com/office/drawing/2014/main" id="{3DA9912F-CCF4-A04D-97DB-8F7B04B35F8C}"/>
              </a:ext>
            </a:extLst>
          </p:cNvPr>
          <p:cNvSpPr>
            <a:spLocks noGrp="1" noChangeArrowheads="1"/>
          </p:cNvSpPr>
          <p:nvPr>
            <p:ph type="body" idx="1"/>
          </p:nvPr>
        </p:nvSpPr>
        <p:spPr>
          <a:xfrm>
            <a:off x="841248" y="3328416"/>
            <a:ext cx="10509504" cy="2715768"/>
          </a:xfrm>
        </p:spPr>
        <p:txBody>
          <a:bodyPr>
            <a:normAutofit/>
          </a:bodyPr>
          <a:lstStyle/>
          <a:p>
            <a:pPr>
              <a:lnSpc>
                <a:spcPct val="100000"/>
              </a:lnSpc>
            </a:pPr>
            <a:r>
              <a:rPr lang="en-GB" altLang="en-US" sz="1900"/>
              <a:t>Electronic interview: Here the interview takes place through some form of electronic communication, therefore the dynamics of the process are different from the face to face interview</a:t>
            </a:r>
          </a:p>
          <a:p>
            <a:pPr>
              <a:lnSpc>
                <a:spcPct val="100000"/>
              </a:lnSpc>
            </a:pPr>
            <a:r>
              <a:rPr lang="en-GB" altLang="en-US" sz="1900"/>
              <a:t>Critical incident technique: Here the structure of the interview questions is built around particular incidents that the individual has experienced in relation to the research area of interest</a:t>
            </a:r>
          </a:p>
          <a:p>
            <a:pPr>
              <a:lnSpc>
                <a:spcPct val="100000"/>
              </a:lnSpc>
            </a:pPr>
            <a:r>
              <a:rPr lang="en-GB" altLang="en-US" sz="1900"/>
              <a:t>Interviews may also be part of other research strategies (e.g.: case studies, search conferences)</a:t>
            </a:r>
          </a:p>
        </p:txBody>
      </p:sp>
    </p:spTree>
    <p:extLst>
      <p:ext uri="{BB962C8B-B14F-4D97-AF65-F5344CB8AC3E}">
        <p14:creationId xmlns:p14="http://schemas.microsoft.com/office/powerpoint/2010/main" val="311313017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6658" name="Rectangle 2">
            <a:extLst>
              <a:ext uri="{FF2B5EF4-FFF2-40B4-BE49-F238E27FC236}">
                <a16:creationId xmlns:a16="http://schemas.microsoft.com/office/drawing/2014/main" id="{0DA30DB3-16F9-CD4E-BEB0-04C5342602E4}"/>
              </a:ext>
            </a:extLst>
          </p:cNvPr>
          <p:cNvSpPr>
            <a:spLocks noGrp="1" noChangeArrowheads="1"/>
          </p:cNvSpPr>
          <p:nvPr>
            <p:ph type="title"/>
          </p:nvPr>
        </p:nvSpPr>
        <p:spPr>
          <a:xfrm>
            <a:off x="841248" y="503132"/>
            <a:ext cx="10509504" cy="1974892"/>
          </a:xfrm>
        </p:spPr>
        <p:txBody>
          <a:bodyPr anchor="b">
            <a:normAutofit/>
          </a:bodyPr>
          <a:lstStyle/>
          <a:p>
            <a:r>
              <a:rPr lang="en-GB" altLang="en-US" sz="5000" b="1"/>
              <a:t>Questions to ask when selecting your technique of data collection</a:t>
            </a:r>
          </a:p>
        </p:txBody>
      </p:sp>
      <p:sp>
        <p:nvSpPr>
          <p:cNvPr id="74" name="Rectangle 7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6659" name="Rectangle 3">
            <a:extLst>
              <a:ext uri="{FF2B5EF4-FFF2-40B4-BE49-F238E27FC236}">
                <a16:creationId xmlns:a16="http://schemas.microsoft.com/office/drawing/2014/main" id="{A35D0FF2-3B64-0349-98D0-50D531816A6D}"/>
              </a:ext>
            </a:extLst>
          </p:cNvPr>
          <p:cNvSpPr>
            <a:spLocks noGrp="1" noChangeArrowheads="1"/>
          </p:cNvSpPr>
          <p:nvPr>
            <p:ph type="body" idx="1"/>
          </p:nvPr>
        </p:nvSpPr>
        <p:spPr>
          <a:xfrm>
            <a:off x="841248" y="3328416"/>
            <a:ext cx="10509504" cy="2715768"/>
          </a:xfrm>
        </p:spPr>
        <p:txBody>
          <a:bodyPr>
            <a:normAutofit/>
          </a:bodyPr>
          <a:lstStyle/>
          <a:p>
            <a:r>
              <a:rPr lang="en-GB" altLang="en-US" sz="2000"/>
              <a:t>What is the nature of the data to be collected? (e.g. textual, visual etc.)</a:t>
            </a:r>
          </a:p>
          <a:p>
            <a:r>
              <a:rPr lang="en-GB" altLang="en-US" sz="2000"/>
              <a:t>What is the unit of analysis? (e.g. the text, the argument; the individual, the group, the organization, the relationship etc.) </a:t>
            </a:r>
          </a:p>
          <a:p>
            <a:r>
              <a:rPr lang="en-GB" altLang="en-US" sz="2000"/>
              <a:t>Is the research about individuals, groups, or organizations more generally?</a:t>
            </a:r>
          </a:p>
          <a:p>
            <a:r>
              <a:rPr lang="en-GB" altLang="en-US" sz="2000"/>
              <a:t>What are the assumptions underlying your epistemological approach? </a:t>
            </a:r>
          </a:p>
          <a:p>
            <a:r>
              <a:rPr lang="en-GB" altLang="en-US" sz="2000"/>
              <a:t>What are the ethical issues involved?</a:t>
            </a:r>
          </a:p>
        </p:txBody>
      </p:sp>
    </p:spTree>
    <p:extLst>
      <p:ext uri="{BB962C8B-B14F-4D97-AF65-F5344CB8AC3E}">
        <p14:creationId xmlns:p14="http://schemas.microsoft.com/office/powerpoint/2010/main" val="24504102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8709"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8706" name="Rectangle 2">
            <a:extLst>
              <a:ext uri="{FF2B5EF4-FFF2-40B4-BE49-F238E27FC236}">
                <a16:creationId xmlns:a16="http://schemas.microsoft.com/office/drawing/2014/main" id="{4D5C672E-BF10-7245-AA34-A89BB60D28D5}"/>
              </a:ext>
            </a:extLst>
          </p:cNvPr>
          <p:cNvSpPr>
            <a:spLocks noGrp="1" noChangeArrowheads="1"/>
          </p:cNvSpPr>
          <p:nvPr>
            <p:ph type="title"/>
          </p:nvPr>
        </p:nvSpPr>
        <p:spPr>
          <a:xfrm>
            <a:off x="841248" y="426720"/>
            <a:ext cx="10506456" cy="1919141"/>
          </a:xfrm>
        </p:spPr>
        <p:txBody>
          <a:bodyPr anchor="b">
            <a:normAutofit/>
          </a:bodyPr>
          <a:lstStyle/>
          <a:p>
            <a:r>
              <a:rPr lang="en-GB" altLang="en-US" sz="6000" b="1"/>
              <a:t>Exercise</a:t>
            </a:r>
          </a:p>
        </p:txBody>
      </p:sp>
      <p:sp>
        <p:nvSpPr>
          <p:cNvPr id="328710"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8711"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8707" name="Rectangle 3">
            <a:extLst>
              <a:ext uri="{FF2B5EF4-FFF2-40B4-BE49-F238E27FC236}">
                <a16:creationId xmlns:a16="http://schemas.microsoft.com/office/drawing/2014/main" id="{3172F112-2E03-2A43-B124-3560E38E9F75}"/>
              </a:ext>
            </a:extLst>
          </p:cNvPr>
          <p:cNvSpPr>
            <a:spLocks noGrp="1" noChangeArrowheads="1"/>
          </p:cNvSpPr>
          <p:nvPr>
            <p:ph type="body" idx="1"/>
          </p:nvPr>
        </p:nvSpPr>
        <p:spPr>
          <a:xfrm>
            <a:off x="841248" y="3337269"/>
            <a:ext cx="10509504" cy="2905686"/>
          </a:xfrm>
        </p:spPr>
        <p:txBody>
          <a:bodyPr>
            <a:normAutofit/>
          </a:bodyPr>
          <a:lstStyle/>
          <a:p>
            <a:pPr>
              <a:lnSpc>
                <a:spcPct val="100000"/>
              </a:lnSpc>
              <a:buFont typeface="Wingdings" pitchFamily="2" charset="2"/>
              <a:buNone/>
            </a:pPr>
            <a:r>
              <a:rPr lang="en-GB" altLang="en-US" sz="1900"/>
              <a:t>   How could you use qualitative methods to address one of the research questions below? What qualitative data would you collect and how? Why have you chosen that technique?</a:t>
            </a:r>
          </a:p>
          <a:p>
            <a:pPr>
              <a:lnSpc>
                <a:spcPct val="100000"/>
              </a:lnSpc>
              <a:buFont typeface="Wingdings" pitchFamily="2" charset="2"/>
              <a:buNone/>
            </a:pPr>
            <a:endParaRPr lang="en-GB" altLang="en-US" sz="1900"/>
          </a:p>
          <a:p>
            <a:pPr>
              <a:lnSpc>
                <a:spcPct val="100000"/>
              </a:lnSpc>
            </a:pPr>
            <a:r>
              <a:rPr lang="en-GB" altLang="en-US" sz="1900"/>
              <a:t>Why are so many change programmes unsuccessful?</a:t>
            </a:r>
          </a:p>
          <a:p>
            <a:pPr>
              <a:lnSpc>
                <a:spcPct val="100000"/>
              </a:lnSpc>
            </a:pPr>
            <a:r>
              <a:rPr lang="en-GB" altLang="en-US" sz="1900"/>
              <a:t>Will consumers be willing to pay extra for organic produce?</a:t>
            </a:r>
          </a:p>
          <a:p>
            <a:pPr>
              <a:lnSpc>
                <a:spcPct val="100000"/>
              </a:lnSpc>
            </a:pPr>
            <a:r>
              <a:rPr lang="en-GB" altLang="en-US" sz="1900"/>
              <a:t>To what extent is partnership working in the construction industry?</a:t>
            </a:r>
          </a:p>
          <a:p>
            <a:pPr>
              <a:lnSpc>
                <a:spcPct val="100000"/>
              </a:lnSpc>
            </a:pPr>
            <a:r>
              <a:rPr lang="en-GB" altLang="en-US" sz="1900"/>
              <a:t>What are the sources of employee stress in call centres?</a:t>
            </a:r>
          </a:p>
        </p:txBody>
      </p:sp>
    </p:spTree>
    <p:extLst>
      <p:ext uri="{BB962C8B-B14F-4D97-AF65-F5344CB8AC3E}">
        <p14:creationId xmlns:p14="http://schemas.microsoft.com/office/powerpoint/2010/main" val="289191611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0756" name="Rectangle 4">
            <a:extLst>
              <a:ext uri="{FF2B5EF4-FFF2-40B4-BE49-F238E27FC236}">
                <a16:creationId xmlns:a16="http://schemas.microsoft.com/office/drawing/2014/main" id="{47B796B8-DE2C-3242-9201-5F5C00251781}"/>
              </a:ext>
            </a:extLst>
          </p:cNvPr>
          <p:cNvSpPr>
            <a:spLocks noGrp="1" noChangeArrowheads="1"/>
          </p:cNvSpPr>
          <p:nvPr>
            <p:ph type="title"/>
          </p:nvPr>
        </p:nvSpPr>
        <p:spPr>
          <a:xfrm>
            <a:off x="841248" y="426720"/>
            <a:ext cx="10506456" cy="1919141"/>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GB" altLang="en-US" sz="5100" b="1"/>
              <a:t>Questions to ask when selecting your technique of data analysis</a:t>
            </a:r>
          </a:p>
        </p:txBody>
      </p:sp>
      <p:sp>
        <p:nvSpPr>
          <p:cNvPr id="76" name="Rectangle 75">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0757" name="Rectangle 5">
            <a:extLst>
              <a:ext uri="{FF2B5EF4-FFF2-40B4-BE49-F238E27FC236}">
                <a16:creationId xmlns:a16="http://schemas.microsoft.com/office/drawing/2014/main" id="{CD8A257B-4E00-A845-AC98-6E39FB91035C}"/>
              </a:ext>
            </a:extLst>
          </p:cNvPr>
          <p:cNvSpPr>
            <a:spLocks noGrp="1" noChangeArrowheads="1"/>
          </p:cNvSpPr>
          <p:nvPr>
            <p:ph type="body" idx="1"/>
          </p:nvPr>
        </p:nvSpPr>
        <p:spPr>
          <a:xfrm>
            <a:off x="841248" y="3337269"/>
            <a:ext cx="10509504" cy="2905686"/>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lnSpc>
                <a:spcPct val="100000"/>
              </a:lnSpc>
              <a:buSzPct val="90000"/>
            </a:pPr>
            <a:r>
              <a:rPr lang="en-GB" altLang="en-US" sz="2000"/>
              <a:t>How does the technique link in with my epistemological position? Data analysis needs to link in with the underlying philosophical stance of the research</a:t>
            </a:r>
          </a:p>
          <a:p>
            <a:pPr>
              <a:lnSpc>
                <a:spcPct val="100000"/>
              </a:lnSpc>
              <a:buSzPct val="90000"/>
            </a:pPr>
            <a:r>
              <a:rPr lang="en-GB" altLang="en-US" sz="2000"/>
              <a:t>How structured are my research aims? For example is the research aiming to develop hypotheses, answer research questions, or explore sensitising concepts? </a:t>
            </a:r>
          </a:p>
          <a:p>
            <a:pPr>
              <a:lnSpc>
                <a:spcPct val="100000"/>
              </a:lnSpc>
              <a:buSzPct val="90000"/>
            </a:pPr>
            <a:r>
              <a:rPr lang="en-GB" altLang="en-US" sz="2000"/>
              <a:t>What kind of data are being analysed?</a:t>
            </a:r>
          </a:p>
          <a:p>
            <a:pPr>
              <a:lnSpc>
                <a:spcPct val="100000"/>
              </a:lnSpc>
              <a:buSzPct val="90000"/>
            </a:pPr>
            <a:r>
              <a:rPr lang="en-GB" altLang="en-US" sz="2000"/>
              <a:t>What are my personal personal preferences re structured/ unstructured techniques?</a:t>
            </a:r>
          </a:p>
          <a:p>
            <a:pPr>
              <a:lnSpc>
                <a:spcPct val="100000"/>
              </a:lnSpc>
              <a:buSzPct val="90000"/>
            </a:pPr>
            <a:r>
              <a:rPr lang="en-GB" altLang="en-US" sz="2000"/>
              <a:t>Will I be using a computer package to enable my analysis?</a:t>
            </a:r>
          </a:p>
        </p:txBody>
      </p:sp>
      <p:sp>
        <p:nvSpPr>
          <p:cNvPr id="330754" name="Rectangle 2">
            <a:extLst>
              <a:ext uri="{FF2B5EF4-FFF2-40B4-BE49-F238E27FC236}">
                <a16:creationId xmlns:a16="http://schemas.microsoft.com/office/drawing/2014/main" id="{CDA37DAB-56F4-D044-9A12-A47F97E5ED78}"/>
              </a:ext>
            </a:extLst>
          </p:cNvPr>
          <p:cNvSpPr>
            <a:spLocks noChangeArrowheads="1"/>
          </p:cNvSpPr>
          <p:nvPr/>
        </p:nvSpPr>
        <p:spPr bwMode="auto">
          <a:xfrm>
            <a:off x="2514600" y="60960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30755" name="Rectangle 3">
            <a:extLst>
              <a:ext uri="{FF2B5EF4-FFF2-40B4-BE49-F238E27FC236}">
                <a16:creationId xmlns:a16="http://schemas.microsoft.com/office/drawing/2014/main" id="{43DEA2D3-0FF5-F54B-83D4-4B15FBF37957}"/>
              </a:ext>
            </a:extLst>
          </p:cNvPr>
          <p:cNvSpPr>
            <a:spLocks noChangeArrowheads="1"/>
          </p:cNvSpPr>
          <p:nvPr/>
        </p:nvSpPr>
        <p:spPr bwMode="auto">
          <a:xfrm>
            <a:off x="4953000" y="60960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4868458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0757">
                                            <p:txEl>
                                              <p:pRg st="0" end="0"/>
                                            </p:txEl>
                                          </p:spTgt>
                                        </p:tgtEl>
                                        <p:attrNameLst>
                                          <p:attrName>style.visibility</p:attrName>
                                        </p:attrNameLst>
                                      </p:cBhvr>
                                      <p:to>
                                        <p:strVal val="visible"/>
                                      </p:to>
                                    </p:set>
                                    <p:anim calcmode="lin" valueType="num">
                                      <p:cBhvr additive="base">
                                        <p:cTn id="7" dur="500" fill="hold"/>
                                        <p:tgtEl>
                                          <p:spTgt spid="33075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075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0757">
                                            <p:txEl>
                                              <p:pRg st="1" end="1"/>
                                            </p:txEl>
                                          </p:spTgt>
                                        </p:tgtEl>
                                        <p:attrNameLst>
                                          <p:attrName>style.visibility</p:attrName>
                                        </p:attrNameLst>
                                      </p:cBhvr>
                                      <p:to>
                                        <p:strVal val="visible"/>
                                      </p:to>
                                    </p:set>
                                    <p:anim calcmode="lin" valueType="num">
                                      <p:cBhvr additive="base">
                                        <p:cTn id="13" dur="500" fill="hold"/>
                                        <p:tgtEl>
                                          <p:spTgt spid="33075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075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0757">
                                            <p:txEl>
                                              <p:pRg st="2" end="2"/>
                                            </p:txEl>
                                          </p:spTgt>
                                        </p:tgtEl>
                                        <p:attrNameLst>
                                          <p:attrName>style.visibility</p:attrName>
                                        </p:attrNameLst>
                                      </p:cBhvr>
                                      <p:to>
                                        <p:strVal val="visible"/>
                                      </p:to>
                                    </p:set>
                                    <p:anim calcmode="lin" valueType="num">
                                      <p:cBhvr additive="base">
                                        <p:cTn id="19" dur="500" fill="hold"/>
                                        <p:tgtEl>
                                          <p:spTgt spid="33075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075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0757">
                                            <p:txEl>
                                              <p:pRg st="3" end="3"/>
                                            </p:txEl>
                                          </p:spTgt>
                                        </p:tgtEl>
                                        <p:attrNameLst>
                                          <p:attrName>style.visibility</p:attrName>
                                        </p:attrNameLst>
                                      </p:cBhvr>
                                      <p:to>
                                        <p:strVal val="visible"/>
                                      </p:to>
                                    </p:set>
                                    <p:anim calcmode="lin" valueType="num">
                                      <p:cBhvr additive="base">
                                        <p:cTn id="25" dur="500" fill="hold"/>
                                        <p:tgtEl>
                                          <p:spTgt spid="33075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075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0757">
                                            <p:txEl>
                                              <p:pRg st="4" end="4"/>
                                            </p:txEl>
                                          </p:spTgt>
                                        </p:tgtEl>
                                        <p:attrNameLst>
                                          <p:attrName>style.visibility</p:attrName>
                                        </p:attrNameLst>
                                      </p:cBhvr>
                                      <p:to>
                                        <p:strVal val="visible"/>
                                      </p:to>
                                    </p:set>
                                    <p:anim calcmode="lin" valueType="num">
                                      <p:cBhvr additive="base">
                                        <p:cTn id="31" dur="500" fill="hold"/>
                                        <p:tgtEl>
                                          <p:spTgt spid="33075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3075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757" grpId="0" build="p"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2802" name="Rectangle 2">
            <a:extLst>
              <a:ext uri="{FF2B5EF4-FFF2-40B4-BE49-F238E27FC236}">
                <a16:creationId xmlns:a16="http://schemas.microsoft.com/office/drawing/2014/main" id="{0B77DFC8-F0A4-0740-AF78-68EC09E29631}"/>
              </a:ext>
            </a:extLst>
          </p:cNvPr>
          <p:cNvSpPr>
            <a:spLocks noGrp="1" noChangeArrowheads="1"/>
          </p:cNvSpPr>
          <p:nvPr>
            <p:ph type="title"/>
          </p:nvPr>
        </p:nvSpPr>
        <p:spPr>
          <a:xfrm>
            <a:off x="841248" y="426720"/>
            <a:ext cx="10506456" cy="1919141"/>
          </a:xfrm>
        </p:spPr>
        <p:txBody>
          <a:bodyPr anchor="b">
            <a:normAutofit/>
          </a:bodyPr>
          <a:lstStyle/>
          <a:p>
            <a:r>
              <a:rPr lang="en-GB" altLang="en-US" sz="6000" b="1"/>
              <a:t>Conclusions</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2803" name="Rectangle 3">
            <a:extLst>
              <a:ext uri="{FF2B5EF4-FFF2-40B4-BE49-F238E27FC236}">
                <a16:creationId xmlns:a16="http://schemas.microsoft.com/office/drawing/2014/main" id="{0FBEDEA7-F673-1346-AD53-06B71BB57A00}"/>
              </a:ext>
            </a:extLst>
          </p:cNvPr>
          <p:cNvSpPr>
            <a:spLocks noGrp="1" noChangeArrowheads="1"/>
          </p:cNvSpPr>
          <p:nvPr>
            <p:ph type="body" idx="1"/>
          </p:nvPr>
        </p:nvSpPr>
        <p:spPr>
          <a:xfrm>
            <a:off x="841248" y="3337269"/>
            <a:ext cx="10509504" cy="2905686"/>
          </a:xfrm>
        </p:spPr>
        <p:txBody>
          <a:bodyPr>
            <a:normAutofit/>
          </a:bodyPr>
          <a:lstStyle/>
          <a:p>
            <a:r>
              <a:rPr lang="en-GB" altLang="en-US" sz="2000"/>
              <a:t>There are a wide range of techniques available to the qualitative researcher</a:t>
            </a:r>
          </a:p>
          <a:p>
            <a:r>
              <a:rPr lang="en-GB" altLang="en-US" sz="2000"/>
              <a:t>They provide a lot of interesting options for conducting qualitative research within the management field</a:t>
            </a:r>
          </a:p>
          <a:p>
            <a:r>
              <a:rPr lang="en-GB" altLang="en-US" sz="2000"/>
              <a:t>Researchers should aim to explore the rich variety available within the qualitative research domain.</a:t>
            </a:r>
          </a:p>
        </p:txBody>
      </p:sp>
    </p:spTree>
    <p:extLst>
      <p:ext uri="{BB962C8B-B14F-4D97-AF65-F5344CB8AC3E}">
        <p14:creationId xmlns:p14="http://schemas.microsoft.com/office/powerpoint/2010/main" val="66047691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083C39BD-086B-FF48-9593-F04CED65C083}"/>
              </a:ext>
            </a:extLst>
          </p:cNvPr>
          <p:cNvSpPr>
            <a:spLocks noGrp="1" noChangeArrowheads="1"/>
          </p:cNvSpPr>
          <p:nvPr>
            <p:ph type="title"/>
          </p:nvPr>
        </p:nvSpPr>
        <p:spPr>
          <a:xfrm>
            <a:off x="841248" y="426720"/>
            <a:ext cx="10506456" cy="1919141"/>
          </a:xfrm>
        </p:spPr>
        <p:txBody>
          <a:bodyPr anchor="b">
            <a:normAutofit/>
          </a:bodyPr>
          <a:lstStyle/>
          <a:p>
            <a:r>
              <a:rPr lang="en-US" altLang="en-US" sz="6000" b="1" dirty="0"/>
              <a:t>Exercise </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651" name="Rectangle 3">
            <a:extLst>
              <a:ext uri="{FF2B5EF4-FFF2-40B4-BE49-F238E27FC236}">
                <a16:creationId xmlns:a16="http://schemas.microsoft.com/office/drawing/2014/main" id="{3F7721C7-E5C1-764E-B3AF-0985AB52D391}"/>
              </a:ext>
            </a:extLst>
          </p:cNvPr>
          <p:cNvSpPr>
            <a:spLocks noGrp="1" noChangeArrowheads="1"/>
          </p:cNvSpPr>
          <p:nvPr>
            <p:ph type="body" idx="1"/>
          </p:nvPr>
        </p:nvSpPr>
        <p:spPr>
          <a:xfrm>
            <a:off x="841248" y="3337269"/>
            <a:ext cx="10509504" cy="2905686"/>
          </a:xfrm>
        </p:spPr>
        <p:txBody>
          <a:bodyPr>
            <a:normAutofit/>
          </a:bodyPr>
          <a:lstStyle/>
          <a:p>
            <a:pPr>
              <a:buNone/>
              <a:tabLst>
                <a:tab pos="3717925" algn="l"/>
              </a:tabLst>
            </a:pPr>
            <a:endParaRPr lang="en-US" altLang="en-US" sz="2000"/>
          </a:p>
          <a:p>
            <a:pPr>
              <a:buClr>
                <a:schemeClr val="tx1"/>
              </a:buClr>
              <a:tabLst>
                <a:tab pos="3717925" algn="l"/>
              </a:tabLst>
            </a:pPr>
            <a:r>
              <a:rPr lang="en-US" altLang="en-US" sz="2000"/>
              <a:t>Evaluate the reviews you have brought: What might the reviewers have done differently?</a:t>
            </a:r>
          </a:p>
          <a:p>
            <a:pPr>
              <a:buClr>
                <a:schemeClr val="tx1"/>
              </a:buClr>
              <a:buNone/>
              <a:tabLst>
                <a:tab pos="3717925" algn="l"/>
              </a:tabLst>
            </a:pPr>
            <a:r>
              <a:rPr lang="en-US" altLang="en-US" sz="2000"/>
              <a:t>And/Or</a:t>
            </a:r>
          </a:p>
          <a:p>
            <a:pPr>
              <a:buClr>
                <a:schemeClr val="tx1"/>
              </a:buClr>
              <a:tabLst>
                <a:tab pos="3717925" algn="l"/>
              </a:tabLst>
            </a:pPr>
            <a:r>
              <a:rPr lang="en-US" altLang="en-US" sz="2000"/>
              <a:t>Evaluate the review you have written: What might you have done differently?</a:t>
            </a:r>
          </a:p>
          <a:p>
            <a:pPr>
              <a:buClr>
                <a:schemeClr val="tx1"/>
              </a:buClr>
              <a:buNone/>
              <a:tabLst>
                <a:tab pos="3717925" algn="l"/>
              </a:tabLst>
            </a:pPr>
            <a:r>
              <a:rPr lang="en-US" altLang="en-US" sz="2000"/>
              <a:t> </a:t>
            </a:r>
          </a:p>
        </p:txBody>
      </p:sp>
    </p:spTree>
    <p:extLst>
      <p:ext uri="{BB962C8B-B14F-4D97-AF65-F5344CB8AC3E}">
        <p14:creationId xmlns:p14="http://schemas.microsoft.com/office/powerpoint/2010/main" val="18324798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Rectangle 2">
            <a:extLst>
              <a:ext uri="{FF2B5EF4-FFF2-40B4-BE49-F238E27FC236}">
                <a16:creationId xmlns:a16="http://schemas.microsoft.com/office/drawing/2014/main" id="{4CEA246B-D15E-1A48-B062-7FFF3DA63EE5}"/>
              </a:ext>
            </a:extLst>
          </p:cNvPr>
          <p:cNvSpPr>
            <a:spLocks noGrp="1" noChangeArrowheads="1"/>
          </p:cNvSpPr>
          <p:nvPr>
            <p:ph type="title"/>
          </p:nvPr>
        </p:nvSpPr>
        <p:spPr/>
        <p:txBody>
          <a:bodyPr/>
          <a:lstStyle/>
          <a:p>
            <a:pPr algn="ctr"/>
            <a:r>
              <a:rPr lang="en-GB" altLang="en-US" sz="3600" b="1"/>
              <a:t>Further sources regarding different techniques</a:t>
            </a:r>
          </a:p>
        </p:txBody>
      </p:sp>
      <p:sp>
        <p:nvSpPr>
          <p:cNvPr id="334851" name="Rectangle 3">
            <a:extLst>
              <a:ext uri="{FF2B5EF4-FFF2-40B4-BE49-F238E27FC236}">
                <a16:creationId xmlns:a16="http://schemas.microsoft.com/office/drawing/2014/main" id="{E3AB52A8-0469-C54B-B0F3-142D868AF5D5}"/>
              </a:ext>
            </a:extLst>
          </p:cNvPr>
          <p:cNvSpPr>
            <a:spLocks noGrp="1" noChangeArrowheads="1"/>
          </p:cNvSpPr>
          <p:nvPr>
            <p:ph type="body" idx="1"/>
          </p:nvPr>
        </p:nvSpPr>
        <p:spPr>
          <a:xfrm>
            <a:off x="1992314" y="1700214"/>
            <a:ext cx="8218487" cy="4167187"/>
          </a:xfrm>
        </p:spPr>
        <p:txBody>
          <a:bodyPr>
            <a:normAutofit fontScale="92500" lnSpcReduction="20000"/>
          </a:bodyPr>
          <a:lstStyle/>
          <a:p>
            <a:pPr>
              <a:lnSpc>
                <a:spcPct val="90000"/>
              </a:lnSpc>
            </a:pPr>
            <a:r>
              <a:rPr lang="en-GB" altLang="en-US" sz="2000"/>
              <a:t>Cassell, C.M. and Symon, G. (2004) </a:t>
            </a:r>
            <a:r>
              <a:rPr lang="en-GB" altLang="en-US" sz="2000" i="1"/>
              <a:t>Essential guide to qualitative methods in organizational research, </a:t>
            </a:r>
            <a:r>
              <a:rPr lang="en-GB" altLang="en-US" sz="2000"/>
              <a:t>London: Sage Publications.</a:t>
            </a:r>
          </a:p>
          <a:p>
            <a:pPr>
              <a:lnSpc>
                <a:spcPct val="90000"/>
              </a:lnSpc>
            </a:pPr>
            <a:r>
              <a:rPr lang="en-NZ" altLang="en-US" sz="2000">
                <a:cs typeface="Times New Roman" panose="02020603050405020304" pitchFamily="18" charset="0"/>
              </a:rPr>
              <a:t>Denzin, N. and Lincoln, Y. (2000). </a:t>
            </a:r>
            <a:r>
              <a:rPr lang="en-NZ" altLang="en-US" sz="2000" i="1">
                <a:cs typeface="Times New Roman" panose="02020603050405020304" pitchFamily="18" charset="0"/>
              </a:rPr>
              <a:t>Handbook of Qualitative Research</a:t>
            </a:r>
            <a:r>
              <a:rPr lang="en-NZ" altLang="en-US" sz="2000">
                <a:cs typeface="Times New Roman" panose="02020603050405020304" pitchFamily="18" charset="0"/>
              </a:rPr>
              <a:t>.  Thousand Oaks: Sage.  Second Edition.</a:t>
            </a:r>
          </a:p>
          <a:p>
            <a:pPr>
              <a:lnSpc>
                <a:spcPct val="90000"/>
              </a:lnSpc>
            </a:pPr>
            <a:r>
              <a:rPr lang="en-US" altLang="en-US" sz="2000">
                <a:cs typeface="Times New Roman" panose="02020603050405020304" pitchFamily="18" charset="0"/>
              </a:rPr>
              <a:t>Flick, U., von Kardorff, E. and Steinke, I. (2004).  </a:t>
            </a:r>
            <a:r>
              <a:rPr lang="en-US" altLang="en-US" sz="2000" i="1">
                <a:cs typeface="Times New Roman" panose="02020603050405020304" pitchFamily="18" charset="0"/>
              </a:rPr>
              <a:t>A companion to qualitative research</a:t>
            </a:r>
            <a:r>
              <a:rPr lang="en-US" altLang="en-US" sz="2000">
                <a:cs typeface="Times New Roman" panose="02020603050405020304" pitchFamily="18" charset="0"/>
              </a:rPr>
              <a:t>.  London: Sage Publications.</a:t>
            </a:r>
            <a:endParaRPr lang="en-NZ" altLang="en-US" sz="2000">
              <a:cs typeface="Times New Roman" panose="02020603050405020304" pitchFamily="18" charset="0"/>
            </a:endParaRPr>
          </a:p>
          <a:p>
            <a:pPr>
              <a:lnSpc>
                <a:spcPct val="90000"/>
              </a:lnSpc>
            </a:pPr>
            <a:r>
              <a:rPr lang="en-GB" altLang="en-US" sz="2000"/>
              <a:t>Lee, T.W. (1999) </a:t>
            </a:r>
            <a:r>
              <a:rPr lang="en-GB" altLang="en-US" sz="2000" i="1"/>
              <a:t>Using qualitative methods in organizational research, </a:t>
            </a:r>
            <a:r>
              <a:rPr lang="en-GB" altLang="en-US" sz="2000"/>
              <a:t>Thousand Oakes, Cal: Sage Publications</a:t>
            </a:r>
          </a:p>
          <a:p>
            <a:pPr>
              <a:lnSpc>
                <a:spcPct val="90000"/>
              </a:lnSpc>
            </a:pPr>
            <a:r>
              <a:rPr lang="en-GB" altLang="en-US" sz="2000"/>
              <a:t>Locke, K. and Golden-Biddle, K. (2002) ‘An introduction to qualitative research’, In S.G. Rogelberg (Ed.) </a:t>
            </a:r>
            <a:r>
              <a:rPr lang="en-GB" altLang="en-US" sz="2000" i="1"/>
              <a:t>Handbook of research methods in industrial and organizational psychology, </a:t>
            </a:r>
            <a:r>
              <a:rPr lang="en-GB" altLang="en-US" sz="2000"/>
              <a:t>Oxford: Blackwell publishing </a:t>
            </a:r>
          </a:p>
          <a:p>
            <a:pPr>
              <a:lnSpc>
                <a:spcPct val="90000"/>
              </a:lnSpc>
            </a:pPr>
            <a:r>
              <a:rPr lang="en-GB" altLang="en-US" sz="2000"/>
              <a:t>Seale et al (2004) </a:t>
            </a:r>
            <a:r>
              <a:rPr lang="en-NZ" altLang="en-US" sz="2000">
                <a:cs typeface="Times New Roman" panose="02020603050405020304" pitchFamily="18" charset="0"/>
              </a:rPr>
              <a:t>Seale, C., Gobo, G., Gubrium and Silverman, D. (2004).  </a:t>
            </a:r>
            <a:r>
              <a:rPr lang="en-NZ" altLang="en-US" sz="2000" i="1">
                <a:cs typeface="Times New Roman" panose="02020603050405020304" pitchFamily="18" charset="0"/>
              </a:rPr>
              <a:t>Qualitative research in practice.</a:t>
            </a:r>
            <a:r>
              <a:rPr lang="en-NZ" altLang="en-US" sz="2000">
                <a:cs typeface="Times New Roman" panose="02020603050405020304" pitchFamily="18" charset="0"/>
              </a:rPr>
              <a:t>  London: Sage Publications.</a:t>
            </a:r>
            <a:endParaRPr lang="en-GB" altLang="en-US" sz="2000"/>
          </a:p>
          <a:p>
            <a:pPr>
              <a:lnSpc>
                <a:spcPct val="90000"/>
              </a:lnSpc>
            </a:pPr>
            <a:r>
              <a:rPr lang="en-GB" altLang="en-US" sz="2000"/>
              <a:t>Silverman, D. (2004) </a:t>
            </a:r>
            <a:r>
              <a:rPr lang="en-GB" altLang="en-US" sz="2000" i="1"/>
              <a:t>Doing qualitative research: a practical handbook, </a:t>
            </a:r>
            <a:r>
              <a:rPr lang="en-GB" altLang="en-US" sz="2000"/>
              <a:t>London: Sage Publications. </a:t>
            </a:r>
          </a:p>
        </p:txBody>
      </p:sp>
    </p:spTree>
    <p:extLst>
      <p:ext uri="{BB962C8B-B14F-4D97-AF65-F5344CB8AC3E}">
        <p14:creationId xmlns:p14="http://schemas.microsoft.com/office/powerpoint/2010/main" val="255012503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4" name="Rectangle 2">
            <a:extLst>
              <a:ext uri="{FF2B5EF4-FFF2-40B4-BE49-F238E27FC236}">
                <a16:creationId xmlns:a16="http://schemas.microsoft.com/office/drawing/2014/main" id="{B858681C-153C-2B43-B303-17CA9F1E4947}"/>
              </a:ext>
            </a:extLst>
          </p:cNvPr>
          <p:cNvSpPr>
            <a:spLocks noGrp="1" noChangeArrowheads="1"/>
          </p:cNvSpPr>
          <p:nvPr>
            <p:ph type="title"/>
          </p:nvPr>
        </p:nvSpPr>
        <p:spPr/>
        <p:txBody>
          <a:bodyPr/>
          <a:lstStyle/>
          <a:p>
            <a:pPr algn="ctr"/>
            <a:r>
              <a:rPr lang="en-GB" altLang="en-US" b="1"/>
              <a:t>References</a:t>
            </a:r>
          </a:p>
        </p:txBody>
      </p:sp>
      <p:sp>
        <p:nvSpPr>
          <p:cNvPr id="335875" name="Rectangle 3">
            <a:extLst>
              <a:ext uri="{FF2B5EF4-FFF2-40B4-BE49-F238E27FC236}">
                <a16:creationId xmlns:a16="http://schemas.microsoft.com/office/drawing/2014/main" id="{72A66E7C-33BB-3544-81C2-A7DF0EDD7132}"/>
              </a:ext>
            </a:extLst>
          </p:cNvPr>
          <p:cNvSpPr>
            <a:spLocks noGrp="1" noChangeArrowheads="1"/>
          </p:cNvSpPr>
          <p:nvPr>
            <p:ph type="body" idx="1"/>
          </p:nvPr>
        </p:nvSpPr>
        <p:spPr/>
        <p:txBody>
          <a:bodyPr/>
          <a:lstStyle/>
          <a:p>
            <a:r>
              <a:rPr lang="en-GB" altLang="en-US"/>
              <a:t>Cassell, C.M., Buehring, A., Symon, G., Johnson, P. and Bishop, V. (2005) </a:t>
            </a:r>
            <a:r>
              <a:rPr lang="en-GB" altLang="en-US" i="1">
                <a:cs typeface="Times New Roman" panose="02020603050405020304" pitchFamily="18" charset="0"/>
              </a:rPr>
              <a:t>Qualitative Management Research: A Thematic Analysis of Interviews with Stakeholders in the Field, </a:t>
            </a:r>
            <a:r>
              <a:rPr lang="en-GB" altLang="en-US">
                <a:cs typeface="Times New Roman" panose="02020603050405020304" pitchFamily="18" charset="0"/>
              </a:rPr>
              <a:t>Report for the ESRC. </a:t>
            </a:r>
          </a:p>
        </p:txBody>
      </p:sp>
    </p:spTree>
    <p:extLst>
      <p:ext uri="{BB962C8B-B14F-4D97-AF65-F5344CB8AC3E}">
        <p14:creationId xmlns:p14="http://schemas.microsoft.com/office/powerpoint/2010/main" val="31599880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BD0F7-3EBD-EC4C-9AFB-CC1671974E4F}"/>
              </a:ext>
            </a:extLst>
          </p:cNvPr>
          <p:cNvSpPr>
            <a:spLocks noGrp="1"/>
          </p:cNvSpPr>
          <p:nvPr>
            <p:ph type="title"/>
          </p:nvPr>
        </p:nvSpPr>
        <p:spPr/>
        <p:txBody>
          <a:bodyPr>
            <a:normAutofit fontScale="90000"/>
          </a:bodyPr>
          <a:lstStyle/>
          <a:p>
            <a:r>
              <a:rPr lang="en-US" altLang="en-US" b="1" dirty="0"/>
              <a:t>Further sources</a:t>
            </a:r>
            <a:br>
              <a:rPr lang="en-US" altLang="en-US" b="1" dirty="0"/>
            </a:br>
            <a:endParaRPr lang="en-US" dirty="0"/>
          </a:p>
        </p:txBody>
      </p:sp>
      <p:sp>
        <p:nvSpPr>
          <p:cNvPr id="49154" name="Rectangle 2">
            <a:extLst>
              <a:ext uri="{FF2B5EF4-FFF2-40B4-BE49-F238E27FC236}">
                <a16:creationId xmlns:a16="http://schemas.microsoft.com/office/drawing/2014/main" id="{827324F0-ABFD-AE42-84CB-9ED62484B8BF}"/>
              </a:ext>
            </a:extLst>
          </p:cNvPr>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lnSpc>
                <a:spcPct val="100000"/>
              </a:lnSpc>
              <a:spcBef>
                <a:spcPct val="30000"/>
              </a:spcBef>
              <a:buSzPct val="100000"/>
              <a:buFontTx/>
              <a:buChar char="•"/>
            </a:pPr>
            <a:r>
              <a:rPr lang="en-US" altLang="en-US" sz="1300" dirty="0"/>
              <a:t>Burrell, G. and Morgan, G. (1979) </a:t>
            </a:r>
            <a:r>
              <a:rPr lang="en-US" altLang="en-US" sz="1300" i="1" dirty="0"/>
              <a:t>Sociological Paradigms and Organizational Analysis</a:t>
            </a:r>
            <a:r>
              <a:rPr lang="en-US" altLang="en-US" sz="1300" dirty="0"/>
              <a:t>, London : Heineman, Chapters 1 and 2.</a:t>
            </a:r>
          </a:p>
          <a:p>
            <a:pPr>
              <a:lnSpc>
                <a:spcPct val="100000"/>
              </a:lnSpc>
              <a:spcBef>
                <a:spcPct val="30000"/>
              </a:spcBef>
              <a:buSzPct val="100000"/>
              <a:buFontTx/>
              <a:buChar char="•"/>
            </a:pPr>
            <a:r>
              <a:rPr lang="en-US" altLang="en-US" sz="1300" dirty="0"/>
              <a:t>Morgan G. and </a:t>
            </a:r>
            <a:r>
              <a:rPr lang="en-US" altLang="en-US" sz="1300" dirty="0" err="1"/>
              <a:t>Smircich</a:t>
            </a:r>
            <a:r>
              <a:rPr lang="en-US" altLang="en-US" sz="1300" dirty="0"/>
              <a:t>, L. (1980) The Case for Qualitative Research, </a:t>
            </a:r>
            <a:r>
              <a:rPr lang="en-US" altLang="en-US" sz="1300" i="1" dirty="0"/>
              <a:t>Academy of Management Review</a:t>
            </a:r>
            <a:r>
              <a:rPr lang="en-US" altLang="en-US" sz="1300" dirty="0"/>
              <a:t> , 5(4): 491-500. </a:t>
            </a:r>
          </a:p>
          <a:p>
            <a:pPr>
              <a:lnSpc>
                <a:spcPct val="100000"/>
              </a:lnSpc>
              <a:spcBef>
                <a:spcPct val="30000"/>
              </a:spcBef>
              <a:buSzPct val="100000"/>
              <a:buFontTx/>
              <a:buChar char="•"/>
            </a:pPr>
            <a:r>
              <a:rPr lang="en-US" altLang="en-US" sz="1300" dirty="0" err="1"/>
              <a:t>Hassard</a:t>
            </a:r>
            <a:r>
              <a:rPr lang="en-US" altLang="en-US" sz="1300" dirty="0"/>
              <a:t>, J. (1991) Multiple paradigms and organizational analysis: a case study, </a:t>
            </a:r>
            <a:r>
              <a:rPr lang="en-US" altLang="en-US" sz="1300" i="1" dirty="0"/>
              <a:t>Organization Studies</a:t>
            </a:r>
            <a:r>
              <a:rPr lang="en-US" altLang="en-US" sz="1300" dirty="0"/>
              <a:t>, 12(2), 275-299. </a:t>
            </a:r>
          </a:p>
          <a:p>
            <a:pPr>
              <a:lnSpc>
                <a:spcPct val="100000"/>
              </a:lnSpc>
              <a:spcBef>
                <a:spcPct val="30000"/>
              </a:spcBef>
              <a:buSzPct val="100000"/>
              <a:buFontTx/>
              <a:buChar char="•"/>
            </a:pPr>
            <a:r>
              <a:rPr lang="en-US" altLang="en-US" sz="1300" dirty="0"/>
              <a:t>Donaldson, L. (2003) “A Critique of Postmodernism in Organization Studies. Postmodernism and management: Pros, cons and the alternative”, </a:t>
            </a:r>
            <a:r>
              <a:rPr lang="en-US" altLang="en-US" sz="1300" i="1" dirty="0"/>
              <a:t>Research in the Sociology of Organizations</a:t>
            </a:r>
            <a:r>
              <a:rPr lang="en-US" altLang="en-US" sz="1300" dirty="0"/>
              <a:t>, 21: 169-202.</a:t>
            </a:r>
          </a:p>
          <a:p>
            <a:pPr>
              <a:lnSpc>
                <a:spcPct val="100000"/>
              </a:lnSpc>
            </a:pPr>
            <a:r>
              <a:rPr lang="en-US" altLang="en-US" sz="1300" dirty="0"/>
              <a:t>Forrester, J. (1983) Critical Theory and Organizational Analysis, in </a:t>
            </a:r>
            <a:r>
              <a:rPr lang="en-US" altLang="en-US" sz="1300" dirty="0" err="1"/>
              <a:t>G.Morgan</a:t>
            </a:r>
            <a:r>
              <a:rPr lang="en-US" altLang="en-US" sz="1300" dirty="0"/>
              <a:t> (ed), </a:t>
            </a:r>
            <a:r>
              <a:rPr lang="en-US" altLang="en-US" sz="1300" i="1" dirty="0"/>
              <a:t>Beyond Method</a:t>
            </a:r>
            <a:r>
              <a:rPr lang="en-US" altLang="en-US" sz="1300" dirty="0"/>
              <a:t>, London: Sage, pp. 234-46. </a:t>
            </a:r>
          </a:p>
          <a:p>
            <a:pPr>
              <a:lnSpc>
                <a:spcPct val="100000"/>
              </a:lnSpc>
            </a:pPr>
            <a:r>
              <a:rPr lang="en-US" altLang="en-US" sz="1300" dirty="0"/>
              <a:t>Hardy, C. and Clegg, S. (1997) Relativity without relativism: Reflexivity in Post-Paradigm Organization Studies, </a:t>
            </a:r>
            <a:r>
              <a:rPr lang="en-US" altLang="en-US" sz="1300" i="1" dirty="0"/>
              <a:t>British Journal of Management</a:t>
            </a:r>
            <a:r>
              <a:rPr lang="en-US" altLang="en-US" sz="1300" dirty="0"/>
              <a:t>, 8 (special issue) : S5-19. CIFx2</a:t>
            </a:r>
          </a:p>
          <a:p>
            <a:pPr>
              <a:lnSpc>
                <a:spcPct val="100000"/>
              </a:lnSpc>
            </a:pPr>
            <a:r>
              <a:rPr lang="en-US" altLang="en-US" sz="1300" dirty="0"/>
              <a:t>Guba, E. and Lincoln, Y.S. (1994) “Competing Paradigms in Qualitative Research”, in N.K. Denzin and Y.S. Lincoln (eds) </a:t>
            </a:r>
            <a:r>
              <a:rPr lang="en-US" altLang="en-US" sz="1300" i="1" dirty="0"/>
              <a:t>Handbook of Qualitative Research</a:t>
            </a:r>
            <a:r>
              <a:rPr lang="en-US" altLang="en-US" sz="1300" dirty="0"/>
              <a:t>, Newbury Park: Sage.</a:t>
            </a:r>
          </a:p>
        </p:txBody>
      </p:sp>
    </p:spTree>
    <p:extLst>
      <p:ext uri="{BB962C8B-B14F-4D97-AF65-F5344CB8AC3E}">
        <p14:creationId xmlns:p14="http://schemas.microsoft.com/office/powerpoint/2010/main" val="2714843671"/>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B5643-DF1C-2547-8943-DB55057BC68B}"/>
              </a:ext>
            </a:extLst>
          </p:cNvPr>
          <p:cNvSpPr>
            <a:spLocks noGrp="1"/>
          </p:cNvSpPr>
          <p:nvPr>
            <p:ph type="title"/>
          </p:nvPr>
        </p:nvSpPr>
        <p:spPr/>
        <p:txBody>
          <a:bodyPr/>
          <a:lstStyle/>
          <a:p>
            <a:r>
              <a:rPr lang="en-US" dirty="0"/>
              <a:t>More resources</a:t>
            </a:r>
          </a:p>
        </p:txBody>
      </p:sp>
      <p:sp>
        <p:nvSpPr>
          <p:cNvPr id="51202" name="Rectangle 2">
            <a:extLst>
              <a:ext uri="{FF2B5EF4-FFF2-40B4-BE49-F238E27FC236}">
                <a16:creationId xmlns:a16="http://schemas.microsoft.com/office/drawing/2014/main" id="{B136AC49-5E5D-7145-9B0E-873DA041B704}"/>
              </a:ext>
            </a:extLst>
          </p:cNvPr>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r>
              <a:rPr lang="en-US" altLang="en-US" sz="1600"/>
              <a:t>Johnson, P. and Duberley, J.  (2000) </a:t>
            </a:r>
            <a:r>
              <a:rPr lang="en-US" altLang="en-US" sz="1600" i="1"/>
              <a:t>Understanding Management Research: An introduction to epistemology.</a:t>
            </a:r>
            <a:r>
              <a:rPr lang="en-US" altLang="en-US" sz="1600"/>
              <a:t> London: Sage</a:t>
            </a:r>
          </a:p>
          <a:p>
            <a:r>
              <a:rPr lang="en-US" altLang="en-US" sz="1600"/>
              <a:t>Knights, D. (1992) “Changing Spaces: the disruptive impact of a new epistemological location for the study of management”, </a:t>
            </a:r>
            <a:r>
              <a:rPr lang="en-US" altLang="en-US" sz="1600" i="1"/>
              <a:t>Academy of Management Review</a:t>
            </a:r>
            <a:r>
              <a:rPr lang="en-US" altLang="en-US" sz="1600"/>
              <a:t> 17(3) 514-36. </a:t>
            </a:r>
          </a:p>
          <a:p>
            <a:r>
              <a:rPr lang="en-US" altLang="en-US" sz="1600"/>
              <a:t>Schwandt, T.A. (1996) “Farewell to Criteriology”, </a:t>
            </a:r>
            <a:r>
              <a:rPr lang="en-US" altLang="en-US" sz="1600" i="1"/>
              <a:t>Qualitative Inquiry</a:t>
            </a:r>
            <a:r>
              <a:rPr lang="en-US" altLang="en-US" sz="1600"/>
              <a:t> 2(1): 58-72.</a:t>
            </a:r>
          </a:p>
          <a:p>
            <a:r>
              <a:rPr lang="en-US" altLang="en-US" sz="1600"/>
              <a:t>Van Maanen, J. (1995). ‘An end to innocence: the ethnography of ethnography’. in J. Van Maanen (ed), </a:t>
            </a:r>
            <a:r>
              <a:rPr lang="en-US" altLang="en-US" sz="1600" i="1"/>
              <a:t>Representation in Ethnography</a:t>
            </a:r>
            <a:r>
              <a:rPr lang="en-US" altLang="en-US" sz="1600"/>
              <a:t>. London: Sage.</a:t>
            </a:r>
          </a:p>
          <a:p>
            <a:r>
              <a:rPr lang="en-US" altLang="en-US" sz="1600"/>
              <a:t>Willmott, H. C. (1998). ‘Re-cognizing the Other: Reflections of a new sensibility in social and organization studies’ in R. Chia (ed) </a:t>
            </a:r>
            <a:r>
              <a:rPr lang="en-US" altLang="en-US" sz="1600" i="1"/>
              <a:t>In the Realm of Organization: Essays for Robert Cooper</a:t>
            </a:r>
            <a:r>
              <a:rPr lang="en-US" altLang="en-US" sz="1600"/>
              <a:t>, London: Routledge.</a:t>
            </a:r>
          </a:p>
          <a:p>
            <a:pPr>
              <a:buFont typeface="Wingdings" pitchFamily="2" charset="2"/>
              <a:buNone/>
            </a:pPr>
            <a:endParaRPr lang="en-US" altLang="en-US" sz="1600"/>
          </a:p>
        </p:txBody>
      </p:sp>
    </p:spTree>
    <p:extLst>
      <p:ext uri="{BB962C8B-B14F-4D97-AF65-F5344CB8AC3E}">
        <p14:creationId xmlns:p14="http://schemas.microsoft.com/office/powerpoint/2010/main" val="1803856974"/>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649F403B-D0C0-F44B-9F96-AF7A02B99535}"/>
              </a:ext>
            </a:extLst>
          </p:cNvPr>
          <p:cNvSpPr>
            <a:spLocks noGrp="1" noChangeArrowheads="1"/>
          </p:cNvSpPr>
          <p:nvPr>
            <p:ph type="title"/>
          </p:nvPr>
        </p:nvSpPr>
        <p:spPr>
          <a:xfrm>
            <a:off x="841248" y="426720"/>
            <a:ext cx="10506456" cy="1919141"/>
          </a:xfrm>
        </p:spPr>
        <p:txBody>
          <a:bodyPr anchor="b">
            <a:normAutofit/>
          </a:bodyPr>
          <a:lstStyle/>
          <a:p>
            <a:r>
              <a:rPr lang="en-GB" altLang="en-US" sz="6000" b="1"/>
              <a:t>Further Sources</a:t>
            </a:r>
            <a:br>
              <a:rPr lang="en-GB" altLang="en-US" sz="6000"/>
            </a:br>
            <a:endParaRPr lang="en-US" altLang="en-US" sz="6000"/>
          </a:p>
        </p:txBody>
      </p:sp>
      <p:sp>
        <p:nvSpPr>
          <p:cNvPr id="31747" name="Rectangle 3">
            <a:extLst>
              <a:ext uri="{FF2B5EF4-FFF2-40B4-BE49-F238E27FC236}">
                <a16:creationId xmlns:a16="http://schemas.microsoft.com/office/drawing/2014/main" id="{7FD2F6DD-4F0D-1F46-8913-AA0699C74D42}"/>
              </a:ext>
            </a:extLst>
          </p:cNvPr>
          <p:cNvSpPr>
            <a:spLocks noGrp="1" noChangeArrowheads="1"/>
          </p:cNvSpPr>
          <p:nvPr>
            <p:ph type="body" idx="1"/>
          </p:nvPr>
        </p:nvSpPr>
        <p:spPr>
          <a:xfrm>
            <a:off x="841248" y="3337269"/>
            <a:ext cx="10509504" cy="2905686"/>
          </a:xfrm>
        </p:spPr>
        <p:txBody>
          <a:bodyPr>
            <a:normAutofit/>
          </a:bodyPr>
          <a:lstStyle/>
          <a:p>
            <a:r>
              <a:rPr lang="en-GB" altLang="en-US" sz="1900"/>
              <a:t> </a:t>
            </a:r>
            <a:r>
              <a:rPr lang="en-GB" altLang="en-US" sz="1900" b="1"/>
              <a:t>Good Overview of Qualitative Research:</a:t>
            </a:r>
          </a:p>
          <a:p>
            <a:pPr lvl="1"/>
            <a:r>
              <a:rPr lang="en-GB" altLang="en-US" sz="1900"/>
              <a:t>Denzin, N., Lincoln, Y., (2000) </a:t>
            </a:r>
            <a:r>
              <a:rPr lang="en-GB" altLang="en-US" sz="1900" i="1"/>
              <a:t>Handbook of Qualitative Research</a:t>
            </a:r>
            <a:r>
              <a:rPr lang="en-GB" altLang="en-US" sz="1900"/>
              <a:t>, Thousand Oaks: Sage</a:t>
            </a:r>
          </a:p>
          <a:p>
            <a:r>
              <a:rPr lang="en-GB" altLang="en-US" sz="1900" b="1"/>
              <a:t>Philosophies that Inform Qualitative Research</a:t>
            </a:r>
            <a:r>
              <a:rPr lang="en-US" altLang="en-US" sz="1900"/>
              <a:t>:</a:t>
            </a:r>
          </a:p>
          <a:p>
            <a:pPr lvl="1"/>
            <a:r>
              <a:rPr lang="en-US" altLang="en-US" sz="1900"/>
              <a:t>Guba, E. and Lincoln, Y.S. (1994) Competing Paradigms in Qualitative Research, in N.K. Denzin and Y.S. Lincoln (eds) </a:t>
            </a:r>
            <a:r>
              <a:rPr lang="en-US" altLang="en-US" sz="1900" i="1"/>
              <a:t>Handbook of Qualitative Research</a:t>
            </a:r>
            <a:r>
              <a:rPr lang="en-US" altLang="en-US" sz="1900"/>
              <a:t>,  Sage: Newbury Park.</a:t>
            </a:r>
          </a:p>
          <a:p>
            <a:pPr lvl="1"/>
            <a:r>
              <a:rPr lang="en-US" altLang="en-US" sz="1900"/>
              <a:t>Johnson, P. and Duberley, J (2000). </a:t>
            </a:r>
            <a:r>
              <a:rPr lang="en-US" altLang="en-US" sz="1900" i="1"/>
              <a:t>Understanding Management Research</a:t>
            </a:r>
            <a:r>
              <a:rPr lang="en-US" altLang="en-US" sz="1900"/>
              <a:t>: An introduction to epistemology. London: Sage</a:t>
            </a:r>
          </a:p>
          <a:p>
            <a:endParaRPr lang="en-GB" altLang="en-US" sz="1900"/>
          </a:p>
          <a:p>
            <a:pPr lvl="1">
              <a:buFont typeface="Wingdings" pitchFamily="2" charset="2"/>
              <a:buNone/>
            </a:pPr>
            <a:endParaRPr lang="en-US" altLang="en-US" sz="1900"/>
          </a:p>
          <a:p>
            <a:endParaRPr lang="en-GB" altLang="en-US" sz="1900"/>
          </a:p>
        </p:txBody>
      </p:sp>
    </p:spTree>
    <p:extLst>
      <p:ext uri="{BB962C8B-B14F-4D97-AF65-F5344CB8AC3E}">
        <p14:creationId xmlns:p14="http://schemas.microsoft.com/office/powerpoint/2010/main" val="109713815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7E57E7B-6DD2-5242-9D0C-4DBE1F731D1B}"/>
              </a:ext>
            </a:extLst>
          </p:cNvPr>
          <p:cNvSpPr>
            <a:spLocks noGrp="1" noChangeArrowheads="1"/>
          </p:cNvSpPr>
          <p:nvPr>
            <p:ph type="title"/>
          </p:nvPr>
        </p:nvSpPr>
        <p:spPr>
          <a:xfrm>
            <a:off x="841248" y="503132"/>
            <a:ext cx="10509504" cy="1974892"/>
          </a:xfrm>
        </p:spPr>
        <p:txBody>
          <a:bodyPr anchor="b">
            <a:normAutofit/>
          </a:bodyPr>
          <a:lstStyle/>
          <a:p>
            <a:r>
              <a:rPr lang="en-GB" altLang="en-US" sz="5400" b="1"/>
              <a:t>Further Sources</a:t>
            </a:r>
            <a:endParaRPr lang="en-US" altLang="en-US" sz="5400" b="1"/>
          </a:p>
        </p:txBody>
      </p:sp>
      <p:sp>
        <p:nvSpPr>
          <p:cNvPr id="32771" name="Rectangle 3">
            <a:extLst>
              <a:ext uri="{FF2B5EF4-FFF2-40B4-BE49-F238E27FC236}">
                <a16:creationId xmlns:a16="http://schemas.microsoft.com/office/drawing/2014/main" id="{7BCB6221-709B-7442-887C-A45E6C827FB4}"/>
              </a:ext>
            </a:extLst>
          </p:cNvPr>
          <p:cNvSpPr>
            <a:spLocks noGrp="1" noChangeArrowheads="1"/>
          </p:cNvSpPr>
          <p:nvPr>
            <p:ph type="body" idx="1"/>
          </p:nvPr>
        </p:nvSpPr>
        <p:spPr>
          <a:xfrm>
            <a:off x="841248" y="3328416"/>
            <a:ext cx="10509504" cy="2715768"/>
          </a:xfrm>
        </p:spPr>
        <p:txBody>
          <a:bodyPr>
            <a:normAutofit/>
          </a:bodyPr>
          <a:lstStyle/>
          <a:p>
            <a:r>
              <a:rPr lang="en-GB" altLang="en-US" sz="2000" b="1"/>
              <a:t>Reflexivity</a:t>
            </a:r>
          </a:p>
          <a:p>
            <a:pPr>
              <a:buFont typeface="Wingdings" pitchFamily="2" charset="2"/>
              <a:buNone/>
            </a:pPr>
            <a:r>
              <a:rPr lang="en-GB" altLang="en-US" sz="2000"/>
              <a:t>	Finlay, L. (2002).  Negotiating the swamp: the opportunity and challenge of reflexivity in research practice.  </a:t>
            </a:r>
            <a:r>
              <a:rPr lang="en-GB" altLang="en-US" sz="2000" i="1"/>
              <a:t>Qualitative Research</a:t>
            </a:r>
            <a:r>
              <a:rPr lang="en-GB" altLang="en-US" sz="2000"/>
              <a:t>, 2, 	209-230.</a:t>
            </a:r>
          </a:p>
          <a:p>
            <a:pPr>
              <a:buFont typeface="Wingdings" pitchFamily="2" charset="2"/>
              <a:buNone/>
            </a:pPr>
            <a:r>
              <a:rPr lang="en-GB" altLang="en-US" sz="2000"/>
              <a:t>	Johnson, P. and Duberley, J. (2003) Reflexivity in management research.  </a:t>
            </a:r>
            <a:r>
              <a:rPr lang="en-GB" altLang="en-US" sz="2000" i="1"/>
              <a:t>Journal of Management Studies</a:t>
            </a:r>
            <a:r>
              <a:rPr lang="en-GB" altLang="en-US" sz="2000"/>
              <a:t>, 40, 1279-1303.</a:t>
            </a:r>
          </a:p>
          <a:p>
            <a:pPr>
              <a:buFont typeface="Wingdings" pitchFamily="2" charset="2"/>
              <a:buNone/>
            </a:pPr>
            <a:r>
              <a:rPr lang="en-GB" altLang="en-US" sz="2000"/>
              <a:t>	Woolgar, S. (ed.) (1988) </a:t>
            </a:r>
            <a:r>
              <a:rPr lang="en-GB" altLang="en-US" sz="2000" i="1"/>
              <a:t>Knowledge and Reflexivity</a:t>
            </a:r>
            <a:r>
              <a:rPr lang="en-GB" altLang="en-US" sz="2000"/>
              <a:t>.  London: Sage Publications.</a:t>
            </a:r>
          </a:p>
          <a:p>
            <a:pPr>
              <a:buFont typeface="Wingdings" pitchFamily="2" charset="2"/>
              <a:buNone/>
            </a:pPr>
            <a:endParaRPr lang="en-GB" altLang="en-US" sz="2000"/>
          </a:p>
          <a:p>
            <a:endParaRPr lang="en-GB" altLang="en-US" sz="2000"/>
          </a:p>
          <a:p>
            <a:pPr>
              <a:buFont typeface="Wingdings" pitchFamily="2" charset="2"/>
              <a:buNone/>
            </a:pPr>
            <a:endParaRPr lang="en-GB" altLang="en-US" sz="2000"/>
          </a:p>
          <a:p>
            <a:endParaRPr lang="en-GB" altLang="en-US" sz="2000"/>
          </a:p>
          <a:p>
            <a:endParaRPr lang="en-GB" altLang="en-US" sz="2000"/>
          </a:p>
        </p:txBody>
      </p:sp>
    </p:spTree>
    <p:extLst>
      <p:ext uri="{BB962C8B-B14F-4D97-AF65-F5344CB8AC3E}">
        <p14:creationId xmlns:p14="http://schemas.microsoft.com/office/powerpoint/2010/main" val="114095207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0DD90A8D-8D0E-584D-84A7-E951617E46E3}"/>
              </a:ext>
            </a:extLst>
          </p:cNvPr>
          <p:cNvSpPr>
            <a:spLocks noGrp="1" noChangeArrowheads="1"/>
          </p:cNvSpPr>
          <p:nvPr>
            <p:ph type="title"/>
          </p:nvPr>
        </p:nvSpPr>
        <p:spPr>
          <a:xfrm>
            <a:off x="841248" y="426720"/>
            <a:ext cx="10506456" cy="1919141"/>
          </a:xfrm>
        </p:spPr>
        <p:txBody>
          <a:bodyPr anchor="b">
            <a:normAutofit/>
          </a:bodyPr>
          <a:lstStyle/>
          <a:p>
            <a:r>
              <a:rPr lang="en-GB" altLang="en-US" sz="6000" b="1"/>
              <a:t>Further Sources</a:t>
            </a:r>
            <a:r>
              <a:rPr lang="en-GB" altLang="en-US" sz="6000"/>
              <a:t> </a:t>
            </a:r>
            <a:endParaRPr lang="en-US" altLang="en-US" sz="6000"/>
          </a:p>
        </p:txBody>
      </p:sp>
      <p:sp>
        <p:nvSpPr>
          <p:cNvPr id="70659" name="Rectangle 3">
            <a:extLst>
              <a:ext uri="{FF2B5EF4-FFF2-40B4-BE49-F238E27FC236}">
                <a16:creationId xmlns:a16="http://schemas.microsoft.com/office/drawing/2014/main" id="{AED980BB-B417-B241-B2BC-EEB508B98C01}"/>
              </a:ext>
            </a:extLst>
          </p:cNvPr>
          <p:cNvSpPr>
            <a:spLocks noGrp="1" noChangeArrowheads="1"/>
          </p:cNvSpPr>
          <p:nvPr>
            <p:ph type="body" idx="1"/>
          </p:nvPr>
        </p:nvSpPr>
        <p:spPr>
          <a:xfrm>
            <a:off x="841248" y="3337269"/>
            <a:ext cx="10509504" cy="2905686"/>
          </a:xfrm>
        </p:spPr>
        <p:txBody>
          <a:bodyPr>
            <a:normAutofit/>
          </a:bodyPr>
          <a:lstStyle/>
          <a:p>
            <a:r>
              <a:rPr lang="en-GB" altLang="en-US" sz="2000" b="1"/>
              <a:t>Range of Methods</a:t>
            </a:r>
            <a:r>
              <a:rPr lang="en-US" altLang="en-US" sz="2000" b="1"/>
              <a:t> :</a:t>
            </a:r>
          </a:p>
          <a:p>
            <a:r>
              <a:rPr lang="en-GB" altLang="en-US" sz="2000"/>
              <a:t>Cassell, C. and Symon G. (2004)</a:t>
            </a:r>
            <a:r>
              <a:rPr lang="en-US" altLang="en-US" sz="2000"/>
              <a:t> </a:t>
            </a:r>
            <a:r>
              <a:rPr lang="en-GB" altLang="en-US" sz="2000" i="1"/>
              <a:t>Essential Guide to Qualitative Methods in Organisational Research</a:t>
            </a:r>
            <a:r>
              <a:rPr lang="en-GB" altLang="en-US" sz="2000"/>
              <a:t>, London: Sage.</a:t>
            </a:r>
          </a:p>
          <a:p>
            <a:r>
              <a:rPr lang="en-GB" altLang="en-US" sz="2000"/>
              <a:t>Potter, W. (1996) </a:t>
            </a:r>
            <a:r>
              <a:rPr lang="en-GB" altLang="en-US" sz="2000" i="1"/>
              <a:t>An analysis of thinking and researching about qualitative methods</a:t>
            </a:r>
            <a:r>
              <a:rPr lang="en-GB" altLang="en-US" sz="2000"/>
              <a:t>, Mahwah:</a:t>
            </a:r>
            <a:r>
              <a:rPr lang="en-US" altLang="en-US" sz="2000"/>
              <a:t>Erlbaum Associates </a:t>
            </a:r>
          </a:p>
          <a:p>
            <a:r>
              <a:rPr lang="en-GB" altLang="en-US" sz="2000"/>
              <a:t>Taylor, S.J. and Bogdan, R. (1984) </a:t>
            </a:r>
            <a:r>
              <a:rPr lang="en-GB" altLang="en-US" sz="2000" i="1"/>
              <a:t>Introduction to Qualitative Research Methods: The Search for Meanings </a:t>
            </a:r>
            <a:r>
              <a:rPr lang="en-GB" altLang="en-US" sz="2000"/>
              <a:t>(2nd edn). New York::Wiley.</a:t>
            </a:r>
          </a:p>
          <a:p>
            <a:endParaRPr lang="en-US" altLang="en-US" sz="2000"/>
          </a:p>
          <a:p>
            <a:endParaRPr lang="en-US" altLang="en-US" sz="2000"/>
          </a:p>
        </p:txBody>
      </p:sp>
    </p:spTree>
    <p:extLst>
      <p:ext uri="{BB962C8B-B14F-4D97-AF65-F5344CB8AC3E}">
        <p14:creationId xmlns:p14="http://schemas.microsoft.com/office/powerpoint/2010/main" val="38296712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B4BEF89A-0AA7-EB4B-89EA-50BDF4138C4F}"/>
              </a:ext>
            </a:extLst>
          </p:cNvPr>
          <p:cNvSpPr>
            <a:spLocks noGrp="1" noChangeArrowheads="1"/>
          </p:cNvSpPr>
          <p:nvPr>
            <p:ph type="title"/>
          </p:nvPr>
        </p:nvSpPr>
        <p:spPr>
          <a:xfrm>
            <a:off x="841248" y="426720"/>
            <a:ext cx="10506456" cy="1919141"/>
          </a:xfrm>
        </p:spPr>
        <p:txBody>
          <a:bodyPr anchor="b">
            <a:normAutofit/>
          </a:bodyPr>
          <a:lstStyle/>
          <a:p>
            <a:r>
              <a:rPr lang="en-GB" altLang="en-US" sz="6000" b="1"/>
              <a:t>Further Sources</a:t>
            </a:r>
            <a:endParaRPr lang="en-US" altLang="en-US" sz="6000" b="1"/>
          </a:p>
        </p:txBody>
      </p:sp>
      <p:sp>
        <p:nvSpPr>
          <p:cNvPr id="71683" name="Rectangle 3">
            <a:extLst>
              <a:ext uri="{FF2B5EF4-FFF2-40B4-BE49-F238E27FC236}">
                <a16:creationId xmlns:a16="http://schemas.microsoft.com/office/drawing/2014/main" id="{0445CF31-E813-8245-8E91-B5A642C953F5}"/>
              </a:ext>
            </a:extLst>
          </p:cNvPr>
          <p:cNvSpPr>
            <a:spLocks noGrp="1" noChangeArrowheads="1"/>
          </p:cNvSpPr>
          <p:nvPr>
            <p:ph type="body" idx="1"/>
          </p:nvPr>
        </p:nvSpPr>
        <p:spPr>
          <a:xfrm>
            <a:off x="841248" y="3337269"/>
            <a:ext cx="10509504" cy="2905686"/>
          </a:xfrm>
        </p:spPr>
        <p:txBody>
          <a:bodyPr>
            <a:normAutofit/>
          </a:bodyPr>
          <a:lstStyle/>
          <a:p>
            <a:r>
              <a:rPr lang="en-GB" altLang="en-US" sz="2000" b="1"/>
              <a:t>Analysis:</a:t>
            </a:r>
          </a:p>
          <a:p>
            <a:pPr lvl="1"/>
            <a:r>
              <a:rPr lang="en-GB" altLang="en-US" sz="2000"/>
              <a:t>Dey, I (1993) </a:t>
            </a:r>
            <a:r>
              <a:rPr lang="en-GB" altLang="en-US" sz="2000" i="1"/>
              <a:t>Qualitative data analysis: a user friendly guide for social scientists</a:t>
            </a:r>
            <a:r>
              <a:rPr lang="en-GB" altLang="en-US" sz="2000"/>
              <a:t>, London: Routledge.</a:t>
            </a:r>
          </a:p>
          <a:p>
            <a:pPr lvl="1"/>
            <a:r>
              <a:rPr lang="en-GB" altLang="en-US" sz="2000"/>
              <a:t>Ryan, G. and Bernard, R.  Data Management and Analysis Methods, in Denzin, N., Lincoln, Y., (2000) </a:t>
            </a:r>
            <a:r>
              <a:rPr lang="en-GB" altLang="en-US" sz="2000" i="1"/>
              <a:t>Handbook of Qualitative Research</a:t>
            </a:r>
            <a:r>
              <a:rPr lang="en-GB" altLang="en-US" sz="2000"/>
              <a:t>, Thousand Oaks: Sage</a:t>
            </a:r>
          </a:p>
          <a:p>
            <a:pPr lvl="1"/>
            <a:r>
              <a:rPr lang="en-US" altLang="en-US" sz="2000"/>
              <a:t>Richards L. and Richards, T. Using Computers in Qualitative Analysis, in N. Denzin, and Y. Lincoln (eds), </a:t>
            </a:r>
            <a:r>
              <a:rPr lang="en-US" altLang="en-US" sz="2000" i="1"/>
              <a:t>Handbook of Qualitative Research, </a:t>
            </a:r>
            <a:r>
              <a:rPr lang="en-US" altLang="en-US" sz="2000"/>
              <a:t>Thousand Oaks: Sage.</a:t>
            </a:r>
          </a:p>
        </p:txBody>
      </p:sp>
    </p:spTree>
    <p:extLst>
      <p:ext uri="{BB962C8B-B14F-4D97-AF65-F5344CB8AC3E}">
        <p14:creationId xmlns:p14="http://schemas.microsoft.com/office/powerpoint/2010/main" val="1533397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906EAF69-DF16-CD42-AEE4-F1AD9EF696BA}"/>
              </a:ext>
            </a:extLst>
          </p:cNvPr>
          <p:cNvSpPr>
            <a:spLocks noGrp="1" noChangeArrowheads="1"/>
          </p:cNvSpPr>
          <p:nvPr>
            <p:ph type="title"/>
          </p:nvPr>
        </p:nvSpPr>
        <p:spPr>
          <a:xfrm>
            <a:off x="841248" y="503132"/>
            <a:ext cx="10509504" cy="1974892"/>
          </a:xfrm>
        </p:spPr>
        <p:txBody>
          <a:bodyPr anchor="b">
            <a:normAutofit/>
          </a:bodyPr>
          <a:lstStyle/>
          <a:p>
            <a:r>
              <a:rPr lang="en-GB" altLang="en-US" sz="5400" b="1"/>
              <a:t>Further Sources</a:t>
            </a:r>
            <a:endParaRPr lang="en-US" altLang="en-US" sz="5400" b="1"/>
          </a:p>
        </p:txBody>
      </p:sp>
      <p:sp>
        <p:nvSpPr>
          <p:cNvPr id="72707" name="Rectangle 3">
            <a:extLst>
              <a:ext uri="{FF2B5EF4-FFF2-40B4-BE49-F238E27FC236}">
                <a16:creationId xmlns:a16="http://schemas.microsoft.com/office/drawing/2014/main" id="{A6E3878F-FC59-0447-B1A1-1AA163F1C2E7}"/>
              </a:ext>
            </a:extLst>
          </p:cNvPr>
          <p:cNvSpPr>
            <a:spLocks noGrp="1" noChangeArrowheads="1"/>
          </p:cNvSpPr>
          <p:nvPr>
            <p:ph type="body" idx="1"/>
          </p:nvPr>
        </p:nvSpPr>
        <p:spPr>
          <a:xfrm>
            <a:off x="841248" y="3328416"/>
            <a:ext cx="10509504" cy="2715768"/>
          </a:xfrm>
        </p:spPr>
        <p:txBody>
          <a:bodyPr>
            <a:normAutofit/>
          </a:bodyPr>
          <a:lstStyle/>
          <a:p>
            <a:r>
              <a:rPr lang="en-GB" altLang="en-US" sz="2000" b="1"/>
              <a:t>Writing and Publishing</a:t>
            </a:r>
            <a:r>
              <a:rPr lang="en-US" altLang="en-US" sz="2000" b="1"/>
              <a:t> </a:t>
            </a:r>
          </a:p>
          <a:p>
            <a:pPr lvl="1"/>
            <a:r>
              <a:rPr lang="en-GB" altLang="en-US" sz="2000"/>
              <a:t>Golden-Biddles, K. and Locke, K.,(1997) </a:t>
            </a:r>
            <a:r>
              <a:rPr lang="en-GB" altLang="en-US" sz="2000" i="1"/>
              <a:t>Composing Qualitative Research</a:t>
            </a:r>
            <a:r>
              <a:rPr lang="en-GB" altLang="en-US" sz="2000"/>
              <a:t>, California: Sage</a:t>
            </a:r>
          </a:p>
          <a:p>
            <a:pPr lvl="1"/>
            <a:r>
              <a:rPr lang="en-GB" altLang="en-US" sz="2000"/>
              <a:t>Wolcott, H., F. (2001) </a:t>
            </a:r>
            <a:r>
              <a:rPr lang="en-GB" altLang="en-US" sz="2000" i="1"/>
              <a:t>Writing Up Qualitative Research, </a:t>
            </a:r>
            <a:r>
              <a:rPr lang="en-GB" altLang="en-US" sz="2000"/>
              <a:t>California</a:t>
            </a:r>
            <a:r>
              <a:rPr lang="en-GB" altLang="en-US" sz="2000" i="1"/>
              <a:t>: Sage</a:t>
            </a:r>
          </a:p>
          <a:p>
            <a:pPr lvl="1"/>
            <a:r>
              <a:rPr lang="en-GB" altLang="en-US" sz="2000"/>
              <a:t>Richardson, L. (2000) Writing a Method of Inquiry, in Denzin, N., Lincoln, Y., </a:t>
            </a:r>
            <a:r>
              <a:rPr lang="en-GB" altLang="en-US" sz="2000" i="1"/>
              <a:t>Handbook of Qualitative Research,</a:t>
            </a:r>
            <a:r>
              <a:rPr lang="en-GB" altLang="en-US" sz="2000"/>
              <a:t> California: Sage</a:t>
            </a:r>
          </a:p>
          <a:p>
            <a:endParaRPr lang="en-GB" altLang="en-US" sz="2000"/>
          </a:p>
          <a:p>
            <a:endParaRPr lang="en-US" altLang="en-US" sz="2000"/>
          </a:p>
          <a:p>
            <a:endParaRPr lang="en-US" altLang="en-US" sz="2000"/>
          </a:p>
        </p:txBody>
      </p:sp>
    </p:spTree>
    <p:extLst>
      <p:ext uri="{BB962C8B-B14F-4D97-AF65-F5344CB8AC3E}">
        <p14:creationId xmlns:p14="http://schemas.microsoft.com/office/powerpoint/2010/main" val="150656282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49146BA9-1382-164C-A163-2D90EF7CA3EC}"/>
              </a:ext>
            </a:extLst>
          </p:cNvPr>
          <p:cNvSpPr>
            <a:spLocks noGrp="1" noChangeArrowheads="1"/>
          </p:cNvSpPr>
          <p:nvPr>
            <p:ph type="title"/>
          </p:nvPr>
        </p:nvSpPr>
        <p:spPr>
          <a:xfrm>
            <a:off x="841248" y="426720"/>
            <a:ext cx="10506456" cy="1919141"/>
          </a:xfrm>
        </p:spPr>
        <p:txBody>
          <a:bodyPr anchor="b">
            <a:normAutofit/>
          </a:bodyPr>
          <a:lstStyle/>
          <a:p>
            <a:r>
              <a:rPr lang="en-GB" altLang="en-US" sz="6000" b="1"/>
              <a:t>References</a:t>
            </a:r>
            <a:endParaRPr lang="en-US" altLang="en-US" sz="6000" b="1"/>
          </a:p>
        </p:txBody>
      </p:sp>
      <p:sp>
        <p:nvSpPr>
          <p:cNvPr id="67587" name="Rectangle 3">
            <a:extLst>
              <a:ext uri="{FF2B5EF4-FFF2-40B4-BE49-F238E27FC236}">
                <a16:creationId xmlns:a16="http://schemas.microsoft.com/office/drawing/2014/main" id="{FE731989-7C67-3B41-A131-2A1D6CF00917}"/>
              </a:ext>
            </a:extLst>
          </p:cNvPr>
          <p:cNvSpPr>
            <a:spLocks noGrp="1" noChangeArrowheads="1"/>
          </p:cNvSpPr>
          <p:nvPr>
            <p:ph type="body" idx="1"/>
          </p:nvPr>
        </p:nvSpPr>
        <p:spPr>
          <a:xfrm>
            <a:off x="841248" y="3337269"/>
            <a:ext cx="10509504" cy="2905686"/>
          </a:xfrm>
        </p:spPr>
        <p:txBody>
          <a:bodyPr>
            <a:normAutofit/>
          </a:bodyPr>
          <a:lstStyle/>
          <a:p>
            <a:pPr>
              <a:lnSpc>
                <a:spcPct val="100000"/>
              </a:lnSpc>
            </a:pPr>
            <a:r>
              <a:rPr lang="en-GB" altLang="en-US" sz="1300"/>
              <a:t>Cassell, C., Buehring, A., Symon, G., Johnson, P., and Bishop. V. (2005) </a:t>
            </a:r>
            <a:r>
              <a:rPr lang="en-GB" altLang="en-US" sz="1300" i="1"/>
              <a:t>Benchmarking Good Practice in Qualitative Management Research</a:t>
            </a:r>
            <a:r>
              <a:rPr lang="en-GB" altLang="en-US" sz="1300"/>
              <a:t>, (This report is available on the accompanying resource pack or else can be found on the website: </a:t>
            </a:r>
            <a:r>
              <a:rPr lang="en-US" altLang="en-US" sz="1300"/>
              <a:t>www.shef.ac.uk/bgpinqmr/</a:t>
            </a:r>
            <a:r>
              <a:rPr lang="en-GB" altLang="en-US" sz="1300"/>
              <a:t>) </a:t>
            </a:r>
          </a:p>
          <a:p>
            <a:pPr>
              <a:lnSpc>
                <a:spcPct val="100000"/>
              </a:lnSpc>
            </a:pPr>
            <a:endParaRPr lang="en-GB" altLang="en-US" sz="1300"/>
          </a:p>
          <a:p>
            <a:pPr>
              <a:lnSpc>
                <a:spcPct val="100000"/>
              </a:lnSpc>
            </a:pPr>
            <a:r>
              <a:rPr lang="en-GB" altLang="en-US" sz="1300"/>
              <a:t>Coffrey, A. and Atkinson, P. (1996) </a:t>
            </a:r>
            <a:r>
              <a:rPr lang="en-GB" altLang="en-US" sz="1300" i="1"/>
              <a:t>Making Sense of Qualitative Data</a:t>
            </a:r>
            <a:r>
              <a:rPr lang="en-GB" altLang="en-US" sz="1300"/>
              <a:t>, London: Sage</a:t>
            </a:r>
          </a:p>
          <a:p>
            <a:pPr>
              <a:lnSpc>
                <a:spcPct val="100000"/>
              </a:lnSpc>
            </a:pPr>
            <a:endParaRPr lang="en-GB" altLang="en-US" sz="1300"/>
          </a:p>
          <a:p>
            <a:pPr>
              <a:lnSpc>
                <a:spcPct val="100000"/>
              </a:lnSpc>
            </a:pPr>
            <a:r>
              <a:rPr lang="en-GB" altLang="en-US" sz="1300"/>
              <a:t>Fetterman, D.M. (1991) A Walk through the wilderness: learning to find your way, in W.B. Shaffir and R.A. Stebbins (eds), </a:t>
            </a:r>
            <a:r>
              <a:rPr lang="en-GB" altLang="en-US" sz="1300" i="1"/>
              <a:t>Experiencing Fieldwork: an Inside View of Qualitative Research.</a:t>
            </a:r>
            <a:r>
              <a:rPr lang="en-GB" altLang="en-US" sz="1300"/>
              <a:t> Newbury Park, C.A. Sage.</a:t>
            </a:r>
          </a:p>
          <a:p>
            <a:pPr>
              <a:lnSpc>
                <a:spcPct val="100000"/>
              </a:lnSpc>
            </a:pPr>
            <a:endParaRPr lang="en-GB" altLang="en-US" sz="1300"/>
          </a:p>
          <a:p>
            <a:pPr>
              <a:lnSpc>
                <a:spcPct val="100000"/>
              </a:lnSpc>
            </a:pPr>
            <a:r>
              <a:rPr lang="en-GB" altLang="en-US" sz="1300"/>
              <a:t>Lofland, J. (1971) </a:t>
            </a:r>
            <a:r>
              <a:rPr lang="en-GB" altLang="en-US" sz="1300" i="1"/>
              <a:t>Analyzing Social Settings: a guide to qualitative observation and analysis</a:t>
            </a:r>
            <a:r>
              <a:rPr lang="en-GB" altLang="en-US" sz="1300"/>
              <a:t>, Belmont: Wadsworth Publishing Co. </a:t>
            </a:r>
          </a:p>
          <a:p>
            <a:pPr>
              <a:lnSpc>
                <a:spcPct val="100000"/>
              </a:lnSpc>
            </a:pPr>
            <a:endParaRPr lang="en-GB" altLang="en-US" sz="1300"/>
          </a:p>
          <a:p>
            <a:pPr>
              <a:lnSpc>
                <a:spcPct val="100000"/>
              </a:lnSpc>
            </a:pPr>
            <a:endParaRPr lang="en-US" altLang="en-US" sz="1300"/>
          </a:p>
        </p:txBody>
      </p:sp>
    </p:spTree>
    <p:extLst>
      <p:ext uri="{BB962C8B-B14F-4D97-AF65-F5344CB8AC3E}">
        <p14:creationId xmlns:p14="http://schemas.microsoft.com/office/powerpoint/2010/main" val="18718333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9707-34F4-B04A-A01D-F188BD53AF70}"/>
              </a:ext>
            </a:extLst>
          </p:cNvPr>
          <p:cNvSpPr>
            <a:spLocks noGrp="1"/>
          </p:cNvSpPr>
          <p:nvPr>
            <p:ph type="title"/>
          </p:nvPr>
        </p:nvSpPr>
        <p:spPr>
          <a:xfrm>
            <a:off x="841248" y="426720"/>
            <a:ext cx="10506456" cy="1919141"/>
          </a:xfrm>
        </p:spPr>
        <p:txBody>
          <a:bodyPr anchor="b">
            <a:normAutofit/>
          </a:bodyPr>
          <a:lstStyle/>
          <a:p>
            <a:r>
              <a:rPr lang="en-US" sz="6000" dirty="0"/>
              <a:t>References</a:t>
            </a:r>
          </a:p>
        </p:txBody>
      </p:sp>
      <p:sp>
        <p:nvSpPr>
          <p:cNvPr id="101379" name="Rectangle 3">
            <a:extLst>
              <a:ext uri="{FF2B5EF4-FFF2-40B4-BE49-F238E27FC236}">
                <a16:creationId xmlns:a16="http://schemas.microsoft.com/office/drawing/2014/main" id="{9C8A4500-EFE5-AC4E-BBD0-E8DD0497286C}"/>
              </a:ext>
            </a:extLst>
          </p:cNvPr>
          <p:cNvSpPr>
            <a:spLocks noGrp="1" noChangeArrowheads="1"/>
          </p:cNvSpPr>
          <p:nvPr>
            <p:ph idx="1"/>
          </p:nvPr>
        </p:nvSpPr>
        <p:spPr>
          <a:xfrm>
            <a:off x="841248" y="3337269"/>
            <a:ext cx="10509504" cy="2905686"/>
          </a:xfrm>
        </p:spPr>
        <p:txBody>
          <a:bodyPr>
            <a:normAutofit/>
          </a:bodyPr>
          <a:lstStyle/>
          <a:p>
            <a:pPr>
              <a:lnSpc>
                <a:spcPct val="100000"/>
              </a:lnSpc>
            </a:pPr>
            <a:r>
              <a:rPr lang="en-GB" altLang="en-US" sz="1400" dirty="0" err="1"/>
              <a:t>Loseke</a:t>
            </a:r>
            <a:r>
              <a:rPr lang="en-GB" altLang="en-US" sz="1400" dirty="0"/>
              <a:t>, D. and  Cahill, S.</a:t>
            </a:r>
            <a:r>
              <a:rPr lang="en-GB" altLang="en-US" sz="1400" i="1" dirty="0"/>
              <a:t> </a:t>
            </a:r>
            <a:r>
              <a:rPr lang="en-GB" altLang="en-US" sz="1400" dirty="0"/>
              <a:t>(2004)</a:t>
            </a:r>
            <a:r>
              <a:rPr lang="en-GB" altLang="en-US" sz="1400" i="1" dirty="0"/>
              <a:t> </a:t>
            </a:r>
            <a:r>
              <a:rPr lang="en-GB" altLang="en-US" sz="1400" dirty="0"/>
              <a:t>Publishing qualitative manuscripts: lessons learned, in Seale, C., Gobo, G., </a:t>
            </a:r>
            <a:r>
              <a:rPr lang="en-GB" altLang="en-US" sz="1400" dirty="0" err="1"/>
              <a:t>Gubrium</a:t>
            </a:r>
            <a:r>
              <a:rPr lang="en-GB" altLang="en-US" sz="1400" dirty="0"/>
              <a:t>, J., and Silverman, D. (eds). </a:t>
            </a:r>
          </a:p>
          <a:p>
            <a:pPr>
              <a:lnSpc>
                <a:spcPct val="100000"/>
              </a:lnSpc>
            </a:pPr>
            <a:r>
              <a:rPr lang="en-GB" altLang="en-US" sz="1400" i="1" dirty="0"/>
              <a:t>Qualitative Research Practice, </a:t>
            </a:r>
            <a:r>
              <a:rPr lang="en-GB" altLang="en-US" sz="1400" dirty="0"/>
              <a:t>London: Sage</a:t>
            </a:r>
          </a:p>
          <a:p>
            <a:pPr>
              <a:lnSpc>
                <a:spcPct val="100000"/>
              </a:lnSpc>
            </a:pPr>
            <a:r>
              <a:rPr lang="en-GB" altLang="en-US" sz="1400" dirty="0"/>
              <a:t>Miles, M. B. and Huberman, A. M. (1984</a:t>
            </a:r>
            <a:r>
              <a:rPr lang="en-GB" altLang="en-US" sz="1400" i="1" dirty="0"/>
              <a:t>) Qualitative Data Analysis: A Sourcebook of New Methods</a:t>
            </a:r>
            <a:r>
              <a:rPr lang="en-GB" altLang="en-US" sz="1400" dirty="0"/>
              <a:t>, Beverly Hills, CA: Sage</a:t>
            </a:r>
            <a:r>
              <a:rPr lang="en-US" altLang="en-US" sz="1400" dirty="0"/>
              <a:t> </a:t>
            </a:r>
            <a:endParaRPr lang="en-GB" altLang="en-US" sz="1400" dirty="0"/>
          </a:p>
          <a:p>
            <a:pPr>
              <a:lnSpc>
                <a:spcPct val="100000"/>
              </a:lnSpc>
            </a:pPr>
            <a:r>
              <a:rPr lang="en-US" altLang="en-US" sz="1400" dirty="0"/>
              <a:t>Patton, M. (2002) </a:t>
            </a:r>
            <a:r>
              <a:rPr lang="en-US" altLang="en-US" sz="1400" i="1" dirty="0"/>
              <a:t>Qualitative Research and Evaluation Methods</a:t>
            </a:r>
            <a:r>
              <a:rPr lang="en-US" altLang="en-US" sz="1400" dirty="0"/>
              <a:t>, London: Sage</a:t>
            </a:r>
            <a:endParaRPr lang="en-GB" altLang="en-US" sz="1400" dirty="0"/>
          </a:p>
          <a:p>
            <a:pPr>
              <a:lnSpc>
                <a:spcPct val="100000"/>
              </a:lnSpc>
            </a:pPr>
            <a:r>
              <a:rPr lang="en-GB" altLang="en-US" sz="1400" dirty="0"/>
              <a:t>Schwandt, T. (2001) </a:t>
            </a:r>
            <a:r>
              <a:rPr lang="en-GB" altLang="en-US" sz="1400" i="1" dirty="0"/>
              <a:t>Dictionary of Qualitative Inquiry</a:t>
            </a:r>
            <a:r>
              <a:rPr lang="en-GB" altLang="en-US" sz="1400" dirty="0"/>
              <a:t>, Thousand Oaks: Sage</a:t>
            </a:r>
          </a:p>
          <a:p>
            <a:pPr>
              <a:lnSpc>
                <a:spcPct val="100000"/>
              </a:lnSpc>
            </a:pPr>
            <a:r>
              <a:rPr lang="en-GB" altLang="en-US" sz="1400" dirty="0"/>
              <a:t>Silverman, D. (2000) </a:t>
            </a:r>
            <a:r>
              <a:rPr lang="en-GB" altLang="en-US" sz="1400" i="1" dirty="0"/>
              <a:t>Doing Qualitative Research: A Practical Handbook</a:t>
            </a:r>
            <a:r>
              <a:rPr lang="en-GB" altLang="en-US" sz="1400" dirty="0"/>
              <a:t>, London: Sage.</a:t>
            </a:r>
          </a:p>
          <a:p>
            <a:pPr>
              <a:lnSpc>
                <a:spcPct val="100000"/>
              </a:lnSpc>
            </a:pPr>
            <a:r>
              <a:rPr lang="en-GB" altLang="en-US" sz="1400" dirty="0"/>
              <a:t>Waddington, D. (1994)  Participant Observation in Cassell, C. and Symon, G, (eds) </a:t>
            </a:r>
            <a:r>
              <a:rPr lang="en-GB" altLang="en-US" sz="1400" i="1" dirty="0"/>
              <a:t>Qualitative Methods in Organisational Research: A Practical Guide</a:t>
            </a:r>
            <a:r>
              <a:rPr lang="en-GB" altLang="en-US" sz="1400" dirty="0"/>
              <a:t>, (eds.) California: Sage.</a:t>
            </a:r>
          </a:p>
          <a:p>
            <a:pPr>
              <a:lnSpc>
                <a:spcPct val="100000"/>
              </a:lnSpc>
            </a:pPr>
            <a:endParaRPr lang="en-US" altLang="en-US" sz="1400" dirty="0"/>
          </a:p>
        </p:txBody>
      </p:sp>
    </p:spTree>
    <p:extLst>
      <p:ext uri="{BB962C8B-B14F-4D97-AF65-F5344CB8AC3E}">
        <p14:creationId xmlns:p14="http://schemas.microsoft.com/office/powerpoint/2010/main" val="259694181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48887-1D12-5E4F-A0C5-10EF6DCA6F1F}"/>
              </a:ext>
            </a:extLst>
          </p:cNvPr>
          <p:cNvSpPr>
            <a:spLocks noGrp="1"/>
          </p:cNvSpPr>
          <p:nvPr>
            <p:ph type="title"/>
          </p:nvPr>
        </p:nvSpPr>
        <p:spPr/>
        <p:txBody>
          <a:bodyPr/>
          <a:lstStyle/>
          <a:p>
            <a:r>
              <a:rPr lang="en-US" dirty="0"/>
              <a:t>Therefore </a:t>
            </a:r>
          </a:p>
        </p:txBody>
      </p:sp>
      <p:sp>
        <p:nvSpPr>
          <p:cNvPr id="3" name="Content Placeholder 2">
            <a:extLst>
              <a:ext uri="{FF2B5EF4-FFF2-40B4-BE49-F238E27FC236}">
                <a16:creationId xmlns:a16="http://schemas.microsoft.com/office/drawing/2014/main" id="{CEC47291-B12B-A444-B6D6-B0F71BA67648}"/>
              </a:ext>
            </a:extLst>
          </p:cNvPr>
          <p:cNvSpPr>
            <a:spLocks noGrp="1"/>
          </p:cNvSpPr>
          <p:nvPr>
            <p:ph idx="1"/>
          </p:nvPr>
        </p:nvSpPr>
        <p:spPr/>
        <p:txBody>
          <a:bodyPr/>
          <a:lstStyle/>
          <a:p>
            <a:r>
              <a:rPr lang="en-US" dirty="0"/>
              <a:t>Go </a:t>
            </a:r>
          </a:p>
        </p:txBody>
      </p:sp>
    </p:spTree>
    <p:extLst>
      <p:ext uri="{BB962C8B-B14F-4D97-AF65-F5344CB8AC3E}">
        <p14:creationId xmlns:p14="http://schemas.microsoft.com/office/powerpoint/2010/main" val="282678124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33F2E"/>
      </a:dk2>
      <a:lt2>
        <a:srgbClr val="E9E7E4"/>
      </a:lt2>
      <a:accent1>
        <a:srgbClr val="92A4C4"/>
      </a:accent1>
      <a:accent2>
        <a:srgbClr val="7AA9B6"/>
      </a:accent2>
      <a:accent3>
        <a:srgbClr val="80AAA1"/>
      </a:accent3>
      <a:accent4>
        <a:srgbClr val="77AE8C"/>
      </a:accent4>
      <a:accent5>
        <a:srgbClr val="83AC81"/>
      </a:accent5>
      <a:accent6>
        <a:srgbClr val="8DAA74"/>
      </a:accent6>
      <a:hlink>
        <a:srgbClr val="95805A"/>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9584</Words>
  <Application>Microsoft Macintosh PowerPoint</Application>
  <PresentationFormat>Widescreen</PresentationFormat>
  <Paragraphs>730</Paragraphs>
  <Slides>89</Slides>
  <Notes>39</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89</vt:i4>
      </vt:variant>
    </vt:vector>
  </HeadingPairs>
  <TitlesOfParts>
    <vt:vector size="100" baseType="lpstr">
      <vt:lpstr>Arial</vt:lpstr>
      <vt:lpstr>Arial Narrow</vt:lpstr>
      <vt:lpstr>ArialMT</vt:lpstr>
      <vt:lpstr>Avenir Next LT Pro</vt:lpstr>
      <vt:lpstr>BookAntiqua</vt:lpstr>
      <vt:lpstr>Calibri</vt:lpstr>
      <vt:lpstr>Monotype Sorts</vt:lpstr>
      <vt:lpstr>Symbol</vt:lpstr>
      <vt:lpstr>Wingdings</vt:lpstr>
      <vt:lpstr>AccentBoxVTI</vt:lpstr>
      <vt:lpstr>Document</vt:lpstr>
      <vt:lpstr>Identity and approaches to applied business research</vt:lpstr>
      <vt:lpstr>PowerPoint Presentation</vt:lpstr>
      <vt:lpstr>Epistemology, Ontology &amp; Research Practice  SHOULD COME WITH A HEALTH WARNING</vt:lpstr>
      <vt:lpstr>Key concepts of research</vt:lpstr>
      <vt:lpstr>PowerPoint Presentation</vt:lpstr>
      <vt:lpstr>Major differences between deductive and inductive approaches to research</vt:lpstr>
      <vt:lpstr>Please fill in the gaps</vt:lpstr>
      <vt:lpstr>PowerPoint Presentation</vt:lpstr>
      <vt:lpstr>Questions for Discussion</vt:lpstr>
      <vt:lpstr>PowerPoint Presentation</vt:lpstr>
      <vt:lpstr>Key concepts of research</vt:lpstr>
      <vt:lpstr>PowerPoint Presentation</vt:lpstr>
      <vt:lpstr>Which comes first?</vt:lpstr>
      <vt:lpstr>Positivism – the researcher as a scientist</vt:lpstr>
      <vt:lpstr>Interpretivism – the researcher as a detective</vt:lpstr>
      <vt:lpstr>Positivism</vt:lpstr>
      <vt:lpstr>Interpretivism</vt:lpstr>
      <vt:lpstr>PowerPoint Presentation</vt:lpstr>
      <vt:lpstr>The Methodological Continuum: Asking the Right Questions about Your Research  </vt:lpstr>
      <vt:lpstr>PowerPoint Presentation</vt:lpstr>
      <vt:lpstr>PowerPoint Presentation</vt:lpstr>
      <vt:lpstr>PowerPoint Presentation</vt:lpstr>
      <vt:lpstr>We need to understand </vt:lpstr>
      <vt:lpstr>Group/Individual Exercise: But I Don’t Have a Problem...! You have a research question </vt:lpstr>
      <vt:lpstr>Exercise: In groups</vt:lpstr>
      <vt:lpstr>Describe </vt:lpstr>
      <vt:lpstr>Many of you will have described the object in three dimensional terms - cube</vt:lpstr>
      <vt:lpstr>How  philosophy impacts upon management research </vt:lpstr>
      <vt:lpstr>PowerPoint Presentation</vt:lpstr>
      <vt:lpstr>Deductive and inductive</vt:lpstr>
      <vt:lpstr>Qual Vs Quan: Basic differences  </vt:lpstr>
      <vt:lpstr>Qual Vs Quan: Analytic approaches </vt:lpstr>
      <vt:lpstr>Qual Vs Quan: Data collection methods</vt:lpstr>
      <vt:lpstr>Quantitative/Qualitative methods or Quantitative/Qualitative data?</vt:lpstr>
      <vt:lpstr>Quantitative/Qualitative methods or Quantitative/Qualitative data?</vt:lpstr>
      <vt:lpstr>Quantitative/Qualitative methods or Quantitative/Qualitative data?</vt:lpstr>
      <vt:lpstr>Operational detail</vt:lpstr>
      <vt:lpstr>Measurements</vt:lpstr>
      <vt:lpstr>PowerPoint Presentation</vt:lpstr>
      <vt:lpstr>Nominal data </vt:lpstr>
      <vt:lpstr>PowerPoint Presentation</vt:lpstr>
      <vt:lpstr>Ordinal data</vt:lpstr>
      <vt:lpstr>PowerPoint Presentation</vt:lpstr>
      <vt:lpstr>Continuous data (scale) </vt:lpstr>
      <vt:lpstr>Qualitative skills</vt:lpstr>
      <vt:lpstr>Objectives</vt:lpstr>
      <vt:lpstr>Outline</vt:lpstr>
      <vt:lpstr>Data collection skills</vt:lpstr>
      <vt:lpstr>Data collection skills</vt:lpstr>
      <vt:lpstr>Maintaining prolonged contact</vt:lpstr>
      <vt:lpstr>Build trust in the research relationship  </vt:lpstr>
      <vt:lpstr>Data analysis skills</vt:lpstr>
      <vt:lpstr>Data analysis skills </vt:lpstr>
      <vt:lpstr>Data analysis skills</vt:lpstr>
      <vt:lpstr>Exercise 1</vt:lpstr>
      <vt:lpstr>Writing skills</vt:lpstr>
      <vt:lpstr>Writing skills</vt:lpstr>
      <vt:lpstr>Writing skills</vt:lpstr>
      <vt:lpstr>Reflexive skills and qualitative research </vt:lpstr>
      <vt:lpstr>What are reflexive skills?*</vt:lpstr>
      <vt:lpstr>Reflexive skills in practice</vt:lpstr>
      <vt:lpstr>Exercise 2</vt:lpstr>
      <vt:lpstr>How are qualitative research skills learned? </vt:lpstr>
      <vt:lpstr>The Range of Qualitative Methods</vt:lpstr>
      <vt:lpstr>Statement of the issue </vt:lpstr>
      <vt:lpstr>Categories of qualitative research methods</vt:lpstr>
      <vt:lpstr> Ways of categorising qualitative methods</vt:lpstr>
      <vt:lpstr>Other ways of grouping qualitative techniques</vt:lpstr>
      <vt:lpstr>Some different qualitative methods</vt:lpstr>
      <vt:lpstr>Some different qualitative methods</vt:lpstr>
      <vt:lpstr>An example of variety: different types of interviews</vt:lpstr>
      <vt:lpstr>An example of variety: different types of interviews</vt:lpstr>
      <vt:lpstr>Questions to ask when selecting your technique of data collection</vt:lpstr>
      <vt:lpstr>Exercise</vt:lpstr>
      <vt:lpstr>Questions to ask when selecting your technique of data analysis</vt:lpstr>
      <vt:lpstr>Conclusions</vt:lpstr>
      <vt:lpstr>Exercise </vt:lpstr>
      <vt:lpstr>Further sources regarding different techniques</vt:lpstr>
      <vt:lpstr>References</vt:lpstr>
      <vt:lpstr>Further sources </vt:lpstr>
      <vt:lpstr>More resources</vt:lpstr>
      <vt:lpstr>Further Sources </vt:lpstr>
      <vt:lpstr>Further Sources</vt:lpstr>
      <vt:lpstr>Further Sources </vt:lpstr>
      <vt:lpstr>Further Sources</vt:lpstr>
      <vt:lpstr>Further Sources</vt:lpstr>
      <vt:lpstr>References</vt:lpstr>
      <vt:lpstr>References</vt:lpstr>
      <vt:lpstr>Therefore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business research</dc:title>
  <dc:creator>caroline jawad</dc:creator>
  <cp:lastModifiedBy>caroline jawad</cp:lastModifiedBy>
  <cp:revision>3</cp:revision>
  <dcterms:created xsi:type="dcterms:W3CDTF">2020-03-13T19:28:52Z</dcterms:created>
  <dcterms:modified xsi:type="dcterms:W3CDTF">2020-03-15T18:30:12Z</dcterms:modified>
</cp:coreProperties>
</file>