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355" r:id="rId2"/>
    <p:sldId id="328" r:id="rId3"/>
    <p:sldId id="327" r:id="rId4"/>
    <p:sldId id="365" r:id="rId5"/>
    <p:sldId id="366" r:id="rId6"/>
    <p:sldId id="356" r:id="rId7"/>
    <p:sldId id="357" r:id="rId8"/>
    <p:sldId id="362" r:id="rId9"/>
    <p:sldId id="359" r:id="rId10"/>
    <p:sldId id="360" r:id="rId11"/>
    <p:sldId id="363" r:id="rId12"/>
    <p:sldId id="358"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1750" autoAdjust="0"/>
  </p:normalViewPr>
  <p:slideViewPr>
    <p:cSldViewPr snapToGrid="0">
      <p:cViewPr varScale="1">
        <p:scale>
          <a:sx n="37" d="100"/>
          <a:sy n="37" d="100"/>
        </p:scale>
        <p:origin x="237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9238EB-66BE-4FC1-A6AA-34F954D978A2}" type="datetimeFigureOut">
              <a:rPr lang="en-GB" smtClean="0"/>
              <a:t>05/11/2019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1BE1F8-9961-4725-81FA-3D95C9B04494}" type="slidenum">
              <a:rPr lang="en-GB" smtClean="0"/>
              <a:t>‹#›</a:t>
            </a:fld>
            <a:endParaRPr lang="en-GB"/>
          </a:p>
        </p:txBody>
      </p:sp>
    </p:spTree>
    <p:extLst>
      <p:ext uri="{BB962C8B-B14F-4D97-AF65-F5344CB8AC3E}">
        <p14:creationId xmlns:p14="http://schemas.microsoft.com/office/powerpoint/2010/main" val="1774881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9624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b="1" dirty="0"/>
              <a:t>Fair value:</a:t>
            </a:r>
          </a:p>
          <a:p>
            <a:pPr marL="171450" indent="-171450">
              <a:buFont typeface="Arial" panose="020B0604020202020204" pitchFamily="34" charset="0"/>
              <a:buChar char="•"/>
            </a:pPr>
            <a:r>
              <a:rPr lang="en-GB" dirty="0"/>
              <a:t>Includes any trade discounts and rebates etc.</a:t>
            </a:r>
          </a:p>
          <a:p>
            <a:pPr marL="171450" indent="-171450">
              <a:buFont typeface="Arial" panose="020B0604020202020204" pitchFamily="34" charset="0"/>
              <a:buChar char="•"/>
            </a:pPr>
            <a:r>
              <a:rPr lang="en-GB" dirty="0"/>
              <a:t>Excludes amounts collected on behalf of other bodies e.g. VAT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80535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b="1" dirty="0"/>
              <a:t>Risks</a:t>
            </a:r>
            <a:r>
              <a:rPr lang="en-GB" dirty="0"/>
              <a:t> could include: obsolescence, theft, lack of demand.</a:t>
            </a:r>
          </a:p>
          <a:p>
            <a:endParaRPr lang="en-GB" dirty="0"/>
          </a:p>
          <a:p>
            <a:r>
              <a:rPr lang="en-GB" sz="1200" b="1" dirty="0"/>
              <a:t>Transfer of the risks and rewards of ownership </a:t>
            </a:r>
            <a:r>
              <a:rPr lang="en-GB" sz="1200" dirty="0"/>
              <a:t>– in most cases, the risks and rewards of legal ownership transfer at the same time as transfer of legal title or possession.</a:t>
            </a:r>
          </a:p>
          <a:p>
            <a:endParaRPr lang="en-GB" sz="1200" dirty="0"/>
          </a:p>
          <a:p>
            <a:r>
              <a:rPr lang="en-GB" sz="1200" b="1" dirty="0"/>
              <a:t>No management involvement or control </a:t>
            </a:r>
            <a:r>
              <a:rPr lang="en-GB" sz="1200" dirty="0"/>
              <a:t>is closely linked to </a:t>
            </a:r>
            <a:r>
              <a:rPr lang="en-GB" sz="1200" b="0" dirty="0"/>
              <a:t>the risks and rewards of ownership – it is unlikely that a company would retain managerial involvement or control without also retaining the risks and rewards.</a:t>
            </a:r>
          </a:p>
          <a:p>
            <a:endParaRPr lang="en-GB" sz="1200" b="0" dirty="0"/>
          </a:p>
          <a:p>
            <a:r>
              <a:rPr lang="en-GB" sz="1200" b="1" dirty="0"/>
              <a:t>Reliable measurement of costs </a:t>
            </a:r>
            <a:r>
              <a:rPr lang="en-GB" sz="1200" b="0" dirty="0"/>
              <a:t>– usually not a problem for costs incurred in manufacturing a product.  Issues can arise with costs in conjunction with a sale e.g. a retailer offering refunds cannot recognise its sales if it cannot reliably estimate the costs of the refunds.</a:t>
            </a:r>
          </a:p>
          <a:p>
            <a:endParaRPr lang="en-GB" sz="1200" b="0" dirty="0"/>
          </a:p>
          <a:p>
            <a:endParaRPr lang="en-GB" b="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96316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sz="1200" b="0" dirty="0"/>
          </a:p>
          <a:p>
            <a:endParaRPr lang="en-GB" b="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3603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sz="1200" b="0" dirty="0"/>
          </a:p>
          <a:p>
            <a:endParaRPr lang="en-GB" b="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2884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26269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b="1" dirty="0"/>
              <a:t>Recognition requirements</a:t>
            </a:r>
          </a:p>
          <a:p>
            <a:r>
              <a:rPr lang="en-GB" dirty="0"/>
              <a:t>If the outcome of a transaction cannot be estimated reliably, a company:</a:t>
            </a:r>
          </a:p>
          <a:p>
            <a:pPr marL="171450" indent="-171450">
              <a:buFont typeface="Arial" panose="020B0604020202020204" pitchFamily="34" charset="0"/>
              <a:buChar char="•"/>
            </a:pPr>
            <a:r>
              <a:rPr lang="en-GB" dirty="0"/>
              <a:t>Recognises its revenue from its construction contracts only to the extent of recoverable costs incurred, and</a:t>
            </a:r>
          </a:p>
          <a:p>
            <a:pPr marL="171450" indent="-171450">
              <a:buFont typeface="Arial" panose="020B0604020202020204" pitchFamily="34" charset="0"/>
              <a:buChar char="•"/>
            </a:pPr>
            <a:r>
              <a:rPr lang="en-GB" dirty="0"/>
              <a:t>Recognises costs as an expense in the period in which they are incurred.</a:t>
            </a:r>
          </a:p>
          <a:p>
            <a:endParaRPr lang="en-GB" dirty="0"/>
          </a:p>
          <a:p>
            <a:r>
              <a:rPr lang="en-GB" dirty="0"/>
              <a:t>This approach ensures that no profit is recognised when there are uncertainties surrounding a transaction.</a:t>
            </a:r>
          </a:p>
          <a:p>
            <a:endParaRPr lang="en-GB" dirty="0"/>
          </a:p>
          <a:p>
            <a:r>
              <a:rPr lang="en-GB" dirty="0"/>
              <a:t>A reliable estimate of the outcomes of a construction contract requires reliable estimates of the stage of the contract’s completion, future costs and collectability of billings.</a:t>
            </a:r>
          </a:p>
          <a:p>
            <a:endParaRPr lang="en-GB" dirty="0"/>
          </a:p>
          <a:p>
            <a:r>
              <a:rPr lang="en-GB" dirty="0"/>
              <a:t>When reliable estimates can be made, revenue and costs are recognised using the </a:t>
            </a:r>
            <a:r>
              <a:rPr lang="en-GB" b="1" dirty="0"/>
              <a:t>percentage of completion method</a:t>
            </a:r>
            <a:r>
              <a:rPr lang="en-GB" dirty="0"/>
              <a:t>.</a:t>
            </a:r>
          </a:p>
          <a:p>
            <a:endParaRPr lang="en-GB" dirty="0"/>
          </a:p>
          <a:p>
            <a:r>
              <a:rPr lang="en-GB" b="1" dirty="0"/>
              <a:t>Percentage of completion method</a:t>
            </a:r>
          </a:p>
          <a:p>
            <a:r>
              <a:rPr lang="en-GB" b="1" dirty="0"/>
              <a:t>1. Revenue</a:t>
            </a:r>
          </a:p>
          <a:p>
            <a:r>
              <a:rPr lang="en-GB" dirty="0"/>
              <a:t>This method recognises revenue as work progressed by reference to the stage of completion of a transaction.</a:t>
            </a:r>
          </a:p>
          <a:p>
            <a:r>
              <a:rPr lang="en-GB" dirty="0"/>
              <a:t>A company determines the stage of completion of a transaction using the method that measures </a:t>
            </a:r>
            <a:r>
              <a:rPr lang="en-GB" b="1" dirty="0"/>
              <a:t>most reliably </a:t>
            </a:r>
            <a:r>
              <a:rPr lang="en-GB" dirty="0"/>
              <a:t>the work performed.  FRS 102 suggests methods such as:</a:t>
            </a:r>
          </a:p>
          <a:p>
            <a:pPr marL="228600" indent="-228600">
              <a:buAutoNum type="alphaLcParenR"/>
            </a:pPr>
            <a:r>
              <a:rPr lang="en-GB" dirty="0"/>
              <a:t>The proportion of costs incurred for work performed to date to the estimated total costs</a:t>
            </a:r>
          </a:p>
          <a:p>
            <a:pPr marL="228600" indent="-228600">
              <a:buAutoNum type="alphaLcParenR"/>
            </a:pPr>
            <a:r>
              <a:rPr lang="en-GB" dirty="0"/>
              <a:t>Surveys of work performed</a:t>
            </a:r>
          </a:p>
          <a:p>
            <a:pPr marL="228600" indent="-228600">
              <a:buAutoNum type="alphaLcParenR"/>
            </a:pPr>
            <a:r>
              <a:rPr lang="en-GB" dirty="0"/>
              <a:t>Completion of a physical proportion of the contract work or a proportion of the service contract.</a:t>
            </a:r>
          </a:p>
          <a:p>
            <a:pPr marL="228600" indent="-228600">
              <a:buAutoNum type="alphaLcParenR"/>
            </a:pPr>
            <a:endParaRPr lang="en-GB" dirty="0"/>
          </a:p>
          <a:p>
            <a:pPr marL="0" indent="0">
              <a:buNone/>
            </a:pPr>
            <a:r>
              <a:rPr lang="en-GB" b="1" dirty="0"/>
              <a:t>2. Costs</a:t>
            </a:r>
          </a:p>
          <a:p>
            <a:pPr marL="0" indent="0">
              <a:buNone/>
            </a:pPr>
            <a:r>
              <a:rPr lang="en-GB" dirty="0"/>
              <a:t>Generally, the timing of the recognition of costs as an expense depends on whether the costs are recoverable.</a:t>
            </a:r>
          </a:p>
          <a:p>
            <a:pPr marL="171450" indent="-171450">
              <a:buFont typeface="Arial" panose="020B0604020202020204" pitchFamily="34" charset="0"/>
              <a:buChar char="•"/>
            </a:pPr>
            <a:r>
              <a:rPr lang="en-GB" dirty="0"/>
              <a:t>If the costs relate to future activity the contract, they can be recognised as an asset if it is probable they will be recovered.  So, for example, material acquired for future use in a contract, or prepaid contracts costs, can be recognised as assets in the balance sheet, usually as stock.</a:t>
            </a:r>
          </a:p>
          <a:p>
            <a:pPr marL="171450" indent="-171450">
              <a:buFont typeface="Arial" panose="020B0604020202020204" pitchFamily="34" charset="0"/>
              <a:buChar char="•"/>
            </a:pPr>
            <a:r>
              <a:rPr lang="en-GB" dirty="0"/>
              <a:t>If the recovery of the costs is not probable, they are recognised as an expense immediately.</a:t>
            </a:r>
          </a:p>
          <a:p>
            <a:r>
              <a:rPr lang="en-GB" dirty="0"/>
              <a:t> </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20920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This is the same as for construction contracts.</a:t>
            </a:r>
          </a:p>
          <a:p>
            <a:r>
              <a:rPr lang="en-GB" dirty="0"/>
              <a:t>A company is usually able to make reliable estimates when several conditions are met.</a:t>
            </a:r>
          </a:p>
          <a:p>
            <a:endParaRPr lang="en-GB" dirty="0"/>
          </a:p>
          <a:p>
            <a:r>
              <a:rPr lang="en-GB" dirty="0"/>
              <a:t>Firstly, the general income  recognition principles are met, namely:</a:t>
            </a:r>
          </a:p>
          <a:p>
            <a:pPr marL="171450" indent="-171450">
              <a:buFont typeface="Arial" panose="020B0604020202020204" pitchFamily="34" charset="0"/>
              <a:buChar char="•"/>
            </a:pPr>
            <a:r>
              <a:rPr lang="en-GB" dirty="0"/>
              <a:t>it is </a:t>
            </a:r>
            <a:r>
              <a:rPr lang="en-GB" b="1" dirty="0"/>
              <a:t>probable</a:t>
            </a:r>
            <a:r>
              <a:rPr lang="en-GB" dirty="0"/>
              <a:t> that any associated </a:t>
            </a:r>
            <a:r>
              <a:rPr lang="en-GB" b="1" dirty="0"/>
              <a:t>future economic benefit </a:t>
            </a:r>
            <a:r>
              <a:rPr lang="en-GB" dirty="0"/>
              <a:t>will flow to the company, and </a:t>
            </a:r>
          </a:p>
          <a:p>
            <a:pPr marL="171450" indent="-171450">
              <a:buFont typeface="Arial" panose="020B0604020202020204" pitchFamily="34" charset="0"/>
              <a:buChar char="•"/>
            </a:pPr>
            <a:r>
              <a:rPr lang="en-GB" dirty="0"/>
              <a:t>it has a value that can be </a:t>
            </a:r>
            <a:r>
              <a:rPr lang="en-GB" b="1" dirty="0"/>
              <a:t>measured reliably</a:t>
            </a:r>
            <a:r>
              <a:rPr lang="en-GB" dirty="0"/>
              <a:t>.</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In addition:</a:t>
            </a:r>
          </a:p>
          <a:p>
            <a:pPr marL="171450" indent="-171450">
              <a:buFont typeface="Arial" panose="020B0604020202020204" pitchFamily="34" charset="0"/>
              <a:buChar char="•"/>
            </a:pPr>
            <a:r>
              <a:rPr lang="en-GB" dirty="0"/>
              <a:t>the stage of completion of the transaction at the end of the period can be measured reliably, and </a:t>
            </a:r>
          </a:p>
          <a:p>
            <a:pPr marL="171450" indent="-171450">
              <a:buFont typeface="Arial" panose="020B0604020202020204" pitchFamily="34" charset="0"/>
              <a:buChar char="•"/>
            </a:pPr>
            <a:r>
              <a:rPr lang="en-GB" dirty="0"/>
              <a:t>the costs incurred for the transaction and the costs to complete it can be measured reliably.</a:t>
            </a:r>
          </a:p>
          <a:p>
            <a:endParaRPr lang="en-GB" dirty="0"/>
          </a:p>
          <a:p>
            <a:r>
              <a:rPr lang="en-GB" dirty="0"/>
              <a:t>These last two conditions are required because revenue arising from the rendering of services is generally recognised using the </a:t>
            </a:r>
            <a:r>
              <a:rPr lang="en-GB" b="1" dirty="0"/>
              <a:t>percentage of completion methods </a:t>
            </a:r>
            <a:r>
              <a:rPr lang="en-GB" dirty="0"/>
              <a:t>if the outcome of the transaction can be estimated reliably.  As per construction contracts, the principles set out there apply equally to the rendering of services.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22110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The “</a:t>
            </a:r>
            <a:r>
              <a:rPr lang="en-GB" b="1" dirty="0"/>
              <a:t>percentage of completion</a:t>
            </a:r>
            <a:r>
              <a:rPr lang="en-GB" dirty="0"/>
              <a:t>” method is </a:t>
            </a:r>
            <a:r>
              <a:rPr lang="en-GB" b="1" dirty="0"/>
              <a:t>generally used </a:t>
            </a:r>
            <a:r>
              <a:rPr lang="en-GB" dirty="0"/>
              <a:t>to recognise revenue arising from the rendering of services.</a:t>
            </a:r>
          </a:p>
          <a:p>
            <a:endParaRPr lang="en-GB" dirty="0"/>
          </a:p>
          <a:p>
            <a:r>
              <a:rPr lang="en-GB" dirty="0"/>
              <a:t>Two other approaches for when the service:</a:t>
            </a:r>
          </a:p>
          <a:p>
            <a:pPr marL="171450" indent="-171450">
              <a:buFont typeface="Arial" panose="020B0604020202020204" pitchFamily="34" charset="0"/>
              <a:buChar char="•"/>
            </a:pPr>
            <a:r>
              <a:rPr lang="en-GB" dirty="0"/>
              <a:t>involves an </a:t>
            </a:r>
            <a:r>
              <a:rPr lang="en-GB" sz="1200" dirty="0"/>
              <a:t>indeterminate number of acts</a:t>
            </a:r>
          </a:p>
          <a:p>
            <a:pPr marL="171450" indent="-171450">
              <a:buFont typeface="Arial" panose="020B0604020202020204" pitchFamily="34" charset="0"/>
              <a:buChar char="•"/>
            </a:pPr>
            <a:r>
              <a:rPr lang="en-GB" sz="1200" dirty="0"/>
              <a:t>contains a significant act (as per slide).</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46470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A government grant is assistance provided by government in return for past or future compliance with specified conditions relating to the operating activities of the company.</a:t>
            </a:r>
          </a:p>
          <a:p>
            <a:endParaRPr lang="en-GB" dirty="0"/>
          </a:p>
          <a:p>
            <a:r>
              <a:rPr lang="en-GB" dirty="0"/>
              <a:t>These grants are measured at </a:t>
            </a:r>
            <a:r>
              <a:rPr lang="en-GB" b="1" dirty="0"/>
              <a:t>Fair Value </a:t>
            </a:r>
            <a:r>
              <a:rPr lang="en-GB" dirty="0"/>
              <a:t>= </a:t>
            </a:r>
            <a:r>
              <a:rPr lang="en-GB" b="1" dirty="0"/>
              <a:t>the amount for which an asset could be  exchanged between knowledgeable, willing parties in an arm’s length transaction.</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33154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b="1" dirty="0"/>
              <a:t>Performance model</a:t>
            </a:r>
          </a:p>
          <a:p>
            <a:pPr marL="171450" indent="-171450">
              <a:buFont typeface="Arial" panose="020B0604020202020204" pitchFamily="34" charset="0"/>
              <a:buChar char="•"/>
            </a:pPr>
            <a:r>
              <a:rPr lang="en-GB" dirty="0"/>
              <a:t>Company is required to recognise grant income in line with how it performs the grant conditions.</a:t>
            </a:r>
          </a:p>
          <a:p>
            <a:pPr marL="171450" indent="-171450">
              <a:buFont typeface="Arial" panose="020B0604020202020204" pitchFamily="34" charset="0"/>
              <a:buChar char="•"/>
            </a:pPr>
            <a:r>
              <a:rPr lang="en-GB" dirty="0"/>
              <a:t>If a grant </a:t>
            </a:r>
            <a:r>
              <a:rPr lang="en-GB" b="1" dirty="0"/>
              <a:t>does</a:t>
            </a:r>
            <a:r>
              <a:rPr lang="en-GB" dirty="0"/>
              <a:t> </a:t>
            </a:r>
            <a:r>
              <a:rPr lang="en-GB" b="1" dirty="0"/>
              <a:t>not</a:t>
            </a:r>
            <a:r>
              <a:rPr lang="en-GB" dirty="0"/>
              <a:t> impose specified future performance-related conditions, it is recognised in income when the grant proceeds are received or are receivable.</a:t>
            </a:r>
          </a:p>
          <a:p>
            <a:pPr marL="171450" indent="-171450">
              <a:buFont typeface="Arial" panose="020B0604020202020204" pitchFamily="34" charset="0"/>
              <a:buChar char="•"/>
            </a:pPr>
            <a:r>
              <a:rPr lang="en-GB" dirty="0"/>
              <a:t>If a grant </a:t>
            </a:r>
            <a:r>
              <a:rPr lang="en-GB" b="1" dirty="0"/>
              <a:t>does</a:t>
            </a:r>
            <a:r>
              <a:rPr lang="en-GB" dirty="0"/>
              <a:t> impose specified future performance-related conditions, it is recognised in Income only when the performance-related conditions are met.</a:t>
            </a:r>
          </a:p>
          <a:p>
            <a:endParaRPr lang="en-GB" dirty="0"/>
          </a:p>
          <a:p>
            <a:r>
              <a:rPr lang="en-GB" b="1" dirty="0"/>
              <a:t>Accrual model</a:t>
            </a:r>
          </a:p>
          <a:p>
            <a:pPr marL="171450" indent="-171450">
              <a:buFont typeface="Arial" panose="020B0604020202020204" pitchFamily="34" charset="0"/>
              <a:buChar char="•"/>
            </a:pPr>
            <a:r>
              <a:rPr lang="en-GB" dirty="0"/>
              <a:t>The accrual model matched the grant income against the related costs for which the grant is intended to compensate. Companies that apply the accruals model classify grants as relating to </a:t>
            </a:r>
            <a:r>
              <a:rPr lang="en-GB" b="1" dirty="0"/>
              <a:t>revenue</a:t>
            </a:r>
            <a:r>
              <a:rPr lang="en-GB" dirty="0"/>
              <a:t> or </a:t>
            </a:r>
            <a:r>
              <a:rPr lang="en-GB" b="1" dirty="0"/>
              <a:t>assets</a:t>
            </a:r>
            <a:r>
              <a:rPr lang="en-GB" dirty="0"/>
              <a:t>.</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u="sng" dirty="0"/>
              <a:t>Revenue:</a:t>
            </a:r>
          </a:p>
          <a:p>
            <a:pPr marL="0" indent="0">
              <a:buFont typeface="Arial" panose="020B0604020202020204" pitchFamily="34" charset="0"/>
              <a:buNone/>
            </a:pPr>
            <a:r>
              <a:rPr lang="en-GB" dirty="0"/>
              <a:t>Grants relating to </a:t>
            </a:r>
            <a:r>
              <a:rPr lang="en-GB" b="1" dirty="0"/>
              <a:t>revenue</a:t>
            </a:r>
            <a:r>
              <a:rPr lang="en-GB" dirty="0"/>
              <a:t> are recognised as income on a systematic basis over the periods in which the company recognises the costs the grant is intended to compensate.  </a:t>
            </a:r>
          </a:p>
          <a:p>
            <a:pPr marL="0" indent="0">
              <a:buFont typeface="Arial" panose="020B0604020202020204" pitchFamily="34" charset="0"/>
              <a:buNone/>
            </a:pPr>
            <a:r>
              <a:rPr lang="en-GB" dirty="0"/>
              <a:t>If the grant is received:</a:t>
            </a:r>
          </a:p>
          <a:p>
            <a:pPr marL="171450" indent="-171450">
              <a:buFont typeface="Arial" panose="020B0604020202020204" pitchFamily="34" charset="0"/>
              <a:buChar char="•"/>
            </a:pPr>
            <a:r>
              <a:rPr lang="en-GB" dirty="0"/>
              <a:t>for costs already incurred, or</a:t>
            </a:r>
          </a:p>
          <a:p>
            <a:pPr marL="171450" indent="-171450">
              <a:buFont typeface="Arial" panose="020B0604020202020204" pitchFamily="34" charset="0"/>
              <a:buChar char="•"/>
            </a:pPr>
            <a:r>
              <a:rPr lang="en-GB" dirty="0"/>
              <a:t>for immediate financial support with no future costs,</a:t>
            </a:r>
          </a:p>
          <a:p>
            <a:pPr marL="0" indent="0">
              <a:buFont typeface="Arial" panose="020B0604020202020204" pitchFamily="34" charset="0"/>
              <a:buNone/>
            </a:pPr>
            <a:r>
              <a:rPr lang="en-GB" dirty="0"/>
              <a:t>the grant is recognised in the period in  which it becomes receivable.</a:t>
            </a:r>
          </a:p>
          <a:p>
            <a:endParaRPr lang="en-GB" dirty="0"/>
          </a:p>
          <a:p>
            <a:r>
              <a:rPr lang="en-GB" u="sng" dirty="0"/>
              <a:t>Assets:</a:t>
            </a:r>
          </a:p>
          <a:p>
            <a:r>
              <a:rPr lang="en-GB" dirty="0"/>
              <a:t>Grants relating to </a:t>
            </a:r>
            <a:r>
              <a:rPr lang="en-GB" b="1" dirty="0"/>
              <a:t>assets</a:t>
            </a:r>
            <a:r>
              <a:rPr lang="en-GB" dirty="0"/>
              <a:t> are recognised in income on a systematic basis over the </a:t>
            </a:r>
            <a:r>
              <a:rPr lang="en-GB" b="1" dirty="0"/>
              <a:t>expected life of the asset</a:t>
            </a:r>
            <a:r>
              <a:rPr lang="en-GB" dirty="0"/>
              <a:t>.  When part of a grant relating to an asset is deferred, it is recognised as a deferred income liability and not deducted from the carrying amount of the asset.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85212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4611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C8A99DC-2E31-4019-9177-A8BA13A7B115}" type="datetime1">
              <a:rPr lang="en-GB" smtClean="0"/>
              <a:t>05/11/2019</a:t>
            </a:fld>
            <a:endParaRPr lang="en-GB" dirty="0"/>
          </a:p>
        </p:txBody>
      </p:sp>
      <p:sp>
        <p:nvSpPr>
          <p:cNvPr id="5" name="Footer Placeholder 4"/>
          <p:cNvSpPr>
            <a:spLocks noGrp="1"/>
          </p:cNvSpPr>
          <p:nvPr>
            <p:ph type="ftr" sz="quarter" idx="11"/>
          </p:nvPr>
        </p:nvSpPr>
        <p:spPr/>
        <p:txBody>
          <a:bodyPr/>
          <a:lstStyle/>
          <a:p>
            <a:r>
              <a:rPr lang="en-GB"/>
              <a:t>Financial Reporting</a:t>
            </a:r>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980264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C1E7EA-C311-4FE2-9026-B77BE57782F8}" type="datetime1">
              <a:rPr lang="en-GB" smtClean="0"/>
              <a:t>05/11/2019</a:t>
            </a:fld>
            <a:endParaRPr lang="en-GB" dirty="0"/>
          </a:p>
        </p:txBody>
      </p:sp>
      <p:sp>
        <p:nvSpPr>
          <p:cNvPr id="5" name="Footer Placeholder 4"/>
          <p:cNvSpPr>
            <a:spLocks noGrp="1"/>
          </p:cNvSpPr>
          <p:nvPr>
            <p:ph type="ftr" sz="quarter" idx="11"/>
          </p:nvPr>
        </p:nvSpPr>
        <p:spPr/>
        <p:txBody>
          <a:bodyPr/>
          <a:lstStyle/>
          <a:p>
            <a:r>
              <a:rPr lang="en-GB"/>
              <a:t>Financial Reporting</a:t>
            </a:r>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4245272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E25857-3179-4C42-8713-C56987DE2499}" type="datetime1">
              <a:rPr lang="en-GB" smtClean="0"/>
              <a:t>05/11/2019</a:t>
            </a:fld>
            <a:endParaRPr lang="en-GB" dirty="0"/>
          </a:p>
        </p:txBody>
      </p:sp>
      <p:sp>
        <p:nvSpPr>
          <p:cNvPr id="5" name="Footer Placeholder 4"/>
          <p:cNvSpPr>
            <a:spLocks noGrp="1"/>
          </p:cNvSpPr>
          <p:nvPr>
            <p:ph type="ftr" sz="quarter" idx="11"/>
          </p:nvPr>
        </p:nvSpPr>
        <p:spPr/>
        <p:txBody>
          <a:bodyPr/>
          <a:lstStyle/>
          <a:p>
            <a:r>
              <a:rPr lang="en-GB"/>
              <a:t>Financial Reporting</a:t>
            </a:r>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892756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1CB3F4-0D8E-4A6D-AD19-A82432CF5DBC}" type="datetime1">
              <a:rPr lang="en-GB" smtClean="0"/>
              <a:t>05/11/2019</a:t>
            </a:fld>
            <a:endParaRPr lang="en-GB" dirty="0"/>
          </a:p>
        </p:txBody>
      </p:sp>
      <p:sp>
        <p:nvSpPr>
          <p:cNvPr id="6" name="Footer Placeholder 5"/>
          <p:cNvSpPr>
            <a:spLocks noGrp="1"/>
          </p:cNvSpPr>
          <p:nvPr>
            <p:ph type="ftr" sz="quarter" idx="11"/>
          </p:nvPr>
        </p:nvSpPr>
        <p:spPr/>
        <p:txBody>
          <a:bodyPr/>
          <a:lstStyle/>
          <a:p>
            <a:r>
              <a:rPr lang="en-GB"/>
              <a:t>Financial Reporting</a:t>
            </a:r>
            <a:endParaRPr lang="en-GB" dirty="0"/>
          </a:p>
        </p:txBody>
      </p:sp>
      <p:sp>
        <p:nvSpPr>
          <p:cNvPr id="7" name="Slide Number Placeholder 6"/>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2420202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DD1984-4AA2-42BC-AE7A-415B538E4CDB}" type="datetime1">
              <a:rPr lang="en-GB" smtClean="0"/>
              <a:t>05/11/2019</a:t>
            </a:fld>
            <a:endParaRPr lang="en-GB" dirty="0"/>
          </a:p>
        </p:txBody>
      </p:sp>
      <p:sp>
        <p:nvSpPr>
          <p:cNvPr id="8" name="Footer Placeholder 7"/>
          <p:cNvSpPr>
            <a:spLocks noGrp="1"/>
          </p:cNvSpPr>
          <p:nvPr>
            <p:ph type="ftr" sz="quarter" idx="11"/>
          </p:nvPr>
        </p:nvSpPr>
        <p:spPr/>
        <p:txBody>
          <a:bodyPr/>
          <a:lstStyle/>
          <a:p>
            <a:r>
              <a:rPr lang="en-GB"/>
              <a:t>Financial Reporting</a:t>
            </a:r>
            <a:endParaRPr lang="en-GB" dirty="0"/>
          </a:p>
        </p:txBody>
      </p:sp>
      <p:sp>
        <p:nvSpPr>
          <p:cNvPr id="9" name="Slide Number Placeholder 8"/>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449624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FC2A53-7CF3-464F-83AB-FEAD0CB18208}" type="datetime1">
              <a:rPr lang="en-GB" smtClean="0"/>
              <a:t>05/11/2019</a:t>
            </a:fld>
            <a:endParaRPr lang="en-GB" dirty="0"/>
          </a:p>
        </p:txBody>
      </p:sp>
      <p:sp>
        <p:nvSpPr>
          <p:cNvPr id="4" name="Footer Placeholder 3"/>
          <p:cNvSpPr>
            <a:spLocks noGrp="1"/>
          </p:cNvSpPr>
          <p:nvPr>
            <p:ph type="ftr" sz="quarter" idx="11"/>
          </p:nvPr>
        </p:nvSpPr>
        <p:spPr/>
        <p:txBody>
          <a:bodyPr/>
          <a:lstStyle/>
          <a:p>
            <a:r>
              <a:rPr lang="en-GB"/>
              <a:t>Financial Reporting</a:t>
            </a:r>
            <a:endParaRPr lang="en-GB" dirty="0"/>
          </a:p>
        </p:txBody>
      </p:sp>
      <p:sp>
        <p:nvSpPr>
          <p:cNvPr id="5" name="Slide Number Placeholder 4"/>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4257329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23EAFF-2FA2-4D2B-BBDF-4F3FE41F2783}" type="datetime1">
              <a:rPr lang="en-GB" smtClean="0"/>
              <a:t>05/11/2019</a:t>
            </a:fld>
            <a:endParaRPr lang="en-GB" dirty="0"/>
          </a:p>
        </p:txBody>
      </p:sp>
      <p:sp>
        <p:nvSpPr>
          <p:cNvPr id="3" name="Footer Placeholder 2"/>
          <p:cNvSpPr>
            <a:spLocks noGrp="1"/>
          </p:cNvSpPr>
          <p:nvPr>
            <p:ph type="ftr" sz="quarter" idx="11"/>
          </p:nvPr>
        </p:nvSpPr>
        <p:spPr/>
        <p:txBody>
          <a:bodyPr/>
          <a:lstStyle/>
          <a:p>
            <a:r>
              <a:rPr lang="en-GB"/>
              <a:t>Financial Reporting</a:t>
            </a:r>
            <a:endParaRPr lang="en-GB" dirty="0"/>
          </a:p>
        </p:txBody>
      </p:sp>
      <p:sp>
        <p:nvSpPr>
          <p:cNvPr id="4" name="Slide Number Placeholder 3"/>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3331577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AEBD03-4DA9-46BE-A773-6BD7A7C98BBF}" type="datetime1">
              <a:rPr lang="en-GB" smtClean="0"/>
              <a:t>05/11/2019</a:t>
            </a:fld>
            <a:endParaRPr lang="en-GB" dirty="0"/>
          </a:p>
        </p:txBody>
      </p:sp>
      <p:sp>
        <p:nvSpPr>
          <p:cNvPr id="6" name="Footer Placeholder 5"/>
          <p:cNvSpPr>
            <a:spLocks noGrp="1"/>
          </p:cNvSpPr>
          <p:nvPr>
            <p:ph type="ftr" sz="quarter" idx="11"/>
          </p:nvPr>
        </p:nvSpPr>
        <p:spPr/>
        <p:txBody>
          <a:bodyPr/>
          <a:lstStyle/>
          <a:p>
            <a:r>
              <a:rPr lang="en-GB"/>
              <a:t>Financial Reporting</a:t>
            </a:r>
            <a:endParaRPr lang="en-GB" dirty="0"/>
          </a:p>
        </p:txBody>
      </p:sp>
      <p:sp>
        <p:nvSpPr>
          <p:cNvPr id="7" name="Slide Number Placeholder 6"/>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3113375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C2D069-26A3-434E-A07C-D8B1198C0DA0}" type="datetime1">
              <a:rPr lang="en-GB" smtClean="0"/>
              <a:t>05/11/2019</a:t>
            </a:fld>
            <a:endParaRPr lang="en-GB" dirty="0"/>
          </a:p>
        </p:txBody>
      </p:sp>
      <p:sp>
        <p:nvSpPr>
          <p:cNvPr id="6" name="Footer Placeholder 5"/>
          <p:cNvSpPr>
            <a:spLocks noGrp="1"/>
          </p:cNvSpPr>
          <p:nvPr>
            <p:ph type="ftr" sz="quarter" idx="11"/>
          </p:nvPr>
        </p:nvSpPr>
        <p:spPr/>
        <p:txBody>
          <a:bodyPr/>
          <a:lstStyle/>
          <a:p>
            <a:r>
              <a:rPr lang="en-GB"/>
              <a:t>Financial Reporting</a:t>
            </a:r>
            <a:endParaRPr lang="en-GB" dirty="0"/>
          </a:p>
        </p:txBody>
      </p:sp>
      <p:sp>
        <p:nvSpPr>
          <p:cNvPr id="7" name="Slide Number Placeholder 6"/>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3228429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7D3944-3D79-411E-9064-608DC5C78767}" type="datetime1">
              <a:rPr lang="en-GB" smtClean="0"/>
              <a:t>05/11/2019</a:t>
            </a:fld>
            <a:endParaRPr lang="en-GB" dirty="0"/>
          </a:p>
        </p:txBody>
      </p:sp>
      <p:sp>
        <p:nvSpPr>
          <p:cNvPr id="5" name="Footer Placeholder 4"/>
          <p:cNvSpPr>
            <a:spLocks noGrp="1"/>
          </p:cNvSpPr>
          <p:nvPr>
            <p:ph type="ftr" sz="quarter" idx="11"/>
          </p:nvPr>
        </p:nvSpPr>
        <p:spPr/>
        <p:txBody>
          <a:bodyPr/>
          <a:lstStyle/>
          <a:p>
            <a:r>
              <a:rPr lang="en-GB"/>
              <a:t>Financial Reporting</a:t>
            </a:r>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4011136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DA7881-1BCE-48BE-A752-11FF4BA4F3E4}" type="datetime1">
              <a:rPr lang="en-GB" smtClean="0"/>
              <a:t>05/11/2019</a:t>
            </a:fld>
            <a:endParaRPr lang="en-GB" dirty="0"/>
          </a:p>
        </p:txBody>
      </p:sp>
      <p:sp>
        <p:nvSpPr>
          <p:cNvPr id="5" name="Footer Placeholder 4"/>
          <p:cNvSpPr>
            <a:spLocks noGrp="1"/>
          </p:cNvSpPr>
          <p:nvPr>
            <p:ph type="ftr" sz="quarter" idx="11"/>
          </p:nvPr>
        </p:nvSpPr>
        <p:spPr/>
        <p:txBody>
          <a:bodyPr/>
          <a:lstStyle/>
          <a:p>
            <a:r>
              <a:rPr lang="en-GB"/>
              <a:t>Financial Reporting</a:t>
            </a:r>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891087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AD417C-233F-4C52-9728-BF37E2099C73}" type="datetime1">
              <a:rPr lang="en-GB" smtClean="0"/>
              <a:t>05/11/2019</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Financial Reporting</a:t>
            </a:r>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36878E-EAE2-479D-B1CF-232EBC15B90B}" type="slidenum">
              <a:rPr lang="en-GB" smtClean="0"/>
              <a:t>‹#›</a:t>
            </a:fld>
            <a:endParaRPr lang="en-GB" dirty="0"/>
          </a:p>
        </p:txBody>
      </p:sp>
    </p:spTree>
    <p:extLst>
      <p:ext uri="{BB962C8B-B14F-4D97-AF65-F5344CB8AC3E}">
        <p14:creationId xmlns:p14="http://schemas.microsoft.com/office/powerpoint/2010/main" val="179927669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628650" y="1460697"/>
            <a:ext cx="7886700" cy="3936609"/>
          </a:xfrm>
        </p:spPr>
        <p:txBody>
          <a:bodyPr>
            <a:normAutofit/>
          </a:bodyPr>
          <a:lstStyle/>
          <a:p>
            <a:pPr marL="0" indent="0" algn="ctr">
              <a:buNone/>
            </a:pPr>
            <a:endParaRPr lang="en-GB" sz="7200" b="1" dirty="0"/>
          </a:p>
          <a:p>
            <a:pPr marL="0" indent="0" algn="ctr">
              <a:buNone/>
            </a:pPr>
            <a:r>
              <a:rPr lang="en-GB" sz="6000" b="1" dirty="0"/>
              <a:t>Revenue recognition</a:t>
            </a:r>
            <a:endParaRPr lang="en-GB" sz="8000" dirty="0"/>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a:xfrm>
            <a:off x="3028950" y="6380416"/>
            <a:ext cx="3086100" cy="365125"/>
          </a:xfrm>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1</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8536946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Revenue Recognition</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233917" y="1051560"/>
            <a:ext cx="8442250" cy="5304793"/>
          </a:xfrm>
        </p:spPr>
        <p:txBody>
          <a:bodyPr>
            <a:normAutofit/>
          </a:bodyPr>
          <a:lstStyle/>
          <a:p>
            <a:pPr marL="0" indent="0">
              <a:buNone/>
            </a:pPr>
            <a:r>
              <a:rPr lang="en-GB" sz="2400" b="1" dirty="0"/>
              <a:t>Revenue</a:t>
            </a:r>
          </a:p>
          <a:p>
            <a:pPr marL="0" indent="0">
              <a:buNone/>
            </a:pPr>
            <a:r>
              <a:rPr lang="en-GB" sz="800" dirty="0"/>
              <a:t>   </a:t>
            </a:r>
          </a:p>
          <a:p>
            <a:pPr marL="0" indent="0">
              <a:buNone/>
            </a:pPr>
            <a:r>
              <a:rPr lang="en-GB" sz="2000" i="1" dirty="0"/>
              <a:t>FRS 102 Section 23</a:t>
            </a:r>
          </a:p>
          <a:p>
            <a:pPr marL="0" indent="0">
              <a:buNone/>
            </a:pPr>
            <a:endParaRPr lang="en-GB" sz="800" dirty="0"/>
          </a:p>
          <a:p>
            <a:r>
              <a:rPr lang="en-GB" sz="2400" dirty="0"/>
              <a:t>Income that arises in the course of the </a:t>
            </a:r>
            <a:r>
              <a:rPr lang="en-GB" sz="2400" b="1" dirty="0"/>
              <a:t>ordinary activities </a:t>
            </a:r>
            <a:r>
              <a:rPr lang="en-GB" sz="2400" dirty="0"/>
              <a:t>of a company</a:t>
            </a:r>
          </a:p>
          <a:p>
            <a:r>
              <a:rPr lang="en-GB" sz="2400" dirty="0"/>
              <a:t>Revenue recognition normally applies separately to </a:t>
            </a:r>
            <a:r>
              <a:rPr lang="en-GB" sz="2400" b="1" dirty="0"/>
              <a:t>each transaction</a:t>
            </a:r>
          </a:p>
          <a:p>
            <a:r>
              <a:rPr lang="en-GB" sz="2400" dirty="0"/>
              <a:t>Should reflect the </a:t>
            </a:r>
            <a:r>
              <a:rPr lang="en-GB" sz="2400" b="1" dirty="0"/>
              <a:t>substance</a:t>
            </a:r>
            <a:r>
              <a:rPr lang="en-GB" sz="2400" dirty="0"/>
              <a:t> of the transaction</a:t>
            </a:r>
          </a:p>
          <a:p>
            <a:r>
              <a:rPr lang="en-GB" sz="2400" dirty="0"/>
              <a:t>Results in the gross inflow of </a:t>
            </a:r>
            <a:r>
              <a:rPr lang="en-GB" sz="2400" b="1" dirty="0"/>
              <a:t>economic benefits</a:t>
            </a:r>
          </a:p>
          <a:p>
            <a:r>
              <a:rPr lang="en-GB" sz="2400" dirty="0"/>
              <a:t>Measured at </a:t>
            </a:r>
            <a:r>
              <a:rPr lang="en-GB" sz="2400" b="1" dirty="0"/>
              <a:t>Fair Value</a:t>
            </a:r>
          </a:p>
          <a:p>
            <a:pPr marL="0" indent="0">
              <a:lnSpc>
                <a:spcPct val="110000"/>
              </a:lnSpc>
              <a:spcBef>
                <a:spcPts val="0"/>
              </a:spcBef>
              <a:buNone/>
            </a:pPr>
            <a:r>
              <a:rPr lang="en-GB" sz="900" dirty="0"/>
              <a:t>   </a:t>
            </a:r>
          </a:p>
          <a:p>
            <a:pPr marL="0" indent="0" algn="ctr">
              <a:buNone/>
            </a:pPr>
            <a:r>
              <a:rPr lang="en-GB" sz="2200" b="1" i="1" dirty="0"/>
              <a:t>Fair Value = the amount for which an asset could be exchanged between knowledgeable, willing parties in an arm’s length transaction</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2</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1069321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Revenue Recognition</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628650" y="1303072"/>
            <a:ext cx="7886700" cy="4801771"/>
          </a:xfrm>
        </p:spPr>
        <p:txBody>
          <a:bodyPr/>
          <a:lstStyle/>
          <a:p>
            <a:pPr marL="0" indent="0">
              <a:buNone/>
            </a:pPr>
            <a:r>
              <a:rPr lang="en-GB" sz="2400" dirty="0"/>
              <a:t> </a:t>
            </a:r>
            <a:r>
              <a:rPr lang="en-GB" sz="2400" b="1" dirty="0"/>
              <a:t>Sale of goods</a:t>
            </a:r>
          </a:p>
          <a:p>
            <a:pPr marL="0" indent="0">
              <a:buNone/>
            </a:pPr>
            <a:r>
              <a:rPr lang="en-GB" sz="800" dirty="0"/>
              <a:t>   </a:t>
            </a:r>
          </a:p>
          <a:p>
            <a:pPr marL="0" indent="0">
              <a:buNone/>
            </a:pPr>
            <a:r>
              <a:rPr lang="en-GB" sz="2400" b="1" dirty="0"/>
              <a:t>Revenue is recognised when the:</a:t>
            </a:r>
          </a:p>
          <a:p>
            <a:r>
              <a:rPr lang="en-GB" sz="2400" dirty="0"/>
              <a:t>Seller has transferred the </a:t>
            </a:r>
            <a:r>
              <a:rPr lang="en-GB" sz="2400" b="1" dirty="0"/>
              <a:t>risks and rewards </a:t>
            </a:r>
            <a:r>
              <a:rPr lang="en-GB" sz="2400" dirty="0"/>
              <a:t>of ownership of the goods to the buyer</a:t>
            </a:r>
          </a:p>
          <a:p>
            <a:r>
              <a:rPr lang="en-GB" sz="2400" dirty="0"/>
              <a:t>Seller retains no </a:t>
            </a:r>
            <a:r>
              <a:rPr lang="en-GB" sz="2400" b="1" dirty="0"/>
              <a:t>managerial involvement or control </a:t>
            </a:r>
            <a:r>
              <a:rPr lang="en-GB" sz="2400" dirty="0"/>
              <a:t>over the goods sold</a:t>
            </a:r>
          </a:p>
          <a:p>
            <a:r>
              <a:rPr lang="en-GB" sz="2400" dirty="0"/>
              <a:t>Costs of the sale can be </a:t>
            </a:r>
            <a:r>
              <a:rPr lang="en-GB" sz="2400" b="1" dirty="0"/>
              <a:t>measured reliably</a:t>
            </a:r>
            <a:r>
              <a:rPr lang="en-GB" sz="2000" b="1" dirty="0"/>
              <a:t>.</a:t>
            </a:r>
          </a:p>
          <a:p>
            <a:endParaRPr lang="en-GB" sz="2000" dirty="0"/>
          </a:p>
          <a:p>
            <a:endParaRPr lang="en-GB" sz="2000" dirty="0"/>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3</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4098430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Revenue Recognition</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628650" y="1303072"/>
            <a:ext cx="7886700" cy="5053279"/>
          </a:xfrm>
        </p:spPr>
        <p:txBody>
          <a:bodyPr/>
          <a:lstStyle/>
          <a:p>
            <a:pPr marL="0" indent="0">
              <a:buNone/>
            </a:pPr>
            <a:r>
              <a:rPr lang="en-GB" b="1" dirty="0"/>
              <a:t>Question</a:t>
            </a:r>
          </a:p>
          <a:p>
            <a:pPr marL="0" indent="0">
              <a:lnSpc>
                <a:spcPct val="100000"/>
              </a:lnSpc>
              <a:spcBef>
                <a:spcPts val="0"/>
              </a:spcBef>
              <a:buNone/>
            </a:pPr>
            <a:r>
              <a:rPr lang="en-GB" sz="800" dirty="0"/>
              <a:t>  </a:t>
            </a:r>
          </a:p>
          <a:p>
            <a:pPr marL="0" indent="0">
              <a:buNone/>
            </a:pPr>
            <a:r>
              <a:rPr lang="en-GB" sz="2600" dirty="0"/>
              <a:t>Dandelion Ltd is a clothing retailer.  </a:t>
            </a:r>
          </a:p>
          <a:p>
            <a:pPr marL="0" indent="0">
              <a:buNone/>
            </a:pPr>
            <a:r>
              <a:rPr lang="en-GB" sz="2600" dirty="0"/>
              <a:t>Its sales policy permits customers to return clothing within 28 days of purchase, provided it is undamaged.</a:t>
            </a:r>
          </a:p>
          <a:p>
            <a:pPr marL="0" indent="0">
              <a:buNone/>
            </a:pPr>
            <a:r>
              <a:rPr lang="en-GB" sz="2600" dirty="0"/>
              <a:t>Levels of returns can be reliably measured based in past experience.</a:t>
            </a:r>
          </a:p>
          <a:p>
            <a:pPr marL="0" indent="0">
              <a:buNone/>
            </a:pPr>
            <a:r>
              <a:rPr lang="en-GB" sz="2600" dirty="0"/>
              <a:t>Sales in December 2014 total £10 million and the company estimates 12% of these will be returned</a:t>
            </a:r>
            <a:r>
              <a:rPr lang="en-GB" sz="2400" dirty="0"/>
              <a:t>.</a:t>
            </a:r>
          </a:p>
          <a:p>
            <a:pPr marL="0" indent="0">
              <a:buNone/>
            </a:pPr>
            <a:endParaRPr lang="en-GB" sz="800" dirty="0"/>
          </a:p>
          <a:p>
            <a:pPr marL="0" indent="0">
              <a:buNone/>
            </a:pPr>
            <a:r>
              <a:rPr lang="en-GB" sz="2600" b="1" dirty="0"/>
              <a:t>Quantify and explain what sales revenue should be recognised in December 2014 by Dandelion Ltd.</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4</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3358487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Revenue Recognition</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628650" y="1679944"/>
            <a:ext cx="7886700" cy="4424899"/>
          </a:xfrm>
        </p:spPr>
        <p:txBody>
          <a:bodyPr/>
          <a:lstStyle/>
          <a:p>
            <a:pPr marL="0" indent="0">
              <a:buNone/>
            </a:pPr>
            <a:r>
              <a:rPr lang="en-GB" b="1" dirty="0"/>
              <a:t>Answer</a:t>
            </a:r>
          </a:p>
          <a:p>
            <a:pPr marL="0" indent="0">
              <a:lnSpc>
                <a:spcPct val="100000"/>
              </a:lnSpc>
              <a:spcBef>
                <a:spcPts val="0"/>
              </a:spcBef>
              <a:buNone/>
            </a:pPr>
            <a:r>
              <a:rPr lang="en-GB" sz="800" dirty="0"/>
              <a:t>  </a:t>
            </a:r>
          </a:p>
          <a:p>
            <a:pPr marL="0" indent="0">
              <a:buNone/>
            </a:pPr>
            <a:r>
              <a:rPr lang="en-GB" sz="2600" dirty="0"/>
              <a:t>Dandelion Ltd recognise £10 million of sales revenue in December 2014.  </a:t>
            </a:r>
          </a:p>
          <a:p>
            <a:pPr marL="0" indent="0">
              <a:buNone/>
            </a:pPr>
            <a:r>
              <a:rPr lang="en-GB" sz="2600" dirty="0"/>
              <a:t>This is because it can reliably estimate the expected costs of the potential returns at £1.2 million (12% of £10 million).</a:t>
            </a:r>
          </a:p>
          <a:p>
            <a:pPr marL="0" indent="0">
              <a:buNone/>
            </a:pPr>
            <a:r>
              <a:rPr lang="en-GB" sz="2600" dirty="0"/>
              <a:t>A £1.2 million </a:t>
            </a:r>
            <a:r>
              <a:rPr lang="en-GB" sz="2600" b="1" dirty="0"/>
              <a:t>provision</a:t>
            </a:r>
            <a:r>
              <a:rPr lang="en-GB" sz="2600" dirty="0"/>
              <a:t> would be recognised for these returns.</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5</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1855394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Revenue Recognition</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303072"/>
            <a:ext cx="7886700" cy="5095188"/>
          </a:xfrm>
        </p:spPr>
        <p:txBody>
          <a:bodyPr>
            <a:normAutofit/>
          </a:bodyPr>
          <a:lstStyle/>
          <a:p>
            <a:pPr marL="0" indent="0">
              <a:buNone/>
            </a:pPr>
            <a:r>
              <a:rPr lang="en-GB" sz="2400" b="1" dirty="0"/>
              <a:t>Construction contracts</a:t>
            </a:r>
          </a:p>
          <a:p>
            <a:pPr marL="0" indent="0">
              <a:buNone/>
            </a:pPr>
            <a:r>
              <a:rPr lang="en-GB" sz="800" dirty="0"/>
              <a:t>    </a:t>
            </a:r>
          </a:p>
          <a:p>
            <a:pPr marL="0" indent="0">
              <a:buNone/>
            </a:pPr>
            <a:r>
              <a:rPr lang="en-GB" sz="2200" b="1" dirty="0"/>
              <a:t>Construction contract </a:t>
            </a:r>
            <a:r>
              <a:rPr lang="en-GB" sz="2200" dirty="0"/>
              <a:t>= contract specifically negotiated for the construction of:</a:t>
            </a:r>
          </a:p>
          <a:p>
            <a:r>
              <a:rPr lang="en-GB" sz="2200" dirty="0"/>
              <a:t>an asset or </a:t>
            </a:r>
          </a:p>
          <a:p>
            <a:r>
              <a:rPr lang="en-GB" sz="2200" dirty="0"/>
              <a:t>a combination of closely interrelated or interdependent assets </a:t>
            </a:r>
          </a:p>
          <a:p>
            <a:pPr marL="0" indent="0">
              <a:buNone/>
            </a:pPr>
            <a:r>
              <a:rPr lang="en-GB" sz="800" dirty="0"/>
              <a:t>   </a:t>
            </a:r>
          </a:p>
          <a:p>
            <a:pPr marL="0" indent="0">
              <a:buNone/>
            </a:pPr>
            <a:r>
              <a:rPr lang="en-GB" sz="2200" dirty="0"/>
              <a:t>Each contract is accounted for separately.</a:t>
            </a:r>
          </a:p>
          <a:p>
            <a:pPr marL="0" indent="0">
              <a:buNone/>
            </a:pPr>
            <a:endParaRPr lang="en-GB" sz="800" dirty="0"/>
          </a:p>
          <a:p>
            <a:pPr marL="0" indent="0">
              <a:buNone/>
            </a:pPr>
            <a:r>
              <a:rPr lang="en-GB" sz="2200" dirty="0"/>
              <a:t>If a </a:t>
            </a:r>
            <a:r>
              <a:rPr lang="en-GB" sz="2200" b="1" dirty="0"/>
              <a:t>loss</a:t>
            </a:r>
            <a:r>
              <a:rPr lang="en-GB" sz="2200" dirty="0"/>
              <a:t> is expected – loss is recognised immediately</a:t>
            </a:r>
          </a:p>
          <a:p>
            <a:pPr marL="0" indent="0">
              <a:buNone/>
            </a:pPr>
            <a:r>
              <a:rPr lang="en-GB" sz="800" dirty="0"/>
              <a:t>     </a:t>
            </a:r>
          </a:p>
          <a:p>
            <a:pPr marL="0" indent="0">
              <a:buNone/>
            </a:pPr>
            <a:r>
              <a:rPr lang="en-GB" sz="2200" dirty="0"/>
              <a:t>Recognition of revenue depends on whether the outcome of the contract can be estimated reliably, as follows:</a:t>
            </a:r>
          </a:p>
          <a:p>
            <a:pPr marL="0" indent="0">
              <a:buNone/>
            </a:pPr>
            <a:endParaRPr lang="en-GB" sz="800" dirty="0"/>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6</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3196160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Revenue Recognition</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051562"/>
            <a:ext cx="8090682" cy="5304791"/>
          </a:xfrm>
        </p:spPr>
        <p:txBody>
          <a:bodyPr>
            <a:normAutofit/>
          </a:bodyPr>
          <a:lstStyle/>
          <a:p>
            <a:pPr marL="0" indent="0">
              <a:buNone/>
            </a:pPr>
            <a:r>
              <a:rPr lang="en-GB" sz="2400" b="1" dirty="0"/>
              <a:t>Construction contracts</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7</a:t>
            </a:fld>
            <a:endParaRPr lang="en-GB" dirty="0">
              <a:solidFill>
                <a:prstClr val="black">
                  <a:tint val="75000"/>
                </a:prstClr>
              </a:solidFill>
              <a:latin typeface="Calibri" panose="020F0502020204030204"/>
            </a:endParaRPr>
          </a:p>
        </p:txBody>
      </p:sp>
      <p:sp>
        <p:nvSpPr>
          <p:cNvPr id="8" name="Rectangle: Rounded Corners 7">
            <a:extLst>
              <a:ext uri="{FF2B5EF4-FFF2-40B4-BE49-F238E27FC236}">
                <a16:creationId xmlns:a16="http://schemas.microsoft.com/office/drawing/2014/main" id="{80D4BB26-02BA-41B6-962A-00FA089ACE70}"/>
              </a:ext>
            </a:extLst>
          </p:cNvPr>
          <p:cNvSpPr/>
          <p:nvPr/>
        </p:nvSpPr>
        <p:spPr>
          <a:xfrm>
            <a:off x="1200150" y="1836646"/>
            <a:ext cx="2933700" cy="914400"/>
          </a:xfrm>
          <a:prstGeom prst="round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Outcome </a:t>
            </a:r>
            <a:r>
              <a:rPr lang="en-GB" sz="2000" b="1" dirty="0">
                <a:solidFill>
                  <a:prstClr val="white"/>
                </a:solidFill>
                <a:latin typeface="Calibri" panose="020F0502020204030204"/>
              </a:rPr>
              <a:t>cannot</a:t>
            </a:r>
            <a:r>
              <a:rPr lang="en-GB" sz="2000" dirty="0">
                <a:solidFill>
                  <a:prstClr val="white"/>
                </a:solidFill>
                <a:latin typeface="Calibri" panose="020F0502020204030204"/>
              </a:rPr>
              <a:t> be estimated reliably (uncertainty)</a:t>
            </a:r>
          </a:p>
        </p:txBody>
      </p:sp>
      <p:sp>
        <p:nvSpPr>
          <p:cNvPr id="11" name="Rectangle: Rounded Corners 10">
            <a:extLst>
              <a:ext uri="{FF2B5EF4-FFF2-40B4-BE49-F238E27FC236}">
                <a16:creationId xmlns:a16="http://schemas.microsoft.com/office/drawing/2014/main" id="{B02F3C8E-CC64-4467-A632-46755C97AB19}"/>
              </a:ext>
            </a:extLst>
          </p:cNvPr>
          <p:cNvSpPr/>
          <p:nvPr/>
        </p:nvSpPr>
        <p:spPr>
          <a:xfrm>
            <a:off x="1200150" y="4150286"/>
            <a:ext cx="29337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Recognise costs as an expense in period incurred</a:t>
            </a:r>
          </a:p>
        </p:txBody>
      </p:sp>
      <p:sp>
        <p:nvSpPr>
          <p:cNvPr id="12" name="Rectangle: Rounded Corners 11">
            <a:extLst>
              <a:ext uri="{FF2B5EF4-FFF2-40B4-BE49-F238E27FC236}">
                <a16:creationId xmlns:a16="http://schemas.microsoft.com/office/drawing/2014/main" id="{696F760A-C834-4F1C-AA41-D52C5B0B1147}"/>
              </a:ext>
            </a:extLst>
          </p:cNvPr>
          <p:cNvSpPr/>
          <p:nvPr/>
        </p:nvSpPr>
        <p:spPr>
          <a:xfrm>
            <a:off x="1200150" y="5316196"/>
            <a:ext cx="29337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End result = no profit recognised</a:t>
            </a:r>
          </a:p>
        </p:txBody>
      </p:sp>
      <p:sp>
        <p:nvSpPr>
          <p:cNvPr id="13" name="Rectangle: Rounded Corners 12">
            <a:extLst>
              <a:ext uri="{FF2B5EF4-FFF2-40B4-BE49-F238E27FC236}">
                <a16:creationId xmlns:a16="http://schemas.microsoft.com/office/drawing/2014/main" id="{01B2AFF3-E285-406B-B29A-142691CF4C68}"/>
              </a:ext>
            </a:extLst>
          </p:cNvPr>
          <p:cNvSpPr/>
          <p:nvPr/>
        </p:nvSpPr>
        <p:spPr>
          <a:xfrm>
            <a:off x="5184384" y="2971800"/>
            <a:ext cx="29337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Percentage of Completion method</a:t>
            </a:r>
          </a:p>
        </p:txBody>
      </p:sp>
      <p:sp>
        <p:nvSpPr>
          <p:cNvPr id="14" name="Rectangle: Rounded Corners 13">
            <a:extLst>
              <a:ext uri="{FF2B5EF4-FFF2-40B4-BE49-F238E27FC236}">
                <a16:creationId xmlns:a16="http://schemas.microsoft.com/office/drawing/2014/main" id="{B5364408-5CA3-43B5-8131-54212D5D189E}"/>
              </a:ext>
            </a:extLst>
          </p:cNvPr>
          <p:cNvSpPr/>
          <p:nvPr/>
        </p:nvSpPr>
        <p:spPr>
          <a:xfrm>
            <a:off x="1200150" y="2971800"/>
            <a:ext cx="29337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Recognise revenue to the extent of recoverable costs incurred</a:t>
            </a:r>
          </a:p>
        </p:txBody>
      </p:sp>
      <p:sp>
        <p:nvSpPr>
          <p:cNvPr id="15" name="Rectangle: Rounded Corners 14">
            <a:extLst>
              <a:ext uri="{FF2B5EF4-FFF2-40B4-BE49-F238E27FC236}">
                <a16:creationId xmlns:a16="http://schemas.microsoft.com/office/drawing/2014/main" id="{D6855ECB-712A-4910-91CB-9CECECD03489}"/>
              </a:ext>
            </a:extLst>
          </p:cNvPr>
          <p:cNvSpPr/>
          <p:nvPr/>
        </p:nvSpPr>
        <p:spPr>
          <a:xfrm>
            <a:off x="5184384" y="1836646"/>
            <a:ext cx="2933700" cy="914400"/>
          </a:xfrm>
          <a:prstGeom prst="round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Outcome </a:t>
            </a:r>
            <a:r>
              <a:rPr lang="en-GB" sz="2000" b="1" dirty="0">
                <a:solidFill>
                  <a:prstClr val="white"/>
                </a:solidFill>
                <a:latin typeface="Calibri" panose="020F0502020204030204"/>
              </a:rPr>
              <a:t>can</a:t>
            </a:r>
            <a:r>
              <a:rPr lang="en-GB" sz="2000" dirty="0">
                <a:solidFill>
                  <a:prstClr val="white"/>
                </a:solidFill>
                <a:latin typeface="Calibri" panose="020F0502020204030204"/>
              </a:rPr>
              <a:t> be estimated reliably</a:t>
            </a:r>
          </a:p>
        </p:txBody>
      </p:sp>
      <p:sp>
        <p:nvSpPr>
          <p:cNvPr id="16" name="Rectangle: Rounded Corners 15">
            <a:extLst>
              <a:ext uri="{FF2B5EF4-FFF2-40B4-BE49-F238E27FC236}">
                <a16:creationId xmlns:a16="http://schemas.microsoft.com/office/drawing/2014/main" id="{FC8EFDE5-468F-46E3-BFA4-BDDA1FB83A0B}"/>
              </a:ext>
            </a:extLst>
          </p:cNvPr>
          <p:cNvSpPr/>
          <p:nvPr/>
        </p:nvSpPr>
        <p:spPr>
          <a:xfrm>
            <a:off x="5184384" y="4150286"/>
            <a:ext cx="29337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Recognise revenue to reflect stage of completion</a:t>
            </a:r>
          </a:p>
        </p:txBody>
      </p:sp>
      <p:sp>
        <p:nvSpPr>
          <p:cNvPr id="17" name="Rectangle: Rounded Corners 16">
            <a:extLst>
              <a:ext uri="{FF2B5EF4-FFF2-40B4-BE49-F238E27FC236}">
                <a16:creationId xmlns:a16="http://schemas.microsoft.com/office/drawing/2014/main" id="{D3D24611-A1E8-421C-A43A-8F1DC414A987}"/>
              </a:ext>
            </a:extLst>
          </p:cNvPr>
          <p:cNvSpPr/>
          <p:nvPr/>
        </p:nvSpPr>
        <p:spPr>
          <a:xfrm>
            <a:off x="5184384" y="5316196"/>
            <a:ext cx="29337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Costs relating to future activity recognised as assets</a:t>
            </a:r>
          </a:p>
        </p:txBody>
      </p:sp>
      <p:sp>
        <p:nvSpPr>
          <p:cNvPr id="2" name="Arrow: Down 1">
            <a:extLst>
              <a:ext uri="{FF2B5EF4-FFF2-40B4-BE49-F238E27FC236}">
                <a16:creationId xmlns:a16="http://schemas.microsoft.com/office/drawing/2014/main" id="{DD610194-1F58-4BB6-BA63-B3BD64C15FAA}"/>
              </a:ext>
            </a:extLst>
          </p:cNvPr>
          <p:cNvSpPr/>
          <p:nvPr/>
        </p:nvSpPr>
        <p:spPr>
          <a:xfrm>
            <a:off x="2424684" y="3886200"/>
            <a:ext cx="484632" cy="24948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dirty="0">
              <a:solidFill>
                <a:prstClr val="white"/>
              </a:solidFill>
              <a:latin typeface="Calibri" panose="020F0502020204030204"/>
            </a:endParaRPr>
          </a:p>
        </p:txBody>
      </p:sp>
      <p:sp>
        <p:nvSpPr>
          <p:cNvPr id="18" name="Arrow: Down 17">
            <a:extLst>
              <a:ext uri="{FF2B5EF4-FFF2-40B4-BE49-F238E27FC236}">
                <a16:creationId xmlns:a16="http://schemas.microsoft.com/office/drawing/2014/main" id="{E116B097-2D95-462C-8206-1B5C770B59A3}"/>
              </a:ext>
            </a:extLst>
          </p:cNvPr>
          <p:cNvSpPr/>
          <p:nvPr/>
        </p:nvSpPr>
        <p:spPr>
          <a:xfrm>
            <a:off x="2424684" y="5066710"/>
            <a:ext cx="484632" cy="2620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dirty="0">
              <a:solidFill>
                <a:prstClr val="white"/>
              </a:solidFill>
              <a:latin typeface="Calibri" panose="020F0502020204030204"/>
            </a:endParaRPr>
          </a:p>
        </p:txBody>
      </p:sp>
      <p:sp>
        <p:nvSpPr>
          <p:cNvPr id="19" name="Arrow: Down 18">
            <a:extLst>
              <a:ext uri="{FF2B5EF4-FFF2-40B4-BE49-F238E27FC236}">
                <a16:creationId xmlns:a16="http://schemas.microsoft.com/office/drawing/2014/main" id="{59204D80-C032-452E-A129-A9F9371E9456}"/>
              </a:ext>
            </a:extLst>
          </p:cNvPr>
          <p:cNvSpPr/>
          <p:nvPr/>
        </p:nvSpPr>
        <p:spPr>
          <a:xfrm>
            <a:off x="6408918" y="5077262"/>
            <a:ext cx="484632" cy="2620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dirty="0">
              <a:solidFill>
                <a:prstClr val="white"/>
              </a:solidFill>
              <a:latin typeface="Calibri" panose="020F0502020204030204"/>
            </a:endParaRPr>
          </a:p>
        </p:txBody>
      </p:sp>
      <p:sp>
        <p:nvSpPr>
          <p:cNvPr id="20" name="Arrow: Down 19">
            <a:extLst>
              <a:ext uri="{FF2B5EF4-FFF2-40B4-BE49-F238E27FC236}">
                <a16:creationId xmlns:a16="http://schemas.microsoft.com/office/drawing/2014/main" id="{5EA47D91-BE01-4405-BE3F-684B804AC00F}"/>
              </a:ext>
            </a:extLst>
          </p:cNvPr>
          <p:cNvSpPr/>
          <p:nvPr/>
        </p:nvSpPr>
        <p:spPr>
          <a:xfrm>
            <a:off x="6408918" y="3875648"/>
            <a:ext cx="484632" cy="2620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dirty="0">
              <a:solidFill>
                <a:prstClr val="white"/>
              </a:solidFill>
              <a:latin typeface="Calibri" panose="020F0502020204030204"/>
            </a:endParaRPr>
          </a:p>
        </p:txBody>
      </p:sp>
    </p:spTree>
    <p:extLst>
      <p:ext uri="{BB962C8B-B14F-4D97-AF65-F5344CB8AC3E}">
        <p14:creationId xmlns:p14="http://schemas.microsoft.com/office/powerpoint/2010/main" val="2863581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Revenue Recognition</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051562"/>
            <a:ext cx="8090682" cy="5304791"/>
          </a:xfrm>
        </p:spPr>
        <p:txBody>
          <a:bodyPr>
            <a:normAutofit/>
          </a:bodyPr>
          <a:lstStyle/>
          <a:p>
            <a:pPr marL="0" indent="0">
              <a:buNone/>
            </a:pPr>
            <a:r>
              <a:rPr lang="en-GB" sz="2400" b="1" dirty="0"/>
              <a:t>Services</a:t>
            </a:r>
          </a:p>
          <a:p>
            <a:pPr marL="0" indent="0">
              <a:lnSpc>
                <a:spcPct val="100000"/>
              </a:lnSpc>
              <a:spcBef>
                <a:spcPts val="0"/>
              </a:spcBef>
              <a:buNone/>
            </a:pPr>
            <a:r>
              <a:rPr lang="en-GB" sz="2000" dirty="0"/>
              <a:t>Recognition of revenue – same as for contracts: </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8</a:t>
            </a:fld>
            <a:endParaRPr lang="en-GB" dirty="0">
              <a:solidFill>
                <a:prstClr val="black">
                  <a:tint val="75000"/>
                </a:prstClr>
              </a:solidFill>
              <a:latin typeface="Calibri" panose="020F0502020204030204"/>
            </a:endParaRPr>
          </a:p>
        </p:txBody>
      </p:sp>
      <p:sp>
        <p:nvSpPr>
          <p:cNvPr id="8" name="Rectangle: Rounded Corners 7">
            <a:extLst>
              <a:ext uri="{FF2B5EF4-FFF2-40B4-BE49-F238E27FC236}">
                <a16:creationId xmlns:a16="http://schemas.microsoft.com/office/drawing/2014/main" id="{80D4BB26-02BA-41B6-962A-00FA089ACE70}"/>
              </a:ext>
            </a:extLst>
          </p:cNvPr>
          <p:cNvSpPr/>
          <p:nvPr/>
        </p:nvSpPr>
        <p:spPr>
          <a:xfrm>
            <a:off x="1200150" y="1836646"/>
            <a:ext cx="2933700" cy="914400"/>
          </a:xfrm>
          <a:prstGeom prst="round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Outcome </a:t>
            </a:r>
            <a:r>
              <a:rPr lang="en-GB" sz="2000" b="1" dirty="0">
                <a:solidFill>
                  <a:prstClr val="white"/>
                </a:solidFill>
                <a:latin typeface="Calibri" panose="020F0502020204030204"/>
              </a:rPr>
              <a:t>cannot</a:t>
            </a:r>
            <a:r>
              <a:rPr lang="en-GB" sz="2000" dirty="0">
                <a:solidFill>
                  <a:prstClr val="white"/>
                </a:solidFill>
                <a:latin typeface="Calibri" panose="020F0502020204030204"/>
              </a:rPr>
              <a:t> be estimated reliably</a:t>
            </a:r>
          </a:p>
        </p:txBody>
      </p:sp>
      <p:sp>
        <p:nvSpPr>
          <p:cNvPr id="11" name="Rectangle: Rounded Corners 10">
            <a:extLst>
              <a:ext uri="{FF2B5EF4-FFF2-40B4-BE49-F238E27FC236}">
                <a16:creationId xmlns:a16="http://schemas.microsoft.com/office/drawing/2014/main" id="{B02F3C8E-CC64-4467-A632-46755C97AB19}"/>
              </a:ext>
            </a:extLst>
          </p:cNvPr>
          <p:cNvSpPr/>
          <p:nvPr/>
        </p:nvSpPr>
        <p:spPr>
          <a:xfrm>
            <a:off x="1200150" y="4150286"/>
            <a:ext cx="29337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Recognise costs as an expense when incurred</a:t>
            </a:r>
          </a:p>
        </p:txBody>
      </p:sp>
      <p:sp>
        <p:nvSpPr>
          <p:cNvPr id="12" name="Rectangle: Rounded Corners 11">
            <a:extLst>
              <a:ext uri="{FF2B5EF4-FFF2-40B4-BE49-F238E27FC236}">
                <a16:creationId xmlns:a16="http://schemas.microsoft.com/office/drawing/2014/main" id="{696F760A-C834-4F1C-AA41-D52C5B0B1147}"/>
              </a:ext>
            </a:extLst>
          </p:cNvPr>
          <p:cNvSpPr/>
          <p:nvPr/>
        </p:nvSpPr>
        <p:spPr>
          <a:xfrm>
            <a:off x="1200150" y="5316196"/>
            <a:ext cx="29337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End result = no profit recognised</a:t>
            </a:r>
          </a:p>
        </p:txBody>
      </p:sp>
      <p:sp>
        <p:nvSpPr>
          <p:cNvPr id="13" name="Rectangle: Rounded Corners 12">
            <a:extLst>
              <a:ext uri="{FF2B5EF4-FFF2-40B4-BE49-F238E27FC236}">
                <a16:creationId xmlns:a16="http://schemas.microsoft.com/office/drawing/2014/main" id="{01B2AFF3-E285-406B-B29A-142691CF4C68}"/>
              </a:ext>
            </a:extLst>
          </p:cNvPr>
          <p:cNvSpPr/>
          <p:nvPr/>
        </p:nvSpPr>
        <p:spPr>
          <a:xfrm>
            <a:off x="5184384" y="2971800"/>
            <a:ext cx="29337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Percentage of Completion method</a:t>
            </a:r>
          </a:p>
        </p:txBody>
      </p:sp>
      <p:sp>
        <p:nvSpPr>
          <p:cNvPr id="14" name="Rectangle: Rounded Corners 13">
            <a:extLst>
              <a:ext uri="{FF2B5EF4-FFF2-40B4-BE49-F238E27FC236}">
                <a16:creationId xmlns:a16="http://schemas.microsoft.com/office/drawing/2014/main" id="{B5364408-5CA3-43B5-8131-54212D5D189E}"/>
              </a:ext>
            </a:extLst>
          </p:cNvPr>
          <p:cNvSpPr/>
          <p:nvPr/>
        </p:nvSpPr>
        <p:spPr>
          <a:xfrm>
            <a:off x="1200150" y="2971800"/>
            <a:ext cx="29337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Recognise revenue to the extent or recoverable costs incurred</a:t>
            </a:r>
          </a:p>
        </p:txBody>
      </p:sp>
      <p:sp>
        <p:nvSpPr>
          <p:cNvPr id="15" name="Rectangle: Rounded Corners 14">
            <a:extLst>
              <a:ext uri="{FF2B5EF4-FFF2-40B4-BE49-F238E27FC236}">
                <a16:creationId xmlns:a16="http://schemas.microsoft.com/office/drawing/2014/main" id="{D6855ECB-712A-4910-91CB-9CECECD03489}"/>
              </a:ext>
            </a:extLst>
          </p:cNvPr>
          <p:cNvSpPr/>
          <p:nvPr/>
        </p:nvSpPr>
        <p:spPr>
          <a:xfrm>
            <a:off x="5184384" y="1836646"/>
            <a:ext cx="2933700" cy="914400"/>
          </a:xfrm>
          <a:prstGeom prst="round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Outcome </a:t>
            </a:r>
            <a:r>
              <a:rPr lang="en-GB" sz="2000" b="1" dirty="0">
                <a:solidFill>
                  <a:prstClr val="white"/>
                </a:solidFill>
                <a:latin typeface="Calibri" panose="020F0502020204030204"/>
              </a:rPr>
              <a:t>can</a:t>
            </a:r>
            <a:r>
              <a:rPr lang="en-GB" sz="2000" dirty="0">
                <a:solidFill>
                  <a:prstClr val="white"/>
                </a:solidFill>
                <a:latin typeface="Calibri" panose="020F0502020204030204"/>
              </a:rPr>
              <a:t> be estimated reliably</a:t>
            </a:r>
          </a:p>
        </p:txBody>
      </p:sp>
      <p:sp>
        <p:nvSpPr>
          <p:cNvPr id="16" name="Rectangle: Rounded Corners 15">
            <a:extLst>
              <a:ext uri="{FF2B5EF4-FFF2-40B4-BE49-F238E27FC236}">
                <a16:creationId xmlns:a16="http://schemas.microsoft.com/office/drawing/2014/main" id="{FC8EFDE5-468F-46E3-BFA4-BDDA1FB83A0B}"/>
              </a:ext>
            </a:extLst>
          </p:cNvPr>
          <p:cNvSpPr/>
          <p:nvPr/>
        </p:nvSpPr>
        <p:spPr>
          <a:xfrm>
            <a:off x="5184384" y="4150286"/>
            <a:ext cx="29337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Recognise revenue to reflect stage of completion</a:t>
            </a:r>
          </a:p>
        </p:txBody>
      </p:sp>
      <p:sp>
        <p:nvSpPr>
          <p:cNvPr id="17" name="Rectangle: Rounded Corners 16">
            <a:extLst>
              <a:ext uri="{FF2B5EF4-FFF2-40B4-BE49-F238E27FC236}">
                <a16:creationId xmlns:a16="http://schemas.microsoft.com/office/drawing/2014/main" id="{D3D24611-A1E8-421C-A43A-8F1DC414A987}"/>
              </a:ext>
            </a:extLst>
          </p:cNvPr>
          <p:cNvSpPr/>
          <p:nvPr/>
        </p:nvSpPr>
        <p:spPr>
          <a:xfrm>
            <a:off x="5184384" y="5316196"/>
            <a:ext cx="29337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Costs relating to future activity recognised as assets</a:t>
            </a:r>
          </a:p>
        </p:txBody>
      </p:sp>
      <p:sp>
        <p:nvSpPr>
          <p:cNvPr id="2" name="Arrow: Down 1">
            <a:extLst>
              <a:ext uri="{FF2B5EF4-FFF2-40B4-BE49-F238E27FC236}">
                <a16:creationId xmlns:a16="http://schemas.microsoft.com/office/drawing/2014/main" id="{DD610194-1F58-4BB6-BA63-B3BD64C15FAA}"/>
              </a:ext>
            </a:extLst>
          </p:cNvPr>
          <p:cNvSpPr/>
          <p:nvPr/>
        </p:nvSpPr>
        <p:spPr>
          <a:xfrm>
            <a:off x="2424684" y="3886201"/>
            <a:ext cx="484632" cy="24948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dirty="0">
              <a:solidFill>
                <a:prstClr val="white"/>
              </a:solidFill>
              <a:latin typeface="Calibri" panose="020F0502020204030204"/>
            </a:endParaRPr>
          </a:p>
        </p:txBody>
      </p:sp>
      <p:sp>
        <p:nvSpPr>
          <p:cNvPr id="18" name="Arrow: Down 17">
            <a:extLst>
              <a:ext uri="{FF2B5EF4-FFF2-40B4-BE49-F238E27FC236}">
                <a16:creationId xmlns:a16="http://schemas.microsoft.com/office/drawing/2014/main" id="{E116B097-2D95-462C-8206-1B5C770B59A3}"/>
              </a:ext>
            </a:extLst>
          </p:cNvPr>
          <p:cNvSpPr/>
          <p:nvPr/>
        </p:nvSpPr>
        <p:spPr>
          <a:xfrm>
            <a:off x="2424684" y="5066710"/>
            <a:ext cx="484632" cy="2620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dirty="0">
              <a:solidFill>
                <a:prstClr val="white"/>
              </a:solidFill>
              <a:latin typeface="Calibri" panose="020F0502020204030204"/>
            </a:endParaRPr>
          </a:p>
        </p:txBody>
      </p:sp>
      <p:sp>
        <p:nvSpPr>
          <p:cNvPr id="19" name="Arrow: Down 18">
            <a:extLst>
              <a:ext uri="{FF2B5EF4-FFF2-40B4-BE49-F238E27FC236}">
                <a16:creationId xmlns:a16="http://schemas.microsoft.com/office/drawing/2014/main" id="{59204D80-C032-452E-A129-A9F9371E9456}"/>
              </a:ext>
            </a:extLst>
          </p:cNvPr>
          <p:cNvSpPr/>
          <p:nvPr/>
        </p:nvSpPr>
        <p:spPr>
          <a:xfrm>
            <a:off x="6408918" y="5077262"/>
            <a:ext cx="484632" cy="2620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dirty="0">
              <a:solidFill>
                <a:prstClr val="white"/>
              </a:solidFill>
              <a:latin typeface="Calibri" panose="020F0502020204030204"/>
            </a:endParaRPr>
          </a:p>
        </p:txBody>
      </p:sp>
      <p:sp>
        <p:nvSpPr>
          <p:cNvPr id="20" name="Arrow: Down 19">
            <a:extLst>
              <a:ext uri="{FF2B5EF4-FFF2-40B4-BE49-F238E27FC236}">
                <a16:creationId xmlns:a16="http://schemas.microsoft.com/office/drawing/2014/main" id="{5EA47D91-BE01-4405-BE3F-684B804AC00F}"/>
              </a:ext>
            </a:extLst>
          </p:cNvPr>
          <p:cNvSpPr/>
          <p:nvPr/>
        </p:nvSpPr>
        <p:spPr>
          <a:xfrm>
            <a:off x="6408918" y="3875648"/>
            <a:ext cx="484632" cy="2620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dirty="0">
              <a:solidFill>
                <a:prstClr val="white"/>
              </a:solidFill>
              <a:latin typeface="Calibri" panose="020F0502020204030204"/>
            </a:endParaRPr>
          </a:p>
        </p:txBody>
      </p:sp>
    </p:spTree>
    <p:extLst>
      <p:ext uri="{BB962C8B-B14F-4D97-AF65-F5344CB8AC3E}">
        <p14:creationId xmlns:p14="http://schemas.microsoft.com/office/powerpoint/2010/main" val="1165857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Revenue Recognition</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303072"/>
            <a:ext cx="7886700" cy="4801771"/>
          </a:xfrm>
        </p:spPr>
        <p:txBody>
          <a:bodyPr/>
          <a:lstStyle/>
          <a:p>
            <a:pPr marL="0" indent="0">
              <a:buNone/>
            </a:pPr>
            <a:r>
              <a:rPr lang="en-GB" sz="2400" b="1" dirty="0"/>
              <a:t>Services</a:t>
            </a:r>
          </a:p>
          <a:p>
            <a:pPr marL="0" indent="0">
              <a:buNone/>
            </a:pPr>
            <a:r>
              <a:rPr lang="en-GB" sz="800" dirty="0"/>
              <a:t>    </a:t>
            </a:r>
          </a:p>
          <a:p>
            <a:pPr marL="0" indent="0">
              <a:buNone/>
            </a:pPr>
            <a:r>
              <a:rPr lang="en-GB" sz="2200" i="1" dirty="0"/>
              <a:t>When the Percentage of Completion is not appropriate:</a:t>
            </a:r>
          </a:p>
          <a:p>
            <a:pPr marL="0" indent="0">
              <a:buNone/>
            </a:pPr>
            <a:r>
              <a:rPr lang="en-GB" sz="800" dirty="0"/>
              <a:t>      </a:t>
            </a:r>
          </a:p>
          <a:p>
            <a:pPr marL="457200" lvl="1" indent="0">
              <a:buNone/>
            </a:pPr>
            <a:r>
              <a:rPr lang="en-GB" sz="2000" dirty="0"/>
              <a:t>	</a:t>
            </a:r>
            <a:r>
              <a:rPr lang="en-GB" sz="2200" dirty="0"/>
              <a:t>Where the service involves an indeterminate number of acts:</a:t>
            </a:r>
          </a:p>
          <a:p>
            <a:pPr lvl="3"/>
            <a:r>
              <a:rPr lang="en-GB" sz="2200" dirty="0"/>
              <a:t>Revenue should be recognised on a </a:t>
            </a:r>
            <a:r>
              <a:rPr lang="en-GB" sz="2200" b="1" dirty="0"/>
              <a:t>straight line basis</a:t>
            </a:r>
          </a:p>
          <a:p>
            <a:pPr marL="0" indent="0">
              <a:buNone/>
            </a:pPr>
            <a:r>
              <a:rPr lang="en-GB" sz="800" dirty="0"/>
              <a:t>    </a:t>
            </a:r>
          </a:p>
          <a:p>
            <a:pPr marL="0" indent="0">
              <a:buNone/>
            </a:pPr>
            <a:r>
              <a:rPr lang="en-GB" sz="2000" dirty="0"/>
              <a:t>	</a:t>
            </a:r>
            <a:r>
              <a:rPr lang="en-GB" sz="2200" dirty="0"/>
              <a:t>Where the service contains a significant act:</a:t>
            </a:r>
          </a:p>
          <a:p>
            <a:pPr lvl="3"/>
            <a:r>
              <a:rPr lang="en-GB" sz="2200" dirty="0"/>
              <a:t>Revenue is recognised </a:t>
            </a:r>
            <a:r>
              <a:rPr lang="en-GB" sz="2200" b="1" dirty="0"/>
              <a:t>when that act occurs</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9</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3349819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Revenue Recognition</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051562"/>
            <a:ext cx="7886700" cy="5304791"/>
          </a:xfrm>
        </p:spPr>
        <p:txBody>
          <a:bodyPr>
            <a:normAutofit lnSpcReduction="10000"/>
          </a:bodyPr>
          <a:lstStyle/>
          <a:p>
            <a:pPr marL="0" indent="0">
              <a:buNone/>
            </a:pPr>
            <a:r>
              <a:rPr lang="en-GB" sz="2400" b="1" dirty="0"/>
              <a:t>Government grants</a:t>
            </a:r>
          </a:p>
          <a:p>
            <a:pPr marL="0" indent="0">
              <a:buNone/>
            </a:pPr>
            <a:r>
              <a:rPr lang="en-GB" sz="800" dirty="0"/>
              <a:t>    </a:t>
            </a:r>
          </a:p>
          <a:p>
            <a:pPr marL="0" indent="0">
              <a:buNone/>
            </a:pPr>
            <a:r>
              <a:rPr lang="en-GB" sz="2000" i="1" dirty="0"/>
              <a:t>FRS 102 Section 24</a:t>
            </a:r>
          </a:p>
          <a:p>
            <a:pPr marL="0" indent="0">
              <a:buNone/>
            </a:pPr>
            <a:endParaRPr lang="en-GB" sz="800" dirty="0"/>
          </a:p>
          <a:p>
            <a:r>
              <a:rPr lang="en-GB" sz="2200" dirty="0"/>
              <a:t>Recognise receipt of the grant when it is likely that:</a:t>
            </a:r>
          </a:p>
          <a:p>
            <a:pPr lvl="2">
              <a:buFont typeface="Courier New" panose="02070309020205020404" pitchFamily="49" charset="0"/>
              <a:buChar char="o"/>
            </a:pPr>
            <a:r>
              <a:rPr lang="en-GB" sz="2200" dirty="0"/>
              <a:t>The company will comply with the conditions, </a:t>
            </a:r>
            <a:r>
              <a:rPr lang="en-GB" sz="2200" b="1" dirty="0"/>
              <a:t>and</a:t>
            </a:r>
          </a:p>
          <a:p>
            <a:pPr lvl="2">
              <a:buFont typeface="Courier New" panose="02070309020205020404" pitchFamily="49" charset="0"/>
              <a:buChar char="o"/>
            </a:pPr>
            <a:r>
              <a:rPr lang="en-GB" sz="2200" dirty="0"/>
              <a:t>The grants will be received</a:t>
            </a:r>
          </a:p>
          <a:p>
            <a:pPr marL="0" indent="0">
              <a:buNone/>
            </a:pPr>
            <a:r>
              <a:rPr lang="en-GB" sz="800" dirty="0"/>
              <a:t>     </a:t>
            </a:r>
          </a:p>
          <a:p>
            <a:r>
              <a:rPr lang="en-GB" sz="2200" dirty="0"/>
              <a:t>Government grants are measured at fair value</a:t>
            </a:r>
          </a:p>
          <a:p>
            <a:pPr marL="0" indent="0">
              <a:buNone/>
            </a:pPr>
            <a:r>
              <a:rPr lang="en-GB" sz="800" dirty="0"/>
              <a:t>      </a:t>
            </a:r>
          </a:p>
          <a:p>
            <a:r>
              <a:rPr lang="en-GB" sz="2200" dirty="0"/>
              <a:t>Grants that are received before revenue recognition criteria are satisfied are recognised as a </a:t>
            </a:r>
            <a:r>
              <a:rPr lang="en-GB" sz="2200" b="1" dirty="0"/>
              <a:t>liability</a:t>
            </a:r>
          </a:p>
          <a:p>
            <a:endParaRPr lang="en-GB" sz="2000" dirty="0"/>
          </a:p>
          <a:p>
            <a:r>
              <a:rPr lang="en-GB" sz="2200" dirty="0"/>
              <a:t>Two models for recognising grant income:</a:t>
            </a:r>
          </a:p>
          <a:p>
            <a:pPr lvl="2">
              <a:buFont typeface="Courier New" panose="02070309020205020404" pitchFamily="49" charset="0"/>
              <a:buChar char="o"/>
            </a:pPr>
            <a:r>
              <a:rPr lang="en-GB" sz="2200" dirty="0"/>
              <a:t>Performance model</a:t>
            </a:r>
          </a:p>
          <a:p>
            <a:pPr lvl="2">
              <a:buFont typeface="Courier New" panose="02070309020205020404" pitchFamily="49" charset="0"/>
              <a:buChar char="o"/>
            </a:pPr>
            <a:r>
              <a:rPr lang="en-GB" sz="2200" dirty="0"/>
              <a:t>Accrual model</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10</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1280109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Revenue Recognition</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051562"/>
            <a:ext cx="8090682" cy="5304791"/>
          </a:xfrm>
        </p:spPr>
        <p:txBody>
          <a:bodyPr>
            <a:normAutofit/>
          </a:bodyPr>
          <a:lstStyle/>
          <a:p>
            <a:pPr marL="0" indent="0">
              <a:buNone/>
            </a:pPr>
            <a:r>
              <a:rPr lang="en-GB" sz="2400" b="1" dirty="0"/>
              <a:t>Government grants – recognising income</a:t>
            </a:r>
          </a:p>
          <a:p>
            <a:pPr marL="0" indent="0">
              <a:lnSpc>
                <a:spcPct val="100000"/>
              </a:lnSpc>
              <a:spcBef>
                <a:spcPts val="0"/>
              </a:spcBef>
              <a:buNone/>
            </a:pPr>
            <a:endParaRPr lang="en-GB" sz="2000" dirty="0"/>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11</a:t>
            </a:fld>
            <a:endParaRPr lang="en-GB" dirty="0">
              <a:solidFill>
                <a:prstClr val="black">
                  <a:tint val="75000"/>
                </a:prstClr>
              </a:solidFill>
              <a:latin typeface="Calibri" panose="020F0502020204030204"/>
            </a:endParaRPr>
          </a:p>
        </p:txBody>
      </p:sp>
      <p:sp>
        <p:nvSpPr>
          <p:cNvPr id="8" name="Rectangle: Rounded Corners 7">
            <a:extLst>
              <a:ext uri="{FF2B5EF4-FFF2-40B4-BE49-F238E27FC236}">
                <a16:creationId xmlns:a16="http://schemas.microsoft.com/office/drawing/2014/main" id="{80D4BB26-02BA-41B6-962A-00FA089ACE70}"/>
              </a:ext>
            </a:extLst>
          </p:cNvPr>
          <p:cNvSpPr/>
          <p:nvPr/>
        </p:nvSpPr>
        <p:spPr>
          <a:xfrm>
            <a:off x="1200150" y="1836646"/>
            <a:ext cx="2933700" cy="914400"/>
          </a:xfrm>
          <a:prstGeom prst="round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PERFORMANCE MODEL</a:t>
            </a:r>
          </a:p>
        </p:txBody>
      </p:sp>
      <p:sp>
        <p:nvSpPr>
          <p:cNvPr id="11" name="Rectangle: Rounded Corners 10">
            <a:extLst>
              <a:ext uri="{FF2B5EF4-FFF2-40B4-BE49-F238E27FC236}">
                <a16:creationId xmlns:a16="http://schemas.microsoft.com/office/drawing/2014/main" id="{B02F3C8E-CC64-4467-A632-46755C97AB19}"/>
              </a:ext>
            </a:extLst>
          </p:cNvPr>
          <p:cNvSpPr/>
          <p:nvPr/>
        </p:nvSpPr>
        <p:spPr>
          <a:xfrm>
            <a:off x="1200150" y="4150286"/>
            <a:ext cx="29337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If no conditions - recognise income when grant received/receivable</a:t>
            </a:r>
          </a:p>
        </p:txBody>
      </p:sp>
      <p:sp>
        <p:nvSpPr>
          <p:cNvPr id="12" name="Rectangle: Rounded Corners 11">
            <a:extLst>
              <a:ext uri="{FF2B5EF4-FFF2-40B4-BE49-F238E27FC236}">
                <a16:creationId xmlns:a16="http://schemas.microsoft.com/office/drawing/2014/main" id="{696F760A-C834-4F1C-AA41-D52C5B0B1147}"/>
              </a:ext>
            </a:extLst>
          </p:cNvPr>
          <p:cNvSpPr/>
          <p:nvPr/>
        </p:nvSpPr>
        <p:spPr>
          <a:xfrm>
            <a:off x="1200150" y="5316196"/>
            <a:ext cx="29337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If conditions - recognise income when conditions met</a:t>
            </a:r>
          </a:p>
        </p:txBody>
      </p:sp>
      <p:sp>
        <p:nvSpPr>
          <p:cNvPr id="13" name="Rectangle: Rounded Corners 12">
            <a:extLst>
              <a:ext uri="{FF2B5EF4-FFF2-40B4-BE49-F238E27FC236}">
                <a16:creationId xmlns:a16="http://schemas.microsoft.com/office/drawing/2014/main" id="{01B2AFF3-E285-406B-B29A-142691CF4C68}"/>
              </a:ext>
            </a:extLst>
          </p:cNvPr>
          <p:cNvSpPr/>
          <p:nvPr/>
        </p:nvSpPr>
        <p:spPr>
          <a:xfrm>
            <a:off x="5184384" y="2971800"/>
            <a:ext cx="29337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dirty="0">
                <a:solidFill>
                  <a:prstClr val="white"/>
                </a:solidFill>
                <a:latin typeface="Calibri" panose="020F0502020204030204"/>
              </a:rPr>
              <a:t>Match income against related costs for which grant is intended to compensate</a:t>
            </a:r>
          </a:p>
        </p:txBody>
      </p:sp>
      <p:sp>
        <p:nvSpPr>
          <p:cNvPr id="14" name="Rectangle: Rounded Corners 13">
            <a:extLst>
              <a:ext uri="{FF2B5EF4-FFF2-40B4-BE49-F238E27FC236}">
                <a16:creationId xmlns:a16="http://schemas.microsoft.com/office/drawing/2014/main" id="{B5364408-5CA3-43B5-8131-54212D5D189E}"/>
              </a:ext>
            </a:extLst>
          </p:cNvPr>
          <p:cNvSpPr/>
          <p:nvPr/>
        </p:nvSpPr>
        <p:spPr>
          <a:xfrm>
            <a:off x="1200150" y="2971800"/>
            <a:ext cx="29337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Recognise income in line with how the grant conditions are performed</a:t>
            </a:r>
          </a:p>
        </p:txBody>
      </p:sp>
      <p:sp>
        <p:nvSpPr>
          <p:cNvPr id="15" name="Rectangle: Rounded Corners 14">
            <a:extLst>
              <a:ext uri="{FF2B5EF4-FFF2-40B4-BE49-F238E27FC236}">
                <a16:creationId xmlns:a16="http://schemas.microsoft.com/office/drawing/2014/main" id="{D6855ECB-712A-4910-91CB-9CECECD03489}"/>
              </a:ext>
            </a:extLst>
          </p:cNvPr>
          <p:cNvSpPr/>
          <p:nvPr/>
        </p:nvSpPr>
        <p:spPr>
          <a:xfrm>
            <a:off x="5184384" y="1836646"/>
            <a:ext cx="2933700" cy="914400"/>
          </a:xfrm>
          <a:prstGeom prst="round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2000" dirty="0">
                <a:solidFill>
                  <a:prstClr val="white"/>
                </a:solidFill>
                <a:latin typeface="Calibri" panose="020F0502020204030204"/>
              </a:rPr>
              <a:t>ACCRUAL MODEL</a:t>
            </a:r>
          </a:p>
        </p:txBody>
      </p:sp>
      <p:sp>
        <p:nvSpPr>
          <p:cNvPr id="16" name="Rectangle: Rounded Corners 15">
            <a:extLst>
              <a:ext uri="{FF2B5EF4-FFF2-40B4-BE49-F238E27FC236}">
                <a16:creationId xmlns:a16="http://schemas.microsoft.com/office/drawing/2014/main" id="{FC8EFDE5-468F-46E3-BFA4-BDDA1FB83A0B}"/>
              </a:ext>
            </a:extLst>
          </p:cNvPr>
          <p:cNvSpPr/>
          <p:nvPr/>
        </p:nvSpPr>
        <p:spPr>
          <a:xfrm>
            <a:off x="5184384" y="4150286"/>
            <a:ext cx="29337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dirty="0">
                <a:solidFill>
                  <a:prstClr val="white"/>
                </a:solidFill>
                <a:latin typeface="Calibri" panose="020F0502020204030204"/>
              </a:rPr>
              <a:t>Revenue- Recognise grants on a systematic basis over period-costs are recognised</a:t>
            </a:r>
          </a:p>
        </p:txBody>
      </p:sp>
      <p:sp>
        <p:nvSpPr>
          <p:cNvPr id="17" name="Rectangle: Rounded Corners 16">
            <a:extLst>
              <a:ext uri="{FF2B5EF4-FFF2-40B4-BE49-F238E27FC236}">
                <a16:creationId xmlns:a16="http://schemas.microsoft.com/office/drawing/2014/main" id="{D3D24611-A1E8-421C-A43A-8F1DC414A987}"/>
              </a:ext>
            </a:extLst>
          </p:cNvPr>
          <p:cNvSpPr/>
          <p:nvPr/>
        </p:nvSpPr>
        <p:spPr>
          <a:xfrm>
            <a:off x="5184384" y="5316196"/>
            <a:ext cx="29337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dirty="0">
                <a:solidFill>
                  <a:prstClr val="white"/>
                </a:solidFill>
                <a:latin typeface="Calibri" panose="020F0502020204030204"/>
              </a:rPr>
              <a:t>Assets - Recognise grants on a systematic basis over expected useful asset life</a:t>
            </a:r>
          </a:p>
        </p:txBody>
      </p:sp>
      <p:sp>
        <p:nvSpPr>
          <p:cNvPr id="2" name="Arrow: Down 1">
            <a:extLst>
              <a:ext uri="{FF2B5EF4-FFF2-40B4-BE49-F238E27FC236}">
                <a16:creationId xmlns:a16="http://schemas.microsoft.com/office/drawing/2014/main" id="{DD610194-1F58-4BB6-BA63-B3BD64C15FAA}"/>
              </a:ext>
            </a:extLst>
          </p:cNvPr>
          <p:cNvSpPr/>
          <p:nvPr/>
        </p:nvSpPr>
        <p:spPr>
          <a:xfrm>
            <a:off x="2424684" y="3886201"/>
            <a:ext cx="484632" cy="24948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dirty="0">
              <a:solidFill>
                <a:prstClr val="white"/>
              </a:solidFill>
              <a:latin typeface="Calibri" panose="020F0502020204030204"/>
            </a:endParaRPr>
          </a:p>
        </p:txBody>
      </p:sp>
      <p:sp>
        <p:nvSpPr>
          <p:cNvPr id="18" name="Arrow: Down 17">
            <a:extLst>
              <a:ext uri="{FF2B5EF4-FFF2-40B4-BE49-F238E27FC236}">
                <a16:creationId xmlns:a16="http://schemas.microsoft.com/office/drawing/2014/main" id="{E116B097-2D95-462C-8206-1B5C770B59A3}"/>
              </a:ext>
            </a:extLst>
          </p:cNvPr>
          <p:cNvSpPr/>
          <p:nvPr/>
        </p:nvSpPr>
        <p:spPr>
          <a:xfrm>
            <a:off x="2424684" y="5066710"/>
            <a:ext cx="484632" cy="2620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dirty="0">
              <a:solidFill>
                <a:prstClr val="white"/>
              </a:solidFill>
              <a:latin typeface="Calibri" panose="020F0502020204030204"/>
            </a:endParaRPr>
          </a:p>
        </p:txBody>
      </p:sp>
      <p:sp>
        <p:nvSpPr>
          <p:cNvPr id="19" name="Arrow: Down 18">
            <a:extLst>
              <a:ext uri="{FF2B5EF4-FFF2-40B4-BE49-F238E27FC236}">
                <a16:creationId xmlns:a16="http://schemas.microsoft.com/office/drawing/2014/main" id="{59204D80-C032-452E-A129-A9F9371E9456}"/>
              </a:ext>
            </a:extLst>
          </p:cNvPr>
          <p:cNvSpPr/>
          <p:nvPr/>
        </p:nvSpPr>
        <p:spPr>
          <a:xfrm>
            <a:off x="6408918" y="5077262"/>
            <a:ext cx="484632" cy="2620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dirty="0">
              <a:solidFill>
                <a:prstClr val="white"/>
              </a:solidFill>
              <a:latin typeface="Calibri" panose="020F0502020204030204"/>
            </a:endParaRPr>
          </a:p>
        </p:txBody>
      </p:sp>
      <p:sp>
        <p:nvSpPr>
          <p:cNvPr id="20" name="Arrow: Down 19">
            <a:extLst>
              <a:ext uri="{FF2B5EF4-FFF2-40B4-BE49-F238E27FC236}">
                <a16:creationId xmlns:a16="http://schemas.microsoft.com/office/drawing/2014/main" id="{5EA47D91-BE01-4405-BE3F-684B804AC00F}"/>
              </a:ext>
            </a:extLst>
          </p:cNvPr>
          <p:cNvSpPr/>
          <p:nvPr/>
        </p:nvSpPr>
        <p:spPr>
          <a:xfrm>
            <a:off x="6408918" y="3875648"/>
            <a:ext cx="484632" cy="2620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dirty="0">
              <a:solidFill>
                <a:prstClr val="white"/>
              </a:solidFill>
              <a:latin typeface="Calibri" panose="020F0502020204030204"/>
            </a:endParaRPr>
          </a:p>
        </p:txBody>
      </p:sp>
    </p:spTree>
    <p:extLst>
      <p:ext uri="{BB962C8B-B14F-4D97-AF65-F5344CB8AC3E}">
        <p14:creationId xmlns:p14="http://schemas.microsoft.com/office/powerpoint/2010/main" val="1165294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Revenue and Long Term Contracts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303072"/>
            <a:ext cx="7886700" cy="4801771"/>
          </a:xfrm>
        </p:spPr>
        <p:txBody>
          <a:bodyPr>
            <a:normAutofit fontScale="92500" lnSpcReduction="10000"/>
          </a:bodyPr>
          <a:lstStyle/>
          <a:p>
            <a:endParaRPr lang="en-GB" sz="2000" dirty="0"/>
          </a:p>
          <a:p>
            <a:endParaRPr lang="en-GB" sz="2000" dirty="0"/>
          </a:p>
          <a:p>
            <a:endParaRPr lang="en-GB" sz="2000" dirty="0"/>
          </a:p>
          <a:p>
            <a:endParaRPr lang="en-GB" sz="2000" dirty="0"/>
          </a:p>
          <a:p>
            <a:pPr marL="0" indent="0" algn="ctr">
              <a:buNone/>
            </a:pPr>
            <a:r>
              <a:rPr lang="en-GB" sz="5200" b="1" dirty="0"/>
              <a:t>Exercises:</a:t>
            </a:r>
          </a:p>
          <a:p>
            <a:pPr algn="ctr">
              <a:buFont typeface="Wingdings" panose="05000000000000000000" pitchFamily="2" charset="2"/>
              <a:buChar char="§"/>
            </a:pPr>
            <a:r>
              <a:rPr lang="en-GB" sz="3600" b="1" dirty="0"/>
              <a:t>True or false</a:t>
            </a:r>
          </a:p>
          <a:p>
            <a:pPr algn="ctr">
              <a:buFont typeface="Wingdings" panose="05000000000000000000" pitchFamily="2" charset="2"/>
              <a:buChar char="§"/>
            </a:pPr>
            <a:r>
              <a:rPr lang="en-GB" sz="3600" b="1" dirty="0"/>
              <a:t>Deferred consideration</a:t>
            </a:r>
          </a:p>
          <a:p>
            <a:pPr algn="ctr">
              <a:buFont typeface="Wingdings" panose="05000000000000000000" pitchFamily="2" charset="2"/>
              <a:buChar char="§"/>
            </a:pPr>
            <a:r>
              <a:rPr lang="en-GB" sz="3600" b="1" dirty="0"/>
              <a:t>Unreliable outcome estimate</a:t>
            </a:r>
          </a:p>
          <a:p>
            <a:pPr algn="ctr">
              <a:buFont typeface="Wingdings" panose="05000000000000000000" pitchFamily="2" charset="2"/>
              <a:buChar char="§"/>
            </a:pPr>
            <a:r>
              <a:rPr lang="en-GB" sz="3600" b="1" dirty="0"/>
              <a:t>Chickweed Ltd</a:t>
            </a:r>
          </a:p>
          <a:p>
            <a:pPr marL="0" indent="0">
              <a:buNone/>
            </a:pPr>
            <a:r>
              <a:rPr lang="en-GB" sz="800" dirty="0"/>
              <a:t> </a:t>
            </a:r>
          </a:p>
          <a:p>
            <a:pPr marL="0" indent="0">
              <a:buNone/>
            </a:pPr>
            <a:r>
              <a:rPr lang="en-GB" sz="800" dirty="0"/>
              <a:t>   </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defTabSz="457200"/>
            <a:r>
              <a:rPr lang="en-GB">
                <a:solidFill>
                  <a:prstClr val="black">
                    <a:tint val="75000"/>
                  </a:prstClr>
                </a:solidFill>
                <a:latin typeface="Calibri" panose="020F0502020204030204"/>
              </a:rPr>
              <a:t>Financial Reporting</a:t>
            </a:r>
            <a:endParaRPr lang="en-GB" dirty="0">
              <a:solidFill>
                <a:prstClr val="black">
                  <a:tint val="75000"/>
                </a:prstClr>
              </a:solidFill>
              <a:latin typeface="Calibri" panose="020F0502020204030204"/>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defTabSz="457200"/>
            <a:fld id="{4836878E-EAE2-479D-B1CF-232EBC15B90B}" type="slidenum">
              <a:rPr lang="en-GB">
                <a:solidFill>
                  <a:prstClr val="black">
                    <a:tint val="75000"/>
                  </a:prstClr>
                </a:solidFill>
                <a:latin typeface="Calibri" panose="020F0502020204030204"/>
              </a:rPr>
              <a:pPr defTabSz="457200"/>
              <a:t>12</a:t>
            </a:fld>
            <a:endParaRPr lang="en-GB" dirty="0">
              <a:solidFill>
                <a:prstClr val="black">
                  <a:tint val="75000"/>
                </a:prstClr>
              </a:solidFill>
              <a:latin typeface="Calibri" panose="020F0502020204030204"/>
            </a:endParaRPr>
          </a:p>
        </p:txBody>
      </p:sp>
    </p:spTree>
    <p:extLst>
      <p:ext uri="{BB962C8B-B14F-4D97-AF65-F5344CB8AC3E}">
        <p14:creationId xmlns:p14="http://schemas.microsoft.com/office/powerpoint/2010/main" val="4249095404"/>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1529</TotalTime>
  <Words>1597</Words>
  <Application>Microsoft Office PowerPoint</Application>
  <PresentationFormat>On-screen Show (4:3)</PresentationFormat>
  <Paragraphs>224</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Courier New</vt:lpstr>
      <vt:lpstr>Wingdings</vt:lpstr>
      <vt:lpstr>1_Office Theme</vt:lpstr>
      <vt:lpstr>PowerPoint Presentation</vt:lpstr>
      <vt:lpstr>Revenue Recognition</vt:lpstr>
      <vt:lpstr>Revenue Recognition</vt:lpstr>
      <vt:lpstr>Revenue Recognition</vt:lpstr>
      <vt:lpstr>Revenue Recognition</vt:lpstr>
      <vt:lpstr>Revenue Recognition</vt:lpstr>
      <vt:lpstr>Revenue Recognition</vt:lpstr>
      <vt:lpstr>Revenue Recognition</vt:lpstr>
      <vt:lpstr>Revenue Recognition</vt:lpstr>
      <vt:lpstr>Revenue Recognition</vt:lpstr>
      <vt:lpstr>Revenue Recognition</vt:lpstr>
      <vt:lpstr>Revenue and Long Term Contracts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Williams</dc:creator>
  <cp:lastModifiedBy>Andrew Williams</cp:lastModifiedBy>
  <cp:revision>13</cp:revision>
  <cp:lastPrinted>2019-11-06T08:44:17Z</cp:lastPrinted>
  <dcterms:created xsi:type="dcterms:W3CDTF">2019-10-13T10:39:16Z</dcterms:created>
  <dcterms:modified xsi:type="dcterms:W3CDTF">2019-11-06T18:16:00Z</dcterms:modified>
</cp:coreProperties>
</file>