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07" r:id="rId2"/>
    <p:sldId id="319" r:id="rId3"/>
    <p:sldId id="320" r:id="rId4"/>
    <p:sldId id="321" r:id="rId5"/>
    <p:sldId id="322" r:id="rId6"/>
    <p:sldId id="323" r:id="rId7"/>
    <p:sldId id="324" r:id="rId8"/>
    <p:sldId id="325" r:id="rId9"/>
    <p:sldId id="326" r:id="rId10"/>
    <p:sldId id="328" r:id="rId11"/>
    <p:sldId id="329" r:id="rId12"/>
    <p:sldId id="32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52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5308D7-0728-4922-A95F-CEDF2AA2084E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88BCF0-BA8B-4493-9499-ABC40D968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1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1C621-DBB4-4FD2-A065-247275EF22C2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710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A0A8B-36E4-48BC-8F5A-5C023887FB53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91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7A052-4620-4857-BBB6-3B8D4FD2DA8B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24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6E3-621B-425A-A5BC-A3719C4DB8E3}" type="datetime1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98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D9011-2B6C-4DB4-9398-0299A66F6AC9}" type="datetime1">
              <a:rPr lang="en-GB" smtClean="0"/>
              <a:t>27/01/2020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974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1DAE6-BF84-41F8-980E-F2B81E2B5AA8}" type="datetime1">
              <a:rPr lang="en-GB" smtClean="0"/>
              <a:t>27/01/2020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367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A70D8-677E-4BD6-919C-867EB5FF824F}" type="datetime1">
              <a:rPr lang="en-GB" smtClean="0"/>
              <a:t>27/01/2020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70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8DF37-F344-410A-B5F9-48FD4FDBCA45}" type="datetime1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433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8D7D-048D-4575-B2DE-2E73EDA59AD1}" type="datetime1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446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39FEE-E42A-4CC5-A76D-E767A221FF7A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16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FE2E7-FFE7-464A-A82B-0C1D6AE2C805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192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8B954-53B9-4FA5-9924-61A2CE46EA10}" type="datetime1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2CB39-C78A-4A11-8521-361D868EC0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1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39552" y="738282"/>
            <a:ext cx="814724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5042" y="5917922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err="1" smtClean="0"/>
              <a:t>Férriz</a:t>
            </a:r>
            <a:r>
              <a:rPr lang="es-ES_tradnl" b="1" dirty="0" smtClean="0"/>
              <a:t> </a:t>
            </a:r>
            <a:r>
              <a:rPr lang="es-ES_tradnl" b="1" dirty="0" err="1" smtClean="0"/>
              <a:t>Papí</a:t>
            </a:r>
            <a:r>
              <a:rPr lang="es-ES_tradnl" b="1" dirty="0" smtClean="0"/>
              <a:t> and </a:t>
            </a:r>
            <a:r>
              <a:rPr lang="es-ES_tradnl" b="1" dirty="0" err="1" smtClean="0"/>
              <a:t>Dr</a:t>
            </a:r>
            <a:r>
              <a:rPr lang="es-ES_tradnl" b="1" dirty="0" smtClean="0"/>
              <a:t> Deborah Hughes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07504" y="2742746"/>
            <a:ext cx="876327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PROGRAMMING</a:t>
            </a:r>
            <a:endParaRPr lang="en-US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Network Diagrams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814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95536" y="103418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NETWORK DIAGRAMS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99592" y="1844824"/>
            <a:ext cx="7344816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smtClean="0"/>
              <a:t>Network diagrams are a visual </a:t>
            </a:r>
            <a:r>
              <a:rPr lang="en-GB" dirty="0" smtClean="0"/>
              <a:t>representation </a:t>
            </a:r>
            <a:r>
              <a:rPr lang="en-GB" dirty="0" smtClean="0"/>
              <a:t>of a </a:t>
            </a:r>
            <a:r>
              <a:rPr lang="en-GB" dirty="0" smtClean="0"/>
              <a:t>network </a:t>
            </a:r>
            <a:r>
              <a:rPr lang="en-GB" dirty="0" smtClean="0"/>
              <a:t>interdependence.</a:t>
            </a:r>
            <a:endParaRPr lang="en-GB" dirty="0" smtClean="0"/>
          </a:p>
          <a:p>
            <a:pPr>
              <a:spcAft>
                <a:spcPts val="600"/>
              </a:spcAft>
            </a:pPr>
            <a:r>
              <a:rPr lang="en-GB" dirty="0" smtClean="0"/>
              <a:t>It s</a:t>
            </a:r>
            <a:r>
              <a:rPr lang="en-GB" dirty="0" smtClean="0"/>
              <a:t>how </a:t>
            </a:r>
            <a:r>
              <a:rPr lang="en-GB" dirty="0" smtClean="0"/>
              <a:t>activities and </a:t>
            </a:r>
            <a:r>
              <a:rPr lang="en-GB" dirty="0" smtClean="0"/>
              <a:t>relationships.</a:t>
            </a:r>
            <a:endParaRPr lang="en-GB" dirty="0" smtClean="0"/>
          </a:p>
        </p:txBody>
      </p:sp>
      <p:sp>
        <p:nvSpPr>
          <p:cNvPr id="12" name="AutoShape 2" descr="Resultado de imagen de network diagrams construc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http://www.wisdomjobs.com/userfiles/image/1quantitative%20techinques%20for%20management/chapter8/Figure-8_1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14964"/>
            <a:ext cx="7296150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507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2CB39-C78A-4A11-8521-361D868EC0E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395536" y="103418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NETWORK DIAGRAMS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123728" y="2420888"/>
            <a:ext cx="49685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construction programming: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smtClean="0"/>
              <a:t>Preceding diagrams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Boxes with activities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Relationships with arrows</a:t>
            </a:r>
            <a:endParaRPr lang="en-GB" dirty="0"/>
          </a:p>
          <a:p>
            <a:pPr marL="285750" indent="-285750">
              <a:buFontTx/>
              <a:buChar char="-"/>
            </a:pPr>
            <a:endParaRPr lang="en-GB" dirty="0" smtClean="0"/>
          </a:p>
          <a:p>
            <a:pPr marL="285750" indent="-285750">
              <a:buFontTx/>
              <a:buChar char="-"/>
            </a:pPr>
            <a:r>
              <a:rPr lang="en-GB" dirty="0" smtClean="0"/>
              <a:t>Arrow diagrams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Boxes are start/finish activity</a:t>
            </a:r>
          </a:p>
          <a:p>
            <a:pPr marL="742950" lvl="1" indent="-285750">
              <a:buFontTx/>
              <a:buChar char="-"/>
            </a:pPr>
            <a:r>
              <a:rPr lang="en-GB" dirty="0" smtClean="0"/>
              <a:t>Activities with arrows</a:t>
            </a:r>
            <a:endParaRPr lang="en-GB" dirty="0"/>
          </a:p>
        </p:txBody>
      </p:sp>
      <p:sp>
        <p:nvSpPr>
          <p:cNvPr id="12" name="AutoShape 2" descr="Resultado de imagen de network diagrams construc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520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PRECEDING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63688" y="1700808"/>
            <a:ext cx="5472608" cy="4536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1763688" y="3717032"/>
            <a:ext cx="5472608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763688" y="5013176"/>
            <a:ext cx="5472608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3635896" y="1700808"/>
            <a:ext cx="0" cy="201622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5364088" y="1688299"/>
            <a:ext cx="0" cy="201622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1763688" y="2696411"/>
            <a:ext cx="1872208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5364088" y="2708920"/>
            <a:ext cx="1872208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endCxn id="3" idx="2"/>
          </p:cNvCxnSpPr>
          <p:nvPr/>
        </p:nvCxnSpPr>
        <p:spPr>
          <a:xfrm>
            <a:off x="4499992" y="5013176"/>
            <a:ext cx="0" cy="122413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779912" y="2276872"/>
            <a:ext cx="1440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Activity number</a:t>
            </a:r>
            <a:endParaRPr lang="en-GB" sz="2800" dirty="0"/>
          </a:p>
        </p:txBody>
      </p:sp>
      <p:sp>
        <p:nvSpPr>
          <p:cNvPr id="25" name="TextBox 24"/>
          <p:cNvSpPr txBox="1"/>
          <p:nvPr/>
        </p:nvSpPr>
        <p:spPr>
          <a:xfrm>
            <a:off x="1835696" y="19168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Earliest start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835696" y="304631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Latest start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5436096" y="192788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Earliest finish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5436096" y="305736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Latest finish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2807804" y="412265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Activity description</a:t>
            </a:r>
            <a:endParaRPr lang="en-GB" sz="2800" dirty="0"/>
          </a:p>
        </p:txBody>
      </p:sp>
      <p:sp>
        <p:nvSpPr>
          <p:cNvPr id="30" name="TextBox 29"/>
          <p:cNvSpPr txBox="1"/>
          <p:nvPr/>
        </p:nvSpPr>
        <p:spPr>
          <a:xfrm>
            <a:off x="1979712" y="537321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Total float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4716016" y="537938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Duration</a:t>
            </a:r>
            <a:endParaRPr lang="en-GB" dirty="0"/>
          </a:p>
        </p:txBody>
      </p:sp>
      <p:cxnSp>
        <p:nvCxnSpPr>
          <p:cNvPr id="33" name="Straight Arrow Connector 32"/>
          <p:cNvCxnSpPr/>
          <p:nvPr/>
        </p:nvCxnSpPr>
        <p:spPr>
          <a:xfrm>
            <a:off x="539552" y="3789040"/>
            <a:ext cx="1224136" cy="0"/>
          </a:xfrm>
          <a:prstGeom prst="straightConnector1">
            <a:avLst/>
          </a:prstGeom>
          <a:ln w="25400"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7236296" y="3800737"/>
            <a:ext cx="1224136" cy="0"/>
          </a:xfrm>
          <a:prstGeom prst="straightConnector1">
            <a:avLst/>
          </a:prstGeom>
          <a:ln w="25400"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" name="Group 31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Rectangle 3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84447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3" y="860795"/>
            <a:ext cx="6749654" cy="5997205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PRECEDING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75632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PRECEDING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040129"/>
            <a:ext cx="5112568" cy="5695772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69391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Rectangle 3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Oval 1"/>
          <p:cNvSpPr/>
          <p:nvPr/>
        </p:nvSpPr>
        <p:spPr>
          <a:xfrm>
            <a:off x="682849" y="2708920"/>
            <a:ext cx="2881039" cy="27363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/>
          <p:cNvCxnSpPr>
            <a:stCxn id="2" idx="0"/>
            <a:endCxn id="2" idx="4"/>
          </p:cNvCxnSpPr>
          <p:nvPr/>
        </p:nvCxnSpPr>
        <p:spPr>
          <a:xfrm>
            <a:off x="2123369" y="2708920"/>
            <a:ext cx="0" cy="273630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>
            <a:stCxn id="2" idx="6"/>
          </p:cNvCxnSpPr>
          <p:nvPr/>
        </p:nvCxnSpPr>
        <p:spPr>
          <a:xfrm flipH="1">
            <a:off x="2123728" y="4077072"/>
            <a:ext cx="144016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839051" y="375390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Node number</a:t>
            </a:r>
            <a:endParaRPr lang="en-GB" dirty="0"/>
          </a:p>
        </p:txBody>
      </p:sp>
      <p:sp>
        <p:nvSpPr>
          <p:cNvPr id="39" name="TextBox 38"/>
          <p:cNvSpPr txBox="1"/>
          <p:nvPr/>
        </p:nvSpPr>
        <p:spPr>
          <a:xfrm>
            <a:off x="2182863" y="3384574"/>
            <a:ext cx="1248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Earliest finish/start</a:t>
            </a: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2182864" y="4221088"/>
            <a:ext cx="1248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Latest finish/start</a:t>
            </a:r>
            <a:endParaRPr lang="en-GB" dirty="0"/>
          </a:p>
        </p:txBody>
      </p:sp>
      <p:sp>
        <p:nvSpPr>
          <p:cNvPr id="41" name="Oval 40"/>
          <p:cNvSpPr/>
          <p:nvPr/>
        </p:nvSpPr>
        <p:spPr>
          <a:xfrm>
            <a:off x="5508104" y="2708920"/>
            <a:ext cx="2881039" cy="27363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2" name="Straight Connector 41"/>
          <p:cNvCxnSpPr>
            <a:stCxn id="41" idx="0"/>
            <a:endCxn id="41" idx="4"/>
          </p:cNvCxnSpPr>
          <p:nvPr/>
        </p:nvCxnSpPr>
        <p:spPr>
          <a:xfrm>
            <a:off x="6948624" y="2708920"/>
            <a:ext cx="0" cy="273630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stCxn id="41" idx="6"/>
          </p:cNvCxnSpPr>
          <p:nvPr/>
        </p:nvCxnSpPr>
        <p:spPr>
          <a:xfrm flipH="1">
            <a:off x="6948983" y="4077072"/>
            <a:ext cx="144016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5664306" y="375390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Node number</a:t>
            </a:r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7008118" y="3384574"/>
            <a:ext cx="1248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Earliest finish/start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7008119" y="4221088"/>
            <a:ext cx="1248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Latest finish/start</a:t>
            </a:r>
            <a:endParaRPr lang="en-GB" dirty="0"/>
          </a:p>
        </p:txBody>
      </p:sp>
      <p:cxnSp>
        <p:nvCxnSpPr>
          <p:cNvPr id="14" name="Straight Arrow Connector 13"/>
          <p:cNvCxnSpPr>
            <a:stCxn id="2" idx="6"/>
            <a:endCxn id="41" idx="2"/>
          </p:cNvCxnSpPr>
          <p:nvPr/>
        </p:nvCxnSpPr>
        <p:spPr>
          <a:xfrm>
            <a:off x="3563888" y="4077072"/>
            <a:ext cx="1944216" cy="0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8389143" y="4065050"/>
            <a:ext cx="645485" cy="12022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45488" y="4006638"/>
            <a:ext cx="645485" cy="12022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3484361" y="4114817"/>
            <a:ext cx="1248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Duration</a:t>
            </a:r>
            <a:endParaRPr lang="en-GB" dirty="0"/>
          </a:p>
        </p:txBody>
      </p:sp>
      <p:sp>
        <p:nvSpPr>
          <p:cNvPr id="50" name="TextBox 49"/>
          <p:cNvSpPr txBox="1"/>
          <p:nvPr/>
        </p:nvSpPr>
        <p:spPr>
          <a:xfrm>
            <a:off x="4721586" y="4114817"/>
            <a:ext cx="653968" cy="646331"/>
          </a:xfrm>
          <a:prstGeom prst="rect">
            <a:avLst/>
          </a:prstGeom>
          <a:noFill/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Total float</a:t>
            </a:r>
            <a:endParaRPr lang="en-GB" dirty="0"/>
          </a:p>
        </p:txBody>
      </p:sp>
      <p:sp>
        <p:nvSpPr>
          <p:cNvPr id="51" name="TextBox 50"/>
          <p:cNvSpPr txBox="1"/>
          <p:nvPr/>
        </p:nvSpPr>
        <p:spPr>
          <a:xfrm>
            <a:off x="4067586" y="3545853"/>
            <a:ext cx="1248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21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6" name="Picture 15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63" t="61553" r="44880" b="1313"/>
          <a:stretch/>
        </p:blipFill>
        <p:spPr>
          <a:xfrm rot="5400000">
            <a:off x="2940210" y="1316374"/>
            <a:ext cx="3444580" cy="6229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319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420987" y="1268760"/>
            <a:ext cx="31510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Critical Path</a:t>
            </a:r>
            <a:endParaRPr lang="en-GB" sz="2000" b="1" dirty="0"/>
          </a:p>
        </p:txBody>
      </p:sp>
      <p:pic>
        <p:nvPicPr>
          <p:cNvPr id="17" name="Picture 16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63" t="61553" r="44880" b="1313"/>
          <a:stretch/>
        </p:blipFill>
        <p:spPr>
          <a:xfrm rot="5400000">
            <a:off x="2940210" y="1316374"/>
            <a:ext cx="3444580" cy="622967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07704" y="1772816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path in which activities have zero float</a:t>
            </a:r>
            <a:endParaRPr lang="en-GB" dirty="0"/>
          </a:p>
        </p:txBody>
      </p:sp>
      <p:sp>
        <p:nvSpPr>
          <p:cNvPr id="4" name="Freeform 3"/>
          <p:cNvSpPr/>
          <p:nvPr/>
        </p:nvSpPr>
        <p:spPr>
          <a:xfrm>
            <a:off x="1410159" y="3139700"/>
            <a:ext cx="6544019" cy="1420090"/>
          </a:xfrm>
          <a:custGeom>
            <a:avLst/>
            <a:gdLst>
              <a:gd name="connsiteX0" fmla="*/ 0 w 6544019"/>
              <a:gd name="connsiteY0" fmla="*/ 1344165 h 1420090"/>
              <a:gd name="connsiteX1" fmla="*/ 506776 w 6544019"/>
              <a:gd name="connsiteY1" fmla="*/ 1311114 h 1420090"/>
              <a:gd name="connsiteX2" fmla="*/ 1531345 w 6544019"/>
              <a:gd name="connsiteY2" fmla="*/ 297563 h 1420090"/>
              <a:gd name="connsiteX3" fmla="*/ 1806766 w 6544019"/>
              <a:gd name="connsiteY3" fmla="*/ 77225 h 1420090"/>
              <a:gd name="connsiteX4" fmla="*/ 2093205 w 6544019"/>
              <a:gd name="connsiteY4" fmla="*/ 33158 h 1420090"/>
              <a:gd name="connsiteX5" fmla="*/ 3051672 w 6544019"/>
              <a:gd name="connsiteY5" fmla="*/ 107 h 1420090"/>
              <a:gd name="connsiteX6" fmla="*/ 4373696 w 6544019"/>
              <a:gd name="connsiteY6" fmla="*/ 44175 h 1420090"/>
              <a:gd name="connsiteX7" fmla="*/ 4560983 w 6544019"/>
              <a:gd name="connsiteY7" fmla="*/ 99259 h 1420090"/>
              <a:gd name="connsiteX8" fmla="*/ 5166911 w 6544019"/>
              <a:gd name="connsiteY8" fmla="*/ 440782 h 1420090"/>
              <a:gd name="connsiteX9" fmla="*/ 5894024 w 6544019"/>
              <a:gd name="connsiteY9" fmla="*/ 1090777 h 1420090"/>
              <a:gd name="connsiteX10" fmla="*/ 6544019 w 6544019"/>
              <a:gd name="connsiteY10" fmla="*/ 1233996 h 14200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44019" h="1420090">
                <a:moveTo>
                  <a:pt x="0" y="1344165"/>
                </a:moveTo>
                <a:cubicBezTo>
                  <a:pt x="125776" y="1414856"/>
                  <a:pt x="251552" y="1485548"/>
                  <a:pt x="506776" y="1311114"/>
                </a:cubicBezTo>
                <a:cubicBezTo>
                  <a:pt x="762000" y="1136680"/>
                  <a:pt x="1314680" y="503211"/>
                  <a:pt x="1531345" y="297563"/>
                </a:cubicBezTo>
                <a:cubicBezTo>
                  <a:pt x="1748010" y="91915"/>
                  <a:pt x="1713123" y="121292"/>
                  <a:pt x="1806766" y="77225"/>
                </a:cubicBezTo>
                <a:cubicBezTo>
                  <a:pt x="1900409" y="33158"/>
                  <a:pt x="1885721" y="46011"/>
                  <a:pt x="2093205" y="33158"/>
                </a:cubicBezTo>
                <a:cubicBezTo>
                  <a:pt x="2300689" y="20305"/>
                  <a:pt x="2671590" y="-1729"/>
                  <a:pt x="3051672" y="107"/>
                </a:cubicBezTo>
                <a:cubicBezTo>
                  <a:pt x="3431754" y="1943"/>
                  <a:pt x="4122144" y="27650"/>
                  <a:pt x="4373696" y="44175"/>
                </a:cubicBezTo>
                <a:cubicBezTo>
                  <a:pt x="4625248" y="60700"/>
                  <a:pt x="4428781" y="33158"/>
                  <a:pt x="4560983" y="99259"/>
                </a:cubicBezTo>
                <a:cubicBezTo>
                  <a:pt x="4693185" y="165360"/>
                  <a:pt x="4944737" y="275529"/>
                  <a:pt x="5166911" y="440782"/>
                </a:cubicBezTo>
                <a:cubicBezTo>
                  <a:pt x="5389085" y="606035"/>
                  <a:pt x="5664506" y="958575"/>
                  <a:pt x="5894024" y="1090777"/>
                </a:cubicBezTo>
                <a:cubicBezTo>
                  <a:pt x="6123542" y="1222979"/>
                  <a:pt x="6468737" y="1204618"/>
                  <a:pt x="6544019" y="1233996"/>
                </a:cubicBezTo>
              </a:path>
            </a:pathLst>
          </a:custGeom>
          <a:ln w="38100">
            <a:headEnd type="none" w="med" len="med"/>
            <a:tailEnd type="triangle" w="med" len="med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40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Rectangle 3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Oval 1"/>
          <p:cNvSpPr/>
          <p:nvPr/>
        </p:nvSpPr>
        <p:spPr>
          <a:xfrm>
            <a:off x="682849" y="2708920"/>
            <a:ext cx="2881039" cy="27363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/>
          <p:cNvCxnSpPr>
            <a:stCxn id="2" idx="0"/>
            <a:endCxn id="2" idx="4"/>
          </p:cNvCxnSpPr>
          <p:nvPr/>
        </p:nvCxnSpPr>
        <p:spPr>
          <a:xfrm>
            <a:off x="2123369" y="2708920"/>
            <a:ext cx="0" cy="273630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>
            <a:stCxn id="2" idx="6"/>
          </p:cNvCxnSpPr>
          <p:nvPr/>
        </p:nvCxnSpPr>
        <p:spPr>
          <a:xfrm flipH="1">
            <a:off x="2123728" y="4077072"/>
            <a:ext cx="144016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047158" y="3217162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smtClean="0"/>
              <a:t>A</a:t>
            </a:r>
            <a:endParaRPr lang="en-GB" sz="8800" dirty="0"/>
          </a:p>
        </p:txBody>
      </p:sp>
      <p:sp>
        <p:nvSpPr>
          <p:cNvPr id="39" name="TextBox 38"/>
          <p:cNvSpPr txBox="1"/>
          <p:nvPr/>
        </p:nvSpPr>
        <p:spPr>
          <a:xfrm>
            <a:off x="2182863" y="3384574"/>
            <a:ext cx="1248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Earliest finish/start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2182864" y="4221088"/>
            <a:ext cx="1248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Latest finish/start</a:t>
            </a:r>
            <a:endParaRPr lang="en-GB" dirty="0"/>
          </a:p>
        </p:txBody>
      </p:sp>
      <p:sp>
        <p:nvSpPr>
          <p:cNvPr id="41" name="Oval 40"/>
          <p:cNvSpPr/>
          <p:nvPr/>
        </p:nvSpPr>
        <p:spPr>
          <a:xfrm>
            <a:off x="5508104" y="2708920"/>
            <a:ext cx="2881039" cy="27363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2" name="Straight Connector 41"/>
          <p:cNvCxnSpPr>
            <a:stCxn id="41" idx="0"/>
            <a:endCxn id="41" idx="4"/>
          </p:cNvCxnSpPr>
          <p:nvPr/>
        </p:nvCxnSpPr>
        <p:spPr>
          <a:xfrm>
            <a:off x="6948624" y="2708920"/>
            <a:ext cx="0" cy="273630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stCxn id="41" idx="6"/>
          </p:cNvCxnSpPr>
          <p:nvPr/>
        </p:nvCxnSpPr>
        <p:spPr>
          <a:xfrm flipH="1">
            <a:off x="6948983" y="4077072"/>
            <a:ext cx="144016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7008118" y="3384574"/>
            <a:ext cx="1248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Earliest finish/start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7008119" y="4221088"/>
            <a:ext cx="1248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Latest finish/start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14" name="Straight Arrow Connector 13"/>
          <p:cNvCxnSpPr>
            <a:stCxn id="2" idx="6"/>
            <a:endCxn id="41" idx="2"/>
          </p:cNvCxnSpPr>
          <p:nvPr/>
        </p:nvCxnSpPr>
        <p:spPr>
          <a:xfrm>
            <a:off x="3563888" y="4077072"/>
            <a:ext cx="1944216" cy="0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8389143" y="4065050"/>
            <a:ext cx="645485" cy="12022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45488" y="4006638"/>
            <a:ext cx="645485" cy="12022"/>
          </a:xfrm>
          <a:prstGeom prst="straightConnector1">
            <a:avLst/>
          </a:prstGeom>
          <a:ln w="28575">
            <a:headEnd type="none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/>
          <p:cNvSpPr txBox="1"/>
          <p:nvPr/>
        </p:nvSpPr>
        <p:spPr>
          <a:xfrm>
            <a:off x="3484361" y="4114817"/>
            <a:ext cx="1248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Duration</a:t>
            </a:r>
            <a:endParaRPr lang="en-GB" dirty="0"/>
          </a:p>
        </p:txBody>
      </p:sp>
      <p:sp>
        <p:nvSpPr>
          <p:cNvPr id="50" name="TextBox 49"/>
          <p:cNvSpPr txBox="1"/>
          <p:nvPr/>
        </p:nvSpPr>
        <p:spPr>
          <a:xfrm>
            <a:off x="4721586" y="4114817"/>
            <a:ext cx="653968" cy="646331"/>
          </a:xfrm>
          <a:prstGeom prst="rect">
            <a:avLst/>
          </a:prstGeom>
          <a:noFill/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Total float</a:t>
            </a:r>
            <a:endParaRPr lang="en-GB" dirty="0"/>
          </a:p>
        </p:txBody>
      </p:sp>
      <p:sp>
        <p:nvSpPr>
          <p:cNvPr id="51" name="TextBox 50"/>
          <p:cNvSpPr txBox="1"/>
          <p:nvPr/>
        </p:nvSpPr>
        <p:spPr>
          <a:xfrm>
            <a:off x="4067586" y="3545853"/>
            <a:ext cx="1248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5906837" y="3239299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smtClean="0"/>
              <a:t>B</a:t>
            </a:r>
            <a:endParaRPr lang="en-GB" sz="8800" dirty="0"/>
          </a:p>
        </p:txBody>
      </p:sp>
      <p:sp>
        <p:nvSpPr>
          <p:cNvPr id="29" name="TextBox 28"/>
          <p:cNvSpPr txBox="1"/>
          <p:nvPr/>
        </p:nvSpPr>
        <p:spPr>
          <a:xfrm>
            <a:off x="827584" y="1340768"/>
            <a:ext cx="53112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How to calculate the total float for an activity</a:t>
            </a:r>
            <a:endParaRPr lang="en-GB" sz="2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2008288" y="2006290"/>
                <a:ext cx="4999830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𝑇𝑜𝑡𝑎𝑙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𝑓𝑙𝑜𝑎𝑡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𝐿𝐹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𝐸𝑆</m:t>
                          </m:r>
                        </m:e>
                      </m:d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𝐷𝑢𝑟𝑎𝑡𝑖𝑜𝑛</m:t>
                      </m:r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8288" y="2006290"/>
                <a:ext cx="4999830" cy="369332"/>
              </a:xfrm>
              <a:prstGeom prst="rect">
                <a:avLst/>
              </a:prstGeom>
              <a:blipFill rotWithShape="0">
                <a:blip r:embed="rId4"/>
                <a:stretch>
                  <a:fillRect l="-974" r="-974" b="-344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3152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ARROW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420987" y="1268760"/>
            <a:ext cx="31510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Muddy relationships</a:t>
            </a:r>
            <a:endParaRPr lang="en-GB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907704" y="1772816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They don’t have any duration. Only express relationship</a:t>
            </a:r>
            <a:r>
              <a:rPr lang="en-GB" dirty="0" smtClean="0"/>
              <a:t>.  These are called dummy lines.</a:t>
            </a:r>
            <a:endParaRPr lang="en-GB" dirty="0"/>
          </a:p>
        </p:txBody>
      </p:sp>
      <p:pic>
        <p:nvPicPr>
          <p:cNvPr id="16" name="Picture 15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78" t="59077" r="3924" b="1313"/>
          <a:stretch/>
        </p:blipFill>
        <p:spPr>
          <a:xfrm rot="5400000">
            <a:off x="2750796" y="1978708"/>
            <a:ext cx="3066346" cy="532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89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NETWORK DIAGRAMS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2" name="Group 31"/>
          <p:cNvGrpSpPr/>
          <p:nvPr/>
        </p:nvGrpSpPr>
        <p:grpSpPr>
          <a:xfrm>
            <a:off x="0" y="87020"/>
            <a:ext cx="9035406" cy="683568"/>
            <a:chOff x="1149" y="66530"/>
            <a:chExt cx="9035406" cy="683568"/>
          </a:xfrm>
        </p:grpSpPr>
        <p:pic>
          <p:nvPicPr>
            <p:cNvPr id="3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Rectangle 3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7" name="Rectangle 3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PROGRAMMING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. NETWORK DIAGRAMS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0" name="TextBox 29"/>
          <p:cNvSpPr txBox="1"/>
          <p:nvPr/>
        </p:nvSpPr>
        <p:spPr>
          <a:xfrm>
            <a:off x="539552" y="1340768"/>
            <a:ext cx="53112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Procedure when making a network diagram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15616" y="2495323"/>
            <a:ext cx="6891762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Prepare a list of activities in the sequence of construction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Assess the duration of each activity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Draft the network diagram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Enter the required data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Calculate earliest start for each activity (left to right)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Calculate latest finish for each activity (right to left)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Calculate the float</a:t>
            </a:r>
          </a:p>
          <a:p>
            <a:pPr marL="342900" indent="-342900">
              <a:spcAft>
                <a:spcPts val="1200"/>
              </a:spcAft>
              <a:buAutoNum type="arabicPeriod"/>
            </a:pPr>
            <a:r>
              <a:rPr lang="en-GB" sz="2000" dirty="0" smtClean="0"/>
              <a:t>Identify the critical path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6504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1384</TotalTime>
  <Words>277</Words>
  <Application>Microsoft Office PowerPoint</Application>
  <PresentationFormat>On-screen Show (4:3)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Deborah Hughes</cp:lastModifiedBy>
  <cp:revision>57</cp:revision>
  <dcterms:created xsi:type="dcterms:W3CDTF">2015-01-26T15:21:46Z</dcterms:created>
  <dcterms:modified xsi:type="dcterms:W3CDTF">2020-01-27T12:38:52Z</dcterms:modified>
</cp:coreProperties>
</file>